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handoutMasterIdLst>
    <p:handoutMasterId r:id="rId38"/>
  </p:handoutMasterIdLst>
  <p:sldIdLst>
    <p:sldId id="256" r:id="rId3"/>
    <p:sldId id="394" r:id="rId4"/>
    <p:sldId id="408" r:id="rId5"/>
    <p:sldId id="318" r:id="rId6"/>
    <p:sldId id="395" r:id="rId7"/>
    <p:sldId id="396" r:id="rId8"/>
    <p:sldId id="399" r:id="rId9"/>
    <p:sldId id="415" r:id="rId10"/>
    <p:sldId id="413" r:id="rId11"/>
    <p:sldId id="414" r:id="rId12"/>
    <p:sldId id="411" r:id="rId13"/>
    <p:sldId id="412" r:id="rId14"/>
    <p:sldId id="410" r:id="rId15"/>
    <p:sldId id="400" r:id="rId16"/>
    <p:sldId id="366" r:id="rId17"/>
    <p:sldId id="401" r:id="rId18"/>
    <p:sldId id="417" r:id="rId19"/>
    <p:sldId id="418" r:id="rId20"/>
    <p:sldId id="406" r:id="rId21"/>
    <p:sldId id="397" r:id="rId22"/>
    <p:sldId id="341" r:id="rId23"/>
    <p:sldId id="390" r:id="rId24"/>
    <p:sldId id="367" r:id="rId25"/>
    <p:sldId id="383" r:id="rId26"/>
    <p:sldId id="403" r:id="rId27"/>
    <p:sldId id="404" r:id="rId28"/>
    <p:sldId id="398" r:id="rId29"/>
    <p:sldId id="405" r:id="rId30"/>
    <p:sldId id="323" r:id="rId31"/>
    <p:sldId id="320" r:id="rId32"/>
    <p:sldId id="324" r:id="rId33"/>
    <p:sldId id="327" r:id="rId34"/>
    <p:sldId id="407" r:id="rId35"/>
    <p:sldId id="393"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24"/>
    <p:restoredTop sz="86421"/>
  </p:normalViewPr>
  <p:slideViewPr>
    <p:cSldViewPr snapToGrid="0" snapToObjects="1">
      <p:cViewPr varScale="1">
        <p:scale>
          <a:sx n="106" d="100"/>
          <a:sy n="106" d="100"/>
        </p:scale>
        <p:origin x="192"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8D4A1ED-3429-4841-B4B4-F65C44D3B1B6}"/>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10AD291C-10FA-3F41-817B-07DE18AB02ED}"/>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4B0F202-C6F0-0140-9CCB-D83E4C2035DD}" type="datetimeFigureOut">
              <a:rPr lang="fr-FR" smtClean="0"/>
              <a:t>25/09/2024</a:t>
            </a:fld>
            <a:endParaRPr lang="fr-FR"/>
          </a:p>
        </p:txBody>
      </p:sp>
      <p:sp>
        <p:nvSpPr>
          <p:cNvPr id="4" name="Espace réservé du pied de page 3">
            <a:extLst>
              <a:ext uri="{FF2B5EF4-FFF2-40B4-BE49-F238E27FC236}">
                <a16:creationId xmlns:a16="http://schemas.microsoft.com/office/drawing/2014/main" id="{E5B13950-837C-E642-AF59-0970533190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3168472-2985-DF49-A48B-89C85BD87F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0242B1-0250-6144-8A53-8E78E568751C}" type="slidenum">
              <a:rPr lang="fr-FR" smtClean="0"/>
              <a:t>‹N°›</a:t>
            </a:fld>
            <a:endParaRPr lang="fr-FR"/>
          </a:p>
        </p:txBody>
      </p:sp>
    </p:spTree>
    <p:extLst>
      <p:ext uri="{BB962C8B-B14F-4D97-AF65-F5344CB8AC3E}">
        <p14:creationId xmlns:p14="http://schemas.microsoft.com/office/powerpoint/2010/main" val="305478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6AB8ABB4-F6C9-EA45-8C4A-7702F92FB34B}" type="datetimeFigureOut">
              <a:rPr lang="fr-FR" smtClean="0"/>
              <a:t>25/09/2024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2"/>
            <a:ext cx="5486400" cy="3600449"/>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a:lvl1pPr>
          </a:lstStyle>
          <a:p>
            <a:fld id="{4B0BD50E-BBEA-B64D-8268-520FFD08F12B}" type="slidenum">
              <a:rPr lang="fr-FR" smtClean="0"/>
              <a:t>‹N°›</a:t>
            </a:fld>
            <a:endParaRPr lang="fr-FR"/>
          </a:p>
        </p:txBody>
      </p:sp>
    </p:spTree>
    <p:extLst>
      <p:ext uri="{BB962C8B-B14F-4D97-AF65-F5344CB8AC3E}">
        <p14:creationId xmlns:p14="http://schemas.microsoft.com/office/powerpoint/2010/main" val="178492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a:t>
            </a:fld>
            <a:endParaRPr lang="fr-FR"/>
          </a:p>
        </p:txBody>
      </p:sp>
    </p:spTree>
    <p:extLst>
      <p:ext uri="{BB962C8B-B14F-4D97-AF65-F5344CB8AC3E}">
        <p14:creationId xmlns:p14="http://schemas.microsoft.com/office/powerpoint/2010/main" val="392272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11</a:t>
            </a:fld>
            <a:endParaRPr lang="fr-FR"/>
          </a:p>
        </p:txBody>
      </p:sp>
    </p:spTree>
    <p:extLst>
      <p:ext uri="{BB962C8B-B14F-4D97-AF65-F5344CB8AC3E}">
        <p14:creationId xmlns:p14="http://schemas.microsoft.com/office/powerpoint/2010/main" val="1750253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12</a:t>
            </a:fld>
            <a:endParaRPr lang="fr-FR"/>
          </a:p>
        </p:txBody>
      </p:sp>
    </p:spTree>
    <p:extLst>
      <p:ext uri="{BB962C8B-B14F-4D97-AF65-F5344CB8AC3E}">
        <p14:creationId xmlns:p14="http://schemas.microsoft.com/office/powerpoint/2010/main" val="216080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13</a:t>
            </a:fld>
            <a:endParaRPr lang="fr-FR"/>
          </a:p>
        </p:txBody>
      </p:sp>
    </p:spTree>
    <p:extLst>
      <p:ext uri="{BB962C8B-B14F-4D97-AF65-F5344CB8AC3E}">
        <p14:creationId xmlns:p14="http://schemas.microsoft.com/office/powerpoint/2010/main" val="2743269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Daniel </a:t>
            </a:r>
            <a:r>
              <a:rPr lang="fr-FR" dirty="0" err="1"/>
              <a:t>Lindenberg</a:t>
            </a:r>
            <a:r>
              <a:rPr lang="fr-FR" dirty="0"/>
              <a:t>, Les nouveaux réactionnaires</a:t>
            </a:r>
          </a:p>
          <a:p>
            <a:endParaRPr lang="fr-FR" dirty="0"/>
          </a:p>
          <a:p>
            <a:r>
              <a:rPr lang="fr-FR" b="1" dirty="0"/>
              <a:t>La montée des idées réactionnaires dans le débat public</a:t>
            </a:r>
            <a:r>
              <a:rPr lang="fr-FR" dirty="0"/>
              <a:t> : </a:t>
            </a:r>
            <a:r>
              <a:rPr lang="fr-FR" dirty="0" err="1"/>
              <a:t>Matonti</a:t>
            </a:r>
            <a:r>
              <a:rPr lang="fr-FR" dirty="0"/>
              <a:t> analyse comment des idées conservatrices, qui étaient autrefois marginalisées, ont pris une place centrale dans les débats médiatiques et politiques. Elle montre que ces idées sont progressivement devenues acceptables et légitimées.</a:t>
            </a:r>
          </a:p>
          <a:p>
            <a:r>
              <a:rPr lang="fr-FR" b="1" dirty="0"/>
              <a:t>Le rôle des intellectuels et des médias</a:t>
            </a:r>
            <a:r>
              <a:rPr lang="fr-FR" dirty="0"/>
              <a:t> : L'ouvrage met en lumière l'importance des intellectuels et des journalistes qui ont contribué à diffuser ces idées. En particulier, certains écrivains, essayistes et chroniqueurs ont su jouer un rôle clé dans la normalisation de discours autrefois perçus comme extrêmes.</a:t>
            </a:r>
          </a:p>
          <a:p>
            <a:r>
              <a:rPr lang="fr-FR" b="1" dirty="0"/>
              <a:t>La dépolitisation et le rôle des émotions</a:t>
            </a:r>
            <a:r>
              <a:rPr lang="fr-FR" dirty="0"/>
              <a:t> : </a:t>
            </a:r>
            <a:r>
              <a:rPr lang="fr-FR" dirty="0" err="1"/>
              <a:t>Matonti</a:t>
            </a:r>
            <a:r>
              <a:rPr lang="fr-FR" dirty="0"/>
              <a:t> souligne que la montée de ce conservatisme s'est accompagnée d'une dépolitisation des enjeux sociaux, avec un recours croissant aux émotions (peur, nostalgie) plutôt qu'à la raison pour mobiliser les citoyens.</a:t>
            </a:r>
          </a:p>
          <a:p>
            <a:r>
              <a:rPr lang="fr-FR" b="1" dirty="0"/>
              <a:t>Les transformations du paysage politique français</a:t>
            </a:r>
            <a:r>
              <a:rPr lang="fr-FR" dirty="0"/>
              <a:t> : L’auteure montre que cette réaction conservatrice s’inscrit dans un contexte de mutation politique, marqué par la crise des partis traditionnels, la perte de confiance dans les élites et la montée des populismes à droite comme à gauche.</a:t>
            </a:r>
          </a:p>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14</a:t>
            </a:fld>
            <a:endParaRPr lang="fr-FR"/>
          </a:p>
        </p:txBody>
      </p:sp>
    </p:spTree>
    <p:extLst>
      <p:ext uri="{BB962C8B-B14F-4D97-AF65-F5344CB8AC3E}">
        <p14:creationId xmlns:p14="http://schemas.microsoft.com/office/powerpoint/2010/main" val="3578226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16</a:t>
            </a:fld>
            <a:endParaRPr lang="fr-FR"/>
          </a:p>
        </p:txBody>
      </p:sp>
    </p:spTree>
    <p:extLst>
      <p:ext uri="{BB962C8B-B14F-4D97-AF65-F5344CB8AC3E}">
        <p14:creationId xmlns:p14="http://schemas.microsoft.com/office/powerpoint/2010/main" val="1470381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17</a:t>
            </a:fld>
            <a:endParaRPr lang="fr-FR"/>
          </a:p>
        </p:txBody>
      </p:sp>
    </p:spTree>
    <p:extLst>
      <p:ext uri="{BB962C8B-B14F-4D97-AF65-F5344CB8AC3E}">
        <p14:creationId xmlns:p14="http://schemas.microsoft.com/office/powerpoint/2010/main" val="2886029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18</a:t>
            </a:fld>
            <a:endParaRPr lang="fr-FR"/>
          </a:p>
        </p:txBody>
      </p:sp>
    </p:spTree>
    <p:extLst>
      <p:ext uri="{BB962C8B-B14F-4D97-AF65-F5344CB8AC3E}">
        <p14:creationId xmlns:p14="http://schemas.microsoft.com/office/powerpoint/2010/main" val="42472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19</a:t>
            </a:fld>
            <a:endParaRPr lang="fr-FR"/>
          </a:p>
        </p:txBody>
      </p:sp>
    </p:spTree>
    <p:extLst>
      <p:ext uri="{BB962C8B-B14F-4D97-AF65-F5344CB8AC3E}">
        <p14:creationId xmlns:p14="http://schemas.microsoft.com/office/powerpoint/2010/main" val="1185263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20</a:t>
            </a:fld>
            <a:endParaRPr lang="fr-FR"/>
          </a:p>
        </p:txBody>
      </p:sp>
    </p:spTree>
    <p:extLst>
      <p:ext uri="{BB962C8B-B14F-4D97-AF65-F5344CB8AC3E}">
        <p14:creationId xmlns:p14="http://schemas.microsoft.com/office/powerpoint/2010/main" val="42834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a:t>
            </a:r>
            <a:r>
              <a:rPr lang="fr-FR" dirty="0" err="1"/>
              <a:t>Chavalarias</a:t>
            </a:r>
            <a:r>
              <a:rPr lang="fr-FR" dirty="0"/>
              <a:t>, </a:t>
            </a:r>
            <a:r>
              <a:rPr lang="fr-FR" dirty="0" err="1"/>
              <a:t>Toxic</a:t>
            </a:r>
            <a:r>
              <a:rPr lang="fr-FR" dirty="0"/>
              <a:t> Data</a:t>
            </a:r>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25</a:t>
            </a:fld>
            <a:endParaRPr lang="fr-FR"/>
          </a:p>
        </p:txBody>
      </p:sp>
    </p:spTree>
    <p:extLst>
      <p:ext uri="{BB962C8B-B14F-4D97-AF65-F5344CB8AC3E}">
        <p14:creationId xmlns:p14="http://schemas.microsoft.com/office/powerpoint/2010/main" val="76690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a:t>
            </a:fld>
            <a:endParaRPr lang="fr-FR"/>
          </a:p>
        </p:txBody>
      </p:sp>
    </p:spTree>
    <p:extLst>
      <p:ext uri="{BB962C8B-B14F-4D97-AF65-F5344CB8AC3E}">
        <p14:creationId xmlns:p14="http://schemas.microsoft.com/office/powerpoint/2010/main" val="1794678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26</a:t>
            </a:fld>
            <a:endParaRPr lang="fr-FR"/>
          </a:p>
        </p:txBody>
      </p:sp>
    </p:spTree>
    <p:extLst>
      <p:ext uri="{BB962C8B-B14F-4D97-AF65-F5344CB8AC3E}">
        <p14:creationId xmlns:p14="http://schemas.microsoft.com/office/powerpoint/2010/main" val="162447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27</a:t>
            </a:fld>
            <a:endParaRPr lang="fr-FR"/>
          </a:p>
        </p:txBody>
      </p:sp>
    </p:spTree>
    <p:extLst>
      <p:ext uri="{BB962C8B-B14F-4D97-AF65-F5344CB8AC3E}">
        <p14:creationId xmlns:p14="http://schemas.microsoft.com/office/powerpoint/2010/main" val="513277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BD50E-BBEA-B64D-8268-520FFD08F12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05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29</a:t>
            </a:fld>
            <a:endParaRPr lang="fr-FR"/>
          </a:p>
        </p:txBody>
      </p:sp>
    </p:spTree>
    <p:extLst>
      <p:ext uri="{BB962C8B-B14F-4D97-AF65-F5344CB8AC3E}">
        <p14:creationId xmlns:p14="http://schemas.microsoft.com/office/powerpoint/2010/main" val="2735954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30</a:t>
            </a:fld>
            <a:endParaRPr lang="fr-FR"/>
          </a:p>
        </p:txBody>
      </p:sp>
    </p:spTree>
    <p:extLst>
      <p:ext uri="{BB962C8B-B14F-4D97-AF65-F5344CB8AC3E}">
        <p14:creationId xmlns:p14="http://schemas.microsoft.com/office/powerpoint/2010/main" val="1114045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0" i="0" u="none" strike="noStrike" dirty="0">
                <a:solidFill>
                  <a:srgbClr val="6E87A2"/>
                </a:solidFill>
                <a:effectLst/>
                <a:latin typeface="Lato" panose="020F0502020204030204" pitchFamily="34" charset="0"/>
              </a:rPr>
              <a:t>In </a:t>
            </a:r>
            <a:r>
              <a:rPr lang="fr-FR" b="1" i="0" u="none" strike="noStrike" dirty="0" err="1">
                <a:solidFill>
                  <a:srgbClr val="6E87A2"/>
                </a:solidFill>
                <a:effectLst/>
                <a:latin typeface="Lato" panose="020F0502020204030204" pitchFamily="34" charset="0"/>
              </a:rPr>
              <a:t>closed</a:t>
            </a:r>
            <a:r>
              <a:rPr lang="fr-FR" b="1" i="0" u="none" strike="noStrike" dirty="0">
                <a:solidFill>
                  <a:srgbClr val="6E87A2"/>
                </a:solidFill>
                <a:effectLst/>
                <a:latin typeface="Lato" panose="020F0502020204030204" pitchFamily="34" charset="0"/>
              </a:rPr>
              <a:t> </a:t>
            </a:r>
            <a:r>
              <a:rPr lang="fr-FR" b="1" i="0" u="none" strike="noStrike" dirty="0" err="1">
                <a:solidFill>
                  <a:srgbClr val="6E87A2"/>
                </a:solidFill>
                <a:effectLst/>
                <a:latin typeface="Lato" panose="020F0502020204030204" pitchFamily="34" charset="0"/>
              </a:rPr>
              <a:t>autocracies</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citizens</a:t>
            </a:r>
            <a:r>
              <a:rPr lang="fr-FR" b="0" i="0" u="none" strike="noStrike" dirty="0">
                <a:solidFill>
                  <a:srgbClr val="6E87A2"/>
                </a:solidFill>
                <a:effectLst/>
                <a:latin typeface="Lato" panose="020F0502020204030204" pitchFamily="34" charset="0"/>
              </a:rPr>
              <a:t> do not have the right to </a:t>
            </a:r>
            <a:r>
              <a:rPr lang="fr-FR" b="0" i="0" u="none" strike="noStrike" dirty="0" err="1">
                <a:solidFill>
                  <a:srgbClr val="6E87A2"/>
                </a:solidFill>
                <a:effectLst/>
                <a:latin typeface="Lato" panose="020F0502020204030204" pitchFamily="34" charset="0"/>
              </a:rPr>
              <a:t>choose</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either</a:t>
            </a:r>
            <a:r>
              <a:rPr lang="fr-FR" b="0" i="0" u="none" strike="noStrike" dirty="0">
                <a:solidFill>
                  <a:srgbClr val="6E87A2"/>
                </a:solidFill>
                <a:effectLst/>
                <a:latin typeface="Lato" panose="020F0502020204030204" pitchFamily="34" charset="0"/>
              </a:rPr>
              <a:t> the </a:t>
            </a:r>
            <a:r>
              <a:rPr lang="fr-FR" b="0" i="0" u="none" strike="noStrike" dirty="0" err="1">
                <a:solidFill>
                  <a:srgbClr val="6E87A2"/>
                </a:solidFill>
                <a:effectLst/>
                <a:latin typeface="Lato" panose="020F0502020204030204" pitchFamily="34" charset="0"/>
              </a:rPr>
              <a:t>chief</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executive</a:t>
            </a:r>
            <a:r>
              <a:rPr lang="fr-FR" b="0" i="0" u="none" strike="noStrike" dirty="0">
                <a:solidFill>
                  <a:srgbClr val="6E87A2"/>
                </a:solidFill>
                <a:effectLst/>
                <a:latin typeface="Lato" panose="020F0502020204030204" pitchFamily="34" charset="0"/>
              </a:rPr>
              <a:t> of the </a:t>
            </a:r>
            <a:r>
              <a:rPr lang="fr-FR" b="0" i="0" u="none" strike="noStrike" dirty="0" err="1">
                <a:solidFill>
                  <a:srgbClr val="6E87A2"/>
                </a:solidFill>
                <a:effectLst/>
                <a:latin typeface="Lato" panose="020F0502020204030204" pitchFamily="34" charset="0"/>
              </a:rPr>
              <a:t>government</a:t>
            </a:r>
            <a:r>
              <a:rPr lang="fr-FR" b="0" i="0" u="none" strike="noStrike" dirty="0">
                <a:solidFill>
                  <a:srgbClr val="6E87A2"/>
                </a:solidFill>
                <a:effectLst/>
                <a:latin typeface="Lato" panose="020F0502020204030204" pitchFamily="34" charset="0"/>
              </a:rPr>
              <a:t> or the </a:t>
            </a:r>
            <a:r>
              <a:rPr lang="fr-FR" b="0" i="0" u="none" strike="noStrike" dirty="0" err="1">
                <a:solidFill>
                  <a:srgbClr val="6E87A2"/>
                </a:solidFill>
                <a:effectLst/>
                <a:latin typeface="Lato" panose="020F0502020204030204" pitchFamily="34" charset="0"/>
              </a:rPr>
              <a:t>legislature</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through</a:t>
            </a:r>
            <a:r>
              <a:rPr lang="fr-FR" b="0" i="0" u="none" strike="noStrike" dirty="0">
                <a:solidFill>
                  <a:srgbClr val="6E87A2"/>
                </a:solidFill>
                <a:effectLst/>
                <a:latin typeface="Lato" panose="020F0502020204030204" pitchFamily="34" charset="0"/>
              </a:rPr>
              <a:t> multi-party </a:t>
            </a:r>
            <a:r>
              <a:rPr lang="fr-FR" b="0" i="0" u="none" strike="noStrike" dirty="0" err="1">
                <a:solidFill>
                  <a:srgbClr val="6E87A2"/>
                </a:solidFill>
                <a:effectLst/>
                <a:latin typeface="Lato" panose="020F0502020204030204" pitchFamily="34" charset="0"/>
              </a:rPr>
              <a:t>elections</a:t>
            </a:r>
            <a:r>
              <a:rPr lang="fr-FR" b="0" i="0" u="none" strike="noStrike" dirty="0">
                <a:solidFill>
                  <a:srgbClr val="6E87A2"/>
                </a:solidFill>
                <a:effectLst/>
                <a:latin typeface="Lato" panose="020F0502020204030204" pitchFamily="34" charset="0"/>
              </a:rPr>
              <a:t>.</a:t>
            </a:r>
          </a:p>
          <a:p>
            <a:pPr algn="l">
              <a:buFont typeface="Arial" panose="020B0604020202020204" pitchFamily="34" charset="0"/>
              <a:buChar char="•"/>
            </a:pPr>
            <a:r>
              <a:rPr lang="fr-FR" b="0" i="0" u="none" strike="noStrike" dirty="0">
                <a:solidFill>
                  <a:srgbClr val="6E87A2"/>
                </a:solidFill>
                <a:effectLst/>
                <a:latin typeface="Lato" panose="020F0502020204030204" pitchFamily="34" charset="0"/>
              </a:rPr>
              <a:t>In </a:t>
            </a:r>
            <a:r>
              <a:rPr lang="fr-FR" b="1" i="0" u="none" strike="noStrike" dirty="0" err="1">
                <a:solidFill>
                  <a:srgbClr val="6E87A2"/>
                </a:solidFill>
                <a:effectLst/>
                <a:latin typeface="Lato" panose="020F0502020204030204" pitchFamily="34" charset="0"/>
              </a:rPr>
              <a:t>electoral</a:t>
            </a:r>
            <a:r>
              <a:rPr lang="fr-FR" b="1" i="0" u="none" strike="noStrike" dirty="0">
                <a:solidFill>
                  <a:srgbClr val="6E87A2"/>
                </a:solidFill>
                <a:effectLst/>
                <a:latin typeface="Lato" panose="020F0502020204030204" pitchFamily="34" charset="0"/>
              </a:rPr>
              <a:t> </a:t>
            </a:r>
            <a:r>
              <a:rPr lang="fr-FR" b="1" i="0" u="none" strike="noStrike" dirty="0" err="1">
                <a:solidFill>
                  <a:srgbClr val="6E87A2"/>
                </a:solidFill>
                <a:effectLst/>
                <a:latin typeface="Lato" panose="020F0502020204030204" pitchFamily="34" charset="0"/>
              </a:rPr>
              <a:t>autocracies</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citizens</a:t>
            </a:r>
            <a:r>
              <a:rPr lang="fr-FR" b="0" i="0" u="none" strike="noStrike" dirty="0">
                <a:solidFill>
                  <a:srgbClr val="6E87A2"/>
                </a:solidFill>
                <a:effectLst/>
                <a:latin typeface="Lato" panose="020F0502020204030204" pitchFamily="34" charset="0"/>
              </a:rPr>
              <a:t> have the right to </a:t>
            </a:r>
            <a:r>
              <a:rPr lang="fr-FR" b="0" i="0" u="none" strike="noStrike" dirty="0" err="1">
                <a:solidFill>
                  <a:srgbClr val="6E87A2"/>
                </a:solidFill>
                <a:effectLst/>
                <a:latin typeface="Lato" panose="020F0502020204030204" pitchFamily="34" charset="0"/>
              </a:rPr>
              <a:t>choose</a:t>
            </a:r>
            <a:r>
              <a:rPr lang="fr-FR" b="0" i="0" u="none" strike="noStrike" dirty="0">
                <a:solidFill>
                  <a:srgbClr val="6E87A2"/>
                </a:solidFill>
                <a:effectLst/>
                <a:latin typeface="Lato" panose="020F0502020204030204" pitchFamily="34" charset="0"/>
              </a:rPr>
              <a:t> the </a:t>
            </a:r>
            <a:r>
              <a:rPr lang="fr-FR" b="0" i="0" u="none" strike="noStrike" dirty="0" err="1">
                <a:solidFill>
                  <a:srgbClr val="6E87A2"/>
                </a:solidFill>
                <a:effectLst/>
                <a:latin typeface="Lato" panose="020F0502020204030204" pitchFamily="34" charset="0"/>
              </a:rPr>
              <a:t>chief</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executive</a:t>
            </a:r>
            <a:r>
              <a:rPr lang="fr-FR" b="0" i="0" u="none" strike="noStrike" dirty="0">
                <a:solidFill>
                  <a:srgbClr val="6E87A2"/>
                </a:solidFill>
                <a:effectLst/>
                <a:latin typeface="Lato" panose="020F0502020204030204" pitchFamily="34" charset="0"/>
              </a:rPr>
              <a:t> and the </a:t>
            </a:r>
            <a:r>
              <a:rPr lang="fr-FR" b="0" i="0" u="none" strike="noStrike" dirty="0" err="1">
                <a:solidFill>
                  <a:srgbClr val="6E87A2"/>
                </a:solidFill>
                <a:effectLst/>
                <a:latin typeface="Lato" panose="020F0502020204030204" pitchFamily="34" charset="0"/>
              </a:rPr>
              <a:t>legislature</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through</a:t>
            </a:r>
            <a:r>
              <a:rPr lang="fr-FR" b="0" i="0" u="none" strike="noStrike" dirty="0">
                <a:solidFill>
                  <a:srgbClr val="6E87A2"/>
                </a:solidFill>
                <a:effectLst/>
                <a:latin typeface="Lato" panose="020F0502020204030204" pitchFamily="34" charset="0"/>
              </a:rPr>
              <a:t> multi-party </a:t>
            </a:r>
            <a:r>
              <a:rPr lang="fr-FR" b="0" i="0" u="none" strike="noStrike" dirty="0" err="1">
                <a:solidFill>
                  <a:srgbClr val="6E87A2"/>
                </a:solidFill>
                <a:effectLst/>
                <a:latin typeface="Lato" panose="020F0502020204030204" pitchFamily="34" charset="0"/>
              </a:rPr>
              <a:t>elections</a:t>
            </a:r>
            <a:r>
              <a:rPr lang="fr-FR" b="0" i="0" u="none" strike="noStrike" dirty="0">
                <a:solidFill>
                  <a:srgbClr val="6E87A2"/>
                </a:solidFill>
                <a:effectLst/>
                <a:latin typeface="Lato" panose="020F0502020204030204" pitchFamily="34" charset="0"/>
              </a:rPr>
              <a:t>; but </a:t>
            </a:r>
            <a:r>
              <a:rPr lang="fr-FR" b="0" i="0" u="none" strike="noStrike" dirty="0" err="1">
                <a:solidFill>
                  <a:srgbClr val="6E87A2"/>
                </a:solidFill>
                <a:effectLst/>
                <a:latin typeface="Lato" panose="020F0502020204030204" pitchFamily="34" charset="0"/>
              </a:rPr>
              <a:t>they</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lack</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some</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freedoms</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such</a:t>
            </a:r>
            <a:r>
              <a:rPr lang="fr-FR" b="0" i="0" u="none" strike="noStrike" dirty="0">
                <a:solidFill>
                  <a:srgbClr val="6E87A2"/>
                </a:solidFill>
                <a:effectLst/>
                <a:latin typeface="Lato" panose="020F0502020204030204" pitchFamily="34" charset="0"/>
              </a:rPr>
              <a:t> as the </a:t>
            </a:r>
            <a:r>
              <a:rPr lang="fr-FR" b="0" i="0" u="none" strike="noStrike" dirty="0" err="1">
                <a:solidFill>
                  <a:srgbClr val="6E87A2"/>
                </a:solidFill>
                <a:effectLst/>
                <a:latin typeface="Lato" panose="020F0502020204030204" pitchFamily="34" charset="0"/>
              </a:rPr>
              <a:t>freedoms</a:t>
            </a:r>
            <a:r>
              <a:rPr lang="fr-FR" b="0" i="0" u="none" strike="noStrike" dirty="0">
                <a:solidFill>
                  <a:srgbClr val="6E87A2"/>
                </a:solidFill>
                <a:effectLst/>
                <a:latin typeface="Lato" panose="020F0502020204030204" pitchFamily="34" charset="0"/>
              </a:rPr>
              <a:t> of association or expression, </a:t>
            </a:r>
            <a:r>
              <a:rPr lang="fr-FR" b="0" i="0" u="none" strike="noStrike" dirty="0" err="1">
                <a:solidFill>
                  <a:srgbClr val="6E87A2"/>
                </a:solidFill>
                <a:effectLst/>
                <a:latin typeface="Lato" panose="020F0502020204030204" pitchFamily="34" charset="0"/>
              </a:rPr>
              <a:t>that</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make</a:t>
            </a:r>
            <a:r>
              <a:rPr lang="fr-FR" b="0" i="0" u="none" strike="noStrike" dirty="0">
                <a:solidFill>
                  <a:srgbClr val="6E87A2"/>
                </a:solidFill>
                <a:effectLst/>
                <a:latin typeface="Lato" panose="020F0502020204030204" pitchFamily="34" charset="0"/>
              </a:rPr>
              <a:t> the </a:t>
            </a:r>
            <a:r>
              <a:rPr lang="fr-FR" b="0" i="0" u="none" strike="noStrike" dirty="0" err="1">
                <a:solidFill>
                  <a:srgbClr val="6E87A2"/>
                </a:solidFill>
                <a:effectLst/>
                <a:latin typeface="Lato" panose="020F0502020204030204" pitchFamily="34" charset="0"/>
              </a:rPr>
              <a:t>elections</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meaningful</a:t>
            </a:r>
            <a:r>
              <a:rPr lang="fr-FR" b="0" i="0" u="none" strike="noStrike" dirty="0">
                <a:solidFill>
                  <a:srgbClr val="6E87A2"/>
                </a:solidFill>
                <a:effectLst/>
                <a:latin typeface="Lato" panose="020F0502020204030204" pitchFamily="34" charset="0"/>
              </a:rPr>
              <a:t>, free, and </a:t>
            </a:r>
            <a:r>
              <a:rPr lang="fr-FR" b="0" i="0" u="none" strike="noStrike" dirty="0" err="1">
                <a:solidFill>
                  <a:srgbClr val="6E87A2"/>
                </a:solidFill>
                <a:effectLst/>
                <a:latin typeface="Lato" panose="020F0502020204030204" pitchFamily="34" charset="0"/>
              </a:rPr>
              <a:t>fair</a:t>
            </a:r>
            <a:r>
              <a:rPr lang="fr-FR" b="0" i="0" u="none" strike="noStrike" dirty="0">
                <a:solidFill>
                  <a:srgbClr val="6E87A2"/>
                </a:solidFill>
                <a:effectLst/>
                <a:latin typeface="Lato" panose="020F0502020204030204" pitchFamily="34" charset="0"/>
              </a:rPr>
              <a:t>.</a:t>
            </a:r>
          </a:p>
          <a:p>
            <a:pPr algn="l">
              <a:buFont typeface="Arial" panose="020B0604020202020204" pitchFamily="34" charset="0"/>
              <a:buChar char="•"/>
            </a:pPr>
            <a:r>
              <a:rPr lang="fr-FR" b="0" i="0" u="none" strike="noStrike" dirty="0">
                <a:solidFill>
                  <a:srgbClr val="6E87A2"/>
                </a:solidFill>
                <a:effectLst/>
                <a:latin typeface="Lato" panose="020F0502020204030204" pitchFamily="34" charset="0"/>
              </a:rPr>
              <a:t>In </a:t>
            </a:r>
            <a:r>
              <a:rPr lang="fr-FR" b="1" i="0" u="none" strike="noStrike" dirty="0" err="1">
                <a:solidFill>
                  <a:srgbClr val="6E87A2"/>
                </a:solidFill>
                <a:effectLst/>
                <a:latin typeface="Lato" panose="020F0502020204030204" pitchFamily="34" charset="0"/>
              </a:rPr>
              <a:t>electoral</a:t>
            </a:r>
            <a:r>
              <a:rPr lang="fr-FR" b="1" i="0" u="none" strike="noStrike" dirty="0">
                <a:solidFill>
                  <a:srgbClr val="6E87A2"/>
                </a:solidFill>
                <a:effectLst/>
                <a:latin typeface="Lato" panose="020F0502020204030204" pitchFamily="34" charset="0"/>
              </a:rPr>
              <a:t> </a:t>
            </a:r>
            <a:r>
              <a:rPr lang="fr-FR" b="1" i="0" u="none" strike="noStrike" dirty="0" err="1">
                <a:solidFill>
                  <a:srgbClr val="6E87A2"/>
                </a:solidFill>
                <a:effectLst/>
                <a:latin typeface="Lato" panose="020F0502020204030204" pitchFamily="34" charset="0"/>
              </a:rPr>
              <a:t>democracies</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citizens</a:t>
            </a:r>
            <a:r>
              <a:rPr lang="fr-FR" b="0" i="0" u="none" strike="noStrike" dirty="0">
                <a:solidFill>
                  <a:srgbClr val="6E87A2"/>
                </a:solidFill>
                <a:effectLst/>
                <a:latin typeface="Lato" panose="020F0502020204030204" pitchFamily="34" charset="0"/>
              </a:rPr>
              <a:t> have the right to </a:t>
            </a:r>
            <a:r>
              <a:rPr lang="fr-FR" b="0" i="0" u="none" strike="noStrike" dirty="0" err="1">
                <a:solidFill>
                  <a:srgbClr val="6E87A2"/>
                </a:solidFill>
                <a:effectLst/>
                <a:latin typeface="Lato" panose="020F0502020204030204" pitchFamily="34" charset="0"/>
              </a:rPr>
              <a:t>participate</a:t>
            </a:r>
            <a:r>
              <a:rPr lang="fr-FR" b="0" i="0" u="none" strike="noStrike" dirty="0">
                <a:solidFill>
                  <a:srgbClr val="6E87A2"/>
                </a:solidFill>
                <a:effectLst/>
                <a:latin typeface="Lato" panose="020F0502020204030204" pitchFamily="34" charset="0"/>
              </a:rPr>
              <a:t> in </a:t>
            </a:r>
            <a:r>
              <a:rPr lang="fr-FR" b="0" i="0" u="none" strike="noStrike" dirty="0" err="1">
                <a:solidFill>
                  <a:srgbClr val="6E87A2"/>
                </a:solidFill>
                <a:effectLst/>
                <a:latin typeface="Lato" panose="020F0502020204030204" pitchFamily="34" charset="0"/>
              </a:rPr>
              <a:t>meaningful</a:t>
            </a:r>
            <a:r>
              <a:rPr lang="fr-FR" b="0" i="0" u="none" strike="noStrike" dirty="0">
                <a:solidFill>
                  <a:srgbClr val="6E87A2"/>
                </a:solidFill>
                <a:effectLst/>
                <a:latin typeface="Lato" panose="020F0502020204030204" pitchFamily="34" charset="0"/>
              </a:rPr>
              <a:t>, free and </a:t>
            </a:r>
            <a:r>
              <a:rPr lang="fr-FR" b="0" i="0" u="none" strike="noStrike" dirty="0" err="1">
                <a:solidFill>
                  <a:srgbClr val="6E87A2"/>
                </a:solidFill>
                <a:effectLst/>
                <a:latin typeface="Lato" panose="020F0502020204030204" pitchFamily="34" charset="0"/>
              </a:rPr>
              <a:t>fair</a:t>
            </a:r>
            <a:r>
              <a:rPr lang="fr-FR" b="0" i="0" u="none" strike="noStrike" dirty="0">
                <a:solidFill>
                  <a:srgbClr val="6E87A2"/>
                </a:solidFill>
                <a:effectLst/>
                <a:latin typeface="Lato" panose="020F0502020204030204" pitchFamily="34" charset="0"/>
              </a:rPr>
              <a:t>, and multi-party </a:t>
            </a:r>
            <a:r>
              <a:rPr lang="fr-FR" b="0" i="0" u="none" strike="noStrike" dirty="0" err="1">
                <a:solidFill>
                  <a:srgbClr val="6E87A2"/>
                </a:solidFill>
                <a:effectLst/>
                <a:latin typeface="Lato" panose="020F0502020204030204" pitchFamily="34" charset="0"/>
              </a:rPr>
              <a:t>elections</a:t>
            </a:r>
            <a:r>
              <a:rPr lang="fr-FR" b="0" i="0" u="none" strike="noStrike" dirty="0">
                <a:solidFill>
                  <a:srgbClr val="6E87A2"/>
                </a:solidFill>
                <a:effectLst/>
                <a:latin typeface="Lato" panose="020F0502020204030204" pitchFamily="34" charset="0"/>
              </a:rPr>
              <a:t>.</a:t>
            </a:r>
          </a:p>
          <a:p>
            <a:pPr algn="l">
              <a:buFont typeface="Arial" panose="020B0604020202020204" pitchFamily="34" charset="0"/>
              <a:buChar char="•"/>
            </a:pPr>
            <a:r>
              <a:rPr lang="fr-FR" b="0" i="0" u="none" strike="noStrike" dirty="0">
                <a:solidFill>
                  <a:srgbClr val="6E87A2"/>
                </a:solidFill>
                <a:effectLst/>
                <a:latin typeface="Lato" panose="020F0502020204030204" pitchFamily="34" charset="0"/>
              </a:rPr>
              <a:t>In </a:t>
            </a:r>
            <a:r>
              <a:rPr lang="fr-FR" b="1" i="0" u="none" strike="noStrike" dirty="0" err="1">
                <a:solidFill>
                  <a:srgbClr val="6E87A2"/>
                </a:solidFill>
                <a:effectLst/>
                <a:latin typeface="Lato" panose="020F0502020204030204" pitchFamily="34" charset="0"/>
              </a:rPr>
              <a:t>liberal</a:t>
            </a:r>
            <a:r>
              <a:rPr lang="fr-FR" b="1" i="0" u="none" strike="noStrike" dirty="0">
                <a:solidFill>
                  <a:srgbClr val="6E87A2"/>
                </a:solidFill>
                <a:effectLst/>
                <a:latin typeface="Lato" panose="020F0502020204030204" pitchFamily="34" charset="0"/>
              </a:rPr>
              <a:t> </a:t>
            </a:r>
            <a:r>
              <a:rPr lang="fr-FR" b="1" i="0" u="none" strike="noStrike" dirty="0" err="1">
                <a:solidFill>
                  <a:srgbClr val="6E87A2"/>
                </a:solidFill>
                <a:effectLst/>
                <a:latin typeface="Lato" panose="020F0502020204030204" pitchFamily="34" charset="0"/>
              </a:rPr>
              <a:t>democracies</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citizens</a:t>
            </a:r>
            <a:r>
              <a:rPr lang="fr-FR" b="0" i="0" u="none" strike="noStrike" dirty="0">
                <a:solidFill>
                  <a:srgbClr val="6E87A2"/>
                </a:solidFill>
                <a:effectLst/>
                <a:latin typeface="Lato" panose="020F0502020204030204" pitchFamily="34" charset="0"/>
              </a:rPr>
              <a:t> have </a:t>
            </a:r>
            <a:r>
              <a:rPr lang="fr-FR" b="0" i="0" u="none" strike="noStrike" dirty="0" err="1">
                <a:solidFill>
                  <a:srgbClr val="6E87A2"/>
                </a:solidFill>
                <a:effectLst/>
                <a:latin typeface="Lato" panose="020F0502020204030204" pitchFamily="34" charset="0"/>
              </a:rPr>
              <a:t>further</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individual</a:t>
            </a:r>
            <a:r>
              <a:rPr lang="fr-FR" b="0" i="0" u="none" strike="noStrike" dirty="0">
                <a:solidFill>
                  <a:srgbClr val="6E87A2"/>
                </a:solidFill>
                <a:effectLst/>
                <a:latin typeface="Lato" panose="020F0502020204030204" pitchFamily="34" charset="0"/>
              </a:rPr>
              <a:t> and </a:t>
            </a:r>
            <a:r>
              <a:rPr lang="fr-FR" b="0" i="0" u="none" strike="noStrike" dirty="0" err="1">
                <a:solidFill>
                  <a:srgbClr val="6E87A2"/>
                </a:solidFill>
                <a:effectLst/>
                <a:latin typeface="Lato" panose="020F0502020204030204" pitchFamily="34" charset="0"/>
              </a:rPr>
              <a:t>minority</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rights</a:t>
            </a:r>
            <a:r>
              <a:rPr lang="fr-FR" b="0" i="0" u="none" strike="noStrike" dirty="0">
                <a:solidFill>
                  <a:srgbClr val="6E87A2"/>
                </a:solidFill>
                <a:effectLst/>
                <a:latin typeface="Lato" panose="020F0502020204030204" pitchFamily="34" charset="0"/>
              </a:rPr>
              <a:t>, are </a:t>
            </a:r>
            <a:r>
              <a:rPr lang="fr-FR" b="0" i="0" u="none" strike="noStrike" dirty="0" err="1">
                <a:solidFill>
                  <a:srgbClr val="6E87A2"/>
                </a:solidFill>
                <a:effectLst/>
                <a:latin typeface="Lato" panose="020F0502020204030204" pitchFamily="34" charset="0"/>
              </a:rPr>
              <a:t>equal</a:t>
            </a:r>
            <a:r>
              <a:rPr lang="fr-FR" b="0" i="0" u="none" strike="noStrike" dirty="0">
                <a:solidFill>
                  <a:srgbClr val="6E87A2"/>
                </a:solidFill>
                <a:effectLst/>
                <a:latin typeface="Lato" panose="020F0502020204030204" pitchFamily="34" charset="0"/>
              </a:rPr>
              <a:t> </a:t>
            </a:r>
            <a:r>
              <a:rPr lang="fr-FR" b="0" i="0" u="none" strike="noStrike" dirty="0" err="1">
                <a:solidFill>
                  <a:srgbClr val="6E87A2"/>
                </a:solidFill>
                <a:effectLst/>
                <a:latin typeface="Lato" panose="020F0502020204030204" pitchFamily="34" charset="0"/>
              </a:rPr>
              <a:t>before</a:t>
            </a:r>
            <a:r>
              <a:rPr lang="fr-FR" b="0" i="0" u="none" strike="noStrike" dirty="0">
                <a:solidFill>
                  <a:srgbClr val="6E87A2"/>
                </a:solidFill>
                <a:effectLst/>
                <a:latin typeface="Lato" panose="020F0502020204030204" pitchFamily="34" charset="0"/>
              </a:rPr>
              <a:t> the </a:t>
            </a:r>
            <a:r>
              <a:rPr lang="fr-FR" b="0" i="0" u="none" strike="noStrike" dirty="0" err="1">
                <a:solidFill>
                  <a:srgbClr val="6E87A2"/>
                </a:solidFill>
                <a:effectLst/>
                <a:latin typeface="Lato" panose="020F0502020204030204" pitchFamily="34" charset="0"/>
              </a:rPr>
              <a:t>law</a:t>
            </a:r>
            <a:r>
              <a:rPr lang="fr-FR" b="0" i="0" u="none" strike="noStrike" dirty="0">
                <a:solidFill>
                  <a:srgbClr val="6E87A2"/>
                </a:solidFill>
                <a:effectLst/>
                <a:latin typeface="Lato" panose="020F0502020204030204" pitchFamily="34" charset="0"/>
              </a:rPr>
              <a:t>, and the actions of the </a:t>
            </a:r>
            <a:r>
              <a:rPr lang="fr-FR" b="0" i="0" u="none" strike="noStrike" dirty="0" err="1">
                <a:solidFill>
                  <a:srgbClr val="6E87A2"/>
                </a:solidFill>
                <a:effectLst/>
                <a:latin typeface="Lato" panose="020F0502020204030204" pitchFamily="34" charset="0"/>
              </a:rPr>
              <a:t>executive</a:t>
            </a:r>
            <a:r>
              <a:rPr lang="fr-FR" b="0" i="0" u="none" strike="noStrike" dirty="0">
                <a:solidFill>
                  <a:srgbClr val="6E87A2"/>
                </a:solidFill>
                <a:effectLst/>
                <a:latin typeface="Lato" panose="020F0502020204030204" pitchFamily="34" charset="0"/>
              </a:rPr>
              <a:t> are </a:t>
            </a:r>
            <a:r>
              <a:rPr lang="fr-FR" b="0" i="0" u="none" strike="noStrike" dirty="0" err="1">
                <a:solidFill>
                  <a:srgbClr val="6E87A2"/>
                </a:solidFill>
                <a:effectLst/>
                <a:latin typeface="Lato" panose="020F0502020204030204" pitchFamily="34" charset="0"/>
              </a:rPr>
              <a:t>constrained</a:t>
            </a:r>
            <a:r>
              <a:rPr lang="fr-FR" b="0" i="0" u="none" strike="noStrike" dirty="0">
                <a:solidFill>
                  <a:srgbClr val="6E87A2"/>
                </a:solidFill>
                <a:effectLst/>
                <a:latin typeface="Lato" panose="020F0502020204030204" pitchFamily="34" charset="0"/>
              </a:rPr>
              <a:t> by the </a:t>
            </a:r>
            <a:r>
              <a:rPr lang="fr-FR" b="0" i="0" u="none" strike="noStrike" dirty="0" err="1">
                <a:solidFill>
                  <a:srgbClr val="6E87A2"/>
                </a:solidFill>
                <a:effectLst/>
                <a:latin typeface="Lato" panose="020F0502020204030204" pitchFamily="34" charset="0"/>
              </a:rPr>
              <a:t>legislative</a:t>
            </a:r>
            <a:r>
              <a:rPr lang="fr-FR" b="0" i="0" u="none" strike="noStrike" dirty="0">
                <a:solidFill>
                  <a:srgbClr val="6E87A2"/>
                </a:solidFill>
                <a:effectLst/>
                <a:latin typeface="Lato" panose="020F0502020204030204" pitchFamily="34" charset="0"/>
              </a:rPr>
              <a:t> and the courts.</a:t>
            </a:r>
          </a:p>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31</a:t>
            </a:fld>
            <a:endParaRPr lang="fr-FR"/>
          </a:p>
        </p:txBody>
      </p:sp>
    </p:spTree>
    <p:extLst>
      <p:ext uri="{BB962C8B-B14F-4D97-AF65-F5344CB8AC3E}">
        <p14:creationId xmlns:p14="http://schemas.microsoft.com/office/powerpoint/2010/main" val="1795999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32</a:t>
            </a:fld>
            <a:endParaRPr lang="fr-FR"/>
          </a:p>
        </p:txBody>
      </p:sp>
    </p:spTree>
    <p:extLst>
      <p:ext uri="{BB962C8B-B14F-4D97-AF65-F5344CB8AC3E}">
        <p14:creationId xmlns:p14="http://schemas.microsoft.com/office/powerpoint/2010/main" val="2487360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33</a:t>
            </a:fld>
            <a:endParaRPr lang="fr-FR"/>
          </a:p>
        </p:txBody>
      </p:sp>
    </p:spTree>
    <p:extLst>
      <p:ext uri="{BB962C8B-B14F-4D97-AF65-F5344CB8AC3E}">
        <p14:creationId xmlns:p14="http://schemas.microsoft.com/office/powerpoint/2010/main" val="154787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3</a:t>
            </a:fld>
            <a:endParaRPr lang="fr-FR"/>
          </a:p>
        </p:txBody>
      </p:sp>
    </p:spTree>
    <p:extLst>
      <p:ext uri="{BB962C8B-B14F-4D97-AF65-F5344CB8AC3E}">
        <p14:creationId xmlns:p14="http://schemas.microsoft.com/office/powerpoint/2010/main" val="841271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5</a:t>
            </a:fld>
            <a:endParaRPr lang="fr-FR"/>
          </a:p>
        </p:txBody>
      </p:sp>
    </p:spTree>
    <p:extLst>
      <p:ext uri="{BB962C8B-B14F-4D97-AF65-F5344CB8AC3E}">
        <p14:creationId xmlns:p14="http://schemas.microsoft.com/office/powerpoint/2010/main" val="417805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6</a:t>
            </a:fld>
            <a:endParaRPr lang="fr-FR"/>
          </a:p>
        </p:txBody>
      </p:sp>
    </p:spTree>
    <p:extLst>
      <p:ext uri="{BB962C8B-B14F-4D97-AF65-F5344CB8AC3E}">
        <p14:creationId xmlns:p14="http://schemas.microsoft.com/office/powerpoint/2010/main" val="415169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Mutation des mouvements contestataires</a:t>
            </a:r>
            <a:r>
              <a:rPr lang="fr-FR" dirty="0"/>
              <a:t> : </a:t>
            </a:r>
            <a:r>
              <a:rPr lang="fr-FR" dirty="0" err="1"/>
              <a:t>Stefanoni</a:t>
            </a:r>
            <a:r>
              <a:rPr lang="fr-FR" dirty="0"/>
              <a:t> explore comment des courants de rébellion, historiquement associés à la gauche, semblent de plus en plus attirés par des idées de droite, en particulier à travers des critiques des élites globalistes et des institutions traditionnelles.</a:t>
            </a:r>
          </a:p>
          <a:p>
            <a:r>
              <a:rPr lang="fr-FR" b="1" dirty="0"/>
              <a:t>Le populisme et l’antilibéralisme</a:t>
            </a:r>
            <a:r>
              <a:rPr lang="fr-FR" dirty="0"/>
              <a:t> : Il analyse le rôle du populisme de droite, qui se présente comme une forme de rébellion contre l'ordre établi, avec une rhétorique antilibérale qui attire des groupes autrefois marginalisés.</a:t>
            </a:r>
          </a:p>
          <a:p>
            <a:r>
              <a:rPr lang="fr-FR" b="1" dirty="0"/>
              <a:t>L'impact des nouvelles technologies</a:t>
            </a:r>
            <a:r>
              <a:rPr lang="fr-FR" dirty="0"/>
              <a:t> : Le livre examine comment Internet et les réseaux sociaux ont permis la diffusion de récits de révolte qui contournent les médias traditionnels, contribuant à cette transition idéologique.</a:t>
            </a:r>
          </a:p>
          <a:p>
            <a:r>
              <a:rPr lang="fr-FR" b="1" dirty="0"/>
              <a:t>La confusion idéologique</a:t>
            </a:r>
            <a:r>
              <a:rPr lang="fr-FR" dirty="0"/>
              <a:t> : </a:t>
            </a:r>
            <a:r>
              <a:rPr lang="fr-FR" dirty="0" err="1"/>
              <a:t>Stefanoni</a:t>
            </a:r>
            <a:r>
              <a:rPr lang="fr-FR" dirty="0"/>
              <a:t> montre que les frontières entre la gauche et la droite deviennent floues, avec des mouvements qui empruntent des éléments à chaque camp, brouillant les lignes idéologiques traditionnelles de la contestation.</a:t>
            </a:r>
          </a:p>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7</a:t>
            </a:fld>
            <a:endParaRPr lang="fr-FR"/>
          </a:p>
        </p:txBody>
      </p:sp>
    </p:spTree>
    <p:extLst>
      <p:ext uri="{BB962C8B-B14F-4D97-AF65-F5344CB8AC3E}">
        <p14:creationId xmlns:p14="http://schemas.microsoft.com/office/powerpoint/2010/main" val="383738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8</a:t>
            </a:fld>
            <a:endParaRPr lang="fr-FR"/>
          </a:p>
        </p:txBody>
      </p:sp>
    </p:spTree>
    <p:extLst>
      <p:ext uri="{BB962C8B-B14F-4D97-AF65-F5344CB8AC3E}">
        <p14:creationId xmlns:p14="http://schemas.microsoft.com/office/powerpoint/2010/main" val="134728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9</a:t>
            </a:fld>
            <a:endParaRPr lang="fr-FR"/>
          </a:p>
        </p:txBody>
      </p:sp>
    </p:spTree>
    <p:extLst>
      <p:ext uri="{BB962C8B-B14F-4D97-AF65-F5344CB8AC3E}">
        <p14:creationId xmlns:p14="http://schemas.microsoft.com/office/powerpoint/2010/main" val="427041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0BD50E-BBEA-B64D-8268-520FFD08F12B}" type="slidenum">
              <a:rPr lang="fr-FR" smtClean="0"/>
              <a:t>10</a:t>
            </a:fld>
            <a:endParaRPr lang="fr-FR"/>
          </a:p>
        </p:txBody>
      </p:sp>
    </p:spTree>
    <p:extLst>
      <p:ext uri="{BB962C8B-B14F-4D97-AF65-F5344CB8AC3E}">
        <p14:creationId xmlns:p14="http://schemas.microsoft.com/office/powerpoint/2010/main" val="249563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CD8C9-C0F3-4B48-8C20-F7E361CDE37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0D23EB5-41E6-B848-A752-E19C62FE78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3DE27BEF-8EAA-794F-AA7D-A84C4A4D1389}"/>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7E12A1A4-7A4F-434E-AE05-84EDD33027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43E60F-F02B-164D-8B00-AF053207EA58}"/>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234319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6AC472-54E0-474D-8274-52842A8F47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88D9E91-79B2-194A-9A2B-F91A2DF8264A}"/>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C26E57-0FC9-2B46-8E05-AA02776CEE9E}"/>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7B091026-A0AB-794F-9C01-9E5B51F455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71D1B8-ACE3-454A-AA1D-0DF4911F0F32}"/>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29594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5B15957-0ACE-B642-BAEB-5B5AF5D08C0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64C5603-DF7C-7448-AE43-E27DBF032E6B}"/>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A80207-472D-E047-BFF6-D756DF953CEE}"/>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EA408DE4-2DE4-274B-BF78-9FCF79C3D8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923DF4-4261-CC49-81E8-B8F369C3E2BD}"/>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2327314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360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
        <p:nvSpPr>
          <p:cNvPr id="4" name="PlaceHolder 2"/>
          <p:cNvSpPr>
            <a:spLocks noGrp="1"/>
          </p:cNvSpPr>
          <p:nvPr>
            <p:ph type="subTitle"/>
          </p:nvPr>
        </p:nvSpPr>
        <p:spPr>
          <a:xfrm>
            <a:off x="609562" y="3369731"/>
            <a:ext cx="10972120" cy="446725"/>
          </a:xfrm>
          <a:prstGeom prst="rect">
            <a:avLst/>
          </a:prstGeom>
        </p:spPr>
        <p:txBody>
          <a:bodyPr lIns="0" tIns="0" rIns="0" bIns="0" anchor="ctr">
            <a:spAutoFit/>
          </a:bodyPr>
          <a:lstStyle/>
          <a:p>
            <a:pPr algn="ctr"/>
            <a:endParaRPr lang="fr-FR" sz="2903" b="0" strike="noStrike" spc="-1">
              <a:latin typeface="Arial"/>
            </a:endParaRPr>
          </a:p>
        </p:txBody>
      </p:sp>
    </p:spTree>
    <p:extLst>
      <p:ext uri="{BB962C8B-B14F-4D97-AF65-F5344CB8AC3E}">
        <p14:creationId xmlns:p14="http://schemas.microsoft.com/office/powerpoint/2010/main" val="272862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
        <p:nvSpPr>
          <p:cNvPr id="6" name="PlaceHolder 2"/>
          <p:cNvSpPr>
            <a:spLocks noGrp="1"/>
          </p:cNvSpPr>
          <p:nvPr>
            <p:ph type="body"/>
          </p:nvPr>
        </p:nvSpPr>
        <p:spPr>
          <a:xfrm>
            <a:off x="609562" y="1604514"/>
            <a:ext cx="10972120" cy="3977158"/>
          </a:xfrm>
          <a:prstGeom prst="rect">
            <a:avLst/>
          </a:prstGeom>
        </p:spPr>
        <p:txBody>
          <a:bodyPr lIns="0" tIns="0" rIns="0" bIns="0">
            <a:normAutofit/>
          </a:bodyPr>
          <a:lstStyle/>
          <a:p>
            <a:endParaRPr lang="fr-FR" sz="2903" b="0" strike="noStrike" spc="-1">
              <a:latin typeface="Arial"/>
            </a:endParaRPr>
          </a:p>
        </p:txBody>
      </p:sp>
    </p:spTree>
    <p:extLst>
      <p:ext uri="{BB962C8B-B14F-4D97-AF65-F5344CB8AC3E}">
        <p14:creationId xmlns:p14="http://schemas.microsoft.com/office/powerpoint/2010/main" val="1243907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
        <p:nvSpPr>
          <p:cNvPr id="8" name="PlaceHolder 2"/>
          <p:cNvSpPr>
            <a:spLocks noGrp="1"/>
          </p:cNvSpPr>
          <p:nvPr>
            <p:ph type="body"/>
          </p:nvPr>
        </p:nvSpPr>
        <p:spPr>
          <a:xfrm>
            <a:off x="609562" y="1604514"/>
            <a:ext cx="5354133" cy="3977158"/>
          </a:xfrm>
          <a:prstGeom prst="rect">
            <a:avLst/>
          </a:prstGeom>
        </p:spPr>
        <p:txBody>
          <a:bodyPr lIns="0" tIns="0" rIns="0" bIns="0">
            <a:normAutofit/>
          </a:bodyPr>
          <a:lstStyle/>
          <a:p>
            <a:endParaRPr lang="fr-FR" sz="2903" b="0" strike="noStrike" spc="-1">
              <a:latin typeface="Arial"/>
            </a:endParaRPr>
          </a:p>
        </p:txBody>
      </p:sp>
      <p:sp>
        <p:nvSpPr>
          <p:cNvPr id="9" name="PlaceHolder 3"/>
          <p:cNvSpPr>
            <a:spLocks noGrp="1"/>
          </p:cNvSpPr>
          <p:nvPr>
            <p:ph type="body"/>
          </p:nvPr>
        </p:nvSpPr>
        <p:spPr>
          <a:xfrm>
            <a:off x="6231903" y="1604514"/>
            <a:ext cx="5354133" cy="3977158"/>
          </a:xfrm>
          <a:prstGeom prst="rect">
            <a:avLst/>
          </a:prstGeom>
        </p:spPr>
        <p:txBody>
          <a:bodyPr lIns="0" tIns="0" rIns="0" bIns="0">
            <a:normAutofit/>
          </a:bodyPr>
          <a:lstStyle/>
          <a:p>
            <a:endParaRPr lang="fr-FR" sz="2903" b="0" strike="noStrike" spc="-1">
              <a:latin typeface="Arial"/>
            </a:endParaRPr>
          </a:p>
        </p:txBody>
      </p:sp>
    </p:spTree>
    <p:extLst>
      <p:ext uri="{BB962C8B-B14F-4D97-AF65-F5344CB8AC3E}">
        <p14:creationId xmlns:p14="http://schemas.microsoft.com/office/powerpoint/2010/main" val="1990555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Tree>
    <p:extLst>
      <p:ext uri="{BB962C8B-B14F-4D97-AF65-F5344CB8AC3E}">
        <p14:creationId xmlns:p14="http://schemas.microsoft.com/office/powerpoint/2010/main" val="3237209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562" y="2703660"/>
            <a:ext cx="10972120" cy="446725"/>
          </a:xfrm>
          <a:prstGeom prst="rect">
            <a:avLst/>
          </a:prstGeom>
        </p:spPr>
        <p:txBody>
          <a:bodyPr lIns="0" tIns="0" rIns="0" bIns="0" anchor="ctr">
            <a:spAutoFit/>
          </a:bodyPr>
          <a:lstStyle/>
          <a:p>
            <a:pPr algn="ctr"/>
            <a:endParaRPr lang="fr-FR" sz="2903" b="0" strike="noStrike" spc="-1">
              <a:latin typeface="Arial"/>
            </a:endParaRPr>
          </a:p>
        </p:txBody>
      </p:sp>
    </p:spTree>
    <p:extLst>
      <p:ext uri="{BB962C8B-B14F-4D97-AF65-F5344CB8AC3E}">
        <p14:creationId xmlns:p14="http://schemas.microsoft.com/office/powerpoint/2010/main" val="1507119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
        <p:nvSpPr>
          <p:cNvPr id="13" name="PlaceHolder 2"/>
          <p:cNvSpPr>
            <a:spLocks noGrp="1"/>
          </p:cNvSpPr>
          <p:nvPr>
            <p:ph type="body"/>
          </p:nvPr>
        </p:nvSpPr>
        <p:spPr>
          <a:xfrm>
            <a:off x="609562" y="1604515"/>
            <a:ext cx="5354133" cy="1896808"/>
          </a:xfrm>
          <a:prstGeom prst="rect">
            <a:avLst/>
          </a:prstGeom>
        </p:spPr>
        <p:txBody>
          <a:bodyPr lIns="0" tIns="0" rIns="0" bIns="0">
            <a:normAutofit/>
          </a:bodyPr>
          <a:lstStyle/>
          <a:p>
            <a:endParaRPr lang="fr-FR" sz="2903" b="0" strike="noStrike" spc="-1">
              <a:latin typeface="Arial"/>
            </a:endParaRPr>
          </a:p>
        </p:txBody>
      </p:sp>
      <p:sp>
        <p:nvSpPr>
          <p:cNvPr id="14" name="PlaceHolder 3"/>
          <p:cNvSpPr>
            <a:spLocks noGrp="1"/>
          </p:cNvSpPr>
          <p:nvPr>
            <p:ph type="body"/>
          </p:nvPr>
        </p:nvSpPr>
        <p:spPr>
          <a:xfrm>
            <a:off x="6231903" y="1604514"/>
            <a:ext cx="5354133" cy="3977158"/>
          </a:xfrm>
          <a:prstGeom prst="rect">
            <a:avLst/>
          </a:prstGeom>
        </p:spPr>
        <p:txBody>
          <a:bodyPr lIns="0" tIns="0" rIns="0" bIns="0">
            <a:normAutofit/>
          </a:bodyPr>
          <a:lstStyle/>
          <a:p>
            <a:endParaRPr lang="fr-FR" sz="2903" b="0" strike="noStrike" spc="-1">
              <a:latin typeface="Arial"/>
            </a:endParaRPr>
          </a:p>
        </p:txBody>
      </p:sp>
      <p:sp>
        <p:nvSpPr>
          <p:cNvPr id="15" name="PlaceHolder 4"/>
          <p:cNvSpPr>
            <a:spLocks noGrp="1"/>
          </p:cNvSpPr>
          <p:nvPr>
            <p:ph type="body"/>
          </p:nvPr>
        </p:nvSpPr>
        <p:spPr>
          <a:xfrm>
            <a:off x="609562" y="3681925"/>
            <a:ext cx="5354133" cy="1896808"/>
          </a:xfrm>
          <a:prstGeom prst="rect">
            <a:avLst/>
          </a:prstGeom>
        </p:spPr>
        <p:txBody>
          <a:bodyPr lIns="0" tIns="0" rIns="0" bIns="0">
            <a:normAutofit/>
          </a:bodyPr>
          <a:lstStyle/>
          <a:p>
            <a:endParaRPr lang="fr-FR" sz="2903" b="0" strike="noStrike" spc="-1">
              <a:latin typeface="Arial"/>
            </a:endParaRPr>
          </a:p>
        </p:txBody>
      </p:sp>
    </p:spTree>
    <p:extLst>
      <p:ext uri="{BB962C8B-B14F-4D97-AF65-F5344CB8AC3E}">
        <p14:creationId xmlns:p14="http://schemas.microsoft.com/office/powerpoint/2010/main" val="3748388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
        <p:nvSpPr>
          <p:cNvPr id="17" name="PlaceHolder 2"/>
          <p:cNvSpPr>
            <a:spLocks noGrp="1"/>
          </p:cNvSpPr>
          <p:nvPr>
            <p:ph type="body"/>
          </p:nvPr>
        </p:nvSpPr>
        <p:spPr>
          <a:xfrm>
            <a:off x="609562" y="1604514"/>
            <a:ext cx="5354133" cy="3977158"/>
          </a:xfrm>
          <a:prstGeom prst="rect">
            <a:avLst/>
          </a:prstGeom>
        </p:spPr>
        <p:txBody>
          <a:bodyPr lIns="0" tIns="0" rIns="0" bIns="0">
            <a:normAutofit/>
          </a:bodyPr>
          <a:lstStyle/>
          <a:p>
            <a:endParaRPr lang="fr-FR" sz="2903" b="0" strike="noStrike" spc="-1">
              <a:latin typeface="Arial"/>
            </a:endParaRPr>
          </a:p>
        </p:txBody>
      </p:sp>
      <p:sp>
        <p:nvSpPr>
          <p:cNvPr id="18" name="PlaceHolder 3"/>
          <p:cNvSpPr>
            <a:spLocks noGrp="1"/>
          </p:cNvSpPr>
          <p:nvPr>
            <p:ph type="body"/>
          </p:nvPr>
        </p:nvSpPr>
        <p:spPr>
          <a:xfrm>
            <a:off x="6231903" y="1604515"/>
            <a:ext cx="5354133" cy="1896808"/>
          </a:xfrm>
          <a:prstGeom prst="rect">
            <a:avLst/>
          </a:prstGeom>
        </p:spPr>
        <p:txBody>
          <a:bodyPr lIns="0" tIns="0" rIns="0" bIns="0">
            <a:normAutofit/>
          </a:bodyPr>
          <a:lstStyle/>
          <a:p>
            <a:endParaRPr lang="fr-FR" sz="2903" b="0" strike="noStrike" spc="-1">
              <a:latin typeface="Arial"/>
            </a:endParaRPr>
          </a:p>
        </p:txBody>
      </p:sp>
      <p:sp>
        <p:nvSpPr>
          <p:cNvPr id="19" name="PlaceHolder 4"/>
          <p:cNvSpPr>
            <a:spLocks noGrp="1"/>
          </p:cNvSpPr>
          <p:nvPr>
            <p:ph type="body"/>
          </p:nvPr>
        </p:nvSpPr>
        <p:spPr>
          <a:xfrm>
            <a:off x="6231903" y="3681925"/>
            <a:ext cx="5354133" cy="1896808"/>
          </a:xfrm>
          <a:prstGeom prst="rect">
            <a:avLst/>
          </a:prstGeom>
        </p:spPr>
        <p:txBody>
          <a:bodyPr lIns="0" tIns="0" rIns="0" bIns="0">
            <a:normAutofit/>
          </a:bodyPr>
          <a:lstStyle/>
          <a:p>
            <a:endParaRPr lang="fr-FR" sz="2903" b="0" strike="noStrike" spc="-1">
              <a:latin typeface="Arial"/>
            </a:endParaRPr>
          </a:p>
        </p:txBody>
      </p:sp>
    </p:spTree>
    <p:extLst>
      <p:ext uri="{BB962C8B-B14F-4D97-AF65-F5344CB8AC3E}">
        <p14:creationId xmlns:p14="http://schemas.microsoft.com/office/powerpoint/2010/main" val="1539810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6C77A6-40AF-F948-87DA-A35B44BCA03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A022286-4076-FD4C-BD81-490CF55E19C5}"/>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D3C158-FA4D-AF48-A818-4BB3A0D977FC}"/>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C176E006-4909-8E41-B59B-82EFBB038A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E035BA-0C9E-1F44-9FD4-3CCD456B4801}"/>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328736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
        <p:nvSpPr>
          <p:cNvPr id="21" name="PlaceHolder 2"/>
          <p:cNvSpPr>
            <a:spLocks noGrp="1"/>
          </p:cNvSpPr>
          <p:nvPr>
            <p:ph type="body"/>
          </p:nvPr>
        </p:nvSpPr>
        <p:spPr>
          <a:xfrm>
            <a:off x="609562" y="1604515"/>
            <a:ext cx="5354133" cy="1896808"/>
          </a:xfrm>
          <a:prstGeom prst="rect">
            <a:avLst/>
          </a:prstGeom>
        </p:spPr>
        <p:txBody>
          <a:bodyPr lIns="0" tIns="0" rIns="0" bIns="0">
            <a:normAutofit/>
          </a:bodyPr>
          <a:lstStyle/>
          <a:p>
            <a:endParaRPr lang="fr-FR" sz="2903" b="0" strike="noStrike" spc="-1">
              <a:latin typeface="Arial"/>
            </a:endParaRPr>
          </a:p>
        </p:txBody>
      </p:sp>
      <p:sp>
        <p:nvSpPr>
          <p:cNvPr id="22" name="PlaceHolder 3"/>
          <p:cNvSpPr>
            <a:spLocks noGrp="1"/>
          </p:cNvSpPr>
          <p:nvPr>
            <p:ph type="body"/>
          </p:nvPr>
        </p:nvSpPr>
        <p:spPr>
          <a:xfrm>
            <a:off x="6231903" y="1604515"/>
            <a:ext cx="5354133" cy="1896808"/>
          </a:xfrm>
          <a:prstGeom prst="rect">
            <a:avLst/>
          </a:prstGeom>
        </p:spPr>
        <p:txBody>
          <a:bodyPr lIns="0" tIns="0" rIns="0" bIns="0">
            <a:normAutofit/>
          </a:bodyPr>
          <a:lstStyle/>
          <a:p>
            <a:endParaRPr lang="fr-FR" sz="2903" b="0" strike="noStrike" spc="-1">
              <a:latin typeface="Arial"/>
            </a:endParaRPr>
          </a:p>
        </p:txBody>
      </p:sp>
      <p:sp>
        <p:nvSpPr>
          <p:cNvPr id="23" name="PlaceHolder 4"/>
          <p:cNvSpPr>
            <a:spLocks noGrp="1"/>
          </p:cNvSpPr>
          <p:nvPr>
            <p:ph type="body"/>
          </p:nvPr>
        </p:nvSpPr>
        <p:spPr>
          <a:xfrm>
            <a:off x="609562" y="3681925"/>
            <a:ext cx="10972120" cy="1896808"/>
          </a:xfrm>
          <a:prstGeom prst="rect">
            <a:avLst/>
          </a:prstGeom>
        </p:spPr>
        <p:txBody>
          <a:bodyPr lIns="0" tIns="0" rIns="0" bIns="0">
            <a:normAutofit/>
          </a:bodyPr>
          <a:lstStyle/>
          <a:p>
            <a:endParaRPr lang="fr-FR" sz="2903" b="0" strike="noStrike" spc="-1">
              <a:latin typeface="Arial"/>
            </a:endParaRPr>
          </a:p>
        </p:txBody>
      </p:sp>
    </p:spTree>
    <p:extLst>
      <p:ext uri="{BB962C8B-B14F-4D97-AF65-F5344CB8AC3E}">
        <p14:creationId xmlns:p14="http://schemas.microsoft.com/office/powerpoint/2010/main" val="919790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
        <p:nvSpPr>
          <p:cNvPr id="25" name="PlaceHolder 2"/>
          <p:cNvSpPr>
            <a:spLocks noGrp="1"/>
          </p:cNvSpPr>
          <p:nvPr>
            <p:ph type="body"/>
          </p:nvPr>
        </p:nvSpPr>
        <p:spPr>
          <a:xfrm>
            <a:off x="609562" y="1604515"/>
            <a:ext cx="10972120" cy="1896808"/>
          </a:xfrm>
          <a:prstGeom prst="rect">
            <a:avLst/>
          </a:prstGeom>
        </p:spPr>
        <p:txBody>
          <a:bodyPr lIns="0" tIns="0" rIns="0" bIns="0">
            <a:normAutofit/>
          </a:bodyPr>
          <a:lstStyle/>
          <a:p>
            <a:endParaRPr lang="fr-FR" sz="2903" b="0" strike="noStrike" spc="-1">
              <a:latin typeface="Arial"/>
            </a:endParaRPr>
          </a:p>
        </p:txBody>
      </p:sp>
      <p:sp>
        <p:nvSpPr>
          <p:cNvPr id="26" name="PlaceHolder 3"/>
          <p:cNvSpPr>
            <a:spLocks noGrp="1"/>
          </p:cNvSpPr>
          <p:nvPr>
            <p:ph type="body"/>
          </p:nvPr>
        </p:nvSpPr>
        <p:spPr>
          <a:xfrm>
            <a:off x="609562" y="3681925"/>
            <a:ext cx="10972120" cy="1896808"/>
          </a:xfrm>
          <a:prstGeom prst="rect">
            <a:avLst/>
          </a:prstGeom>
        </p:spPr>
        <p:txBody>
          <a:bodyPr lIns="0" tIns="0" rIns="0" bIns="0">
            <a:normAutofit/>
          </a:bodyPr>
          <a:lstStyle/>
          <a:p>
            <a:endParaRPr lang="fr-FR" sz="2903" b="0" strike="noStrike" spc="-1">
              <a:latin typeface="Arial"/>
            </a:endParaRPr>
          </a:p>
        </p:txBody>
      </p:sp>
    </p:spTree>
    <p:extLst>
      <p:ext uri="{BB962C8B-B14F-4D97-AF65-F5344CB8AC3E}">
        <p14:creationId xmlns:p14="http://schemas.microsoft.com/office/powerpoint/2010/main" val="3452027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
        <p:nvSpPr>
          <p:cNvPr id="28" name="PlaceHolder 2"/>
          <p:cNvSpPr>
            <a:spLocks noGrp="1"/>
          </p:cNvSpPr>
          <p:nvPr>
            <p:ph type="body"/>
          </p:nvPr>
        </p:nvSpPr>
        <p:spPr>
          <a:xfrm>
            <a:off x="609562" y="1604515"/>
            <a:ext cx="5354133" cy="1896808"/>
          </a:xfrm>
          <a:prstGeom prst="rect">
            <a:avLst/>
          </a:prstGeom>
        </p:spPr>
        <p:txBody>
          <a:bodyPr lIns="0" tIns="0" rIns="0" bIns="0">
            <a:normAutofit/>
          </a:bodyPr>
          <a:lstStyle/>
          <a:p>
            <a:endParaRPr lang="fr-FR" sz="2903" b="0" strike="noStrike" spc="-1">
              <a:latin typeface="Arial"/>
            </a:endParaRPr>
          </a:p>
        </p:txBody>
      </p:sp>
      <p:sp>
        <p:nvSpPr>
          <p:cNvPr id="29" name="PlaceHolder 3"/>
          <p:cNvSpPr>
            <a:spLocks noGrp="1"/>
          </p:cNvSpPr>
          <p:nvPr>
            <p:ph type="body"/>
          </p:nvPr>
        </p:nvSpPr>
        <p:spPr>
          <a:xfrm>
            <a:off x="6231903" y="1604515"/>
            <a:ext cx="5354133" cy="1896808"/>
          </a:xfrm>
          <a:prstGeom prst="rect">
            <a:avLst/>
          </a:prstGeom>
        </p:spPr>
        <p:txBody>
          <a:bodyPr lIns="0" tIns="0" rIns="0" bIns="0">
            <a:normAutofit/>
          </a:bodyPr>
          <a:lstStyle/>
          <a:p>
            <a:endParaRPr lang="fr-FR" sz="2903" b="0" strike="noStrike" spc="-1">
              <a:latin typeface="Arial"/>
            </a:endParaRPr>
          </a:p>
        </p:txBody>
      </p:sp>
      <p:sp>
        <p:nvSpPr>
          <p:cNvPr id="30" name="PlaceHolder 4"/>
          <p:cNvSpPr>
            <a:spLocks noGrp="1"/>
          </p:cNvSpPr>
          <p:nvPr>
            <p:ph type="body"/>
          </p:nvPr>
        </p:nvSpPr>
        <p:spPr>
          <a:xfrm>
            <a:off x="609562" y="3681925"/>
            <a:ext cx="5354133" cy="1896808"/>
          </a:xfrm>
          <a:prstGeom prst="rect">
            <a:avLst/>
          </a:prstGeom>
        </p:spPr>
        <p:txBody>
          <a:bodyPr lIns="0" tIns="0" rIns="0" bIns="0">
            <a:normAutofit/>
          </a:bodyPr>
          <a:lstStyle/>
          <a:p>
            <a:endParaRPr lang="fr-FR" sz="2903" b="0" strike="noStrike" spc="-1">
              <a:latin typeface="Arial"/>
            </a:endParaRPr>
          </a:p>
        </p:txBody>
      </p:sp>
      <p:sp>
        <p:nvSpPr>
          <p:cNvPr id="31" name="PlaceHolder 5"/>
          <p:cNvSpPr>
            <a:spLocks noGrp="1"/>
          </p:cNvSpPr>
          <p:nvPr>
            <p:ph type="body"/>
          </p:nvPr>
        </p:nvSpPr>
        <p:spPr>
          <a:xfrm>
            <a:off x="6231903" y="3681925"/>
            <a:ext cx="5354133" cy="1896808"/>
          </a:xfrm>
          <a:prstGeom prst="rect">
            <a:avLst/>
          </a:prstGeom>
        </p:spPr>
        <p:txBody>
          <a:bodyPr lIns="0" tIns="0" rIns="0" bIns="0">
            <a:normAutofit/>
          </a:bodyPr>
          <a:lstStyle/>
          <a:p>
            <a:endParaRPr lang="fr-FR" sz="2903" b="0" strike="noStrike" spc="-1">
              <a:latin typeface="Arial"/>
            </a:endParaRPr>
          </a:p>
        </p:txBody>
      </p:sp>
    </p:spTree>
    <p:extLst>
      <p:ext uri="{BB962C8B-B14F-4D97-AF65-F5344CB8AC3E}">
        <p14:creationId xmlns:p14="http://schemas.microsoft.com/office/powerpoint/2010/main" val="1611529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562" y="538526"/>
            <a:ext cx="10972120" cy="614335"/>
          </a:xfrm>
          <a:prstGeom prst="rect">
            <a:avLst/>
          </a:prstGeom>
        </p:spPr>
        <p:txBody>
          <a:bodyPr lIns="0" tIns="0" rIns="0" bIns="0" anchor="ctr">
            <a:spAutoFit/>
          </a:bodyPr>
          <a:lstStyle/>
          <a:p>
            <a:pPr algn="ctr"/>
            <a:endParaRPr lang="fr-FR" sz="3992" b="0" strike="noStrike" spc="-1">
              <a:latin typeface="Arial"/>
            </a:endParaRPr>
          </a:p>
        </p:txBody>
      </p:sp>
      <p:sp>
        <p:nvSpPr>
          <p:cNvPr id="33" name="PlaceHolder 2"/>
          <p:cNvSpPr>
            <a:spLocks noGrp="1"/>
          </p:cNvSpPr>
          <p:nvPr>
            <p:ph type="body"/>
          </p:nvPr>
        </p:nvSpPr>
        <p:spPr>
          <a:xfrm>
            <a:off x="609562" y="1604515"/>
            <a:ext cx="3532848" cy="1896808"/>
          </a:xfrm>
          <a:prstGeom prst="rect">
            <a:avLst/>
          </a:prstGeom>
        </p:spPr>
        <p:txBody>
          <a:bodyPr lIns="0" tIns="0" rIns="0" bIns="0">
            <a:normAutofit/>
          </a:bodyPr>
          <a:lstStyle/>
          <a:p>
            <a:endParaRPr lang="fr-FR" sz="2903" b="0" strike="noStrike" spc="-1">
              <a:latin typeface="Arial"/>
            </a:endParaRPr>
          </a:p>
        </p:txBody>
      </p:sp>
      <p:sp>
        <p:nvSpPr>
          <p:cNvPr id="34" name="PlaceHolder 3"/>
          <p:cNvSpPr>
            <a:spLocks noGrp="1"/>
          </p:cNvSpPr>
          <p:nvPr>
            <p:ph type="body"/>
          </p:nvPr>
        </p:nvSpPr>
        <p:spPr>
          <a:xfrm>
            <a:off x="4319619" y="1604515"/>
            <a:ext cx="3532848" cy="1896808"/>
          </a:xfrm>
          <a:prstGeom prst="rect">
            <a:avLst/>
          </a:prstGeom>
        </p:spPr>
        <p:txBody>
          <a:bodyPr lIns="0" tIns="0" rIns="0" bIns="0">
            <a:normAutofit/>
          </a:bodyPr>
          <a:lstStyle/>
          <a:p>
            <a:endParaRPr lang="fr-FR" sz="2903" b="0" strike="noStrike" spc="-1">
              <a:latin typeface="Arial"/>
            </a:endParaRPr>
          </a:p>
        </p:txBody>
      </p:sp>
      <p:sp>
        <p:nvSpPr>
          <p:cNvPr id="35" name="PlaceHolder 4"/>
          <p:cNvSpPr>
            <a:spLocks noGrp="1"/>
          </p:cNvSpPr>
          <p:nvPr>
            <p:ph type="body"/>
          </p:nvPr>
        </p:nvSpPr>
        <p:spPr>
          <a:xfrm>
            <a:off x="8029676" y="1604515"/>
            <a:ext cx="3532848" cy="1896808"/>
          </a:xfrm>
          <a:prstGeom prst="rect">
            <a:avLst/>
          </a:prstGeom>
        </p:spPr>
        <p:txBody>
          <a:bodyPr lIns="0" tIns="0" rIns="0" bIns="0">
            <a:normAutofit/>
          </a:bodyPr>
          <a:lstStyle/>
          <a:p>
            <a:endParaRPr lang="fr-FR" sz="2903" b="0" strike="noStrike" spc="-1">
              <a:latin typeface="Arial"/>
            </a:endParaRPr>
          </a:p>
        </p:txBody>
      </p:sp>
      <p:sp>
        <p:nvSpPr>
          <p:cNvPr id="36" name="PlaceHolder 5"/>
          <p:cNvSpPr>
            <a:spLocks noGrp="1"/>
          </p:cNvSpPr>
          <p:nvPr>
            <p:ph type="body"/>
          </p:nvPr>
        </p:nvSpPr>
        <p:spPr>
          <a:xfrm>
            <a:off x="609562" y="3681925"/>
            <a:ext cx="3532848" cy="1896808"/>
          </a:xfrm>
          <a:prstGeom prst="rect">
            <a:avLst/>
          </a:prstGeom>
        </p:spPr>
        <p:txBody>
          <a:bodyPr lIns="0" tIns="0" rIns="0" bIns="0">
            <a:normAutofit/>
          </a:bodyPr>
          <a:lstStyle/>
          <a:p>
            <a:endParaRPr lang="fr-FR" sz="2903" b="0" strike="noStrike" spc="-1">
              <a:latin typeface="Arial"/>
            </a:endParaRPr>
          </a:p>
        </p:txBody>
      </p:sp>
      <p:sp>
        <p:nvSpPr>
          <p:cNvPr id="37" name="PlaceHolder 6"/>
          <p:cNvSpPr>
            <a:spLocks noGrp="1"/>
          </p:cNvSpPr>
          <p:nvPr>
            <p:ph type="body"/>
          </p:nvPr>
        </p:nvSpPr>
        <p:spPr>
          <a:xfrm>
            <a:off x="4319619" y="3681925"/>
            <a:ext cx="3532848" cy="1896808"/>
          </a:xfrm>
          <a:prstGeom prst="rect">
            <a:avLst/>
          </a:prstGeom>
        </p:spPr>
        <p:txBody>
          <a:bodyPr lIns="0" tIns="0" rIns="0" bIns="0">
            <a:normAutofit/>
          </a:bodyPr>
          <a:lstStyle/>
          <a:p>
            <a:endParaRPr lang="fr-FR" sz="2903" b="0" strike="noStrike" spc="-1">
              <a:latin typeface="Arial"/>
            </a:endParaRPr>
          </a:p>
        </p:txBody>
      </p:sp>
      <p:sp>
        <p:nvSpPr>
          <p:cNvPr id="38" name="PlaceHolder 7"/>
          <p:cNvSpPr>
            <a:spLocks noGrp="1"/>
          </p:cNvSpPr>
          <p:nvPr>
            <p:ph type="body"/>
          </p:nvPr>
        </p:nvSpPr>
        <p:spPr>
          <a:xfrm>
            <a:off x="8029676" y="3681925"/>
            <a:ext cx="3532848" cy="1896808"/>
          </a:xfrm>
          <a:prstGeom prst="rect">
            <a:avLst/>
          </a:prstGeom>
        </p:spPr>
        <p:txBody>
          <a:bodyPr lIns="0" tIns="0" rIns="0" bIns="0">
            <a:normAutofit/>
          </a:bodyPr>
          <a:lstStyle/>
          <a:p>
            <a:endParaRPr lang="fr-FR" sz="2903" b="0" strike="noStrike" spc="-1">
              <a:latin typeface="Arial"/>
            </a:endParaRPr>
          </a:p>
        </p:txBody>
      </p:sp>
    </p:spTree>
    <p:extLst>
      <p:ext uri="{BB962C8B-B14F-4D97-AF65-F5344CB8AC3E}">
        <p14:creationId xmlns:p14="http://schemas.microsoft.com/office/powerpoint/2010/main" val="2050633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D3F3D8-2D5A-014E-A426-1067C3E6BA6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E3A450C-1C2E-6C42-9755-49B903BD3A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F1E931B-67DD-F942-8099-B5DE6ABEDC3A}"/>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C360AE20-5586-4744-B3EE-6BA5C386C0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F58B0C-28AB-D749-BB38-D633A1D115C7}"/>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06327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0C864B-CA0E-6942-A4FD-AAA58FB789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A1A984-07F9-E043-8E80-460AB463CFD8}"/>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F8C856A-9238-C34E-B6F8-C7635C75856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40B86B0-D5EF-A041-B5D9-8902239645AE}"/>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6" name="Espace réservé du pied de page 5">
            <a:extLst>
              <a:ext uri="{FF2B5EF4-FFF2-40B4-BE49-F238E27FC236}">
                <a16:creationId xmlns:a16="http://schemas.microsoft.com/office/drawing/2014/main" id="{C32DB345-47D7-8948-8AA1-E46E58EBD3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4F0750-7EED-2A44-A358-12FF7DA58306}"/>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454604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881445-B6D8-FF4A-9F86-38CDA47ADDA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8D1B092-B309-AF42-883B-A7302D32D7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5F112F2A-A13B-5147-87E6-89CA0842C269}"/>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54A52C6-55F3-B047-A00B-2D0AD6788B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1977B88A-4CC9-A846-936C-9A2347A50D5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5343F04-1296-F340-BD88-FA0CA1E2D335}"/>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8" name="Espace réservé du pied de page 7">
            <a:extLst>
              <a:ext uri="{FF2B5EF4-FFF2-40B4-BE49-F238E27FC236}">
                <a16:creationId xmlns:a16="http://schemas.microsoft.com/office/drawing/2014/main" id="{81170983-80E8-154B-81F9-ED3F9601858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0D52F16-0FFF-7D49-8705-CBAD404D6869}"/>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1869865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E23912-17CE-1648-9D7C-395DBA9FF6C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AF0609F-977D-6643-ADA2-BA699212D80E}"/>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4" name="Espace réservé du pied de page 3">
            <a:extLst>
              <a:ext uri="{FF2B5EF4-FFF2-40B4-BE49-F238E27FC236}">
                <a16:creationId xmlns:a16="http://schemas.microsoft.com/office/drawing/2014/main" id="{5577ED42-5DF9-4B4A-8030-2131CEC0EDA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C081D53-1E4A-4C44-BB9C-D44ECE0B76CA}"/>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2449068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067F5DB-E087-E948-AA19-A245CAC1A8F1}"/>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3" name="Espace réservé du pied de page 2">
            <a:extLst>
              <a:ext uri="{FF2B5EF4-FFF2-40B4-BE49-F238E27FC236}">
                <a16:creationId xmlns:a16="http://schemas.microsoft.com/office/drawing/2014/main" id="{D94AE9C6-F77D-4A40-A719-E3E52B52A45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A8DDD6E-930C-D94C-B6B7-4DC09A4C9DE9}"/>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367475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3E31B-EBC4-1844-97CC-0E331F0A64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7E8F511-8E28-9A41-BB61-60B86BC44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A9DA353-94BB-4B4B-A119-59A4A8C6C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F80D350-766C-F441-B5F0-7F9E9204ACE7}"/>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6" name="Espace réservé du pied de page 5">
            <a:extLst>
              <a:ext uri="{FF2B5EF4-FFF2-40B4-BE49-F238E27FC236}">
                <a16:creationId xmlns:a16="http://schemas.microsoft.com/office/drawing/2014/main" id="{F1D821BC-E412-424D-8B2E-097B386D84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FD9378-57E2-A843-B4BF-7DFE4B1AFE25}"/>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180708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0B8B5-138F-BD45-ACD6-2B37FC11686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e l’image 2">
            <a:extLst>
              <a:ext uri="{FF2B5EF4-FFF2-40B4-BE49-F238E27FC236}">
                <a16:creationId xmlns:a16="http://schemas.microsoft.com/office/drawing/2014/main" id="{B2A74D8D-AD87-154D-A952-1B8F0FB058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D350280-03C1-954E-B211-454D31F53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B535278-85C0-064E-812F-4A3AAADE53B5}"/>
              </a:ext>
            </a:extLst>
          </p:cNvPr>
          <p:cNvSpPr>
            <a:spLocks noGrp="1"/>
          </p:cNvSpPr>
          <p:nvPr>
            <p:ph type="dt" sz="half" idx="10"/>
          </p:nvPr>
        </p:nvSpPr>
        <p:spPr/>
        <p:txBody>
          <a:bodyPr/>
          <a:lstStyle/>
          <a:p>
            <a:fld id="{2B8643EA-0E58-6F4F-B65B-A444B642798A}" type="datetimeFigureOut">
              <a:rPr lang="fr-FR" smtClean="0"/>
              <a:t>25/09/2024</a:t>
            </a:fld>
            <a:endParaRPr lang="fr-FR"/>
          </a:p>
        </p:txBody>
      </p:sp>
      <p:sp>
        <p:nvSpPr>
          <p:cNvPr id="6" name="Espace réservé du pied de page 5">
            <a:extLst>
              <a:ext uri="{FF2B5EF4-FFF2-40B4-BE49-F238E27FC236}">
                <a16:creationId xmlns:a16="http://schemas.microsoft.com/office/drawing/2014/main" id="{A536A025-2CB3-3042-8F9F-E13F7D13BF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80BD77-09EB-8741-BF85-890C69D29789}"/>
              </a:ext>
            </a:extLst>
          </p:cNvPr>
          <p:cNvSpPr>
            <a:spLocks noGrp="1"/>
          </p:cNvSpPr>
          <p:nvPr>
            <p:ph type="sldNum" sz="quarter" idx="12"/>
          </p:nvPr>
        </p:nvSpPr>
        <p:spPr/>
        <p:txBody>
          <a:bodyPr/>
          <a:lstStyle/>
          <a:p>
            <a:fld id="{ABDD3B87-C3BB-9744-9E1E-C7DC7A6FD23E}" type="slidenum">
              <a:rPr lang="fr-FR" smtClean="0"/>
              <a:t>‹N°›</a:t>
            </a:fld>
            <a:endParaRPr lang="fr-FR"/>
          </a:p>
        </p:txBody>
      </p:sp>
    </p:spTree>
    <p:extLst>
      <p:ext uri="{BB962C8B-B14F-4D97-AF65-F5344CB8AC3E}">
        <p14:creationId xmlns:p14="http://schemas.microsoft.com/office/powerpoint/2010/main" val="144681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FCAD51-EF12-8C41-A9D3-719DFDAE1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3D8DC4C-6A8C-404E-BDF5-C53EFC02A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C78132-1ED4-8A49-934F-FD92AB77D7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643EA-0E58-6F4F-B65B-A444B642798A}"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5A14535E-FA6C-134B-838E-DF398E299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20AC301-2883-A24C-888F-48F0D765C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D3B87-C3BB-9744-9E1E-C7DC7A6FD23E}" type="slidenum">
              <a:rPr lang="fr-FR" smtClean="0"/>
              <a:t>‹N°›</a:t>
            </a:fld>
            <a:endParaRPr lang="fr-FR"/>
          </a:p>
        </p:txBody>
      </p:sp>
    </p:spTree>
    <p:extLst>
      <p:ext uri="{BB962C8B-B14F-4D97-AF65-F5344CB8AC3E}">
        <p14:creationId xmlns:p14="http://schemas.microsoft.com/office/powerpoint/2010/main" val="506723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ustomShape 1"/>
          <p:cNvSpPr/>
          <p:nvPr/>
        </p:nvSpPr>
        <p:spPr>
          <a:xfrm>
            <a:off x="0" y="261269"/>
            <a:ext cx="607385" cy="978123"/>
          </a:xfrm>
          <a:prstGeom prst="rect">
            <a:avLst/>
          </a:prstGeom>
          <a:solidFill>
            <a:srgbClr val="EF2929"/>
          </a:solidFill>
          <a:ln>
            <a:noFill/>
          </a:ln>
        </p:spPr>
        <p:style>
          <a:lnRef idx="0">
            <a:scrgbClr r="0" g="0" b="0"/>
          </a:lnRef>
          <a:fillRef idx="0">
            <a:scrgbClr r="0" g="0" b="0"/>
          </a:fillRef>
          <a:effectRef idx="0">
            <a:scrgbClr r="0" g="0" b="0"/>
          </a:effectRef>
          <a:fontRef idx="minor"/>
        </p:style>
      </p:sp>
      <p:sp>
        <p:nvSpPr>
          <p:cNvPr id="4" name="PlaceHolder 2"/>
          <p:cNvSpPr>
            <a:spLocks noGrp="1"/>
          </p:cNvSpPr>
          <p:nvPr>
            <p:ph type="title"/>
          </p:nvPr>
        </p:nvSpPr>
        <p:spPr>
          <a:xfrm>
            <a:off x="609562" y="273352"/>
            <a:ext cx="10972120" cy="1144682"/>
          </a:xfrm>
          <a:prstGeom prst="rect">
            <a:avLst/>
          </a:prstGeom>
        </p:spPr>
        <p:txBody>
          <a:bodyPr lIns="0" tIns="0" rIns="0" bIns="0" anchor="ctr">
            <a:noAutofit/>
          </a:bodyPr>
          <a:lstStyle/>
          <a:p>
            <a:pPr algn="ctr"/>
            <a:r>
              <a:rPr lang="fr-FR" sz="3992" b="0" strike="noStrike" spc="-1">
                <a:latin typeface="Arial"/>
              </a:rPr>
              <a:t>Cliquez pour éditer le format du texte-titre</a:t>
            </a:r>
          </a:p>
        </p:txBody>
      </p:sp>
      <p:sp>
        <p:nvSpPr>
          <p:cNvPr id="2" name="PlaceHolder 3"/>
          <p:cNvSpPr>
            <a:spLocks noGrp="1"/>
          </p:cNvSpPr>
          <p:nvPr>
            <p:ph type="body"/>
          </p:nvPr>
        </p:nvSpPr>
        <p:spPr>
          <a:xfrm>
            <a:off x="609562" y="1604514"/>
            <a:ext cx="10972120" cy="3977158"/>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2903" b="0" strike="noStrike" spc="-1">
                <a:latin typeface="Arial"/>
              </a:rPr>
              <a:t>Cliquez pour éditer le format du plan de texte</a:t>
            </a:r>
          </a:p>
          <a:p>
            <a:pPr marL="783821" lvl="1" indent="-293933">
              <a:spcBef>
                <a:spcPts val="1029"/>
              </a:spcBef>
              <a:buClr>
                <a:srgbClr val="000000"/>
              </a:buClr>
              <a:buSzPct val="75000"/>
              <a:buFont typeface="Symbol" charset="2"/>
              <a:buChar char=""/>
            </a:pPr>
            <a:r>
              <a:rPr lang="fr-FR" sz="2540" b="0" strike="noStrike" spc="-1">
                <a:latin typeface="Arial"/>
              </a:rPr>
              <a:t>Second niveau de plan</a:t>
            </a:r>
          </a:p>
          <a:p>
            <a:pPr marL="1175731" lvl="2" indent="-261274">
              <a:spcBef>
                <a:spcPts val="771"/>
              </a:spcBef>
              <a:buClr>
                <a:srgbClr val="000000"/>
              </a:buClr>
              <a:buSzPct val="45000"/>
              <a:buFont typeface="Wingdings" charset="2"/>
              <a:buChar char=""/>
            </a:pPr>
            <a:r>
              <a:rPr lang="fr-FR" sz="2177" b="0" strike="noStrike" spc="-1">
                <a:latin typeface="Arial"/>
              </a:rPr>
              <a:t>Troisième niveau de plan</a:t>
            </a:r>
          </a:p>
          <a:p>
            <a:pPr marL="1567642" lvl="3" indent="-195955">
              <a:spcBef>
                <a:spcPts val="514"/>
              </a:spcBef>
              <a:buClr>
                <a:srgbClr val="000000"/>
              </a:buClr>
              <a:buSzPct val="75000"/>
              <a:buFont typeface="Symbol" charset="2"/>
              <a:buChar char=""/>
            </a:pPr>
            <a:r>
              <a:rPr lang="fr-FR" sz="1814" b="0" strike="noStrike" spc="-1">
                <a:latin typeface="Arial"/>
              </a:rPr>
              <a:t>Quatrième niveau de plan</a:t>
            </a:r>
          </a:p>
          <a:p>
            <a:pPr marL="1959552" lvl="4" indent="-195955">
              <a:spcBef>
                <a:spcPts val="257"/>
              </a:spcBef>
              <a:buClr>
                <a:srgbClr val="000000"/>
              </a:buClr>
              <a:buSzPct val="45000"/>
              <a:buFont typeface="Wingdings" charset="2"/>
              <a:buChar char=""/>
            </a:pPr>
            <a:r>
              <a:rPr lang="fr-FR" sz="1814" b="0" strike="noStrike" spc="-1">
                <a:latin typeface="Arial"/>
              </a:rPr>
              <a:t>Cinquième niveau de plan</a:t>
            </a:r>
          </a:p>
          <a:p>
            <a:pPr marL="2351462" lvl="5" indent="-195955">
              <a:spcBef>
                <a:spcPts val="257"/>
              </a:spcBef>
              <a:buClr>
                <a:srgbClr val="000000"/>
              </a:buClr>
              <a:buSzPct val="45000"/>
              <a:buFont typeface="Wingdings" charset="2"/>
              <a:buChar char=""/>
            </a:pPr>
            <a:r>
              <a:rPr lang="fr-FR" sz="1814" b="0" strike="noStrike" spc="-1">
                <a:latin typeface="Arial"/>
              </a:rPr>
              <a:t>Sixième niveau de plan</a:t>
            </a:r>
          </a:p>
          <a:p>
            <a:pPr marL="2743373" lvl="6" indent="-195955">
              <a:spcBef>
                <a:spcPts val="257"/>
              </a:spcBef>
              <a:buClr>
                <a:srgbClr val="000000"/>
              </a:buClr>
              <a:buSzPct val="45000"/>
              <a:buFont typeface="Wingdings" charset="2"/>
              <a:buChar char=""/>
            </a:pPr>
            <a:r>
              <a:rPr lang="fr-FR" sz="1814" b="0" strike="noStrike" spc="-1">
                <a:latin typeface="Arial"/>
              </a:rPr>
              <a:t>Septième niveau de plan</a:t>
            </a:r>
          </a:p>
        </p:txBody>
      </p:sp>
    </p:spTree>
    <p:extLst>
      <p:ext uri="{BB962C8B-B14F-4D97-AF65-F5344CB8AC3E}">
        <p14:creationId xmlns:p14="http://schemas.microsoft.com/office/powerpoint/2010/main" val="2996976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p:bodyStyle>
      <a:lvl1pPr marL="391910" indent="-293933">
        <a:spcBef>
          <a:spcPts val="1286"/>
        </a:spcBef>
        <a:buClr>
          <a:srgbClr val="000000"/>
        </a:buClr>
        <a:buSzPct val="45000"/>
        <a:buFont typeface="Wingdings" charset="2"/>
        <a:buChar char=""/>
        <a:defRPr/>
      </a:lvl1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5C6408-BA24-2A42-BC4B-55F7AB09FF07}"/>
              </a:ext>
            </a:extLst>
          </p:cNvPr>
          <p:cNvSpPr>
            <a:spLocks noGrp="1"/>
          </p:cNvSpPr>
          <p:nvPr>
            <p:ph type="ctrTitle"/>
          </p:nvPr>
        </p:nvSpPr>
        <p:spPr>
          <a:xfrm>
            <a:off x="1524000" y="1122363"/>
            <a:ext cx="9144000" cy="2701492"/>
          </a:xfrm>
        </p:spPr>
        <p:txBody>
          <a:bodyPr>
            <a:normAutofit fontScale="90000"/>
          </a:bodyPr>
          <a:lstStyle/>
          <a:p>
            <a:r>
              <a:rPr lang="fr-FR" sz="3100" dirty="0">
                <a:solidFill>
                  <a:schemeClr val="bg1"/>
                </a:solidFill>
              </a:rPr>
              <a:t>Université Paris 1 Panthéon Sorbonne</a:t>
            </a:r>
            <a:br>
              <a:rPr lang="fr-FR" sz="3100" dirty="0">
                <a:solidFill>
                  <a:schemeClr val="bg1"/>
                </a:solidFill>
              </a:rPr>
            </a:br>
            <a:r>
              <a:rPr lang="fr-FR" sz="3100" dirty="0">
                <a:solidFill>
                  <a:schemeClr val="bg1"/>
                </a:solidFill>
              </a:rPr>
              <a:t>Cours Master 1 Science politique</a:t>
            </a:r>
            <a:br>
              <a:rPr lang="fr-FR" sz="3100" dirty="0">
                <a:solidFill>
                  <a:schemeClr val="bg1"/>
                </a:solidFill>
              </a:rPr>
            </a:br>
            <a:br>
              <a:rPr lang="fr-FR" sz="3100" dirty="0">
                <a:solidFill>
                  <a:schemeClr val="bg1"/>
                </a:solidFill>
              </a:rPr>
            </a:br>
            <a:r>
              <a:rPr lang="fr-FR" sz="3100" dirty="0">
                <a:solidFill>
                  <a:schemeClr val="bg1"/>
                </a:solidFill>
              </a:rPr>
              <a:t>« Recompositions et métamorphoses de l’action politique»</a:t>
            </a:r>
            <a:br>
              <a:rPr lang="fr-FR" sz="3100" dirty="0">
                <a:solidFill>
                  <a:schemeClr val="bg1"/>
                </a:solidFill>
              </a:rPr>
            </a:br>
            <a:r>
              <a:rPr lang="fr-FR" sz="3100" dirty="0">
                <a:solidFill>
                  <a:schemeClr val="bg1"/>
                </a:solidFill>
              </a:rPr>
              <a:t>Année 2024-2025</a:t>
            </a:r>
            <a:br>
              <a:rPr lang="fr-FR" sz="3600" dirty="0">
                <a:solidFill>
                  <a:schemeClr val="bg1"/>
                </a:solidFill>
              </a:rPr>
            </a:br>
            <a:endParaRPr lang="fr-FR" sz="3600" dirty="0">
              <a:solidFill>
                <a:schemeClr val="bg1"/>
              </a:solidFill>
            </a:endParaRPr>
          </a:p>
        </p:txBody>
      </p:sp>
      <p:sp>
        <p:nvSpPr>
          <p:cNvPr id="3" name="Sous-titre 2">
            <a:extLst>
              <a:ext uri="{FF2B5EF4-FFF2-40B4-BE49-F238E27FC236}">
                <a16:creationId xmlns:a16="http://schemas.microsoft.com/office/drawing/2014/main" id="{99C8C6D2-7097-094E-A5B5-EEF35A83BF45}"/>
              </a:ext>
            </a:extLst>
          </p:cNvPr>
          <p:cNvSpPr>
            <a:spLocks noGrp="1"/>
          </p:cNvSpPr>
          <p:nvPr>
            <p:ph type="subTitle" idx="1"/>
          </p:nvPr>
        </p:nvSpPr>
        <p:spPr>
          <a:xfrm>
            <a:off x="1524000" y="3823855"/>
            <a:ext cx="9144000" cy="2387600"/>
          </a:xfrm>
        </p:spPr>
        <p:txBody>
          <a:bodyPr>
            <a:normAutofit/>
          </a:bodyPr>
          <a:lstStyle/>
          <a:p>
            <a:r>
              <a:rPr lang="fr-FR" b="1" dirty="0">
                <a:solidFill>
                  <a:schemeClr val="bg1"/>
                </a:solidFill>
              </a:rPr>
              <a:t>L’extrême-droitisation de la France</a:t>
            </a:r>
          </a:p>
          <a:p>
            <a:endParaRPr lang="fr-FR" dirty="0">
              <a:solidFill>
                <a:schemeClr val="bg1"/>
              </a:solidFill>
            </a:endParaRPr>
          </a:p>
          <a:p>
            <a:endParaRPr lang="fr-FR" dirty="0">
              <a:solidFill>
                <a:schemeClr val="bg1"/>
              </a:solidFill>
            </a:endParaRPr>
          </a:p>
          <a:p>
            <a:r>
              <a:rPr lang="fr-FR" dirty="0">
                <a:solidFill>
                  <a:schemeClr val="bg1"/>
                </a:solidFill>
              </a:rPr>
              <a:t>Séance 1</a:t>
            </a:r>
          </a:p>
          <a:p>
            <a:r>
              <a:rPr lang="fr-FR" dirty="0">
                <a:solidFill>
                  <a:schemeClr val="bg1"/>
                </a:solidFill>
              </a:rPr>
              <a:t>Les grandes explications de l’extrême-droitisation</a:t>
            </a:r>
          </a:p>
        </p:txBody>
      </p:sp>
    </p:spTree>
    <p:extLst>
      <p:ext uri="{BB962C8B-B14F-4D97-AF65-F5344CB8AC3E}">
        <p14:creationId xmlns:p14="http://schemas.microsoft.com/office/powerpoint/2010/main" val="319614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normAutofit fontScale="90000"/>
          </a:bodyPr>
          <a:lstStyle/>
          <a:p>
            <a:r>
              <a:rPr lang="fr-FR" dirty="0">
                <a:solidFill>
                  <a:schemeClr val="bg1"/>
                </a:solidFill>
              </a:rPr>
              <a:t>La projet hégémonique de l’extrême-droite : l’exemple du projet Périclès de Pierre-Édouard </a:t>
            </a:r>
            <a:r>
              <a:rPr lang="fr-FR" dirty="0" err="1">
                <a:solidFill>
                  <a:schemeClr val="bg1"/>
                </a:solidFill>
              </a:rPr>
              <a:t>Stérin</a:t>
            </a:r>
            <a:endParaRPr lang="fr-FR" dirty="0">
              <a:solidFill>
                <a:schemeClr val="bg1"/>
              </a:solidFill>
            </a:endParaRP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2" name="Image 1">
            <a:extLst>
              <a:ext uri="{FF2B5EF4-FFF2-40B4-BE49-F238E27FC236}">
                <a16:creationId xmlns:a16="http://schemas.microsoft.com/office/drawing/2014/main" id="{3DDA39E5-7B22-44C8-D133-A8384A5306C1}"/>
              </a:ext>
            </a:extLst>
          </p:cNvPr>
          <p:cNvPicPr>
            <a:picLocks noChangeAspect="1"/>
          </p:cNvPicPr>
          <p:nvPr/>
        </p:nvPicPr>
        <p:blipFill>
          <a:blip r:embed="rId3"/>
          <a:stretch>
            <a:fillRect/>
          </a:stretch>
        </p:blipFill>
        <p:spPr>
          <a:xfrm>
            <a:off x="1630679" y="1988820"/>
            <a:ext cx="8358293" cy="4701540"/>
          </a:xfrm>
          <a:prstGeom prst="rect">
            <a:avLst/>
          </a:prstGeom>
        </p:spPr>
      </p:pic>
    </p:spTree>
    <p:extLst>
      <p:ext uri="{BB962C8B-B14F-4D97-AF65-F5344CB8AC3E}">
        <p14:creationId xmlns:p14="http://schemas.microsoft.com/office/powerpoint/2010/main" val="3571632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normAutofit fontScale="90000"/>
          </a:bodyPr>
          <a:lstStyle/>
          <a:p>
            <a:r>
              <a:rPr lang="fr-FR" dirty="0">
                <a:solidFill>
                  <a:schemeClr val="bg1"/>
                </a:solidFill>
              </a:rPr>
              <a:t>La projet hégémonique de l’extrême-droite : l’exemple du projet Périclès de Pierre-Édouard </a:t>
            </a:r>
            <a:r>
              <a:rPr lang="fr-FR" dirty="0" err="1">
                <a:solidFill>
                  <a:schemeClr val="bg1"/>
                </a:solidFill>
              </a:rPr>
              <a:t>Stérin</a:t>
            </a:r>
            <a:endParaRPr lang="fr-FR" dirty="0">
              <a:solidFill>
                <a:schemeClr val="bg1"/>
              </a:solidFill>
            </a:endParaRP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9" name="Espace réservé du contenu 8">
            <a:extLst>
              <a:ext uri="{FF2B5EF4-FFF2-40B4-BE49-F238E27FC236}">
                <a16:creationId xmlns:a16="http://schemas.microsoft.com/office/drawing/2014/main" id="{10762BA1-4F2E-B648-4575-5001579BF422}"/>
              </a:ext>
            </a:extLst>
          </p:cNvPr>
          <p:cNvPicPr>
            <a:picLocks noGrp="1" noChangeAspect="1"/>
          </p:cNvPicPr>
          <p:nvPr>
            <p:ph sz="half" idx="4294967295"/>
          </p:nvPr>
        </p:nvPicPr>
        <p:blipFill>
          <a:blip r:embed="rId3"/>
          <a:stretch>
            <a:fillRect/>
          </a:stretch>
        </p:blipFill>
        <p:spPr>
          <a:xfrm>
            <a:off x="2214241" y="1944053"/>
            <a:ext cx="7763518" cy="4367847"/>
          </a:xfrm>
        </p:spPr>
      </p:pic>
    </p:spTree>
    <p:extLst>
      <p:ext uri="{BB962C8B-B14F-4D97-AF65-F5344CB8AC3E}">
        <p14:creationId xmlns:p14="http://schemas.microsoft.com/office/powerpoint/2010/main" val="2825312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normAutofit fontScale="90000"/>
          </a:bodyPr>
          <a:lstStyle/>
          <a:p>
            <a:r>
              <a:rPr lang="fr-FR" dirty="0">
                <a:solidFill>
                  <a:schemeClr val="bg1"/>
                </a:solidFill>
              </a:rPr>
              <a:t>La projet hégémonique de l’extrême-droite : l’exemple du projet Périclès de Pierre-Édouard </a:t>
            </a:r>
            <a:r>
              <a:rPr lang="fr-FR" dirty="0" err="1">
                <a:solidFill>
                  <a:schemeClr val="bg1"/>
                </a:solidFill>
              </a:rPr>
              <a:t>Stérin</a:t>
            </a:r>
            <a:endParaRPr lang="fr-FR" dirty="0">
              <a:solidFill>
                <a:schemeClr val="bg1"/>
              </a:solidFill>
            </a:endParaRP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2" name="Image 1">
            <a:extLst>
              <a:ext uri="{FF2B5EF4-FFF2-40B4-BE49-F238E27FC236}">
                <a16:creationId xmlns:a16="http://schemas.microsoft.com/office/drawing/2014/main" id="{A6EEAAE9-D0B0-9CDC-A93D-F767935A5C2E}"/>
              </a:ext>
            </a:extLst>
          </p:cNvPr>
          <p:cNvPicPr>
            <a:picLocks noChangeAspect="1"/>
          </p:cNvPicPr>
          <p:nvPr/>
        </p:nvPicPr>
        <p:blipFill>
          <a:blip r:embed="rId3"/>
          <a:stretch>
            <a:fillRect/>
          </a:stretch>
        </p:blipFill>
        <p:spPr>
          <a:xfrm>
            <a:off x="1767840" y="1834515"/>
            <a:ext cx="7959796" cy="4477385"/>
          </a:xfrm>
          <a:prstGeom prst="rect">
            <a:avLst/>
          </a:prstGeom>
        </p:spPr>
      </p:pic>
    </p:spTree>
    <p:extLst>
      <p:ext uri="{BB962C8B-B14F-4D97-AF65-F5344CB8AC3E}">
        <p14:creationId xmlns:p14="http://schemas.microsoft.com/office/powerpoint/2010/main" val="1838684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lstStyle/>
          <a:p>
            <a:r>
              <a:rPr lang="fr-FR" dirty="0">
                <a:solidFill>
                  <a:schemeClr val="bg1"/>
                </a:solidFill>
              </a:rPr>
              <a:t>Des médias traditionnels qui penchent de plus en plus vers l’extrême-droite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sz="half"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6" name="Espace réservé du contenu 5">
            <a:extLst>
              <a:ext uri="{FF2B5EF4-FFF2-40B4-BE49-F238E27FC236}">
                <a16:creationId xmlns:a16="http://schemas.microsoft.com/office/drawing/2014/main" id="{F7690FBB-A063-1493-DADD-E38366AECA28}"/>
              </a:ext>
            </a:extLst>
          </p:cNvPr>
          <p:cNvPicPr>
            <a:picLocks noGrp="1" noChangeAspect="1"/>
          </p:cNvPicPr>
          <p:nvPr>
            <p:ph sz="half" idx="2"/>
          </p:nvPr>
        </p:nvPicPr>
        <p:blipFill>
          <a:blip r:embed="rId3"/>
          <a:stretch>
            <a:fillRect/>
          </a:stretch>
        </p:blipFill>
        <p:spPr>
          <a:xfrm>
            <a:off x="2164079" y="1935988"/>
            <a:ext cx="7483131" cy="3916172"/>
          </a:xfrm>
        </p:spPr>
      </p:pic>
    </p:spTree>
    <p:extLst>
      <p:ext uri="{BB962C8B-B14F-4D97-AF65-F5344CB8AC3E}">
        <p14:creationId xmlns:p14="http://schemas.microsoft.com/office/powerpoint/2010/main" val="2747252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lstStyle/>
          <a:p>
            <a:r>
              <a:rPr lang="fr-FR" dirty="0">
                <a:solidFill>
                  <a:schemeClr val="bg1"/>
                </a:solidFill>
              </a:rPr>
              <a:t>Des médias traditionnels qui penchent de plus en plus vers l’extrême-droite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sz="half" idx="1"/>
          </p:nvPr>
        </p:nvSpPr>
        <p:spPr/>
        <p:txBody>
          <a:bodyPr>
            <a:normAutofit fontScale="85000" lnSpcReduction="20000"/>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sp>
        <p:nvSpPr>
          <p:cNvPr id="5" name="Espace réservé du contenu 4">
            <a:extLst>
              <a:ext uri="{FF2B5EF4-FFF2-40B4-BE49-F238E27FC236}">
                <a16:creationId xmlns:a16="http://schemas.microsoft.com/office/drawing/2014/main" id="{15D429B4-25C7-0AAA-6D76-7548D078B0C5}"/>
              </a:ext>
            </a:extLst>
          </p:cNvPr>
          <p:cNvSpPr>
            <a:spLocks noGrp="1"/>
          </p:cNvSpPr>
          <p:nvPr>
            <p:ph sz="half" idx="2"/>
          </p:nvPr>
        </p:nvSpPr>
        <p:spPr/>
        <p:txBody>
          <a:bodyPr>
            <a:normAutofit fontScale="85000" lnSpcReduction="20000"/>
          </a:bodyPr>
          <a:lstStyle/>
          <a:p>
            <a:pPr marL="457200" indent="-457200">
              <a:buFont typeface="Arial" panose="020B0604020202020204" pitchFamily="34" charset="0"/>
              <a:buChar char="•"/>
            </a:pPr>
            <a:r>
              <a:rPr lang="fr-FR" sz="2800" dirty="0">
                <a:solidFill>
                  <a:schemeClr val="bg1"/>
                </a:solidFill>
              </a:rPr>
              <a:t>Adhésion d’intellectuels parfois issus de la gauche aux thèmes et aux idées d’extrême-droite : par ex. Alain Finkielkraut, Michel Onfray, Jacques Sapir, etc.</a:t>
            </a:r>
          </a:p>
          <a:p>
            <a:pPr marL="457200" indent="-457200">
              <a:buFont typeface="Arial" panose="020B0604020202020204" pitchFamily="34" charset="0"/>
              <a:buChar char="•"/>
            </a:pPr>
            <a:endParaRPr lang="fr-FR" sz="2800" dirty="0">
              <a:solidFill>
                <a:schemeClr val="bg1"/>
              </a:solidFill>
            </a:endParaRPr>
          </a:p>
          <a:p>
            <a:pPr marL="457200" indent="-457200">
              <a:buFont typeface="Arial" panose="020B0604020202020204" pitchFamily="34" charset="0"/>
              <a:buChar char="•"/>
            </a:pPr>
            <a:r>
              <a:rPr lang="fr-FR" sz="2800" dirty="0">
                <a:solidFill>
                  <a:schemeClr val="bg1"/>
                </a:solidFill>
              </a:rPr>
              <a:t>Appel par le FN aux intellectuels de gauche</a:t>
            </a:r>
          </a:p>
          <a:p>
            <a:pPr marL="457200" indent="-457200">
              <a:buFont typeface="Arial" panose="020B0604020202020204" pitchFamily="34" charset="0"/>
              <a:buChar char="•"/>
            </a:pPr>
            <a:endParaRPr lang="fr-FR" sz="2800" dirty="0">
              <a:solidFill>
                <a:schemeClr val="bg1"/>
              </a:solidFill>
            </a:endParaRPr>
          </a:p>
          <a:p>
            <a:pPr marL="457200" indent="-457200">
              <a:buFont typeface="Arial" panose="020B0604020202020204" pitchFamily="34" charset="0"/>
              <a:buChar char="•"/>
            </a:pPr>
            <a:r>
              <a:rPr lang="fr-FR" sz="2800" dirty="0">
                <a:solidFill>
                  <a:schemeClr val="bg1"/>
                </a:solidFill>
              </a:rPr>
              <a:t>Références aux idées issues d’intellectuels de gauche dans les discours d’extrême-droite (ex. Jean-Claude </a:t>
            </a:r>
            <a:r>
              <a:rPr lang="fr-FR" sz="2800" dirty="0" err="1">
                <a:solidFill>
                  <a:schemeClr val="bg1"/>
                </a:solidFill>
              </a:rPr>
              <a:t>Michéa</a:t>
            </a:r>
            <a:r>
              <a:rPr lang="fr-FR" sz="2800" dirty="0">
                <a:solidFill>
                  <a:schemeClr val="bg1"/>
                </a:solidFill>
              </a:rPr>
              <a:t>, Frédéric </a:t>
            </a:r>
            <a:r>
              <a:rPr lang="fr-FR" sz="2800" dirty="0" err="1">
                <a:solidFill>
                  <a:schemeClr val="bg1"/>
                </a:solidFill>
              </a:rPr>
              <a:t>Lordon</a:t>
            </a:r>
            <a:r>
              <a:rPr lang="fr-FR" sz="2800" dirty="0">
                <a:solidFill>
                  <a:schemeClr val="bg1"/>
                </a:solidFill>
              </a:rPr>
              <a:t>, Emmanuel Todd)</a:t>
            </a:r>
          </a:p>
        </p:txBody>
      </p:sp>
      <p:pic>
        <p:nvPicPr>
          <p:cNvPr id="2" name="Image 1">
            <a:extLst>
              <a:ext uri="{FF2B5EF4-FFF2-40B4-BE49-F238E27FC236}">
                <a16:creationId xmlns:a16="http://schemas.microsoft.com/office/drawing/2014/main" id="{0FC8C617-A39D-5A77-6E79-F1411006A1C9}"/>
              </a:ext>
            </a:extLst>
          </p:cNvPr>
          <p:cNvPicPr>
            <a:picLocks noChangeAspect="1"/>
          </p:cNvPicPr>
          <p:nvPr/>
        </p:nvPicPr>
        <p:blipFill>
          <a:blip r:embed="rId3"/>
          <a:stretch>
            <a:fillRect/>
          </a:stretch>
        </p:blipFill>
        <p:spPr>
          <a:xfrm>
            <a:off x="1691641" y="2062163"/>
            <a:ext cx="2588342" cy="4114800"/>
          </a:xfrm>
          <a:prstGeom prst="rect">
            <a:avLst/>
          </a:prstGeom>
        </p:spPr>
      </p:pic>
    </p:spTree>
    <p:extLst>
      <p:ext uri="{BB962C8B-B14F-4D97-AF65-F5344CB8AC3E}">
        <p14:creationId xmlns:p14="http://schemas.microsoft.com/office/powerpoint/2010/main" val="3789901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CustomShape 1"/>
          <p:cNvSpPr/>
          <p:nvPr/>
        </p:nvSpPr>
        <p:spPr>
          <a:xfrm>
            <a:off x="2177018" y="331659"/>
            <a:ext cx="8032043" cy="1005147"/>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fr-FR" sz="3266" spc="-1" dirty="0">
                <a:solidFill>
                  <a:schemeClr val="bg1"/>
                </a:solidFill>
                <a:latin typeface="Noto Sans Regular"/>
                <a:ea typeface="DejaVu Sans"/>
              </a:rPr>
              <a:t>La puissance de l’extrême-droite sur internet</a:t>
            </a:r>
            <a:endParaRPr lang="fr-FR" sz="3266" spc="-1" dirty="0">
              <a:solidFill>
                <a:schemeClr val="bg1"/>
              </a:solidFill>
              <a:latin typeface="Arial"/>
            </a:endParaRPr>
          </a:p>
        </p:txBody>
      </p:sp>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sp>
      <p:sp>
        <p:nvSpPr>
          <p:cNvPr id="4" name="ZoneTexte 3">
            <a:extLst>
              <a:ext uri="{FF2B5EF4-FFF2-40B4-BE49-F238E27FC236}">
                <a16:creationId xmlns:a16="http://schemas.microsoft.com/office/drawing/2014/main" id="{4B6F3D81-764D-BE4C-8CB4-EA0DC132EAE5}"/>
              </a:ext>
            </a:extLst>
          </p:cNvPr>
          <p:cNvSpPr txBox="1"/>
          <p:nvPr/>
        </p:nvSpPr>
        <p:spPr>
          <a:xfrm>
            <a:off x="2452286" y="1839780"/>
            <a:ext cx="7154595" cy="4085093"/>
          </a:xfrm>
          <a:prstGeom prst="rect">
            <a:avLst/>
          </a:prstGeom>
          <a:noFill/>
        </p:spPr>
        <p:txBody>
          <a:bodyPr wrap="square" rtlCol="0">
            <a:spAutoFit/>
          </a:bodyPr>
          <a:lstStyle/>
          <a:p>
            <a:pPr marL="414772" indent="-414772">
              <a:buFont typeface="Arial" panose="020B0604020202020204" pitchFamily="34" charset="0"/>
              <a:buChar char="•"/>
            </a:pPr>
            <a:r>
              <a:rPr lang="fr-FR" sz="1996" dirty="0">
                <a:solidFill>
                  <a:schemeClr val="bg1"/>
                </a:solidFill>
              </a:rPr>
              <a:t>Front national, premier parti à se doter d’un site internet en 1996</a:t>
            </a:r>
          </a:p>
          <a:p>
            <a:pPr marL="414772" indent="-414772">
              <a:buFont typeface="Arial" panose="020B0604020202020204" pitchFamily="34" charset="0"/>
              <a:buChar char="•"/>
            </a:pPr>
            <a:endParaRPr lang="fr-FR" sz="1996" dirty="0">
              <a:solidFill>
                <a:schemeClr val="bg1"/>
              </a:solidFill>
            </a:endParaRPr>
          </a:p>
          <a:p>
            <a:pPr marL="414772" indent="-414772">
              <a:buFont typeface="Arial" panose="020B0604020202020204" pitchFamily="34" charset="0"/>
              <a:buChar char="•"/>
            </a:pPr>
            <a:r>
              <a:rPr lang="fr-FR" sz="1996" dirty="0">
                <a:solidFill>
                  <a:schemeClr val="bg1"/>
                </a:solidFill>
              </a:rPr>
              <a:t>« Fachosphère » (terme émergeant en 2008) très diverse idéologiquement, mouvante et multi-supports</a:t>
            </a:r>
          </a:p>
          <a:p>
            <a:pPr marL="414772" indent="-414772">
              <a:buFont typeface="Arial" panose="020B0604020202020204" pitchFamily="34" charset="0"/>
              <a:buChar char="•"/>
            </a:pPr>
            <a:endParaRPr lang="fr-FR" sz="1996" dirty="0">
              <a:solidFill>
                <a:schemeClr val="bg1"/>
              </a:solidFill>
            </a:endParaRPr>
          </a:p>
          <a:p>
            <a:pPr marL="414772" indent="-414772">
              <a:buFont typeface="Arial" panose="020B0604020202020204" pitchFamily="34" charset="0"/>
              <a:buChar char="•"/>
            </a:pPr>
            <a:r>
              <a:rPr lang="fr-FR" sz="1996" dirty="0">
                <a:solidFill>
                  <a:schemeClr val="bg1"/>
                </a:solidFill>
              </a:rPr>
              <a:t>Sites : Égalité et réconciliation (Alain </a:t>
            </a:r>
            <a:r>
              <a:rPr lang="fr-FR" sz="1996" dirty="0" err="1">
                <a:solidFill>
                  <a:schemeClr val="bg1"/>
                </a:solidFill>
              </a:rPr>
              <a:t>Soral</a:t>
            </a:r>
            <a:r>
              <a:rPr lang="fr-FR" sz="1996" dirty="0">
                <a:solidFill>
                  <a:schemeClr val="bg1"/>
                </a:solidFill>
              </a:rPr>
              <a:t> et Dieudonné ; 8,5M visites/mois), </a:t>
            </a:r>
            <a:r>
              <a:rPr lang="fr-FR" sz="1996" dirty="0" err="1">
                <a:solidFill>
                  <a:schemeClr val="bg1"/>
                </a:solidFill>
              </a:rPr>
              <a:t>Fdesouche</a:t>
            </a:r>
            <a:r>
              <a:rPr lang="fr-FR" sz="1996" dirty="0">
                <a:solidFill>
                  <a:schemeClr val="bg1"/>
                </a:solidFill>
              </a:rPr>
              <a:t> (4,5M de visites/mois), </a:t>
            </a:r>
            <a:r>
              <a:rPr lang="fr-FR" sz="1996" dirty="0" err="1">
                <a:solidFill>
                  <a:schemeClr val="bg1"/>
                </a:solidFill>
              </a:rPr>
              <a:t>Altermedia</a:t>
            </a:r>
            <a:r>
              <a:rPr lang="fr-FR" sz="1996" dirty="0">
                <a:solidFill>
                  <a:schemeClr val="bg1"/>
                </a:solidFill>
              </a:rPr>
              <a:t>, Boulevard Voltaire, Observatoire des journalistes et de l’information médiatique, Salon Beige (catholique traditionnaliste), etc.</a:t>
            </a:r>
          </a:p>
          <a:p>
            <a:pPr marL="414772" indent="-414772">
              <a:buFont typeface="Arial" panose="020B0604020202020204" pitchFamily="34" charset="0"/>
              <a:buChar char="•"/>
            </a:pPr>
            <a:endParaRPr lang="fr-FR" sz="1996" dirty="0">
              <a:solidFill>
                <a:schemeClr val="bg1"/>
              </a:solidFill>
            </a:endParaRPr>
          </a:p>
          <a:p>
            <a:pPr marL="414772" indent="-414772">
              <a:buFont typeface="Arial" panose="020B0604020202020204" pitchFamily="34" charset="0"/>
              <a:buChar char="•"/>
            </a:pPr>
            <a:r>
              <a:rPr lang="fr-FR" sz="1996" dirty="0">
                <a:solidFill>
                  <a:schemeClr val="bg1"/>
                </a:solidFill>
              </a:rPr>
              <a:t>Chaînes </a:t>
            </a:r>
            <a:r>
              <a:rPr lang="fr-FR" sz="1996" dirty="0" err="1">
                <a:solidFill>
                  <a:schemeClr val="bg1"/>
                </a:solidFill>
              </a:rPr>
              <a:t>TVLibertés</a:t>
            </a:r>
            <a:r>
              <a:rPr lang="fr-FR" sz="1996" dirty="0">
                <a:solidFill>
                  <a:schemeClr val="bg1"/>
                </a:solidFill>
              </a:rPr>
              <a:t> et </a:t>
            </a:r>
            <a:r>
              <a:rPr lang="fr-FR" sz="1996" dirty="0" err="1">
                <a:solidFill>
                  <a:schemeClr val="bg1"/>
                </a:solidFill>
              </a:rPr>
              <a:t>Youtube</a:t>
            </a:r>
            <a:r>
              <a:rPr lang="fr-FR" sz="1996" dirty="0">
                <a:solidFill>
                  <a:schemeClr val="bg1"/>
                </a:solidFill>
              </a:rPr>
              <a:t> (ex. Vincent Reynouard)</a:t>
            </a:r>
          </a:p>
        </p:txBody>
      </p:sp>
    </p:spTree>
    <p:extLst>
      <p:ext uri="{BB962C8B-B14F-4D97-AF65-F5344CB8AC3E}">
        <p14:creationId xmlns:p14="http://schemas.microsoft.com/office/powerpoint/2010/main" val="1179028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Les youtubeurs d’extrême-droite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5" name="Image 4">
            <a:extLst>
              <a:ext uri="{FF2B5EF4-FFF2-40B4-BE49-F238E27FC236}">
                <a16:creationId xmlns:a16="http://schemas.microsoft.com/office/drawing/2014/main" id="{E83D298B-BD36-CE51-B24B-ADA207271FA9}"/>
              </a:ext>
            </a:extLst>
          </p:cNvPr>
          <p:cNvPicPr>
            <a:picLocks noChangeAspect="1"/>
          </p:cNvPicPr>
          <p:nvPr/>
        </p:nvPicPr>
        <p:blipFill>
          <a:blip r:embed="rId3"/>
          <a:stretch>
            <a:fillRect/>
          </a:stretch>
        </p:blipFill>
        <p:spPr>
          <a:xfrm>
            <a:off x="4759877" y="1508443"/>
            <a:ext cx="2672245" cy="4453742"/>
          </a:xfrm>
          <a:prstGeom prst="rect">
            <a:avLst/>
          </a:prstGeom>
        </p:spPr>
      </p:pic>
    </p:spTree>
    <p:extLst>
      <p:ext uri="{BB962C8B-B14F-4D97-AF65-F5344CB8AC3E}">
        <p14:creationId xmlns:p14="http://schemas.microsoft.com/office/powerpoint/2010/main" val="1727426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lstStyle/>
          <a:p>
            <a:r>
              <a:rPr lang="fr-FR" dirty="0">
                <a:solidFill>
                  <a:schemeClr val="bg1"/>
                </a:solidFill>
              </a:rPr>
              <a:t>Un plus grand activisme numérique de la part des droites radicales</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sz="half"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7" name="Espace réservé du contenu 6">
            <a:extLst>
              <a:ext uri="{FF2B5EF4-FFF2-40B4-BE49-F238E27FC236}">
                <a16:creationId xmlns:a16="http://schemas.microsoft.com/office/drawing/2014/main" id="{FBC1F875-F21D-1000-D42A-9EFBFCD41EA4}"/>
              </a:ext>
            </a:extLst>
          </p:cNvPr>
          <p:cNvPicPr>
            <a:picLocks noGrp="1" noChangeAspect="1"/>
          </p:cNvPicPr>
          <p:nvPr>
            <p:ph sz="half" idx="2"/>
          </p:nvPr>
        </p:nvPicPr>
        <p:blipFill>
          <a:blip r:embed="rId3"/>
          <a:stretch>
            <a:fillRect/>
          </a:stretch>
        </p:blipFill>
        <p:spPr>
          <a:xfrm>
            <a:off x="7291137" y="1507546"/>
            <a:ext cx="2971799" cy="5035061"/>
          </a:xfrm>
          <a:prstGeom prst="rect">
            <a:avLst/>
          </a:prstGeom>
        </p:spPr>
      </p:pic>
      <p:pic>
        <p:nvPicPr>
          <p:cNvPr id="2" name="Image 1">
            <a:extLst>
              <a:ext uri="{FF2B5EF4-FFF2-40B4-BE49-F238E27FC236}">
                <a16:creationId xmlns:a16="http://schemas.microsoft.com/office/drawing/2014/main" id="{3370102E-5DC3-E3B7-9F64-B1F72BC91C9B}"/>
              </a:ext>
            </a:extLst>
          </p:cNvPr>
          <p:cNvPicPr>
            <a:picLocks noChangeAspect="1"/>
          </p:cNvPicPr>
          <p:nvPr/>
        </p:nvPicPr>
        <p:blipFill>
          <a:blip r:embed="rId4"/>
          <a:stretch>
            <a:fillRect/>
          </a:stretch>
        </p:blipFill>
        <p:spPr>
          <a:xfrm>
            <a:off x="1397067" y="1877506"/>
            <a:ext cx="2860563" cy="4295140"/>
          </a:xfrm>
          <a:prstGeom prst="rect">
            <a:avLst/>
          </a:prstGeom>
        </p:spPr>
      </p:pic>
    </p:spTree>
    <p:extLst>
      <p:ext uri="{BB962C8B-B14F-4D97-AF65-F5344CB8AC3E}">
        <p14:creationId xmlns:p14="http://schemas.microsoft.com/office/powerpoint/2010/main" val="288447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lstStyle/>
          <a:p>
            <a:r>
              <a:rPr lang="fr-FR" dirty="0">
                <a:solidFill>
                  <a:schemeClr val="bg1"/>
                </a:solidFill>
              </a:rPr>
              <a:t>Un plus grand activisme numérique de la part des droites radicales</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8" name="Image 7">
            <a:extLst>
              <a:ext uri="{FF2B5EF4-FFF2-40B4-BE49-F238E27FC236}">
                <a16:creationId xmlns:a16="http://schemas.microsoft.com/office/drawing/2014/main" id="{8A024CD9-A5D4-5193-BF4E-ABBFA2BF98B5}"/>
              </a:ext>
            </a:extLst>
          </p:cNvPr>
          <p:cNvPicPr>
            <a:picLocks noChangeAspect="1"/>
          </p:cNvPicPr>
          <p:nvPr/>
        </p:nvPicPr>
        <p:blipFill>
          <a:blip r:embed="rId3"/>
          <a:stretch>
            <a:fillRect/>
          </a:stretch>
        </p:blipFill>
        <p:spPr>
          <a:xfrm>
            <a:off x="3150268" y="1825624"/>
            <a:ext cx="6212898" cy="4791743"/>
          </a:xfrm>
          <a:prstGeom prst="rect">
            <a:avLst/>
          </a:prstGeom>
        </p:spPr>
      </p:pic>
    </p:spTree>
    <p:extLst>
      <p:ext uri="{BB962C8B-B14F-4D97-AF65-F5344CB8AC3E}">
        <p14:creationId xmlns:p14="http://schemas.microsoft.com/office/powerpoint/2010/main" val="148567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lstStyle/>
          <a:p>
            <a:r>
              <a:rPr lang="fr-FR" dirty="0">
                <a:solidFill>
                  <a:schemeClr val="bg1"/>
                </a:solidFill>
              </a:rPr>
              <a:t>Le biais des médias sociaux</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sz="half" idx="1"/>
          </p:nvPr>
        </p:nvSpPr>
        <p:spPr/>
        <p:txBody>
          <a:bodyPr>
            <a:normAutofit fontScale="85000" lnSpcReduction="20000"/>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sp>
        <p:nvSpPr>
          <p:cNvPr id="7" name="Espace réservé du contenu 6">
            <a:extLst>
              <a:ext uri="{FF2B5EF4-FFF2-40B4-BE49-F238E27FC236}">
                <a16:creationId xmlns:a16="http://schemas.microsoft.com/office/drawing/2014/main" id="{E63D7DD9-93EF-0322-F701-3BAB1F2DB463}"/>
              </a:ext>
            </a:extLst>
          </p:cNvPr>
          <p:cNvSpPr>
            <a:spLocks noGrp="1"/>
          </p:cNvSpPr>
          <p:nvPr>
            <p:ph sz="half" idx="2"/>
          </p:nvPr>
        </p:nvSpPr>
        <p:spPr>
          <a:xfrm>
            <a:off x="6172200" y="1420692"/>
            <a:ext cx="5181600" cy="5288866"/>
          </a:xfrm>
        </p:spPr>
        <p:txBody>
          <a:bodyPr>
            <a:normAutofit fontScale="85000" lnSpcReduction="20000"/>
          </a:bodyPr>
          <a:lstStyle/>
          <a:p>
            <a:r>
              <a:rPr lang="fr-FR" b="1" dirty="0">
                <a:solidFill>
                  <a:schemeClr val="bg1"/>
                </a:solidFill>
              </a:rPr>
              <a:t>E</a:t>
            </a:r>
            <a:r>
              <a:rPr lang="fr-FR" b="1" i="0" u="none" strike="noStrike" dirty="0">
                <a:solidFill>
                  <a:schemeClr val="bg1"/>
                </a:solidFill>
                <a:effectLst/>
              </a:rPr>
              <a:t>ffet amplificateur des réseaux sociaux</a:t>
            </a:r>
            <a:r>
              <a:rPr lang="fr-FR" b="0" i="0" u="none" strike="noStrike" dirty="0">
                <a:solidFill>
                  <a:schemeClr val="bg1"/>
                </a:solidFill>
                <a:effectLst/>
              </a:rPr>
              <a:t> et des algorithmes des plateformes sociales comme Facebook, Twitter, et YouTube favorisent la propagation des contenus émotionnellement chargés, polarisants et souvent extrêmes. </a:t>
            </a:r>
          </a:p>
          <a:p>
            <a:r>
              <a:rPr lang="fr-FR" b="1" dirty="0">
                <a:solidFill>
                  <a:schemeClr val="bg1"/>
                </a:solidFill>
              </a:rPr>
              <a:t>M</a:t>
            </a:r>
            <a:r>
              <a:rPr lang="fr-FR" b="1" i="0" u="none" strike="noStrike" dirty="0">
                <a:solidFill>
                  <a:schemeClr val="bg1"/>
                </a:solidFill>
                <a:effectLst/>
              </a:rPr>
              <a:t>anipulation des opinions via les bots et les fake news</a:t>
            </a:r>
            <a:r>
              <a:rPr lang="fr-FR" b="0" i="0" u="none" strike="noStrike" dirty="0">
                <a:solidFill>
                  <a:schemeClr val="bg1"/>
                </a:solidFill>
                <a:effectLst/>
              </a:rPr>
              <a:t> </a:t>
            </a:r>
          </a:p>
          <a:p>
            <a:r>
              <a:rPr lang="fr-FR" b="1" dirty="0">
                <a:solidFill>
                  <a:schemeClr val="bg1"/>
                </a:solidFill>
              </a:rPr>
              <a:t>R</a:t>
            </a:r>
            <a:r>
              <a:rPr lang="fr-FR" b="1" i="0" u="none" strike="noStrike" dirty="0">
                <a:solidFill>
                  <a:schemeClr val="bg1"/>
                </a:solidFill>
                <a:effectLst/>
              </a:rPr>
              <a:t>adicalisation par les communautés en ligne</a:t>
            </a:r>
            <a:r>
              <a:rPr lang="fr-FR" b="0" i="0" u="none" strike="noStrike" dirty="0">
                <a:solidFill>
                  <a:schemeClr val="bg1"/>
                </a:solidFill>
                <a:effectLst/>
              </a:rPr>
              <a:t> : Internet permet la formation de "bulles" ou communautés qui renforcent les convictions extrêmes de leurs membres. </a:t>
            </a:r>
          </a:p>
          <a:p>
            <a:r>
              <a:rPr lang="fr-FR" b="1" dirty="0">
                <a:solidFill>
                  <a:schemeClr val="bg1"/>
                </a:solidFill>
              </a:rPr>
              <a:t>F</a:t>
            </a:r>
            <a:r>
              <a:rPr lang="fr-FR" b="1" i="0" u="none" strike="noStrike" dirty="0">
                <a:solidFill>
                  <a:schemeClr val="bg1"/>
                </a:solidFill>
                <a:effectLst/>
              </a:rPr>
              <a:t>inancement et l'organisation des réseaux transnationaux d'influence</a:t>
            </a:r>
            <a:r>
              <a:rPr lang="fr-FR" b="0" i="0" u="none" strike="noStrike" dirty="0">
                <a:solidFill>
                  <a:schemeClr val="bg1"/>
                </a:solidFill>
                <a:effectLst/>
              </a:rPr>
              <a:t> </a:t>
            </a:r>
          </a:p>
          <a:p>
            <a:endParaRPr lang="fr-FR" dirty="0">
              <a:solidFill>
                <a:schemeClr val="bg1"/>
              </a:solidFill>
            </a:endParaRPr>
          </a:p>
        </p:txBody>
      </p:sp>
      <p:pic>
        <p:nvPicPr>
          <p:cNvPr id="6" name="Image 5">
            <a:extLst>
              <a:ext uri="{FF2B5EF4-FFF2-40B4-BE49-F238E27FC236}">
                <a16:creationId xmlns:a16="http://schemas.microsoft.com/office/drawing/2014/main" id="{28E11CA2-F9C4-32CB-CA0E-785EC745E210}"/>
              </a:ext>
            </a:extLst>
          </p:cNvPr>
          <p:cNvPicPr>
            <a:picLocks noChangeAspect="1"/>
          </p:cNvPicPr>
          <p:nvPr/>
        </p:nvPicPr>
        <p:blipFill>
          <a:blip r:embed="rId3"/>
          <a:stretch>
            <a:fillRect/>
          </a:stretch>
        </p:blipFill>
        <p:spPr>
          <a:xfrm>
            <a:off x="1371600" y="1420691"/>
            <a:ext cx="2903220" cy="4794712"/>
          </a:xfrm>
          <a:prstGeom prst="rect">
            <a:avLst/>
          </a:prstGeom>
        </p:spPr>
      </p:pic>
    </p:spTree>
    <p:extLst>
      <p:ext uri="{BB962C8B-B14F-4D97-AF65-F5344CB8AC3E}">
        <p14:creationId xmlns:p14="http://schemas.microsoft.com/office/powerpoint/2010/main" val="422961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5C6408-BA24-2A42-BC4B-55F7AB09FF07}"/>
              </a:ext>
            </a:extLst>
          </p:cNvPr>
          <p:cNvSpPr>
            <a:spLocks noGrp="1"/>
          </p:cNvSpPr>
          <p:nvPr>
            <p:ph type="ctrTitle"/>
          </p:nvPr>
        </p:nvSpPr>
        <p:spPr>
          <a:xfrm>
            <a:off x="1524000" y="1122363"/>
            <a:ext cx="9144000" cy="2701492"/>
          </a:xfrm>
        </p:spPr>
        <p:txBody>
          <a:bodyPr>
            <a:normAutofit/>
          </a:bodyPr>
          <a:lstStyle/>
          <a:p>
            <a:r>
              <a:rPr lang="fr-FR" sz="3600" b="1" dirty="0">
                <a:solidFill>
                  <a:schemeClr val="bg1"/>
                </a:solidFill>
                <a:latin typeface="Calibri" panose="020F0502020204030204" pitchFamily="34" charset="0"/>
                <a:cs typeface="Calibri" panose="020F0502020204030204" pitchFamily="34" charset="0"/>
              </a:rPr>
              <a:t>Introduction</a:t>
            </a:r>
            <a:br>
              <a:rPr lang="fr-FR" sz="3600" dirty="0">
                <a:solidFill>
                  <a:schemeClr val="bg1"/>
                </a:solidFill>
              </a:rPr>
            </a:br>
            <a:endParaRPr lang="fr-FR" sz="3600" dirty="0">
              <a:solidFill>
                <a:schemeClr val="bg1"/>
              </a:solidFill>
            </a:endParaRPr>
          </a:p>
        </p:txBody>
      </p:sp>
      <p:sp>
        <p:nvSpPr>
          <p:cNvPr id="3" name="Sous-titre 2">
            <a:extLst>
              <a:ext uri="{FF2B5EF4-FFF2-40B4-BE49-F238E27FC236}">
                <a16:creationId xmlns:a16="http://schemas.microsoft.com/office/drawing/2014/main" id="{99C8C6D2-7097-094E-A5B5-EEF35A83BF45}"/>
              </a:ext>
            </a:extLst>
          </p:cNvPr>
          <p:cNvSpPr>
            <a:spLocks noGrp="1"/>
          </p:cNvSpPr>
          <p:nvPr>
            <p:ph type="subTitle" idx="1"/>
          </p:nvPr>
        </p:nvSpPr>
        <p:spPr>
          <a:xfrm>
            <a:off x="1524000" y="3823855"/>
            <a:ext cx="9144000" cy="2387600"/>
          </a:xfrm>
        </p:spPr>
        <p:txBody>
          <a:bodyPr>
            <a:normAutofit/>
          </a:bodyPr>
          <a:lstStyle/>
          <a:p>
            <a:endParaRPr lang="fr-FR" dirty="0">
              <a:solidFill>
                <a:schemeClr val="bg1"/>
              </a:solidFill>
            </a:endParaRPr>
          </a:p>
        </p:txBody>
      </p:sp>
    </p:spTree>
    <p:extLst>
      <p:ext uri="{BB962C8B-B14F-4D97-AF65-F5344CB8AC3E}">
        <p14:creationId xmlns:p14="http://schemas.microsoft.com/office/powerpoint/2010/main" val="470300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La droitisation du champ politique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sp>
        <p:nvSpPr>
          <p:cNvPr id="5" name="ZoneTexte 4">
            <a:extLst>
              <a:ext uri="{FF2B5EF4-FFF2-40B4-BE49-F238E27FC236}">
                <a16:creationId xmlns:a16="http://schemas.microsoft.com/office/drawing/2014/main" id="{669E6B35-9A4B-5089-9D10-3FAAFA758EC9}"/>
              </a:ext>
            </a:extLst>
          </p:cNvPr>
          <p:cNvSpPr txBox="1"/>
          <p:nvPr/>
        </p:nvSpPr>
        <p:spPr>
          <a:xfrm>
            <a:off x="2627811" y="1825625"/>
            <a:ext cx="7260771" cy="4031873"/>
          </a:xfrm>
          <a:prstGeom prst="rect">
            <a:avLst/>
          </a:prstGeom>
          <a:noFill/>
        </p:spPr>
        <p:txBody>
          <a:bodyPr wrap="square">
            <a:spAutoFit/>
          </a:bodyPr>
          <a:lstStyle/>
          <a:p>
            <a:pPr marL="342900" indent="-342900">
              <a:buFont typeface="+mj-lt"/>
              <a:buAutoNum type="arabicPeriod"/>
            </a:pPr>
            <a:r>
              <a:rPr lang="fr-FR" sz="3200" dirty="0">
                <a:solidFill>
                  <a:schemeClr val="bg1"/>
                </a:solidFill>
              </a:rPr>
              <a:t>La stratégie de conquête des partis d’extrême-droite</a:t>
            </a:r>
          </a:p>
          <a:p>
            <a:pPr marL="342900" indent="-342900">
              <a:buFont typeface="+mj-lt"/>
              <a:buAutoNum type="arabicPeriod"/>
            </a:pPr>
            <a:endParaRPr lang="fr-FR" sz="3200" dirty="0">
              <a:solidFill>
                <a:schemeClr val="bg1"/>
              </a:solidFill>
            </a:endParaRPr>
          </a:p>
          <a:p>
            <a:pPr marL="342900" indent="-342900">
              <a:buFont typeface="+mj-lt"/>
              <a:buAutoNum type="arabicPeriod"/>
            </a:pPr>
            <a:r>
              <a:rPr lang="fr-FR" sz="3200" dirty="0">
                <a:solidFill>
                  <a:schemeClr val="bg1"/>
                </a:solidFill>
              </a:rPr>
              <a:t>La fin des digues entre droite et extrême-droite</a:t>
            </a:r>
          </a:p>
          <a:p>
            <a:pPr marL="342900" indent="-342900">
              <a:buFont typeface="+mj-lt"/>
              <a:buAutoNum type="arabicPeriod"/>
            </a:pPr>
            <a:endParaRPr lang="fr-FR" sz="3200" dirty="0">
              <a:solidFill>
                <a:schemeClr val="bg1"/>
              </a:solidFill>
            </a:endParaRPr>
          </a:p>
          <a:p>
            <a:pPr marL="342900" indent="-342900">
              <a:buFont typeface="+mj-lt"/>
              <a:buAutoNum type="arabicPeriod"/>
            </a:pPr>
            <a:r>
              <a:rPr lang="fr-FR" sz="3200" dirty="0">
                <a:solidFill>
                  <a:schemeClr val="bg1"/>
                </a:solidFill>
              </a:rPr>
              <a:t>La contribution des partis de gauche à la normalisation de l’extrême-droite</a:t>
            </a:r>
          </a:p>
        </p:txBody>
      </p:sp>
    </p:spTree>
    <p:extLst>
      <p:ext uri="{BB962C8B-B14F-4D97-AF65-F5344CB8AC3E}">
        <p14:creationId xmlns:p14="http://schemas.microsoft.com/office/powerpoint/2010/main" val="3796377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 name="CustomShape 2"/>
          <p:cNvSpPr/>
          <p:nvPr/>
        </p:nvSpPr>
        <p:spPr>
          <a:xfrm>
            <a:off x="6555456" y="1228088"/>
            <a:ext cx="3395690" cy="3996985"/>
          </a:xfrm>
          <a:prstGeom prst="rect">
            <a:avLst/>
          </a:prstGeom>
          <a:noFill/>
          <a:ln>
            <a:noFill/>
          </a:ln>
        </p:spPr>
        <p:style>
          <a:lnRef idx="0">
            <a:scrgbClr r="0" g="0" b="0"/>
          </a:lnRef>
          <a:fillRef idx="0">
            <a:scrgbClr r="0" g="0" b="0"/>
          </a:fillRef>
          <a:effectRef idx="0">
            <a:scrgbClr r="0" g="0" b="0"/>
          </a:effectRef>
          <a:fontRef idx="minor"/>
        </p:style>
      </p:sp>
      <p:sp>
        <p:nvSpPr>
          <p:cNvPr id="4" name="ZoneTexte 3">
            <a:extLst>
              <a:ext uri="{FF2B5EF4-FFF2-40B4-BE49-F238E27FC236}">
                <a16:creationId xmlns:a16="http://schemas.microsoft.com/office/drawing/2014/main" id="{5774BE3B-F4C6-9C47-BE93-CECC2F955CFA}"/>
              </a:ext>
            </a:extLst>
          </p:cNvPr>
          <p:cNvSpPr txBox="1"/>
          <p:nvPr/>
        </p:nvSpPr>
        <p:spPr>
          <a:xfrm>
            <a:off x="2281384" y="255240"/>
            <a:ext cx="7054870" cy="539058"/>
          </a:xfrm>
          <a:prstGeom prst="rect">
            <a:avLst/>
          </a:prstGeom>
          <a:noFill/>
        </p:spPr>
        <p:txBody>
          <a:bodyPr wrap="square" rtlCol="0">
            <a:spAutoFit/>
          </a:bodyPr>
          <a:lstStyle/>
          <a:p>
            <a:pPr defTabSz="829544"/>
            <a:r>
              <a:rPr lang="fr-FR" sz="2903" b="1" dirty="0">
                <a:solidFill>
                  <a:schemeClr val="bg1"/>
                </a:solidFill>
                <a:latin typeface="Arial"/>
                <a:ea typeface="DejaVu Sans"/>
                <a:cs typeface="DejaVu Sans"/>
              </a:rPr>
              <a:t>Le nombre d’adhérents FN/RN</a:t>
            </a:r>
          </a:p>
        </p:txBody>
      </p:sp>
      <p:sp>
        <p:nvSpPr>
          <p:cNvPr id="3" name="ZoneTexte 2">
            <a:extLst>
              <a:ext uri="{FF2B5EF4-FFF2-40B4-BE49-F238E27FC236}">
                <a16:creationId xmlns:a16="http://schemas.microsoft.com/office/drawing/2014/main" id="{25B8A66B-755D-7A4A-B394-886E3FD81176}"/>
              </a:ext>
            </a:extLst>
          </p:cNvPr>
          <p:cNvSpPr txBox="1"/>
          <p:nvPr/>
        </p:nvSpPr>
        <p:spPr>
          <a:xfrm>
            <a:off x="2308098" y="1196943"/>
            <a:ext cx="4311248" cy="4392228"/>
          </a:xfrm>
          <a:prstGeom prst="rect">
            <a:avLst/>
          </a:prstGeom>
          <a:noFill/>
        </p:spPr>
        <p:txBody>
          <a:bodyPr wrap="square" rtlCol="0">
            <a:spAutoFit/>
          </a:bodyPr>
          <a:lstStyle/>
          <a:p>
            <a:pPr marL="259232" indent="-259232" defTabSz="829544">
              <a:buFont typeface="Arial" panose="020B0604020202020204" pitchFamily="34" charset="0"/>
              <a:buChar char="•"/>
            </a:pPr>
            <a:r>
              <a:rPr lang="fr-FR" sz="1996" dirty="0">
                <a:solidFill>
                  <a:schemeClr val="bg1"/>
                </a:solidFill>
                <a:latin typeface="Arial"/>
                <a:ea typeface="DejaVu Sans"/>
                <a:cs typeface="DejaVu Sans"/>
              </a:rPr>
              <a:t>1988 : environ 30 000 (contre 100 000 déclarés)</a:t>
            </a:r>
          </a:p>
          <a:p>
            <a:pPr marL="259232" indent="-259232" defTabSz="829544">
              <a:buFont typeface="Arial" panose="020B0604020202020204" pitchFamily="34" charset="0"/>
              <a:buChar char="•"/>
            </a:pPr>
            <a:endParaRPr lang="fr-FR" sz="1996" dirty="0">
              <a:solidFill>
                <a:schemeClr val="bg1"/>
              </a:solidFill>
              <a:latin typeface="Arial"/>
              <a:ea typeface="DejaVu Sans"/>
              <a:cs typeface="DejaVu Sans"/>
            </a:endParaRPr>
          </a:p>
          <a:p>
            <a:pPr marL="259232" indent="-259232" defTabSz="829544">
              <a:buFont typeface="Arial" panose="020B0604020202020204" pitchFamily="34" charset="0"/>
              <a:buChar char="•"/>
            </a:pPr>
            <a:r>
              <a:rPr lang="fr-FR" sz="1996" dirty="0">
                <a:solidFill>
                  <a:schemeClr val="bg1"/>
                </a:solidFill>
                <a:latin typeface="Arial"/>
                <a:ea typeface="DejaVu Sans"/>
                <a:cs typeface="DejaVu Sans"/>
              </a:rPr>
              <a:t>1998-1999 : environ 42 000 (sources judiciaires)</a:t>
            </a:r>
          </a:p>
          <a:p>
            <a:pPr marL="259232" indent="-259232" defTabSz="829544">
              <a:buFont typeface="Arial" panose="020B0604020202020204" pitchFamily="34" charset="0"/>
              <a:buChar char="•"/>
            </a:pPr>
            <a:endParaRPr lang="fr-FR" sz="1996" dirty="0">
              <a:solidFill>
                <a:schemeClr val="bg1"/>
              </a:solidFill>
              <a:latin typeface="Arial"/>
              <a:ea typeface="DejaVu Sans"/>
              <a:cs typeface="DejaVu Sans"/>
            </a:endParaRPr>
          </a:p>
          <a:p>
            <a:pPr marL="259232" indent="-259232" defTabSz="829544">
              <a:buFont typeface="Arial" panose="020B0604020202020204" pitchFamily="34" charset="0"/>
              <a:buChar char="•"/>
            </a:pPr>
            <a:r>
              <a:rPr lang="fr-FR" sz="1996" dirty="0">
                <a:solidFill>
                  <a:schemeClr val="bg1"/>
                </a:solidFill>
                <a:latin typeface="Arial"/>
                <a:ea typeface="DejaVu Sans"/>
                <a:cs typeface="DejaVu Sans"/>
              </a:rPr>
              <a:t>2009 : 13 381 (source Commission nationale des comptes de campagne et des financements politiques)</a:t>
            </a:r>
          </a:p>
          <a:p>
            <a:pPr marL="259232" indent="-259232" defTabSz="829544">
              <a:buFont typeface="Arial" panose="020B0604020202020204" pitchFamily="34" charset="0"/>
              <a:buChar char="•"/>
            </a:pPr>
            <a:endParaRPr lang="fr-FR" sz="1996" dirty="0">
              <a:solidFill>
                <a:schemeClr val="bg1"/>
              </a:solidFill>
              <a:latin typeface="Arial"/>
              <a:ea typeface="DejaVu Sans"/>
              <a:cs typeface="DejaVu Sans"/>
            </a:endParaRPr>
          </a:p>
          <a:p>
            <a:pPr marL="259232" indent="-259232" defTabSz="829544">
              <a:buFont typeface="Arial" panose="020B0604020202020204" pitchFamily="34" charset="0"/>
              <a:buChar char="•"/>
            </a:pPr>
            <a:r>
              <a:rPr lang="fr-FR" sz="1996" dirty="0">
                <a:solidFill>
                  <a:schemeClr val="bg1"/>
                </a:solidFill>
                <a:latin typeface="Arial"/>
                <a:ea typeface="DejaVu Sans"/>
                <a:cs typeface="DejaVu Sans"/>
              </a:rPr>
              <a:t>2011 : 46 868</a:t>
            </a:r>
          </a:p>
          <a:p>
            <a:pPr marL="259232" indent="-259232" defTabSz="829544">
              <a:buFont typeface="Arial" panose="020B0604020202020204" pitchFamily="34" charset="0"/>
              <a:buChar char="•"/>
            </a:pPr>
            <a:endParaRPr lang="fr-FR" sz="1996" dirty="0">
              <a:solidFill>
                <a:schemeClr val="bg1"/>
              </a:solidFill>
              <a:latin typeface="Arial"/>
              <a:ea typeface="DejaVu Sans"/>
              <a:cs typeface="DejaVu Sans"/>
            </a:endParaRPr>
          </a:p>
          <a:p>
            <a:pPr marL="259232" indent="-259232" defTabSz="829544">
              <a:buFont typeface="Arial" panose="020B0604020202020204" pitchFamily="34" charset="0"/>
              <a:buChar char="•"/>
            </a:pPr>
            <a:r>
              <a:rPr lang="fr-FR" sz="1996" dirty="0">
                <a:solidFill>
                  <a:schemeClr val="bg1"/>
                </a:solidFill>
                <a:latin typeface="Arial"/>
                <a:ea typeface="DejaVu Sans"/>
                <a:cs typeface="DejaVu Sans"/>
              </a:rPr>
              <a:t>2014 : 42130</a:t>
            </a:r>
          </a:p>
        </p:txBody>
      </p:sp>
      <p:sp>
        <p:nvSpPr>
          <p:cNvPr id="2" name="ZoneTexte 1">
            <a:extLst>
              <a:ext uri="{FF2B5EF4-FFF2-40B4-BE49-F238E27FC236}">
                <a16:creationId xmlns:a16="http://schemas.microsoft.com/office/drawing/2014/main" id="{D23E3C0C-95D1-7D4D-8A48-E2C3B9470D7E}"/>
              </a:ext>
            </a:extLst>
          </p:cNvPr>
          <p:cNvSpPr txBox="1"/>
          <p:nvPr/>
        </p:nvSpPr>
        <p:spPr>
          <a:xfrm>
            <a:off x="6879892" y="1046495"/>
            <a:ext cx="3211997" cy="5620769"/>
          </a:xfrm>
          <a:prstGeom prst="rect">
            <a:avLst/>
          </a:prstGeom>
          <a:noFill/>
        </p:spPr>
        <p:txBody>
          <a:bodyPr wrap="square" rtlCol="0">
            <a:spAutoFit/>
          </a:bodyPr>
          <a:lstStyle/>
          <a:p>
            <a:pPr marL="259232" indent="-259232" defTabSz="829544">
              <a:buFont typeface="Arial" panose="020B0604020202020204" pitchFamily="34" charset="0"/>
              <a:buChar char="•"/>
            </a:pPr>
            <a:r>
              <a:rPr lang="fr-FR" sz="1996" dirty="0">
                <a:solidFill>
                  <a:schemeClr val="bg1"/>
                </a:solidFill>
                <a:latin typeface="Arial"/>
                <a:ea typeface="DejaVu Sans"/>
                <a:cs typeface="DejaVu Sans"/>
              </a:rPr>
              <a:t>Fluctuations importantes en fonction des résultats électoraux et des changements de leadership</a:t>
            </a:r>
          </a:p>
          <a:p>
            <a:pPr marL="259232" indent="-259232" defTabSz="829544">
              <a:buFont typeface="Arial" panose="020B0604020202020204" pitchFamily="34" charset="0"/>
              <a:buChar char="•"/>
            </a:pPr>
            <a:endParaRPr lang="fr-FR" sz="1996" dirty="0">
              <a:solidFill>
                <a:schemeClr val="bg1"/>
              </a:solidFill>
              <a:latin typeface="Arial"/>
              <a:ea typeface="DejaVu Sans"/>
              <a:cs typeface="DejaVu Sans"/>
            </a:endParaRPr>
          </a:p>
          <a:p>
            <a:pPr marL="259232" indent="-259232" defTabSz="829544">
              <a:buFont typeface="Arial" panose="020B0604020202020204" pitchFamily="34" charset="0"/>
              <a:buChar char="•"/>
            </a:pPr>
            <a:r>
              <a:rPr lang="fr-FR" sz="1996" dirty="0">
                <a:solidFill>
                  <a:schemeClr val="bg1"/>
                </a:solidFill>
                <a:latin typeface="Arial"/>
                <a:ea typeface="DejaVu Sans"/>
                <a:cs typeface="DejaVu Sans"/>
              </a:rPr>
              <a:t>Victoires électorales entraînent des adhésions</a:t>
            </a:r>
          </a:p>
          <a:p>
            <a:pPr marL="259232" indent="-259232" defTabSz="829544">
              <a:buFont typeface="Arial" panose="020B0604020202020204" pitchFamily="34" charset="0"/>
              <a:buChar char="•"/>
            </a:pPr>
            <a:endParaRPr lang="fr-FR" sz="1996" dirty="0">
              <a:solidFill>
                <a:schemeClr val="bg1"/>
              </a:solidFill>
              <a:latin typeface="Arial"/>
              <a:ea typeface="DejaVu Sans"/>
              <a:cs typeface="DejaVu Sans"/>
            </a:endParaRPr>
          </a:p>
          <a:p>
            <a:pPr marL="259232" indent="-259232" defTabSz="829544">
              <a:buFont typeface="Arial" panose="020B0604020202020204" pitchFamily="34" charset="0"/>
              <a:buChar char="•"/>
            </a:pPr>
            <a:r>
              <a:rPr lang="fr-FR" sz="1996" dirty="0">
                <a:solidFill>
                  <a:schemeClr val="bg1"/>
                </a:solidFill>
                <a:latin typeface="Arial"/>
                <a:ea typeface="DejaVu Sans"/>
                <a:cs typeface="DejaVu Sans"/>
              </a:rPr>
              <a:t>L’obtention de mandats locaux diminue le stigmate de l’adhésion</a:t>
            </a:r>
          </a:p>
          <a:p>
            <a:pPr marL="259232" indent="-259232" defTabSz="829544">
              <a:buFont typeface="Arial" panose="020B0604020202020204" pitchFamily="34" charset="0"/>
              <a:buChar char="•"/>
            </a:pPr>
            <a:endParaRPr lang="fr-FR" sz="1996" dirty="0">
              <a:solidFill>
                <a:schemeClr val="bg1"/>
              </a:solidFill>
              <a:latin typeface="Arial"/>
              <a:ea typeface="DejaVu Sans"/>
              <a:cs typeface="DejaVu Sans"/>
            </a:endParaRPr>
          </a:p>
          <a:p>
            <a:pPr marL="259232" indent="-259232" defTabSz="829544">
              <a:buFont typeface="Arial" panose="020B0604020202020204" pitchFamily="34" charset="0"/>
              <a:buChar char="•"/>
            </a:pPr>
            <a:r>
              <a:rPr lang="fr-FR" sz="1996" dirty="0">
                <a:solidFill>
                  <a:schemeClr val="bg1"/>
                </a:solidFill>
                <a:latin typeface="Arial"/>
                <a:ea typeface="DejaVu Sans"/>
                <a:cs typeface="DejaVu Sans"/>
              </a:rPr>
              <a:t>Tendance à l’augmentation des adhérents et des militants</a:t>
            </a:r>
          </a:p>
        </p:txBody>
      </p:sp>
    </p:spTree>
    <p:extLst>
      <p:ext uri="{BB962C8B-B14F-4D97-AF65-F5344CB8AC3E}">
        <p14:creationId xmlns:p14="http://schemas.microsoft.com/office/powerpoint/2010/main" val="3327465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sp>
      <p:sp>
        <p:nvSpPr>
          <p:cNvPr id="2" name="ZoneTexte 1">
            <a:extLst>
              <a:ext uri="{FF2B5EF4-FFF2-40B4-BE49-F238E27FC236}">
                <a16:creationId xmlns:a16="http://schemas.microsoft.com/office/drawing/2014/main" id="{FDD7887B-0312-804B-9D6E-8681D44A42B6}"/>
              </a:ext>
            </a:extLst>
          </p:cNvPr>
          <p:cNvSpPr txBox="1"/>
          <p:nvPr/>
        </p:nvSpPr>
        <p:spPr>
          <a:xfrm>
            <a:off x="2123793" y="123529"/>
            <a:ext cx="8095207" cy="985783"/>
          </a:xfrm>
          <a:prstGeom prst="rect">
            <a:avLst/>
          </a:prstGeom>
          <a:noFill/>
        </p:spPr>
        <p:txBody>
          <a:bodyPr wrap="square" rtlCol="0">
            <a:spAutoFit/>
          </a:bodyPr>
          <a:lstStyle/>
          <a:p>
            <a:r>
              <a:rPr lang="fr-FR" sz="2903" dirty="0">
                <a:solidFill>
                  <a:schemeClr val="bg1"/>
                </a:solidFill>
              </a:rPr>
              <a:t>Quelques mécanismes de l’adhésion et de la banalisation</a:t>
            </a:r>
          </a:p>
        </p:txBody>
      </p:sp>
      <p:sp>
        <p:nvSpPr>
          <p:cNvPr id="4" name="ZoneTexte 3">
            <a:extLst>
              <a:ext uri="{FF2B5EF4-FFF2-40B4-BE49-F238E27FC236}">
                <a16:creationId xmlns:a16="http://schemas.microsoft.com/office/drawing/2014/main" id="{E10527F7-C8E1-824A-904E-CFFC68D9D731}"/>
              </a:ext>
            </a:extLst>
          </p:cNvPr>
          <p:cNvSpPr txBox="1"/>
          <p:nvPr/>
        </p:nvSpPr>
        <p:spPr>
          <a:xfrm>
            <a:off x="2451393" y="1926541"/>
            <a:ext cx="7496399" cy="3442609"/>
          </a:xfrm>
          <a:prstGeom prst="rect">
            <a:avLst/>
          </a:prstGeom>
          <a:noFill/>
        </p:spPr>
        <p:txBody>
          <a:bodyPr wrap="square" rtlCol="0">
            <a:spAutoFit/>
          </a:bodyPr>
          <a:lstStyle/>
          <a:p>
            <a:pPr marL="259232" indent="-259232">
              <a:buFont typeface="Arial" panose="020B0604020202020204" pitchFamily="34" charset="0"/>
              <a:buChar char="•"/>
            </a:pPr>
            <a:r>
              <a:rPr lang="fr-FR" sz="2177" dirty="0">
                <a:solidFill>
                  <a:schemeClr val="bg1"/>
                </a:solidFill>
              </a:rPr>
              <a:t>Mécanismes sociaux de recherche de rétributions militantes (</a:t>
            </a:r>
            <a:r>
              <a:rPr lang="fr-FR" sz="2177" dirty="0" err="1">
                <a:solidFill>
                  <a:schemeClr val="bg1"/>
                </a:solidFill>
              </a:rPr>
              <a:t>Gaxie</a:t>
            </a:r>
            <a:r>
              <a:rPr lang="fr-FR" sz="2177" dirty="0">
                <a:solidFill>
                  <a:schemeClr val="bg1"/>
                </a:solidFill>
              </a:rPr>
              <a:t>) malgré un coût social initial élevé de l’engagement (jusqu’aux années 2010)</a:t>
            </a:r>
          </a:p>
          <a:p>
            <a:pPr marL="259232" indent="-259232">
              <a:buFont typeface="Arial" panose="020B0604020202020204" pitchFamily="34" charset="0"/>
              <a:buChar char="•"/>
            </a:pPr>
            <a:endParaRPr lang="fr-FR" sz="2177" dirty="0">
              <a:solidFill>
                <a:schemeClr val="bg1"/>
              </a:solidFill>
            </a:endParaRPr>
          </a:p>
          <a:p>
            <a:pPr marL="259232" indent="-259232">
              <a:buFont typeface="Arial" panose="020B0604020202020204" pitchFamily="34" charset="0"/>
              <a:buChar char="•"/>
            </a:pPr>
            <a:r>
              <a:rPr lang="fr-FR" sz="2177" dirty="0">
                <a:solidFill>
                  <a:schemeClr val="bg1"/>
                </a:solidFill>
              </a:rPr>
              <a:t>Mécanismes organisationnels d’initiation et de maintien (par la formation et des lieux de rencontre notamment) d’une « sous-société » ou contre-société militante (</a:t>
            </a:r>
            <a:r>
              <a:rPr lang="fr-FR" sz="2177" dirty="0" err="1">
                <a:solidFill>
                  <a:schemeClr val="bg1"/>
                </a:solidFill>
              </a:rPr>
              <a:t>Birenbaum</a:t>
            </a:r>
            <a:r>
              <a:rPr lang="fr-FR" sz="2177" dirty="0">
                <a:solidFill>
                  <a:schemeClr val="bg1"/>
                </a:solidFill>
              </a:rPr>
              <a:t>)</a:t>
            </a:r>
          </a:p>
          <a:p>
            <a:pPr marL="259232" indent="-259232">
              <a:buFont typeface="Arial" panose="020B0604020202020204" pitchFamily="34" charset="0"/>
              <a:buChar char="•"/>
            </a:pPr>
            <a:endParaRPr lang="fr-FR" sz="2177" dirty="0">
              <a:solidFill>
                <a:schemeClr val="bg1"/>
              </a:solidFill>
            </a:endParaRPr>
          </a:p>
          <a:p>
            <a:pPr marL="259232" indent="-259232">
              <a:buFont typeface="Arial" panose="020B0604020202020204" pitchFamily="34" charset="0"/>
              <a:buChar char="•"/>
            </a:pPr>
            <a:r>
              <a:rPr lang="fr-FR" sz="2177" dirty="0">
                <a:solidFill>
                  <a:schemeClr val="bg1"/>
                </a:solidFill>
              </a:rPr>
              <a:t>Mécanismes informels d’influence de « leaders d’opinion » frontistes à l’échelle locale et infra-urbaine</a:t>
            </a:r>
          </a:p>
        </p:txBody>
      </p:sp>
    </p:spTree>
    <p:extLst>
      <p:ext uri="{BB962C8B-B14F-4D97-AF65-F5344CB8AC3E}">
        <p14:creationId xmlns:p14="http://schemas.microsoft.com/office/powerpoint/2010/main" val="3303761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CustomShape 1"/>
          <p:cNvSpPr/>
          <p:nvPr/>
        </p:nvSpPr>
        <p:spPr>
          <a:xfrm>
            <a:off x="2177018" y="331659"/>
            <a:ext cx="8032043" cy="1005147"/>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fr-FR" sz="3266" spc="-1" dirty="0">
                <a:solidFill>
                  <a:schemeClr val="bg1"/>
                </a:solidFill>
                <a:latin typeface="Noto Sans Regular"/>
                <a:ea typeface="DejaVu Sans"/>
              </a:rPr>
              <a:t>Métamorphoses du contenu idéologique du Front National</a:t>
            </a:r>
            <a:endParaRPr lang="fr-FR" sz="3266" spc="-1" dirty="0">
              <a:solidFill>
                <a:schemeClr val="bg1"/>
              </a:solidFill>
              <a:latin typeface="Arial"/>
            </a:endParaRPr>
          </a:p>
        </p:txBody>
      </p:sp>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sp>
      <p:sp>
        <p:nvSpPr>
          <p:cNvPr id="4" name="ZoneTexte 3">
            <a:extLst>
              <a:ext uri="{FF2B5EF4-FFF2-40B4-BE49-F238E27FC236}">
                <a16:creationId xmlns:a16="http://schemas.microsoft.com/office/drawing/2014/main" id="{4B6F3D81-764D-BE4C-8CB4-EA0DC132EAE5}"/>
              </a:ext>
            </a:extLst>
          </p:cNvPr>
          <p:cNvSpPr txBox="1"/>
          <p:nvPr/>
        </p:nvSpPr>
        <p:spPr>
          <a:xfrm>
            <a:off x="2608372" y="1336810"/>
            <a:ext cx="6975256" cy="5676297"/>
          </a:xfrm>
          <a:prstGeom prst="rect">
            <a:avLst/>
          </a:prstGeom>
          <a:noFill/>
        </p:spPr>
        <p:txBody>
          <a:bodyPr wrap="square" rtlCol="0">
            <a:spAutoFit/>
          </a:bodyPr>
          <a:lstStyle/>
          <a:p>
            <a:pPr marL="414772" indent="-414772">
              <a:buFont typeface="Arial" panose="020B0604020202020204" pitchFamily="34" charset="0"/>
              <a:buChar char="•"/>
            </a:pPr>
            <a:r>
              <a:rPr lang="fr-FR" sz="2540" dirty="0">
                <a:solidFill>
                  <a:schemeClr val="bg1"/>
                </a:solidFill>
              </a:rPr>
              <a:t>Rupture apparente avec l’antisémitisme et l’antisionisme</a:t>
            </a:r>
          </a:p>
          <a:p>
            <a:pPr marL="414772" indent="-414772">
              <a:buFont typeface="Arial" panose="020B0604020202020204" pitchFamily="34" charset="0"/>
              <a:buChar char="•"/>
            </a:pPr>
            <a:endParaRPr lang="fr-FR" sz="2540" dirty="0">
              <a:solidFill>
                <a:schemeClr val="bg1"/>
              </a:solidFill>
            </a:endParaRPr>
          </a:p>
          <a:p>
            <a:pPr marL="414772" indent="-414772">
              <a:buFont typeface="Arial" panose="020B0604020202020204" pitchFamily="34" charset="0"/>
              <a:buChar char="•"/>
            </a:pPr>
            <a:r>
              <a:rPr lang="fr-FR" sz="2540" dirty="0">
                <a:solidFill>
                  <a:schemeClr val="bg1"/>
                </a:solidFill>
              </a:rPr>
              <a:t>Non alignement avec les valeurs catholiques traditionalistes (refus de prendre part à la Manif </a:t>
            </a:r>
            <a:r>
              <a:rPr lang="fr-FR" sz="2540" dirty="0" err="1">
                <a:solidFill>
                  <a:schemeClr val="bg1"/>
                </a:solidFill>
              </a:rPr>
              <a:t>pourTous</a:t>
            </a:r>
            <a:r>
              <a:rPr lang="fr-FR" sz="2540" dirty="0">
                <a:solidFill>
                  <a:schemeClr val="bg1"/>
                </a:solidFill>
              </a:rPr>
              <a:t> en 2013)</a:t>
            </a:r>
          </a:p>
          <a:p>
            <a:pPr marL="414772" indent="-414772">
              <a:buFont typeface="Arial" panose="020B0604020202020204" pitchFamily="34" charset="0"/>
              <a:buChar char="•"/>
            </a:pPr>
            <a:endParaRPr lang="fr-FR" sz="2540" dirty="0">
              <a:solidFill>
                <a:schemeClr val="bg1"/>
              </a:solidFill>
            </a:endParaRPr>
          </a:p>
          <a:p>
            <a:pPr marL="414772" indent="-414772">
              <a:buFont typeface="Arial" panose="020B0604020202020204" pitchFamily="34" charset="0"/>
              <a:buChar char="•"/>
            </a:pPr>
            <a:r>
              <a:rPr lang="fr-FR" sz="2540" dirty="0">
                <a:solidFill>
                  <a:schemeClr val="bg1"/>
                </a:solidFill>
              </a:rPr>
              <a:t>Mise en place d’un programme social… et national</a:t>
            </a:r>
          </a:p>
          <a:p>
            <a:pPr marL="414772" indent="-414772">
              <a:buFont typeface="Arial" panose="020B0604020202020204" pitchFamily="34" charset="0"/>
              <a:buChar char="•"/>
            </a:pPr>
            <a:endParaRPr lang="fr-FR" sz="2540" dirty="0">
              <a:solidFill>
                <a:schemeClr val="bg1"/>
              </a:solidFill>
            </a:endParaRPr>
          </a:p>
          <a:p>
            <a:pPr marL="414772" indent="-414772">
              <a:buFont typeface="Arial" panose="020B0604020202020204" pitchFamily="34" charset="0"/>
              <a:buChar char="•"/>
            </a:pPr>
            <a:r>
              <a:rPr lang="fr-FR" sz="2540" dirty="0">
                <a:solidFill>
                  <a:schemeClr val="bg1"/>
                </a:solidFill>
              </a:rPr>
              <a:t>Dans les franges radicales : reprise d’un discours de transgression, de révolution ; idées </a:t>
            </a:r>
            <a:r>
              <a:rPr lang="fr-FR" sz="2540" dirty="0" err="1">
                <a:solidFill>
                  <a:schemeClr val="bg1"/>
                </a:solidFill>
              </a:rPr>
              <a:t>libertariennes</a:t>
            </a:r>
            <a:endParaRPr lang="fr-FR" sz="2540" dirty="0">
              <a:solidFill>
                <a:schemeClr val="bg1"/>
              </a:solidFill>
            </a:endParaRPr>
          </a:p>
          <a:p>
            <a:endParaRPr lang="fr-FR" sz="1633" dirty="0">
              <a:solidFill>
                <a:schemeClr val="bg1"/>
              </a:solidFill>
            </a:endParaRPr>
          </a:p>
          <a:p>
            <a:endParaRPr lang="fr-FR" sz="1633" dirty="0">
              <a:solidFill>
                <a:schemeClr val="bg1"/>
              </a:solidFill>
            </a:endParaRPr>
          </a:p>
        </p:txBody>
      </p:sp>
    </p:spTree>
    <p:extLst>
      <p:ext uri="{BB962C8B-B14F-4D97-AF65-F5344CB8AC3E}">
        <p14:creationId xmlns:p14="http://schemas.microsoft.com/office/powerpoint/2010/main" val="381917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CustomShape 1"/>
          <p:cNvSpPr/>
          <p:nvPr/>
        </p:nvSpPr>
        <p:spPr>
          <a:xfrm>
            <a:off x="2177018" y="331659"/>
            <a:ext cx="8032043" cy="1005147"/>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fr-FR" sz="3266" spc="-1" dirty="0">
                <a:solidFill>
                  <a:schemeClr val="bg1"/>
                </a:solidFill>
                <a:latin typeface="Noto Sans Regular"/>
                <a:ea typeface="DejaVu Sans"/>
              </a:rPr>
              <a:t>Transformations récentes à l’échelle européenne</a:t>
            </a:r>
            <a:endParaRPr lang="fr-FR" sz="3266" spc="-1" dirty="0">
              <a:solidFill>
                <a:schemeClr val="bg1"/>
              </a:solidFill>
              <a:latin typeface="Arial"/>
            </a:endParaRPr>
          </a:p>
        </p:txBody>
      </p:sp>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sp>
      <p:sp>
        <p:nvSpPr>
          <p:cNvPr id="4" name="ZoneTexte 3">
            <a:extLst>
              <a:ext uri="{FF2B5EF4-FFF2-40B4-BE49-F238E27FC236}">
                <a16:creationId xmlns:a16="http://schemas.microsoft.com/office/drawing/2014/main" id="{4B6F3D81-764D-BE4C-8CB4-EA0DC132EAE5}"/>
              </a:ext>
            </a:extLst>
          </p:cNvPr>
          <p:cNvSpPr txBox="1"/>
          <p:nvPr/>
        </p:nvSpPr>
        <p:spPr>
          <a:xfrm>
            <a:off x="2615742" y="1861216"/>
            <a:ext cx="7154595" cy="4782720"/>
          </a:xfrm>
          <a:prstGeom prst="rect">
            <a:avLst/>
          </a:prstGeom>
          <a:noFill/>
        </p:spPr>
        <p:txBody>
          <a:bodyPr wrap="square" rtlCol="0">
            <a:spAutoFit/>
          </a:bodyPr>
          <a:lstStyle/>
          <a:p>
            <a:pPr marL="414772" indent="-414772">
              <a:buFont typeface="Arial" panose="020B0604020202020204" pitchFamily="34" charset="0"/>
              <a:buChar char="•"/>
            </a:pPr>
            <a:r>
              <a:rPr lang="fr-FR" sz="2177" dirty="0">
                <a:solidFill>
                  <a:schemeClr val="bg1"/>
                </a:solidFill>
              </a:rPr>
              <a:t>Montée en puissance des thèmes de la religion (critique de l’islam et ré-ancrage catholique ou chrétien) et du genre (critique du féminisme) sur le plan idéologique</a:t>
            </a:r>
          </a:p>
          <a:p>
            <a:endParaRPr lang="fr-FR" sz="2177" dirty="0">
              <a:solidFill>
                <a:schemeClr val="bg1"/>
              </a:solidFill>
            </a:endParaRPr>
          </a:p>
          <a:p>
            <a:pPr marL="414772" indent="-414772">
              <a:buFont typeface="Arial" panose="020B0604020202020204" pitchFamily="34" charset="0"/>
              <a:buChar char="•"/>
            </a:pPr>
            <a:r>
              <a:rPr lang="fr-FR" sz="2177" dirty="0">
                <a:solidFill>
                  <a:schemeClr val="bg1"/>
                </a:solidFill>
              </a:rPr>
              <a:t>Diversité des formes partisanes : partis de cadres (Suède, </a:t>
            </a:r>
            <a:r>
              <a:rPr lang="fr-FR" sz="2177" dirty="0" err="1">
                <a:solidFill>
                  <a:schemeClr val="bg1"/>
                </a:solidFill>
              </a:rPr>
              <a:t>Denmark</a:t>
            </a:r>
            <a:r>
              <a:rPr lang="fr-FR" sz="2177" dirty="0">
                <a:solidFill>
                  <a:schemeClr val="bg1"/>
                </a:solidFill>
              </a:rPr>
              <a:t>), partis « de masse » (France, Autriche)</a:t>
            </a:r>
          </a:p>
          <a:p>
            <a:pPr marL="414772" indent="-414772">
              <a:buFont typeface="Arial" panose="020B0604020202020204" pitchFamily="34" charset="0"/>
              <a:buChar char="•"/>
            </a:pPr>
            <a:endParaRPr lang="fr-FR" sz="2177" dirty="0">
              <a:solidFill>
                <a:schemeClr val="bg1"/>
              </a:solidFill>
            </a:endParaRPr>
          </a:p>
          <a:p>
            <a:pPr marL="414772" indent="-414772">
              <a:buFont typeface="Arial" panose="020B0604020202020204" pitchFamily="34" charset="0"/>
              <a:buChar char="•"/>
            </a:pPr>
            <a:r>
              <a:rPr lang="fr-FR" sz="2177" dirty="0">
                <a:solidFill>
                  <a:schemeClr val="bg1"/>
                </a:solidFill>
              </a:rPr>
              <a:t>Phénomène de professionnalisation des organisations partisanes</a:t>
            </a:r>
          </a:p>
          <a:p>
            <a:pPr marL="414772" indent="-414772">
              <a:buFont typeface="Arial" panose="020B0604020202020204" pitchFamily="34" charset="0"/>
              <a:buChar char="•"/>
            </a:pPr>
            <a:endParaRPr lang="fr-FR" sz="2177" dirty="0">
              <a:solidFill>
                <a:schemeClr val="bg1"/>
              </a:solidFill>
            </a:endParaRPr>
          </a:p>
          <a:p>
            <a:pPr marL="414772" indent="-414772">
              <a:buFont typeface="Arial" panose="020B0604020202020204" pitchFamily="34" charset="0"/>
              <a:buChar char="•"/>
            </a:pPr>
            <a:r>
              <a:rPr lang="fr-FR" sz="2177" dirty="0">
                <a:solidFill>
                  <a:schemeClr val="bg1"/>
                </a:solidFill>
              </a:rPr>
              <a:t>De moins en moins « outsiders » et plus intégrés aux systèmes politiques</a:t>
            </a:r>
          </a:p>
        </p:txBody>
      </p:sp>
    </p:spTree>
    <p:extLst>
      <p:ext uri="{BB962C8B-B14F-4D97-AF65-F5344CB8AC3E}">
        <p14:creationId xmlns:p14="http://schemas.microsoft.com/office/powerpoint/2010/main" val="814410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365126"/>
            <a:ext cx="10515600" cy="982412"/>
          </a:xfrm>
        </p:spPr>
        <p:txBody>
          <a:bodyPr>
            <a:normAutofit fontScale="90000"/>
          </a:bodyPr>
          <a:lstStyle/>
          <a:p>
            <a:r>
              <a:rPr lang="fr-FR" dirty="0">
                <a:solidFill>
                  <a:schemeClr val="bg1"/>
                </a:solidFill>
              </a:rPr>
              <a:t>La fin des digues entre droite et extrême-droite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sz="half"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5" name="Espace réservé du contenu 4">
            <a:extLst>
              <a:ext uri="{FF2B5EF4-FFF2-40B4-BE49-F238E27FC236}">
                <a16:creationId xmlns:a16="http://schemas.microsoft.com/office/drawing/2014/main" id="{E70E4C5D-9529-9EE3-3D93-26FE6B48676B}"/>
              </a:ext>
            </a:extLst>
          </p:cNvPr>
          <p:cNvPicPr>
            <a:picLocks noGrp="1" noChangeAspect="1"/>
          </p:cNvPicPr>
          <p:nvPr>
            <p:ph sz="half" idx="2"/>
          </p:nvPr>
        </p:nvPicPr>
        <p:blipFill>
          <a:blip r:embed="rId3"/>
          <a:stretch>
            <a:fillRect/>
          </a:stretch>
        </p:blipFill>
        <p:spPr>
          <a:xfrm>
            <a:off x="6521116" y="1456934"/>
            <a:ext cx="4158907" cy="4720029"/>
          </a:xfrm>
          <a:prstGeom prst="rect">
            <a:avLst/>
          </a:prstGeom>
        </p:spPr>
      </p:pic>
      <p:sp>
        <p:nvSpPr>
          <p:cNvPr id="6" name="ZoneTexte 5">
            <a:extLst>
              <a:ext uri="{FF2B5EF4-FFF2-40B4-BE49-F238E27FC236}">
                <a16:creationId xmlns:a16="http://schemas.microsoft.com/office/drawing/2014/main" id="{9D1B69A0-79B1-7492-C856-D5D9BD3D82E9}"/>
              </a:ext>
            </a:extLst>
          </p:cNvPr>
          <p:cNvSpPr txBox="1"/>
          <p:nvPr/>
        </p:nvSpPr>
        <p:spPr>
          <a:xfrm>
            <a:off x="838200" y="1825625"/>
            <a:ext cx="5181600" cy="2308324"/>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chemeClr val="bg1"/>
                </a:solidFill>
              </a:rPr>
              <a:t>Reprise des thématiques</a:t>
            </a:r>
          </a:p>
          <a:p>
            <a:pPr marL="342900" indent="-342900">
              <a:buFont typeface="Arial" panose="020B0604020202020204" pitchFamily="34" charset="0"/>
              <a:buChar char="•"/>
            </a:pPr>
            <a:endParaRPr lang="fr-FR" sz="2400" dirty="0">
              <a:solidFill>
                <a:schemeClr val="bg1"/>
              </a:solidFill>
            </a:endParaRPr>
          </a:p>
          <a:p>
            <a:pPr marL="342900" indent="-342900">
              <a:buFont typeface="Arial" panose="020B0604020202020204" pitchFamily="34" charset="0"/>
              <a:buChar char="•"/>
            </a:pPr>
            <a:r>
              <a:rPr lang="fr-FR" sz="2400" dirty="0">
                <a:solidFill>
                  <a:schemeClr val="bg1"/>
                </a:solidFill>
              </a:rPr>
              <a:t>Un exemple : invitations par les LR </a:t>
            </a:r>
            <a:r>
              <a:rPr lang="fr-FR" sz="2400" dirty="0" err="1">
                <a:solidFill>
                  <a:schemeClr val="bg1"/>
                </a:solidFill>
              </a:rPr>
              <a:t>d’Eric</a:t>
            </a:r>
            <a:r>
              <a:rPr lang="fr-FR" sz="2400" dirty="0">
                <a:solidFill>
                  <a:schemeClr val="bg1"/>
                </a:solidFill>
              </a:rPr>
              <a:t> Zemmour dans des meetings dans la périodes 2017-2022 (travaux d’Emilien </a:t>
            </a:r>
            <a:r>
              <a:rPr lang="fr-FR" sz="2400" dirty="0" err="1">
                <a:solidFill>
                  <a:schemeClr val="bg1"/>
                </a:solidFill>
              </a:rPr>
              <a:t>Houard</a:t>
            </a:r>
            <a:r>
              <a:rPr lang="fr-FR" sz="2400" dirty="0">
                <a:solidFill>
                  <a:schemeClr val="bg1"/>
                </a:solidFill>
              </a:rPr>
              <a:t>-Vial)</a:t>
            </a:r>
          </a:p>
        </p:txBody>
      </p:sp>
    </p:spTree>
    <p:extLst>
      <p:ext uri="{BB962C8B-B14F-4D97-AF65-F5344CB8AC3E}">
        <p14:creationId xmlns:p14="http://schemas.microsoft.com/office/powerpoint/2010/main" val="1376271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lstStyle/>
          <a:p>
            <a:r>
              <a:rPr lang="fr-FR" dirty="0">
                <a:solidFill>
                  <a:schemeClr val="bg1"/>
                </a:solidFill>
              </a:rPr>
              <a:t>La contribution des partis de gauche à la normalisation de l’extrême-droite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sz="half"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sp>
        <p:nvSpPr>
          <p:cNvPr id="5" name="Espace réservé du contenu 4">
            <a:extLst>
              <a:ext uri="{FF2B5EF4-FFF2-40B4-BE49-F238E27FC236}">
                <a16:creationId xmlns:a16="http://schemas.microsoft.com/office/drawing/2014/main" id="{90239D18-3DEC-E5D0-BF62-D66FD9B4296B}"/>
              </a:ext>
            </a:extLst>
          </p:cNvPr>
          <p:cNvSpPr>
            <a:spLocks noGrp="1"/>
          </p:cNvSpPr>
          <p:nvPr>
            <p:ph sz="half" idx="2"/>
          </p:nvPr>
        </p:nvSpPr>
        <p:spPr/>
        <p:txBody>
          <a:bodyPr/>
          <a:lstStyle/>
          <a:p>
            <a:r>
              <a:rPr lang="fr-FR" dirty="0">
                <a:solidFill>
                  <a:schemeClr val="bg1"/>
                </a:solidFill>
              </a:rPr>
              <a:t>Un exemple : le rôle du « Printemps républicain » et des conceptions offensives de la laïcité au Parti socialiste</a:t>
            </a:r>
          </a:p>
          <a:p>
            <a:r>
              <a:rPr lang="fr-FR" dirty="0">
                <a:solidFill>
                  <a:schemeClr val="bg1"/>
                </a:solidFill>
              </a:rPr>
              <a:t>Acceptation par une partie de la gauche des problèmes posés par l’extrême-droite et de leur cadrage (ex. questions sécuritaires)</a:t>
            </a:r>
          </a:p>
        </p:txBody>
      </p:sp>
      <p:pic>
        <p:nvPicPr>
          <p:cNvPr id="2" name="Image 1">
            <a:extLst>
              <a:ext uri="{FF2B5EF4-FFF2-40B4-BE49-F238E27FC236}">
                <a16:creationId xmlns:a16="http://schemas.microsoft.com/office/drawing/2014/main" id="{192C3ED2-13A0-AF12-170C-FA8120F54AD9}"/>
              </a:ext>
            </a:extLst>
          </p:cNvPr>
          <p:cNvPicPr>
            <a:picLocks noChangeAspect="1"/>
          </p:cNvPicPr>
          <p:nvPr/>
        </p:nvPicPr>
        <p:blipFill>
          <a:blip r:embed="rId3"/>
          <a:stretch>
            <a:fillRect/>
          </a:stretch>
        </p:blipFill>
        <p:spPr>
          <a:xfrm>
            <a:off x="1226820" y="1508443"/>
            <a:ext cx="3208020" cy="4703842"/>
          </a:xfrm>
          <a:prstGeom prst="rect">
            <a:avLst/>
          </a:prstGeom>
        </p:spPr>
      </p:pic>
    </p:spTree>
    <p:extLst>
      <p:ext uri="{BB962C8B-B14F-4D97-AF65-F5344CB8AC3E}">
        <p14:creationId xmlns:p14="http://schemas.microsoft.com/office/powerpoint/2010/main" val="1517519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La droitisation des institutions</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a:bodyPr>
          <a:lstStyle/>
          <a:p>
            <a:pPr lvl="1"/>
            <a:r>
              <a:rPr lang="fr-FR" sz="2800" dirty="0">
                <a:solidFill>
                  <a:schemeClr val="bg1"/>
                </a:solidFill>
              </a:rPr>
              <a:t>Renforcement du pouvoir exécutif sur les autres pouvoirs</a:t>
            </a:r>
          </a:p>
          <a:p>
            <a:pPr marL="457200" lvl="1" indent="0">
              <a:buNone/>
            </a:pPr>
            <a:endParaRPr lang="fr-FR" sz="2800" dirty="0">
              <a:solidFill>
                <a:schemeClr val="bg1"/>
              </a:solidFill>
            </a:endParaRPr>
          </a:p>
          <a:p>
            <a:pPr lvl="1"/>
            <a:r>
              <a:rPr lang="fr-FR" sz="2800" dirty="0">
                <a:solidFill>
                  <a:schemeClr val="bg1"/>
                </a:solidFill>
              </a:rPr>
              <a:t>Renforcement de l’appareil répressif et diminution lente, incrémentale, des libertés publiques</a:t>
            </a:r>
          </a:p>
          <a:p>
            <a:pPr marL="457200" lvl="1" indent="0">
              <a:buNone/>
            </a:pPr>
            <a:endParaRPr lang="fr-FR" sz="2800" dirty="0">
              <a:solidFill>
                <a:schemeClr val="bg1"/>
              </a:solidFill>
            </a:endParaRPr>
          </a:p>
          <a:p>
            <a:pPr lvl="1"/>
            <a:r>
              <a:rPr lang="fr-FR" sz="2800" dirty="0">
                <a:solidFill>
                  <a:schemeClr val="bg1"/>
                </a:solidFill>
              </a:rPr>
              <a:t>Dévitalisation des corps intermédiaires et centralisation du pouvoir</a:t>
            </a: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spTree>
    <p:extLst>
      <p:ext uri="{BB962C8B-B14F-4D97-AF65-F5344CB8AC3E}">
        <p14:creationId xmlns:p14="http://schemas.microsoft.com/office/powerpoint/2010/main" val="2387083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Le glissement « </a:t>
            </a:r>
            <a:r>
              <a:rPr lang="fr-FR" dirty="0" err="1">
                <a:solidFill>
                  <a:schemeClr val="bg1"/>
                </a:solidFill>
              </a:rPr>
              <a:t>illibéral</a:t>
            </a:r>
            <a:r>
              <a:rPr lang="fr-FR" dirty="0">
                <a:solidFill>
                  <a:schemeClr val="bg1"/>
                </a:solidFill>
              </a:rPr>
              <a:t> » des démocraties libérales</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2" name="Image 1">
            <a:extLst>
              <a:ext uri="{FF2B5EF4-FFF2-40B4-BE49-F238E27FC236}">
                <a16:creationId xmlns:a16="http://schemas.microsoft.com/office/drawing/2014/main" id="{360B3FCA-51DF-6CA6-1B82-74DB7EB4B327}"/>
              </a:ext>
            </a:extLst>
          </p:cNvPr>
          <p:cNvPicPr>
            <a:picLocks noChangeAspect="1"/>
          </p:cNvPicPr>
          <p:nvPr/>
        </p:nvPicPr>
        <p:blipFill>
          <a:blip r:embed="rId3"/>
          <a:stretch>
            <a:fillRect/>
          </a:stretch>
        </p:blipFill>
        <p:spPr>
          <a:xfrm>
            <a:off x="4320540" y="1825625"/>
            <a:ext cx="2850612" cy="4539190"/>
          </a:xfrm>
          <a:prstGeom prst="rect">
            <a:avLst/>
          </a:prstGeom>
        </p:spPr>
      </p:pic>
    </p:spTree>
    <p:extLst>
      <p:ext uri="{BB962C8B-B14F-4D97-AF65-F5344CB8AC3E}">
        <p14:creationId xmlns:p14="http://schemas.microsoft.com/office/powerpoint/2010/main" val="4191986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0"/>
            <a:ext cx="10515600" cy="1325563"/>
          </a:xfrm>
        </p:spPr>
        <p:txBody>
          <a:bodyPr/>
          <a:lstStyle/>
          <a:p>
            <a:r>
              <a:rPr lang="fr-FR" dirty="0">
                <a:solidFill>
                  <a:schemeClr val="bg1"/>
                </a:solidFill>
              </a:rPr>
              <a:t>Un tournant autoritaire des démocraties ?</a:t>
            </a:r>
          </a:p>
        </p:txBody>
      </p:sp>
      <p:pic>
        <p:nvPicPr>
          <p:cNvPr id="6" name="Espace réservé du contenu 5">
            <a:extLst>
              <a:ext uri="{FF2B5EF4-FFF2-40B4-BE49-F238E27FC236}">
                <a16:creationId xmlns:a16="http://schemas.microsoft.com/office/drawing/2014/main" id="{21B16181-E716-4F3E-8A46-CCBFAB2911FD}"/>
              </a:ext>
            </a:extLst>
          </p:cNvPr>
          <p:cNvPicPr>
            <a:picLocks noGrp="1" noChangeAspect="1"/>
          </p:cNvPicPr>
          <p:nvPr>
            <p:ph idx="1"/>
          </p:nvPr>
        </p:nvPicPr>
        <p:blipFill>
          <a:blip r:embed="rId3"/>
          <a:stretch>
            <a:fillRect/>
          </a:stretch>
        </p:blipFill>
        <p:spPr>
          <a:xfrm>
            <a:off x="2032000" y="1874044"/>
            <a:ext cx="8128000" cy="4254500"/>
          </a:xfrm>
        </p:spPr>
      </p:pic>
    </p:spTree>
    <p:extLst>
      <p:ext uri="{BB962C8B-B14F-4D97-AF65-F5344CB8AC3E}">
        <p14:creationId xmlns:p14="http://schemas.microsoft.com/office/powerpoint/2010/main" val="2630703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762000" y="268247"/>
            <a:ext cx="10515600" cy="777875"/>
          </a:xfrm>
        </p:spPr>
        <p:txBody>
          <a:bodyPr>
            <a:normAutofit fontScale="90000"/>
          </a:bodyPr>
          <a:lstStyle/>
          <a:p>
            <a:r>
              <a:rPr lang="fr-FR" dirty="0">
                <a:solidFill>
                  <a:schemeClr val="bg1"/>
                </a:solidFill>
              </a:rPr>
              <a:t>La réponse de Chat-GPT. Une synthèse du sens commun</a:t>
            </a:r>
          </a:p>
        </p:txBody>
      </p:sp>
      <p:sp>
        <p:nvSpPr>
          <p:cNvPr id="5" name="Espace réservé du contenu 4">
            <a:extLst>
              <a:ext uri="{FF2B5EF4-FFF2-40B4-BE49-F238E27FC236}">
                <a16:creationId xmlns:a16="http://schemas.microsoft.com/office/drawing/2014/main" id="{D88C2EC5-7585-CF1F-65C0-E97E905DC6C5}"/>
              </a:ext>
            </a:extLst>
          </p:cNvPr>
          <p:cNvSpPr>
            <a:spLocks noGrp="1"/>
          </p:cNvSpPr>
          <p:nvPr>
            <p:ph sz="half" idx="2"/>
          </p:nvPr>
        </p:nvSpPr>
        <p:spPr>
          <a:xfrm>
            <a:off x="6172202" y="1337945"/>
            <a:ext cx="5181600" cy="5687695"/>
          </a:xfrm>
        </p:spPr>
        <p:txBody>
          <a:bodyPr>
            <a:normAutofit fontScale="92500" lnSpcReduction="20000"/>
          </a:bodyPr>
          <a:lstStyle/>
          <a:p>
            <a:pPr marL="0" indent="0" algn="l">
              <a:buNone/>
            </a:pPr>
            <a:r>
              <a:rPr lang="fr-FR" sz="2000" i="0" u="none" strike="noStrike" dirty="0">
                <a:solidFill>
                  <a:schemeClr val="bg1"/>
                </a:solidFill>
                <a:effectLst/>
              </a:rPr>
              <a:t>4. Nationalisme et souveraineté</a:t>
            </a:r>
          </a:p>
          <a:p>
            <a:pPr algn="l">
              <a:buFont typeface="Arial" panose="020B0604020202020204" pitchFamily="34" charset="0"/>
              <a:buChar char="•"/>
            </a:pPr>
            <a:r>
              <a:rPr lang="fr-FR" sz="2000" i="0" u="none" strike="noStrike" dirty="0">
                <a:solidFill>
                  <a:schemeClr val="bg1"/>
                </a:solidFill>
                <a:effectLst/>
              </a:rPr>
              <a:t>Rejet de l'Union européenne</a:t>
            </a:r>
          </a:p>
          <a:p>
            <a:pPr algn="l">
              <a:buFont typeface="Arial" panose="020B0604020202020204" pitchFamily="34" charset="0"/>
              <a:buChar char="•"/>
            </a:pPr>
            <a:r>
              <a:rPr lang="fr-FR" sz="2000" dirty="0">
                <a:solidFill>
                  <a:schemeClr val="bg1"/>
                </a:solidFill>
              </a:rPr>
              <a:t> Rejet de la mondialisation par les « perdants » de celle-ci</a:t>
            </a:r>
          </a:p>
          <a:p>
            <a:pPr marL="0" indent="0" algn="l">
              <a:buNone/>
            </a:pPr>
            <a:endParaRPr lang="fr-FR" sz="2000" i="0" u="none" strike="noStrike" dirty="0">
              <a:solidFill>
                <a:schemeClr val="bg1"/>
              </a:solidFill>
              <a:effectLst/>
            </a:endParaRPr>
          </a:p>
          <a:p>
            <a:pPr marL="0" indent="0" algn="l">
              <a:buNone/>
            </a:pPr>
            <a:r>
              <a:rPr lang="fr-FR" sz="2000" i="0" u="none" strike="noStrike" dirty="0">
                <a:solidFill>
                  <a:schemeClr val="bg1"/>
                </a:solidFill>
                <a:effectLst/>
              </a:rPr>
              <a:t>5. Médiatisation et normalisation des idées d'extrême-droite</a:t>
            </a:r>
          </a:p>
          <a:p>
            <a:pPr algn="l">
              <a:buFont typeface="Arial" panose="020B0604020202020204" pitchFamily="34" charset="0"/>
              <a:buChar char="•"/>
            </a:pPr>
            <a:r>
              <a:rPr lang="fr-FR" sz="2000" i="0" u="none" strike="noStrike" dirty="0">
                <a:solidFill>
                  <a:schemeClr val="bg1"/>
                </a:solidFill>
                <a:effectLst/>
              </a:rPr>
              <a:t>Médiatisation accrue</a:t>
            </a:r>
          </a:p>
          <a:p>
            <a:pPr algn="l">
              <a:buFont typeface="Arial" panose="020B0604020202020204" pitchFamily="34" charset="0"/>
              <a:buChar char="•"/>
            </a:pPr>
            <a:r>
              <a:rPr lang="fr-FR" sz="2000" i="0" u="none" strike="noStrike" dirty="0">
                <a:solidFill>
                  <a:schemeClr val="bg1"/>
                </a:solidFill>
                <a:effectLst/>
              </a:rPr>
              <a:t>Discours dédiabolisé</a:t>
            </a:r>
          </a:p>
          <a:p>
            <a:pPr marL="0" indent="0" algn="l">
              <a:buNone/>
            </a:pPr>
            <a:endParaRPr lang="fr-FR" sz="2000" i="0" u="none" strike="noStrike" dirty="0">
              <a:solidFill>
                <a:schemeClr val="bg1"/>
              </a:solidFill>
              <a:effectLst/>
            </a:endParaRPr>
          </a:p>
          <a:p>
            <a:pPr marL="0" indent="0" algn="l">
              <a:buNone/>
            </a:pPr>
            <a:r>
              <a:rPr lang="fr-FR" sz="2000" i="0" u="none" strike="noStrike" dirty="0">
                <a:solidFill>
                  <a:schemeClr val="bg1"/>
                </a:solidFill>
                <a:effectLst/>
              </a:rPr>
              <a:t>6. Défis sociétaux et clivages culturels</a:t>
            </a:r>
          </a:p>
          <a:p>
            <a:pPr algn="l">
              <a:buFont typeface="Arial" panose="020B0604020202020204" pitchFamily="34" charset="0"/>
              <a:buChar char="•"/>
            </a:pPr>
            <a:r>
              <a:rPr lang="fr-FR" sz="2000" i="0" u="none" strike="noStrike" dirty="0">
                <a:solidFill>
                  <a:schemeClr val="bg1"/>
                </a:solidFill>
                <a:effectLst/>
              </a:rPr>
              <a:t>Clivage urbain-rural</a:t>
            </a:r>
          </a:p>
          <a:p>
            <a:pPr algn="l">
              <a:buFont typeface="Arial" panose="020B0604020202020204" pitchFamily="34" charset="0"/>
              <a:buChar char="•"/>
            </a:pPr>
            <a:r>
              <a:rPr lang="fr-FR" sz="2000" i="0" u="none" strike="noStrike" dirty="0">
                <a:solidFill>
                  <a:schemeClr val="bg1"/>
                </a:solidFill>
                <a:effectLst/>
              </a:rPr>
              <a:t>Crise de l'identité française</a:t>
            </a:r>
          </a:p>
          <a:p>
            <a:pPr marL="0" indent="0" algn="l">
              <a:buNone/>
            </a:pPr>
            <a:endParaRPr lang="fr-FR" sz="2000" i="0" u="none" strike="noStrike" dirty="0">
              <a:solidFill>
                <a:schemeClr val="bg1"/>
              </a:solidFill>
              <a:effectLst/>
            </a:endParaRPr>
          </a:p>
          <a:p>
            <a:pPr marL="0" indent="0" algn="l">
              <a:buNone/>
            </a:pPr>
            <a:r>
              <a:rPr lang="fr-FR" sz="2000" i="0" u="none" strike="noStrike" dirty="0">
                <a:solidFill>
                  <a:schemeClr val="bg1"/>
                </a:solidFill>
                <a:effectLst/>
              </a:rPr>
              <a:t>7. Incapacité des autres partis à répondre à certaines préoccupations</a:t>
            </a:r>
          </a:p>
          <a:p>
            <a:pPr algn="l">
              <a:buFont typeface="Arial" panose="020B0604020202020204" pitchFamily="34" charset="0"/>
              <a:buChar char="•"/>
            </a:pPr>
            <a:r>
              <a:rPr lang="fr-FR" sz="2000" i="0" u="none" strike="noStrike" dirty="0">
                <a:solidFill>
                  <a:schemeClr val="bg1"/>
                </a:solidFill>
                <a:effectLst/>
              </a:rPr>
              <a:t>Crise écologique</a:t>
            </a:r>
          </a:p>
          <a:p>
            <a:pPr algn="l">
              <a:buFont typeface="Arial" panose="020B0604020202020204" pitchFamily="34" charset="0"/>
              <a:buChar char="•"/>
            </a:pPr>
            <a:r>
              <a:rPr lang="fr-FR" sz="2000" i="0" u="none" strike="noStrike" dirty="0">
                <a:solidFill>
                  <a:schemeClr val="bg1"/>
                </a:solidFill>
                <a:effectLst/>
              </a:rPr>
              <a:t>Manque de solutions claires</a:t>
            </a:r>
            <a:endParaRPr lang="fr-FR" sz="2000" dirty="0"/>
          </a:p>
        </p:txBody>
      </p:sp>
      <p:sp>
        <p:nvSpPr>
          <p:cNvPr id="2" name="ZoneTexte 1">
            <a:extLst>
              <a:ext uri="{FF2B5EF4-FFF2-40B4-BE49-F238E27FC236}">
                <a16:creationId xmlns:a16="http://schemas.microsoft.com/office/drawing/2014/main" id="{C6DA32F7-97E6-6F28-5FBB-DF6B8F06DD70}"/>
              </a:ext>
            </a:extLst>
          </p:cNvPr>
          <p:cNvSpPr txBox="1"/>
          <p:nvPr/>
        </p:nvSpPr>
        <p:spPr>
          <a:xfrm>
            <a:off x="838198" y="1337945"/>
            <a:ext cx="4632960" cy="3308598"/>
          </a:xfrm>
          <a:prstGeom prst="rect">
            <a:avLst/>
          </a:prstGeom>
          <a:noFill/>
        </p:spPr>
        <p:txBody>
          <a:bodyPr wrap="square" rtlCol="0">
            <a:spAutoFit/>
          </a:bodyPr>
          <a:lstStyle/>
          <a:p>
            <a:pPr algn="l"/>
            <a:r>
              <a:rPr lang="fr-FR" sz="1900" i="0" u="none" strike="noStrike" dirty="0">
                <a:solidFill>
                  <a:schemeClr val="bg1"/>
                </a:solidFill>
                <a:effectLst/>
              </a:rPr>
              <a:t>1. Crise économique et insécurité sociale</a:t>
            </a:r>
          </a:p>
          <a:p>
            <a:pPr algn="l">
              <a:buFont typeface="Arial" panose="020B0604020202020204" pitchFamily="34" charset="0"/>
              <a:buChar char="•"/>
            </a:pPr>
            <a:r>
              <a:rPr lang="fr-FR" sz="1900" i="0" u="none" strike="noStrike" dirty="0">
                <a:solidFill>
                  <a:schemeClr val="bg1"/>
                </a:solidFill>
                <a:effectLst/>
              </a:rPr>
              <a:t>Chômage élevé et précarité</a:t>
            </a:r>
            <a:endParaRPr lang="fr-FR" sz="1900" dirty="0">
              <a:solidFill>
                <a:schemeClr val="bg1"/>
              </a:solidFill>
            </a:endParaRPr>
          </a:p>
          <a:p>
            <a:pPr algn="l">
              <a:buFont typeface="Arial" panose="020B0604020202020204" pitchFamily="34" charset="0"/>
              <a:buChar char="•"/>
            </a:pPr>
            <a:r>
              <a:rPr lang="fr-FR" sz="1900" i="0" u="none" strike="noStrike" dirty="0">
                <a:solidFill>
                  <a:schemeClr val="bg1"/>
                </a:solidFill>
                <a:effectLst/>
              </a:rPr>
              <a:t>Délocalisations et mondialisation </a:t>
            </a:r>
          </a:p>
          <a:p>
            <a:pPr algn="l"/>
            <a:endParaRPr lang="fr-FR" sz="1900" i="0" u="none" strike="noStrike" dirty="0">
              <a:solidFill>
                <a:schemeClr val="bg1"/>
              </a:solidFill>
              <a:effectLst/>
            </a:endParaRPr>
          </a:p>
          <a:p>
            <a:pPr algn="l"/>
            <a:r>
              <a:rPr lang="fr-FR" sz="1900" i="0" u="none" strike="noStrike" dirty="0">
                <a:solidFill>
                  <a:schemeClr val="bg1"/>
                </a:solidFill>
                <a:effectLst/>
              </a:rPr>
              <a:t>2. Questions identitaires et immigration</a:t>
            </a:r>
          </a:p>
          <a:p>
            <a:pPr algn="l">
              <a:buFont typeface="Arial" panose="020B0604020202020204" pitchFamily="34" charset="0"/>
              <a:buChar char="•"/>
            </a:pPr>
            <a:r>
              <a:rPr lang="fr-FR" sz="1900" i="0" u="none" strike="noStrike" dirty="0">
                <a:solidFill>
                  <a:schemeClr val="bg1"/>
                </a:solidFill>
                <a:effectLst/>
              </a:rPr>
              <a:t>Immigration</a:t>
            </a:r>
          </a:p>
          <a:p>
            <a:pPr algn="l">
              <a:buFont typeface="Arial" panose="020B0604020202020204" pitchFamily="34" charset="0"/>
              <a:buChar char="•"/>
            </a:pPr>
            <a:r>
              <a:rPr lang="fr-FR" sz="1900" i="0" u="none" strike="noStrike" dirty="0">
                <a:solidFill>
                  <a:schemeClr val="bg1"/>
                </a:solidFill>
                <a:effectLst/>
              </a:rPr>
              <a:t>Insécurité et terrorisme </a:t>
            </a:r>
          </a:p>
          <a:p>
            <a:pPr algn="l"/>
            <a:endParaRPr lang="fr-FR" sz="1900" i="0" u="none" strike="noStrike" dirty="0">
              <a:solidFill>
                <a:schemeClr val="bg1"/>
              </a:solidFill>
              <a:effectLst/>
            </a:endParaRPr>
          </a:p>
          <a:p>
            <a:pPr algn="l"/>
            <a:r>
              <a:rPr lang="fr-FR" sz="1900" i="0" u="none" strike="noStrike" dirty="0">
                <a:solidFill>
                  <a:schemeClr val="bg1"/>
                </a:solidFill>
                <a:effectLst/>
              </a:rPr>
              <a:t>3. Crise de la représentativité politique</a:t>
            </a:r>
          </a:p>
          <a:p>
            <a:pPr algn="l">
              <a:buFont typeface="Arial" panose="020B0604020202020204" pitchFamily="34" charset="0"/>
              <a:buChar char="•"/>
            </a:pPr>
            <a:r>
              <a:rPr lang="fr-FR" sz="1900" i="0" u="none" strike="noStrike" dirty="0">
                <a:solidFill>
                  <a:schemeClr val="bg1"/>
                </a:solidFill>
                <a:effectLst/>
              </a:rPr>
              <a:t>Méfiance envers les élites</a:t>
            </a:r>
          </a:p>
          <a:p>
            <a:pPr algn="l">
              <a:buFont typeface="Arial" panose="020B0604020202020204" pitchFamily="34" charset="0"/>
              <a:buChar char="•"/>
            </a:pPr>
            <a:r>
              <a:rPr lang="fr-FR" sz="1900" i="0" u="none" strike="noStrike" dirty="0">
                <a:solidFill>
                  <a:schemeClr val="bg1"/>
                </a:solidFill>
                <a:effectLst/>
              </a:rPr>
              <a:t>Érosion des partis traditionnels</a:t>
            </a:r>
          </a:p>
        </p:txBody>
      </p:sp>
    </p:spTree>
    <p:extLst>
      <p:ext uri="{BB962C8B-B14F-4D97-AF65-F5344CB8AC3E}">
        <p14:creationId xmlns:p14="http://schemas.microsoft.com/office/powerpoint/2010/main" val="4287762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0"/>
            <a:ext cx="10515600" cy="1325563"/>
          </a:xfrm>
        </p:spPr>
        <p:txBody>
          <a:bodyPr/>
          <a:lstStyle/>
          <a:p>
            <a:r>
              <a:rPr lang="fr-FR" dirty="0">
                <a:solidFill>
                  <a:schemeClr val="bg1"/>
                </a:solidFill>
              </a:rPr>
              <a:t>Un tournant autoritaire des démocraties ?</a:t>
            </a:r>
          </a:p>
        </p:txBody>
      </p:sp>
      <p:pic>
        <p:nvPicPr>
          <p:cNvPr id="2" name="Espace réservé du contenu 1">
            <a:extLst>
              <a:ext uri="{FF2B5EF4-FFF2-40B4-BE49-F238E27FC236}">
                <a16:creationId xmlns:a16="http://schemas.microsoft.com/office/drawing/2014/main" id="{453AB42E-C04A-32EA-C7F7-A29470EB18AD}"/>
              </a:ext>
            </a:extLst>
          </p:cNvPr>
          <p:cNvPicPr>
            <a:picLocks noGrp="1" noChangeAspect="1"/>
          </p:cNvPicPr>
          <p:nvPr>
            <p:ph idx="1"/>
          </p:nvPr>
        </p:nvPicPr>
        <p:blipFill>
          <a:blip r:embed="rId3"/>
          <a:stretch>
            <a:fillRect/>
          </a:stretch>
        </p:blipFill>
        <p:spPr>
          <a:xfrm>
            <a:off x="1086178" y="1824519"/>
            <a:ext cx="10019644" cy="4834653"/>
          </a:xfrm>
        </p:spPr>
      </p:pic>
    </p:spTree>
    <p:extLst>
      <p:ext uri="{BB962C8B-B14F-4D97-AF65-F5344CB8AC3E}">
        <p14:creationId xmlns:p14="http://schemas.microsoft.com/office/powerpoint/2010/main" val="4004580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0"/>
            <a:ext cx="10515600" cy="1325563"/>
          </a:xfrm>
        </p:spPr>
        <p:txBody>
          <a:bodyPr/>
          <a:lstStyle/>
          <a:p>
            <a:r>
              <a:rPr lang="fr-FR" dirty="0">
                <a:solidFill>
                  <a:schemeClr val="bg1"/>
                </a:solidFill>
              </a:rPr>
              <a:t>Un tournant autoritaire des démocraties ?</a:t>
            </a:r>
          </a:p>
        </p:txBody>
      </p:sp>
      <p:pic>
        <p:nvPicPr>
          <p:cNvPr id="6" name="Espace réservé du contenu 5">
            <a:extLst>
              <a:ext uri="{FF2B5EF4-FFF2-40B4-BE49-F238E27FC236}">
                <a16:creationId xmlns:a16="http://schemas.microsoft.com/office/drawing/2014/main" id="{2DBB541F-5150-02ED-F1DD-BB3192AC4966}"/>
              </a:ext>
            </a:extLst>
          </p:cNvPr>
          <p:cNvPicPr>
            <a:picLocks noGrp="1" noChangeAspect="1"/>
          </p:cNvPicPr>
          <p:nvPr>
            <p:ph idx="1"/>
          </p:nvPr>
        </p:nvPicPr>
        <p:blipFill>
          <a:blip r:embed="rId3"/>
          <a:stretch>
            <a:fillRect/>
          </a:stretch>
        </p:blipFill>
        <p:spPr>
          <a:xfrm>
            <a:off x="950555" y="1448972"/>
            <a:ext cx="9712755" cy="4817869"/>
          </a:xfrm>
        </p:spPr>
      </p:pic>
    </p:spTree>
    <p:extLst>
      <p:ext uri="{BB962C8B-B14F-4D97-AF65-F5344CB8AC3E}">
        <p14:creationId xmlns:p14="http://schemas.microsoft.com/office/powerpoint/2010/main" val="2455462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0"/>
            <a:ext cx="10515600" cy="1325563"/>
          </a:xfrm>
        </p:spPr>
        <p:txBody>
          <a:bodyPr/>
          <a:lstStyle/>
          <a:p>
            <a:r>
              <a:rPr lang="fr-FR" dirty="0">
                <a:solidFill>
                  <a:schemeClr val="bg1"/>
                </a:solidFill>
              </a:rPr>
              <a:t>Les étapes précédant la transition autoritaire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fontScale="92500" lnSpcReduction="10000"/>
          </a:bodyPr>
          <a:lstStyle/>
          <a:p>
            <a:r>
              <a:rPr lang="fr-FR" dirty="0">
                <a:solidFill>
                  <a:schemeClr val="bg1"/>
                </a:solidFill>
              </a:rPr>
              <a:t>Soutien à des démagogues accordé par des figures politiques légitimes </a:t>
            </a:r>
          </a:p>
          <a:p>
            <a:pPr lvl="1"/>
            <a:r>
              <a:rPr lang="fr-FR" dirty="0">
                <a:solidFill>
                  <a:schemeClr val="bg1"/>
                </a:solidFill>
              </a:rPr>
              <a:t>Par ex. soutien de l’extrême-droite apporté par des figures de la droite traditionnelle (« alliances funestes » selon Steven </a:t>
            </a:r>
            <a:r>
              <a:rPr lang="fr-FR" dirty="0" err="1">
                <a:solidFill>
                  <a:schemeClr val="bg1"/>
                </a:solidFill>
              </a:rPr>
              <a:t>Levitsky</a:t>
            </a:r>
            <a:r>
              <a:rPr lang="fr-FR" dirty="0">
                <a:solidFill>
                  <a:schemeClr val="bg1"/>
                </a:solidFill>
              </a:rPr>
              <a:t> et Daniel </a:t>
            </a:r>
            <a:r>
              <a:rPr lang="fr-FR" dirty="0" err="1">
                <a:solidFill>
                  <a:schemeClr val="bg1"/>
                </a:solidFill>
              </a:rPr>
              <a:t>Ziblatt</a:t>
            </a:r>
            <a:r>
              <a:rPr lang="fr-FR" dirty="0">
                <a:solidFill>
                  <a:schemeClr val="bg1"/>
                </a:solidFill>
              </a:rPr>
              <a:t>)</a:t>
            </a:r>
          </a:p>
          <a:p>
            <a:pPr lvl="1"/>
            <a:r>
              <a:rPr lang="fr-FR" dirty="0">
                <a:solidFill>
                  <a:schemeClr val="bg1"/>
                </a:solidFill>
              </a:rPr>
              <a:t>Cas historiques de Hitler ou de Trump</a:t>
            </a:r>
          </a:p>
          <a:p>
            <a:pPr lvl="1"/>
            <a:endParaRPr lang="fr-FR" dirty="0">
              <a:solidFill>
                <a:schemeClr val="bg1"/>
              </a:solidFill>
            </a:endParaRPr>
          </a:p>
          <a:p>
            <a:r>
              <a:rPr lang="fr-FR" dirty="0">
                <a:solidFill>
                  <a:schemeClr val="bg1"/>
                </a:solidFill>
              </a:rPr>
              <a:t>La centralité des partis dans le processus de transition</a:t>
            </a:r>
          </a:p>
          <a:p>
            <a:pPr lvl="1"/>
            <a:r>
              <a:rPr lang="fr-FR" dirty="0">
                <a:solidFill>
                  <a:schemeClr val="bg1"/>
                </a:solidFill>
              </a:rPr>
              <a:t>Quelle tolérance pour les comportements ou les candidats anti-démocratiques ?</a:t>
            </a:r>
          </a:p>
          <a:p>
            <a:pPr lvl="1"/>
            <a:r>
              <a:rPr lang="fr-FR" dirty="0">
                <a:solidFill>
                  <a:schemeClr val="bg1"/>
                </a:solidFill>
              </a:rPr>
              <a:t>Quelle tolérance pour les politiciens et partis rivaux ? Quels comportement, verbaux, physiques ?</a:t>
            </a:r>
          </a:p>
          <a:p>
            <a:pPr lvl="1"/>
            <a:r>
              <a:rPr lang="fr-FR" dirty="0">
                <a:solidFill>
                  <a:schemeClr val="bg1"/>
                </a:solidFill>
              </a:rPr>
              <a:t>Différence entre adversaire et ennemi</a:t>
            </a:r>
          </a:p>
          <a:p>
            <a:pPr marL="457200" lvl="1" indent="0">
              <a:buNone/>
            </a:pPr>
            <a:endParaRPr lang="fr-FR" dirty="0">
              <a:solidFill>
                <a:schemeClr val="bg1"/>
              </a:solidFill>
            </a:endParaRPr>
          </a:p>
          <a:p>
            <a:r>
              <a:rPr lang="fr-FR" dirty="0">
                <a:solidFill>
                  <a:schemeClr val="bg1"/>
                </a:solidFill>
              </a:rPr>
              <a:t>L’absence de retenue (hybris) des institutions du régime vis-à-vis des opposants et de la population</a:t>
            </a:r>
          </a:p>
          <a:p>
            <a:pPr lvl="1"/>
            <a:endParaRPr lang="fr-FR" dirty="0">
              <a:solidFill>
                <a:schemeClr val="bg1"/>
              </a:solidFill>
            </a:endParaRPr>
          </a:p>
          <a:p>
            <a:pPr lvl="1"/>
            <a:endParaRPr lang="fr-FR" dirty="0">
              <a:solidFill>
                <a:schemeClr val="bg1"/>
              </a:solidFill>
            </a:endParaRPr>
          </a:p>
        </p:txBody>
      </p:sp>
    </p:spTree>
    <p:extLst>
      <p:ext uri="{BB962C8B-B14F-4D97-AF65-F5344CB8AC3E}">
        <p14:creationId xmlns:p14="http://schemas.microsoft.com/office/powerpoint/2010/main" val="3673048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Conclusion</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a:bodyPr>
          <a:lstStyle/>
          <a:p>
            <a:pPr lvl="1"/>
            <a:endParaRPr lang="fr-FR" sz="2800" dirty="0">
              <a:solidFill>
                <a:schemeClr val="bg1"/>
              </a:solidFill>
            </a:endParaRPr>
          </a:p>
          <a:p>
            <a:pPr lvl="1"/>
            <a:endParaRPr lang="fr-FR" sz="2800" dirty="0">
              <a:solidFill>
                <a:schemeClr val="bg1"/>
              </a:solidFill>
            </a:endParaRPr>
          </a:p>
          <a:p>
            <a:pPr lvl="1"/>
            <a:r>
              <a:rPr lang="fr-FR" sz="3200" dirty="0">
                <a:solidFill>
                  <a:schemeClr val="bg1"/>
                </a:solidFill>
              </a:rPr>
              <a:t>Les effets d’offre ne suffisent pas : les acteurs/agents sociaux ne sont pas passifs</a:t>
            </a:r>
          </a:p>
          <a:p>
            <a:pPr lvl="1"/>
            <a:endParaRPr lang="fr-FR" sz="3200" dirty="0">
              <a:solidFill>
                <a:schemeClr val="bg1"/>
              </a:solidFill>
            </a:endParaRPr>
          </a:p>
          <a:p>
            <a:pPr lvl="1"/>
            <a:r>
              <a:rPr lang="fr-FR" sz="3200" dirty="0">
                <a:solidFill>
                  <a:schemeClr val="bg1"/>
                </a:solidFill>
              </a:rPr>
              <a:t>Une question en suspens : pourquoi adhère-t-on à l’extrême-droite ?</a:t>
            </a:r>
          </a:p>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spTree>
    <p:extLst>
      <p:ext uri="{BB962C8B-B14F-4D97-AF65-F5344CB8AC3E}">
        <p14:creationId xmlns:p14="http://schemas.microsoft.com/office/powerpoint/2010/main" val="2329436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CustomShape 1"/>
          <p:cNvSpPr/>
          <p:nvPr/>
        </p:nvSpPr>
        <p:spPr>
          <a:xfrm>
            <a:off x="2177018" y="331659"/>
            <a:ext cx="8032043" cy="1005147"/>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fr-FR" sz="3266" spc="-1" dirty="0">
                <a:solidFill>
                  <a:schemeClr val="bg1"/>
                </a:solidFill>
                <a:latin typeface="Noto Sans Regular"/>
                <a:ea typeface="DejaVu Sans"/>
              </a:rPr>
              <a:t>Causes sociales de la montée des extrême-droites</a:t>
            </a:r>
            <a:endParaRPr lang="fr-FR" sz="3266" spc="-1" dirty="0">
              <a:solidFill>
                <a:schemeClr val="bg1"/>
              </a:solidFill>
              <a:latin typeface="Arial"/>
            </a:endParaRPr>
          </a:p>
        </p:txBody>
      </p:sp>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sp>
      <p:sp>
        <p:nvSpPr>
          <p:cNvPr id="4" name="ZoneTexte 3">
            <a:extLst>
              <a:ext uri="{FF2B5EF4-FFF2-40B4-BE49-F238E27FC236}">
                <a16:creationId xmlns:a16="http://schemas.microsoft.com/office/drawing/2014/main" id="{4B6F3D81-764D-BE4C-8CB4-EA0DC132EAE5}"/>
              </a:ext>
            </a:extLst>
          </p:cNvPr>
          <p:cNvSpPr txBox="1"/>
          <p:nvPr/>
        </p:nvSpPr>
        <p:spPr>
          <a:xfrm>
            <a:off x="2615742" y="1540133"/>
            <a:ext cx="7154595" cy="4392228"/>
          </a:xfrm>
          <a:prstGeom prst="rect">
            <a:avLst/>
          </a:prstGeom>
          <a:noFill/>
        </p:spPr>
        <p:txBody>
          <a:bodyPr wrap="square" rtlCol="0">
            <a:spAutoFit/>
          </a:bodyPr>
          <a:lstStyle/>
          <a:p>
            <a:pPr marL="414772" indent="-414772">
              <a:buFont typeface="Arial" panose="020B0604020202020204" pitchFamily="34" charset="0"/>
              <a:buChar char="•"/>
            </a:pPr>
            <a:r>
              <a:rPr lang="fr-FR" sz="1996" dirty="0">
                <a:solidFill>
                  <a:schemeClr val="bg1"/>
                </a:solidFill>
              </a:rPr>
              <a:t>Une crise des processus de « modernisation » : </a:t>
            </a:r>
          </a:p>
          <a:p>
            <a:pPr marL="1244316" lvl="2" indent="-414772">
              <a:buFont typeface="Arial" panose="020B0604020202020204" pitchFamily="34" charset="0"/>
              <a:buChar char="•"/>
            </a:pPr>
            <a:r>
              <a:rPr lang="fr-FR" sz="1996" dirty="0">
                <a:solidFill>
                  <a:schemeClr val="bg1"/>
                </a:solidFill>
              </a:rPr>
              <a:t>Crise de la représentation démocratique</a:t>
            </a:r>
          </a:p>
          <a:p>
            <a:pPr marL="1244316" lvl="2" indent="-414772">
              <a:buFont typeface="Arial" panose="020B0604020202020204" pitchFamily="34" charset="0"/>
              <a:buChar char="•"/>
            </a:pPr>
            <a:r>
              <a:rPr lang="fr-FR" sz="1996" dirty="0">
                <a:solidFill>
                  <a:schemeClr val="bg1"/>
                </a:solidFill>
              </a:rPr>
              <a:t>Contrecoups des processus de mondialisation (les « perdants ») après 1991</a:t>
            </a:r>
          </a:p>
          <a:p>
            <a:pPr marL="1244316" lvl="2" indent="-414772">
              <a:buFont typeface="Arial" panose="020B0604020202020204" pitchFamily="34" charset="0"/>
              <a:buChar char="•"/>
            </a:pPr>
            <a:r>
              <a:rPr lang="fr-FR" sz="1996" dirty="0">
                <a:solidFill>
                  <a:schemeClr val="bg1"/>
                </a:solidFill>
              </a:rPr>
              <a:t>Conséquences des crises économiques</a:t>
            </a:r>
          </a:p>
          <a:p>
            <a:pPr marL="829544" lvl="1" indent="-414772">
              <a:buFont typeface="Arial" panose="020B0604020202020204" pitchFamily="34" charset="0"/>
              <a:buChar char="•"/>
            </a:pPr>
            <a:endParaRPr lang="fr-FR" sz="1996" dirty="0">
              <a:solidFill>
                <a:schemeClr val="bg1"/>
              </a:solidFill>
            </a:endParaRPr>
          </a:p>
          <a:p>
            <a:pPr marL="414772" indent="-414772">
              <a:buFont typeface="Arial" panose="020B0604020202020204" pitchFamily="34" charset="0"/>
              <a:buChar char="•"/>
            </a:pPr>
            <a:r>
              <a:rPr lang="fr-FR" sz="1996" dirty="0">
                <a:solidFill>
                  <a:schemeClr val="bg1"/>
                </a:solidFill>
              </a:rPr>
              <a:t>« Chauvinisme du bien-être » et des Etats-providence après le tournant néolibéral (par ex. dans les pays scandinaves)</a:t>
            </a:r>
          </a:p>
          <a:p>
            <a:pPr marL="414772" indent="-414772">
              <a:buFont typeface="Arial" panose="020B0604020202020204" pitchFamily="34" charset="0"/>
              <a:buChar char="•"/>
            </a:pPr>
            <a:endParaRPr lang="fr-FR" sz="1996" dirty="0">
              <a:solidFill>
                <a:schemeClr val="bg1"/>
              </a:solidFill>
            </a:endParaRPr>
          </a:p>
          <a:p>
            <a:pPr marL="414772" indent="-414772">
              <a:buFont typeface="Arial" panose="020B0604020202020204" pitchFamily="34" charset="0"/>
              <a:buChar char="•"/>
            </a:pPr>
            <a:r>
              <a:rPr lang="fr-FR" sz="1996" dirty="0">
                <a:solidFill>
                  <a:schemeClr val="bg1"/>
                </a:solidFill>
              </a:rPr>
              <a:t>« Contre-révolution silencieuse » (</a:t>
            </a:r>
            <a:r>
              <a:rPr lang="fr-FR" sz="1996" dirty="0" err="1">
                <a:solidFill>
                  <a:schemeClr val="bg1"/>
                </a:solidFill>
              </a:rPr>
              <a:t>Ignazi</a:t>
            </a:r>
            <a:r>
              <a:rPr lang="fr-FR" sz="1996" dirty="0">
                <a:solidFill>
                  <a:schemeClr val="bg1"/>
                </a:solidFill>
              </a:rPr>
              <a:t>, 1992) contre la « révolution silencieuse » (</a:t>
            </a:r>
            <a:r>
              <a:rPr lang="fr-FR" sz="1996" dirty="0" err="1">
                <a:solidFill>
                  <a:schemeClr val="bg1"/>
                </a:solidFill>
              </a:rPr>
              <a:t>silent</a:t>
            </a:r>
            <a:r>
              <a:rPr lang="fr-FR" sz="1996" dirty="0">
                <a:solidFill>
                  <a:schemeClr val="bg1"/>
                </a:solidFill>
              </a:rPr>
              <a:t> </a:t>
            </a:r>
            <a:r>
              <a:rPr lang="fr-FR" sz="1996" dirty="0" err="1">
                <a:solidFill>
                  <a:schemeClr val="bg1"/>
                </a:solidFill>
              </a:rPr>
              <a:t>revolution</a:t>
            </a:r>
            <a:r>
              <a:rPr lang="fr-FR" sz="1996" dirty="0">
                <a:solidFill>
                  <a:schemeClr val="bg1"/>
                </a:solidFill>
              </a:rPr>
              <a:t>) (</a:t>
            </a:r>
            <a:r>
              <a:rPr lang="fr-FR" sz="1996" dirty="0" err="1">
                <a:solidFill>
                  <a:schemeClr val="bg1"/>
                </a:solidFill>
              </a:rPr>
              <a:t>Inglehart</a:t>
            </a:r>
            <a:r>
              <a:rPr lang="fr-FR" sz="1996" dirty="0">
                <a:solidFill>
                  <a:schemeClr val="bg1"/>
                </a:solidFill>
              </a:rPr>
              <a:t>, 1977) des revendications post-matérialistes, « culturelles », « minoritaires », après les années 1970 ?</a:t>
            </a:r>
          </a:p>
          <a:p>
            <a:pPr marL="414772" indent="-414772">
              <a:buFont typeface="Arial" panose="020B0604020202020204" pitchFamily="34" charset="0"/>
              <a:buChar char="•"/>
            </a:pPr>
            <a:endParaRPr lang="fr-FR" sz="1996" dirty="0">
              <a:solidFill>
                <a:schemeClr val="bg1"/>
              </a:solidFill>
            </a:endParaRPr>
          </a:p>
        </p:txBody>
      </p:sp>
    </p:spTree>
    <p:extLst>
      <p:ext uri="{BB962C8B-B14F-4D97-AF65-F5344CB8AC3E}">
        <p14:creationId xmlns:p14="http://schemas.microsoft.com/office/powerpoint/2010/main" val="3632000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CustomShape 1"/>
          <p:cNvSpPr/>
          <p:nvPr/>
        </p:nvSpPr>
        <p:spPr>
          <a:xfrm>
            <a:off x="464695" y="465868"/>
            <a:ext cx="10957809" cy="502573"/>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nchor="ctr">
            <a:spAutoFit/>
          </a:bodyPr>
          <a:lstStyle/>
          <a:p>
            <a:pPr>
              <a:lnSpc>
                <a:spcPct val="100000"/>
              </a:lnSpc>
            </a:pPr>
            <a:r>
              <a:rPr lang="fr-FR" sz="3266" spc="-1" dirty="0">
                <a:solidFill>
                  <a:schemeClr val="bg1"/>
                </a:solidFill>
                <a:latin typeface="Calibri" panose="020F0502020204030204" pitchFamily="34" charset="0"/>
                <a:cs typeface="Calibri" panose="020F0502020204030204" pitchFamily="34" charset="0"/>
              </a:rPr>
              <a:t>Obstacles épistémologiques dans l’étude des extrêmes droites</a:t>
            </a:r>
          </a:p>
        </p:txBody>
      </p:sp>
      <p:sp>
        <p:nvSpPr>
          <p:cNvPr id="45" name="CustomShape 2"/>
          <p:cNvSpPr/>
          <p:nvPr/>
        </p:nvSpPr>
        <p:spPr>
          <a:xfrm>
            <a:off x="2111374" y="1632928"/>
            <a:ext cx="7836418" cy="3976178"/>
          </a:xfrm>
          <a:prstGeom prst="rect">
            <a:avLst/>
          </a:prstGeom>
          <a:noFill/>
          <a:ln>
            <a:noFill/>
          </a:ln>
        </p:spPr>
        <p:style>
          <a:lnRef idx="0">
            <a:scrgbClr r="0" g="0" b="0"/>
          </a:lnRef>
          <a:fillRef idx="0">
            <a:scrgbClr r="0" g="0" b="0"/>
          </a:fillRef>
          <a:effectRef idx="0">
            <a:scrgbClr r="0" g="0" b="0"/>
          </a:effectRef>
          <a:fontRef idx="minor"/>
        </p:style>
      </p:sp>
      <p:sp>
        <p:nvSpPr>
          <p:cNvPr id="2" name="ZoneTexte 1">
            <a:extLst>
              <a:ext uri="{FF2B5EF4-FFF2-40B4-BE49-F238E27FC236}">
                <a16:creationId xmlns:a16="http://schemas.microsoft.com/office/drawing/2014/main" id="{A45063C3-F142-A14B-B285-1339A15486FE}"/>
              </a:ext>
            </a:extLst>
          </p:cNvPr>
          <p:cNvSpPr txBox="1"/>
          <p:nvPr/>
        </p:nvSpPr>
        <p:spPr>
          <a:xfrm>
            <a:off x="2208453" y="2971730"/>
            <a:ext cx="8097687" cy="2437527"/>
          </a:xfrm>
          <a:prstGeom prst="rect">
            <a:avLst/>
          </a:prstGeom>
          <a:noFill/>
        </p:spPr>
        <p:txBody>
          <a:bodyPr wrap="square" rtlCol="0">
            <a:spAutoFit/>
          </a:bodyPr>
          <a:lstStyle/>
          <a:p>
            <a:pPr marL="259232" indent="-259232">
              <a:buFont typeface="Arial" panose="020B0604020202020204" pitchFamily="34" charset="0"/>
              <a:buChar char="•"/>
            </a:pPr>
            <a:r>
              <a:rPr lang="fr-FR" sz="2177" dirty="0">
                <a:solidFill>
                  <a:schemeClr val="bg1"/>
                </a:solidFill>
              </a:rPr>
              <a:t>Jugement de valeur (moral) empêchant l’enquête et l’analyse</a:t>
            </a:r>
          </a:p>
          <a:p>
            <a:endParaRPr lang="fr-FR" sz="2177" dirty="0">
              <a:solidFill>
                <a:schemeClr val="bg1"/>
              </a:solidFill>
            </a:endParaRPr>
          </a:p>
          <a:p>
            <a:pPr marL="259232" indent="-259232">
              <a:buFont typeface="Arial" panose="020B0604020202020204" pitchFamily="34" charset="0"/>
              <a:buChar char="•"/>
            </a:pPr>
            <a:r>
              <a:rPr lang="fr-FR" sz="2177" dirty="0">
                <a:solidFill>
                  <a:schemeClr val="bg1"/>
                </a:solidFill>
              </a:rPr>
              <a:t>Pathologisation de l’analyse : individus hors normes, fanatiques, irrationnels, etc.</a:t>
            </a:r>
          </a:p>
          <a:p>
            <a:endParaRPr lang="fr-FR" sz="2177" dirty="0">
              <a:solidFill>
                <a:schemeClr val="bg1"/>
              </a:solidFill>
            </a:endParaRPr>
          </a:p>
          <a:p>
            <a:pPr marL="259232" indent="-259232">
              <a:buFont typeface="Arial" panose="020B0604020202020204" pitchFamily="34" charset="0"/>
              <a:buChar char="•"/>
            </a:pPr>
            <a:r>
              <a:rPr lang="fr-FR" sz="2177" dirty="0">
                <a:solidFill>
                  <a:schemeClr val="bg1"/>
                </a:solidFill>
              </a:rPr>
              <a:t>Biais intellectualiste : commencer l’analyse par les idéologies</a:t>
            </a:r>
          </a:p>
          <a:p>
            <a:endParaRPr lang="fr-FR" sz="2177" dirty="0">
              <a:solidFill>
                <a:schemeClr val="bg1"/>
              </a:solidFill>
            </a:endParaRPr>
          </a:p>
        </p:txBody>
      </p:sp>
    </p:spTree>
    <p:extLst>
      <p:ext uri="{BB962C8B-B14F-4D97-AF65-F5344CB8AC3E}">
        <p14:creationId xmlns:p14="http://schemas.microsoft.com/office/powerpoint/2010/main" val="3403244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Plan général de la séance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a:bodyPr>
          <a:lstStyle/>
          <a:p>
            <a:pPr marL="971550" lvl="1" indent="-514350">
              <a:buFont typeface="+mj-lt"/>
              <a:buAutoNum type="arabicPeriod"/>
            </a:pPr>
            <a:endParaRPr lang="fr-FR" sz="2800" b="1" dirty="0">
              <a:solidFill>
                <a:schemeClr val="bg1"/>
              </a:solidFill>
            </a:endParaRPr>
          </a:p>
          <a:p>
            <a:pPr marL="971550" lvl="1" indent="-514350">
              <a:buFont typeface="+mj-lt"/>
              <a:buAutoNum type="arabicPeriod"/>
            </a:pPr>
            <a:r>
              <a:rPr lang="fr-FR" sz="3200" b="1" dirty="0">
                <a:solidFill>
                  <a:schemeClr val="bg1"/>
                </a:solidFill>
              </a:rPr>
              <a:t>La droitisation des médias et de l’espace public</a:t>
            </a:r>
          </a:p>
          <a:p>
            <a:pPr marL="971550" lvl="1" indent="-514350">
              <a:buFont typeface="+mj-lt"/>
              <a:buAutoNum type="arabicPeriod"/>
            </a:pPr>
            <a:endParaRPr lang="fr-FR" sz="3200" b="1" dirty="0">
              <a:solidFill>
                <a:schemeClr val="bg1"/>
              </a:solidFill>
            </a:endParaRPr>
          </a:p>
          <a:p>
            <a:pPr marL="971550" lvl="1" indent="-514350">
              <a:buFont typeface="+mj-lt"/>
              <a:buAutoNum type="arabicPeriod"/>
            </a:pPr>
            <a:r>
              <a:rPr lang="fr-FR" sz="3200" b="1" dirty="0">
                <a:solidFill>
                  <a:schemeClr val="bg1"/>
                </a:solidFill>
              </a:rPr>
              <a:t>La droitisation du champ politique</a:t>
            </a:r>
          </a:p>
          <a:p>
            <a:pPr marL="971550" lvl="1" indent="-514350">
              <a:buFont typeface="+mj-lt"/>
              <a:buAutoNum type="arabicPeriod"/>
            </a:pPr>
            <a:endParaRPr lang="fr-FR" sz="3200" b="1" dirty="0">
              <a:solidFill>
                <a:schemeClr val="bg1"/>
              </a:solidFill>
            </a:endParaRPr>
          </a:p>
          <a:p>
            <a:pPr marL="971550" lvl="1" indent="-514350">
              <a:buFont typeface="+mj-lt"/>
              <a:buAutoNum type="arabicPeriod"/>
            </a:pPr>
            <a:r>
              <a:rPr lang="fr-FR" sz="3200" b="1" dirty="0">
                <a:solidFill>
                  <a:schemeClr val="bg1"/>
                </a:solidFill>
              </a:rPr>
              <a:t>La droitisation des institutions</a:t>
            </a:r>
          </a:p>
          <a:p>
            <a:pPr lvl="1"/>
            <a:endParaRPr lang="fr-FR" b="1" dirty="0">
              <a:solidFill>
                <a:schemeClr val="bg1"/>
              </a:solidFill>
            </a:endParaRPr>
          </a:p>
          <a:p>
            <a:pPr lvl="1"/>
            <a:endParaRPr lang="fr-FR" b="1" dirty="0">
              <a:solidFill>
                <a:schemeClr val="bg1"/>
              </a:solidFill>
            </a:endParaRPr>
          </a:p>
          <a:p>
            <a:pPr lvl="1"/>
            <a:endParaRPr lang="fr-FR" b="1" dirty="0">
              <a:solidFill>
                <a:schemeClr val="bg1"/>
              </a:solidFill>
            </a:endParaRPr>
          </a:p>
        </p:txBody>
      </p:sp>
    </p:spTree>
    <p:extLst>
      <p:ext uri="{BB962C8B-B14F-4D97-AF65-F5344CB8AC3E}">
        <p14:creationId xmlns:p14="http://schemas.microsoft.com/office/powerpoint/2010/main" val="546786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a:xfrm>
            <a:off x="838200" y="182880"/>
            <a:ext cx="10515600" cy="1325563"/>
          </a:xfrm>
        </p:spPr>
        <p:txBody>
          <a:bodyPr/>
          <a:lstStyle/>
          <a:p>
            <a:r>
              <a:rPr lang="fr-FR" dirty="0">
                <a:solidFill>
                  <a:schemeClr val="bg1"/>
                </a:solidFill>
              </a:rPr>
              <a:t>La droitisation des médias et de l’espace public</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a:xfrm>
            <a:off x="838200" y="1825625"/>
            <a:ext cx="10515600" cy="4631446"/>
          </a:xfrm>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sp>
        <p:nvSpPr>
          <p:cNvPr id="2" name="ZoneTexte 1">
            <a:extLst>
              <a:ext uri="{FF2B5EF4-FFF2-40B4-BE49-F238E27FC236}">
                <a16:creationId xmlns:a16="http://schemas.microsoft.com/office/drawing/2014/main" id="{C6DA32F7-97E6-6F28-5FBB-DF6B8F06DD70}"/>
              </a:ext>
            </a:extLst>
          </p:cNvPr>
          <p:cNvSpPr txBox="1"/>
          <p:nvPr/>
        </p:nvSpPr>
        <p:spPr>
          <a:xfrm>
            <a:off x="1972491" y="2090171"/>
            <a:ext cx="7994469" cy="3046988"/>
          </a:xfrm>
          <a:prstGeom prst="rect">
            <a:avLst/>
          </a:prstGeom>
          <a:noFill/>
        </p:spPr>
        <p:txBody>
          <a:bodyPr wrap="square" rtlCol="0">
            <a:spAutoFit/>
          </a:bodyPr>
          <a:lstStyle/>
          <a:p>
            <a:pPr marL="342900" indent="-342900">
              <a:buFont typeface="+mj-lt"/>
              <a:buAutoNum type="arabicPeriod"/>
            </a:pPr>
            <a:r>
              <a:rPr lang="fr-FR" sz="3200" dirty="0">
                <a:solidFill>
                  <a:schemeClr val="bg1"/>
                </a:solidFill>
              </a:rPr>
              <a:t>Le projet hégémonique de l’extrême-droite</a:t>
            </a:r>
          </a:p>
          <a:p>
            <a:pPr marL="342900" indent="-342900">
              <a:buFont typeface="+mj-lt"/>
              <a:buAutoNum type="arabicPeriod"/>
            </a:pPr>
            <a:endParaRPr lang="fr-FR" sz="3200" dirty="0">
              <a:solidFill>
                <a:schemeClr val="bg1"/>
              </a:solidFill>
            </a:endParaRPr>
          </a:p>
          <a:p>
            <a:pPr marL="342900" indent="-342900">
              <a:buFont typeface="+mj-lt"/>
              <a:buAutoNum type="arabicPeriod"/>
            </a:pPr>
            <a:r>
              <a:rPr lang="fr-FR" sz="3200" dirty="0">
                <a:solidFill>
                  <a:schemeClr val="bg1"/>
                </a:solidFill>
              </a:rPr>
              <a:t>Des médias traditionnels qui penchent de plus en plus vers l’extrême-droite</a:t>
            </a:r>
          </a:p>
          <a:p>
            <a:pPr marL="342900" indent="-342900">
              <a:buFont typeface="+mj-lt"/>
              <a:buAutoNum type="arabicPeriod"/>
            </a:pPr>
            <a:endParaRPr lang="fr-FR" sz="3200" dirty="0">
              <a:solidFill>
                <a:schemeClr val="bg1"/>
              </a:solidFill>
            </a:endParaRPr>
          </a:p>
          <a:p>
            <a:pPr marL="342900" indent="-342900">
              <a:buFont typeface="+mj-lt"/>
              <a:buAutoNum type="arabicPeriod"/>
            </a:pPr>
            <a:r>
              <a:rPr lang="fr-FR" sz="3200" dirty="0">
                <a:solidFill>
                  <a:schemeClr val="bg1"/>
                </a:solidFill>
              </a:rPr>
              <a:t>Le biais des médias sociaux</a:t>
            </a:r>
          </a:p>
        </p:txBody>
      </p:sp>
    </p:spTree>
    <p:extLst>
      <p:ext uri="{BB962C8B-B14F-4D97-AF65-F5344CB8AC3E}">
        <p14:creationId xmlns:p14="http://schemas.microsoft.com/office/powerpoint/2010/main" val="114369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lstStyle/>
          <a:p>
            <a:r>
              <a:rPr lang="fr-FR" dirty="0">
                <a:solidFill>
                  <a:schemeClr val="bg1"/>
                </a:solidFill>
              </a:rPr>
              <a:t>La projet hégémonique de l’extrême-droite</a:t>
            </a: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sz="half"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sp>
        <p:nvSpPr>
          <p:cNvPr id="6" name="Espace réservé du contenu 5">
            <a:extLst>
              <a:ext uri="{FF2B5EF4-FFF2-40B4-BE49-F238E27FC236}">
                <a16:creationId xmlns:a16="http://schemas.microsoft.com/office/drawing/2014/main" id="{9A130232-609F-3D69-8EA3-163BB2ACA449}"/>
              </a:ext>
            </a:extLst>
          </p:cNvPr>
          <p:cNvSpPr>
            <a:spLocks noGrp="1"/>
          </p:cNvSpPr>
          <p:nvPr>
            <p:ph sz="half" idx="2"/>
          </p:nvPr>
        </p:nvSpPr>
        <p:spPr/>
        <p:txBody>
          <a:bodyPr>
            <a:normAutofit/>
          </a:bodyPr>
          <a:lstStyle/>
          <a:p>
            <a:r>
              <a:rPr lang="fr-FR" sz="2400" dirty="0">
                <a:solidFill>
                  <a:schemeClr val="bg1"/>
                </a:solidFill>
              </a:rPr>
              <a:t>Intégration par les « nouvelles droites » mondiales des thématiques et des mots d’ordre de la gauche (rébellion, catégories de Gramsci comme « hégémonie », etc.)</a:t>
            </a:r>
          </a:p>
          <a:p>
            <a:endParaRPr lang="fr-FR" sz="2400" dirty="0">
              <a:solidFill>
                <a:schemeClr val="bg1"/>
              </a:solidFill>
            </a:endParaRPr>
          </a:p>
          <a:p>
            <a:r>
              <a:rPr lang="fr-FR" sz="2400" dirty="0">
                <a:solidFill>
                  <a:schemeClr val="bg1"/>
                </a:solidFill>
              </a:rPr>
              <a:t>Reprise des questions écologiques, LGBTQIA+ et libertaires</a:t>
            </a:r>
          </a:p>
          <a:p>
            <a:endParaRPr lang="fr-FR" sz="2400" dirty="0">
              <a:solidFill>
                <a:schemeClr val="bg1"/>
              </a:solidFill>
            </a:endParaRPr>
          </a:p>
          <a:p>
            <a:r>
              <a:rPr lang="fr-FR" sz="2400" dirty="0">
                <a:solidFill>
                  <a:schemeClr val="bg1"/>
                </a:solidFill>
              </a:rPr>
              <a:t>Mobilisations dans la rue et sur internet</a:t>
            </a:r>
          </a:p>
        </p:txBody>
      </p:sp>
      <p:pic>
        <p:nvPicPr>
          <p:cNvPr id="5" name="Image 4">
            <a:extLst>
              <a:ext uri="{FF2B5EF4-FFF2-40B4-BE49-F238E27FC236}">
                <a16:creationId xmlns:a16="http://schemas.microsoft.com/office/drawing/2014/main" id="{A92D52F6-9630-BD86-01E4-45831EA7D7CE}"/>
              </a:ext>
            </a:extLst>
          </p:cNvPr>
          <p:cNvPicPr>
            <a:picLocks noChangeAspect="1"/>
          </p:cNvPicPr>
          <p:nvPr/>
        </p:nvPicPr>
        <p:blipFill>
          <a:blip r:embed="rId3"/>
          <a:stretch>
            <a:fillRect/>
          </a:stretch>
        </p:blipFill>
        <p:spPr>
          <a:xfrm>
            <a:off x="890239" y="1282905"/>
            <a:ext cx="3534870" cy="5174166"/>
          </a:xfrm>
          <a:prstGeom prst="rect">
            <a:avLst/>
          </a:prstGeom>
        </p:spPr>
      </p:pic>
    </p:spTree>
    <p:extLst>
      <p:ext uri="{BB962C8B-B14F-4D97-AF65-F5344CB8AC3E}">
        <p14:creationId xmlns:p14="http://schemas.microsoft.com/office/powerpoint/2010/main" val="647958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normAutofit fontScale="90000"/>
          </a:bodyPr>
          <a:lstStyle/>
          <a:p>
            <a:r>
              <a:rPr lang="fr-FR" dirty="0">
                <a:solidFill>
                  <a:schemeClr val="bg1"/>
                </a:solidFill>
              </a:rPr>
              <a:t>La projet hégémonique de l’extrême-droite : l’exemple du projet Périclès de Pierre-Édouard </a:t>
            </a:r>
            <a:r>
              <a:rPr lang="fr-FR" dirty="0" err="1">
                <a:solidFill>
                  <a:schemeClr val="bg1"/>
                </a:solidFill>
              </a:rPr>
              <a:t>Stérin</a:t>
            </a:r>
            <a:endParaRPr lang="fr-FR" dirty="0">
              <a:solidFill>
                <a:schemeClr val="bg1"/>
              </a:solidFill>
            </a:endParaRP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5" name="Image 4">
            <a:extLst>
              <a:ext uri="{FF2B5EF4-FFF2-40B4-BE49-F238E27FC236}">
                <a16:creationId xmlns:a16="http://schemas.microsoft.com/office/drawing/2014/main" id="{488403CB-5704-2B9B-E904-3EF5B2CF3E3E}"/>
              </a:ext>
            </a:extLst>
          </p:cNvPr>
          <p:cNvPicPr>
            <a:picLocks noChangeAspect="1"/>
          </p:cNvPicPr>
          <p:nvPr/>
        </p:nvPicPr>
        <p:blipFill>
          <a:blip r:embed="rId3"/>
          <a:stretch>
            <a:fillRect/>
          </a:stretch>
        </p:blipFill>
        <p:spPr>
          <a:xfrm>
            <a:off x="2028613" y="1917065"/>
            <a:ext cx="8134773" cy="4575810"/>
          </a:xfrm>
          <a:prstGeom prst="rect">
            <a:avLst/>
          </a:prstGeom>
        </p:spPr>
      </p:pic>
    </p:spTree>
    <p:extLst>
      <p:ext uri="{BB962C8B-B14F-4D97-AF65-F5344CB8AC3E}">
        <p14:creationId xmlns:p14="http://schemas.microsoft.com/office/powerpoint/2010/main" val="4091904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30F8E0-CEC2-5841-ABC9-36E747F314D8}"/>
              </a:ext>
            </a:extLst>
          </p:cNvPr>
          <p:cNvSpPr>
            <a:spLocks noGrp="1"/>
          </p:cNvSpPr>
          <p:nvPr>
            <p:ph type="title"/>
          </p:nvPr>
        </p:nvSpPr>
        <p:spPr/>
        <p:txBody>
          <a:bodyPr>
            <a:normAutofit fontScale="90000"/>
          </a:bodyPr>
          <a:lstStyle/>
          <a:p>
            <a:r>
              <a:rPr lang="fr-FR" dirty="0">
                <a:solidFill>
                  <a:schemeClr val="bg1"/>
                </a:solidFill>
              </a:rPr>
              <a:t>La projet hégémonique de l’extrême-droite : l’exemple du projet Périclès de Pierre-Édouard </a:t>
            </a:r>
            <a:r>
              <a:rPr lang="fr-FR" dirty="0" err="1">
                <a:solidFill>
                  <a:schemeClr val="bg1"/>
                </a:solidFill>
              </a:rPr>
              <a:t>Stérin</a:t>
            </a:r>
            <a:endParaRPr lang="fr-FR" dirty="0">
              <a:solidFill>
                <a:schemeClr val="bg1"/>
              </a:solidFill>
            </a:endParaRPr>
          </a:p>
        </p:txBody>
      </p:sp>
      <p:sp>
        <p:nvSpPr>
          <p:cNvPr id="3" name="Espace réservé du contenu 2">
            <a:extLst>
              <a:ext uri="{FF2B5EF4-FFF2-40B4-BE49-F238E27FC236}">
                <a16:creationId xmlns:a16="http://schemas.microsoft.com/office/drawing/2014/main" id="{B0FCCAEA-10C9-12E4-7842-A5A70FC9A169}"/>
              </a:ext>
            </a:extLst>
          </p:cNvPr>
          <p:cNvSpPr>
            <a:spLocks noGrp="1"/>
          </p:cNvSpPr>
          <p:nvPr>
            <p:ph idx="1"/>
          </p:nvPr>
        </p:nvSpPr>
        <p:spPr/>
        <p:txBody>
          <a:bodyPr>
            <a:normAutofit/>
          </a:bodyPr>
          <a:lstStyle/>
          <a:p>
            <a:pPr lvl="1"/>
            <a:endParaRPr lang="fr-FR" sz="2800" dirty="0">
              <a:solidFill>
                <a:schemeClr val="bg1"/>
              </a:solidFill>
            </a:endParaRP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p:txBody>
      </p:sp>
      <p:pic>
        <p:nvPicPr>
          <p:cNvPr id="5" name="Image 4">
            <a:extLst>
              <a:ext uri="{FF2B5EF4-FFF2-40B4-BE49-F238E27FC236}">
                <a16:creationId xmlns:a16="http://schemas.microsoft.com/office/drawing/2014/main" id="{C55229B6-2D7E-4987-76AB-EF776559DE63}"/>
              </a:ext>
            </a:extLst>
          </p:cNvPr>
          <p:cNvPicPr>
            <a:picLocks noChangeAspect="1"/>
          </p:cNvPicPr>
          <p:nvPr/>
        </p:nvPicPr>
        <p:blipFill>
          <a:blip r:embed="rId3"/>
          <a:stretch>
            <a:fillRect/>
          </a:stretch>
        </p:blipFill>
        <p:spPr>
          <a:xfrm>
            <a:off x="1600200" y="1958340"/>
            <a:ext cx="8138160" cy="4577715"/>
          </a:xfrm>
          <a:prstGeom prst="rect">
            <a:avLst/>
          </a:prstGeom>
        </p:spPr>
      </p:pic>
    </p:spTree>
    <p:extLst>
      <p:ext uri="{BB962C8B-B14F-4D97-AF65-F5344CB8AC3E}">
        <p14:creationId xmlns:p14="http://schemas.microsoft.com/office/powerpoint/2010/main" val="1473448577"/>
      </p:ext>
    </p:extLst>
  </p:cSld>
  <p:clrMapOvr>
    <a:masterClrMapping/>
  </p:clrMapOvr>
</p:sld>
</file>

<file path=ppt/theme/theme1.xml><?xml version="1.0" encoding="utf-8"?>
<a:theme xmlns:a="http://schemas.openxmlformats.org/drawingml/2006/main" name="Thème Office">
  <a:themeElements>
    <a:clrScheme name="Personnalisé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12404</TotalTime>
  <Words>1831</Words>
  <Application>Microsoft Macintosh PowerPoint</Application>
  <PresentationFormat>Grand écran</PresentationFormat>
  <Paragraphs>255</Paragraphs>
  <Slides>34</Slides>
  <Notes>27</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34</vt:i4>
      </vt:variant>
    </vt:vector>
  </HeadingPairs>
  <TitlesOfParts>
    <vt:vector size="43" baseType="lpstr">
      <vt:lpstr>Noto Sans Regular</vt:lpstr>
      <vt:lpstr>Arial</vt:lpstr>
      <vt:lpstr>Calibri</vt:lpstr>
      <vt:lpstr>Calibri Light</vt:lpstr>
      <vt:lpstr>Lato</vt:lpstr>
      <vt:lpstr>Symbol</vt:lpstr>
      <vt:lpstr>Wingdings</vt:lpstr>
      <vt:lpstr>Thème Office</vt:lpstr>
      <vt:lpstr>Office Theme</vt:lpstr>
      <vt:lpstr>Université Paris 1 Panthéon Sorbonne Cours Master 1 Science politique  « Recompositions et métamorphoses de l’action politique» Année 2024-2025 </vt:lpstr>
      <vt:lpstr>Introduction </vt:lpstr>
      <vt:lpstr>La réponse de Chat-GPT. Une synthèse du sens commun</vt:lpstr>
      <vt:lpstr>Présentation PowerPoint</vt:lpstr>
      <vt:lpstr>Plan général de la séance</vt:lpstr>
      <vt:lpstr>La droitisation des médias et de l’espace public</vt:lpstr>
      <vt:lpstr>La projet hégémonique de l’extrême-droite</vt:lpstr>
      <vt:lpstr>La projet hégémonique de l’extrême-droite : l’exemple du projet Périclès de Pierre-Édouard Stérin</vt:lpstr>
      <vt:lpstr>La projet hégémonique de l’extrême-droite : l’exemple du projet Périclès de Pierre-Édouard Stérin</vt:lpstr>
      <vt:lpstr>La projet hégémonique de l’extrême-droite : l’exemple du projet Périclès de Pierre-Édouard Stérin</vt:lpstr>
      <vt:lpstr>La projet hégémonique de l’extrême-droite : l’exemple du projet Périclès de Pierre-Édouard Stérin</vt:lpstr>
      <vt:lpstr>La projet hégémonique de l’extrême-droite : l’exemple du projet Périclès de Pierre-Édouard Stérin</vt:lpstr>
      <vt:lpstr>Des médias traditionnels qui penchent de plus en plus vers l’extrême-droite</vt:lpstr>
      <vt:lpstr>Des médias traditionnels qui penchent de plus en plus vers l’extrême-droite</vt:lpstr>
      <vt:lpstr>Présentation PowerPoint</vt:lpstr>
      <vt:lpstr>Les youtubeurs d’extrême-droite</vt:lpstr>
      <vt:lpstr>Un plus grand activisme numérique de la part des droites radicales</vt:lpstr>
      <vt:lpstr>Un plus grand activisme numérique de la part des droites radicales</vt:lpstr>
      <vt:lpstr>Le biais des médias sociaux</vt:lpstr>
      <vt:lpstr>La droitisation du champ politique</vt:lpstr>
      <vt:lpstr>Présentation PowerPoint</vt:lpstr>
      <vt:lpstr>Présentation PowerPoint</vt:lpstr>
      <vt:lpstr>Présentation PowerPoint</vt:lpstr>
      <vt:lpstr>Présentation PowerPoint</vt:lpstr>
      <vt:lpstr>La fin des digues entre droite et extrême-droite</vt:lpstr>
      <vt:lpstr>La contribution des partis de gauche à la normalisation de l’extrême-droite</vt:lpstr>
      <vt:lpstr>La droitisation des institutions</vt:lpstr>
      <vt:lpstr>Le glissement « illibéral » des démocraties libérales</vt:lpstr>
      <vt:lpstr>Un tournant autoritaire des démocraties ?</vt:lpstr>
      <vt:lpstr>Un tournant autoritaire des démocraties ?</vt:lpstr>
      <vt:lpstr>Un tournant autoritaire des démocraties ?</vt:lpstr>
      <vt:lpstr>Les étapes précédant la transition autoritaire</vt:lpstr>
      <vt:lpstr>Conclusion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Université Paris 1 Panthéon Sorbonne Cours Licence 1 Science politique « Histoire des médias » </dc:title>
  <dc:creator>Laurent Jeanpierre</dc:creator>
  <cp:lastModifiedBy>Auteur</cp:lastModifiedBy>
  <cp:revision>164</cp:revision>
  <cp:lastPrinted>2022-09-15T06:44:26Z</cp:lastPrinted>
  <dcterms:created xsi:type="dcterms:W3CDTF">2020-09-20T14:16:59Z</dcterms:created>
  <dcterms:modified xsi:type="dcterms:W3CDTF">2024-09-26T06:11:17Z</dcterms:modified>
</cp:coreProperties>
</file>