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421" r:id="rId3"/>
    <p:sldId id="396" r:id="rId4"/>
    <p:sldId id="400" r:id="rId5"/>
    <p:sldId id="398" r:id="rId6"/>
    <p:sldId id="403" r:id="rId7"/>
    <p:sldId id="410" r:id="rId8"/>
    <p:sldId id="418" r:id="rId9"/>
    <p:sldId id="404" r:id="rId10"/>
    <p:sldId id="411" r:id="rId11"/>
    <p:sldId id="413" r:id="rId12"/>
    <p:sldId id="414" r:id="rId13"/>
    <p:sldId id="318" r:id="rId14"/>
    <p:sldId id="406" r:id="rId15"/>
    <p:sldId id="415" r:id="rId16"/>
    <p:sldId id="407" r:id="rId17"/>
    <p:sldId id="409" r:id="rId18"/>
    <p:sldId id="408" r:id="rId19"/>
    <p:sldId id="416" r:id="rId20"/>
    <p:sldId id="412" r:id="rId21"/>
    <p:sldId id="402" r:id="rId22"/>
    <p:sldId id="417" r:id="rId23"/>
    <p:sldId id="420" r:id="rId24"/>
    <p:sldId id="419"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92"/>
    <p:restoredTop sz="86421"/>
  </p:normalViewPr>
  <p:slideViewPr>
    <p:cSldViewPr snapToGrid="0" snapToObjects="1">
      <p:cViewPr varScale="1">
        <p:scale>
          <a:sx n="63" d="100"/>
          <a:sy n="63" d="100"/>
        </p:scale>
        <p:origin x="192" y="11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1" d="100"/>
        <a:sy n="7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8D4A1ED-3429-4841-B4B4-F65C44D3B1B6}"/>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10AD291C-10FA-3F41-817B-07DE18AB02ED}"/>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4B0F202-C6F0-0140-9CCB-D83E4C2035DD}" type="datetimeFigureOut">
              <a:rPr lang="fr-FR" smtClean="0"/>
              <a:t>02/10/2024</a:t>
            </a:fld>
            <a:endParaRPr lang="fr-FR"/>
          </a:p>
        </p:txBody>
      </p:sp>
      <p:sp>
        <p:nvSpPr>
          <p:cNvPr id="4" name="Espace réservé du pied de page 3">
            <a:extLst>
              <a:ext uri="{FF2B5EF4-FFF2-40B4-BE49-F238E27FC236}">
                <a16:creationId xmlns:a16="http://schemas.microsoft.com/office/drawing/2014/main" id="{E5B13950-837C-E642-AF59-0970533190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63168472-2985-DF49-A48B-89C85BD87F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0242B1-0250-6144-8A53-8E78E568751C}" type="slidenum">
              <a:rPr lang="fr-FR" smtClean="0"/>
              <a:t>‹N°›</a:t>
            </a:fld>
            <a:endParaRPr lang="fr-FR"/>
          </a:p>
        </p:txBody>
      </p:sp>
    </p:spTree>
    <p:extLst>
      <p:ext uri="{BB962C8B-B14F-4D97-AF65-F5344CB8AC3E}">
        <p14:creationId xmlns:p14="http://schemas.microsoft.com/office/powerpoint/2010/main" val="305478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5010" y="0"/>
            <a:ext cx="2971800" cy="459317"/>
          </a:xfrm>
          <a:prstGeom prst="rect">
            <a:avLst/>
          </a:prstGeom>
        </p:spPr>
        <p:txBody>
          <a:bodyPr vert="horz" lIns="91440" tIns="45720" rIns="91440" bIns="45720" rtlCol="0"/>
          <a:lstStyle>
            <a:lvl1pPr algn="r">
              <a:defRPr sz="1200"/>
            </a:lvl1pPr>
          </a:lstStyle>
          <a:p>
            <a:fld id="{6AB8ABB4-F6C9-EA45-8C4A-7702F92FB34B}" type="datetimeFigureOut">
              <a:rPr lang="fr-FR" smtClean="0"/>
              <a:t>02/10/2024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2"/>
            <a:ext cx="5486400" cy="3600449"/>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4685"/>
            <a:ext cx="2971800" cy="45931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5010" y="8684685"/>
            <a:ext cx="2971800" cy="459316"/>
          </a:xfrm>
          <a:prstGeom prst="rect">
            <a:avLst/>
          </a:prstGeom>
        </p:spPr>
        <p:txBody>
          <a:bodyPr vert="horz" lIns="91440" tIns="45720" rIns="91440" bIns="45720" rtlCol="0" anchor="b"/>
          <a:lstStyle>
            <a:lvl1pPr algn="r">
              <a:defRPr sz="1200"/>
            </a:lvl1pPr>
          </a:lstStyle>
          <a:p>
            <a:fld id="{4B0BD50E-BBEA-B64D-8268-520FFD08F12B}" type="slidenum">
              <a:rPr lang="fr-FR" smtClean="0"/>
              <a:t>‹N°›</a:t>
            </a:fld>
            <a:endParaRPr lang="fr-FR"/>
          </a:p>
        </p:txBody>
      </p:sp>
    </p:spTree>
    <p:extLst>
      <p:ext uri="{BB962C8B-B14F-4D97-AF65-F5344CB8AC3E}">
        <p14:creationId xmlns:p14="http://schemas.microsoft.com/office/powerpoint/2010/main" val="1784924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a:t>
            </a:fld>
            <a:endParaRPr lang="fr-FR"/>
          </a:p>
        </p:txBody>
      </p:sp>
    </p:spTree>
    <p:extLst>
      <p:ext uri="{BB962C8B-B14F-4D97-AF65-F5344CB8AC3E}">
        <p14:creationId xmlns:p14="http://schemas.microsoft.com/office/powerpoint/2010/main" val="3922722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11</a:t>
            </a:fld>
            <a:endParaRPr lang="fr-FR"/>
          </a:p>
        </p:txBody>
      </p:sp>
    </p:spTree>
    <p:extLst>
      <p:ext uri="{BB962C8B-B14F-4D97-AF65-F5344CB8AC3E}">
        <p14:creationId xmlns:p14="http://schemas.microsoft.com/office/powerpoint/2010/main" val="3395725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12</a:t>
            </a:fld>
            <a:endParaRPr lang="fr-FR"/>
          </a:p>
        </p:txBody>
      </p:sp>
    </p:spTree>
    <p:extLst>
      <p:ext uri="{BB962C8B-B14F-4D97-AF65-F5344CB8AC3E}">
        <p14:creationId xmlns:p14="http://schemas.microsoft.com/office/powerpoint/2010/main" val="3613953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14</a:t>
            </a:fld>
            <a:endParaRPr lang="fr-FR"/>
          </a:p>
        </p:txBody>
      </p:sp>
    </p:spTree>
    <p:extLst>
      <p:ext uri="{BB962C8B-B14F-4D97-AF65-F5344CB8AC3E}">
        <p14:creationId xmlns:p14="http://schemas.microsoft.com/office/powerpoint/2010/main" val="2301363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15</a:t>
            </a:fld>
            <a:endParaRPr lang="fr-FR"/>
          </a:p>
        </p:txBody>
      </p:sp>
    </p:spTree>
    <p:extLst>
      <p:ext uri="{BB962C8B-B14F-4D97-AF65-F5344CB8AC3E}">
        <p14:creationId xmlns:p14="http://schemas.microsoft.com/office/powerpoint/2010/main" val="786628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16</a:t>
            </a:fld>
            <a:endParaRPr lang="fr-FR"/>
          </a:p>
        </p:txBody>
      </p:sp>
    </p:spTree>
    <p:extLst>
      <p:ext uri="{BB962C8B-B14F-4D97-AF65-F5344CB8AC3E}">
        <p14:creationId xmlns:p14="http://schemas.microsoft.com/office/powerpoint/2010/main" val="2846080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17</a:t>
            </a:fld>
            <a:endParaRPr lang="fr-FR"/>
          </a:p>
        </p:txBody>
      </p:sp>
    </p:spTree>
    <p:extLst>
      <p:ext uri="{BB962C8B-B14F-4D97-AF65-F5344CB8AC3E}">
        <p14:creationId xmlns:p14="http://schemas.microsoft.com/office/powerpoint/2010/main" val="1743642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18</a:t>
            </a:fld>
            <a:endParaRPr lang="fr-FR"/>
          </a:p>
        </p:txBody>
      </p:sp>
    </p:spTree>
    <p:extLst>
      <p:ext uri="{BB962C8B-B14F-4D97-AF65-F5344CB8AC3E}">
        <p14:creationId xmlns:p14="http://schemas.microsoft.com/office/powerpoint/2010/main" val="2691459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19</a:t>
            </a:fld>
            <a:endParaRPr lang="fr-FR"/>
          </a:p>
        </p:txBody>
      </p:sp>
    </p:spTree>
    <p:extLst>
      <p:ext uri="{BB962C8B-B14F-4D97-AF65-F5344CB8AC3E}">
        <p14:creationId xmlns:p14="http://schemas.microsoft.com/office/powerpoint/2010/main" val="2839349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20</a:t>
            </a:fld>
            <a:endParaRPr lang="fr-FR"/>
          </a:p>
        </p:txBody>
      </p:sp>
    </p:spTree>
    <p:extLst>
      <p:ext uri="{BB962C8B-B14F-4D97-AF65-F5344CB8AC3E}">
        <p14:creationId xmlns:p14="http://schemas.microsoft.com/office/powerpoint/2010/main" val="3264412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21</a:t>
            </a:fld>
            <a:endParaRPr lang="fr-FR"/>
          </a:p>
        </p:txBody>
      </p:sp>
    </p:spTree>
    <p:extLst>
      <p:ext uri="{BB962C8B-B14F-4D97-AF65-F5344CB8AC3E}">
        <p14:creationId xmlns:p14="http://schemas.microsoft.com/office/powerpoint/2010/main" val="24849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2</a:t>
            </a:fld>
            <a:endParaRPr lang="fr-FR"/>
          </a:p>
        </p:txBody>
      </p:sp>
    </p:spTree>
    <p:extLst>
      <p:ext uri="{BB962C8B-B14F-4D97-AF65-F5344CB8AC3E}">
        <p14:creationId xmlns:p14="http://schemas.microsoft.com/office/powerpoint/2010/main" val="1443268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23</a:t>
            </a:fld>
            <a:endParaRPr lang="fr-FR"/>
          </a:p>
        </p:txBody>
      </p:sp>
    </p:spTree>
    <p:extLst>
      <p:ext uri="{BB962C8B-B14F-4D97-AF65-F5344CB8AC3E}">
        <p14:creationId xmlns:p14="http://schemas.microsoft.com/office/powerpoint/2010/main" val="488045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24</a:t>
            </a:fld>
            <a:endParaRPr lang="fr-FR"/>
          </a:p>
        </p:txBody>
      </p:sp>
    </p:spTree>
    <p:extLst>
      <p:ext uri="{BB962C8B-B14F-4D97-AF65-F5344CB8AC3E}">
        <p14:creationId xmlns:p14="http://schemas.microsoft.com/office/powerpoint/2010/main" val="2144739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3</a:t>
            </a:fld>
            <a:endParaRPr lang="fr-FR"/>
          </a:p>
        </p:txBody>
      </p:sp>
    </p:spTree>
    <p:extLst>
      <p:ext uri="{BB962C8B-B14F-4D97-AF65-F5344CB8AC3E}">
        <p14:creationId xmlns:p14="http://schemas.microsoft.com/office/powerpoint/2010/main" val="296368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4</a:t>
            </a:fld>
            <a:endParaRPr lang="fr-FR"/>
          </a:p>
        </p:txBody>
      </p:sp>
    </p:spTree>
    <p:extLst>
      <p:ext uri="{BB962C8B-B14F-4D97-AF65-F5344CB8AC3E}">
        <p14:creationId xmlns:p14="http://schemas.microsoft.com/office/powerpoint/2010/main" val="20531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5</a:t>
            </a:fld>
            <a:endParaRPr lang="fr-FR"/>
          </a:p>
        </p:txBody>
      </p:sp>
    </p:spTree>
    <p:extLst>
      <p:ext uri="{BB962C8B-B14F-4D97-AF65-F5344CB8AC3E}">
        <p14:creationId xmlns:p14="http://schemas.microsoft.com/office/powerpoint/2010/main" val="2310713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Sources p. 41</a:t>
            </a:r>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7</a:t>
            </a:fld>
            <a:endParaRPr lang="fr-FR"/>
          </a:p>
        </p:txBody>
      </p:sp>
    </p:spTree>
    <p:extLst>
      <p:ext uri="{BB962C8B-B14F-4D97-AF65-F5344CB8AC3E}">
        <p14:creationId xmlns:p14="http://schemas.microsoft.com/office/powerpoint/2010/main" val="3656745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8</a:t>
            </a:fld>
            <a:endParaRPr lang="fr-FR"/>
          </a:p>
        </p:txBody>
      </p:sp>
    </p:spTree>
    <p:extLst>
      <p:ext uri="{BB962C8B-B14F-4D97-AF65-F5344CB8AC3E}">
        <p14:creationId xmlns:p14="http://schemas.microsoft.com/office/powerpoint/2010/main" val="2362806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9</a:t>
            </a:fld>
            <a:endParaRPr lang="fr-FR"/>
          </a:p>
        </p:txBody>
      </p:sp>
    </p:spTree>
    <p:extLst>
      <p:ext uri="{BB962C8B-B14F-4D97-AF65-F5344CB8AC3E}">
        <p14:creationId xmlns:p14="http://schemas.microsoft.com/office/powerpoint/2010/main" val="719156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10</a:t>
            </a:fld>
            <a:endParaRPr lang="fr-FR"/>
          </a:p>
        </p:txBody>
      </p:sp>
    </p:spTree>
    <p:extLst>
      <p:ext uri="{BB962C8B-B14F-4D97-AF65-F5344CB8AC3E}">
        <p14:creationId xmlns:p14="http://schemas.microsoft.com/office/powerpoint/2010/main" val="392655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BCD8C9-C0F3-4B48-8C20-F7E361CDE37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0D23EB5-41E6-B848-A752-E19C62FE78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3DE27BEF-8EAA-794F-AA7D-A84C4A4D1389}"/>
              </a:ext>
            </a:extLst>
          </p:cNvPr>
          <p:cNvSpPr>
            <a:spLocks noGrp="1"/>
          </p:cNvSpPr>
          <p:nvPr>
            <p:ph type="dt" sz="half" idx="10"/>
          </p:nvPr>
        </p:nvSpPr>
        <p:spPr/>
        <p:txBody>
          <a:bodyPr/>
          <a:lstStyle/>
          <a:p>
            <a:fld id="{2B8643EA-0E58-6F4F-B65B-A444B642798A}" type="datetimeFigureOut">
              <a:rPr lang="fr-FR" smtClean="0"/>
              <a:t>02/10/2024</a:t>
            </a:fld>
            <a:endParaRPr lang="fr-FR"/>
          </a:p>
        </p:txBody>
      </p:sp>
      <p:sp>
        <p:nvSpPr>
          <p:cNvPr id="5" name="Espace réservé du pied de page 4">
            <a:extLst>
              <a:ext uri="{FF2B5EF4-FFF2-40B4-BE49-F238E27FC236}">
                <a16:creationId xmlns:a16="http://schemas.microsoft.com/office/drawing/2014/main" id="{7E12A1A4-7A4F-434E-AE05-84EDD33027A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543E60F-F02B-164D-8B00-AF053207EA58}"/>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3234319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6AC472-54E0-474D-8274-52842A8F473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88D9E91-79B2-194A-9A2B-F91A2DF8264A}"/>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2C26E57-0FC9-2B46-8E05-AA02776CEE9E}"/>
              </a:ext>
            </a:extLst>
          </p:cNvPr>
          <p:cNvSpPr>
            <a:spLocks noGrp="1"/>
          </p:cNvSpPr>
          <p:nvPr>
            <p:ph type="dt" sz="half" idx="10"/>
          </p:nvPr>
        </p:nvSpPr>
        <p:spPr/>
        <p:txBody>
          <a:bodyPr/>
          <a:lstStyle/>
          <a:p>
            <a:fld id="{2B8643EA-0E58-6F4F-B65B-A444B642798A}" type="datetimeFigureOut">
              <a:rPr lang="fr-FR" smtClean="0"/>
              <a:t>02/10/2024</a:t>
            </a:fld>
            <a:endParaRPr lang="fr-FR"/>
          </a:p>
        </p:txBody>
      </p:sp>
      <p:sp>
        <p:nvSpPr>
          <p:cNvPr id="5" name="Espace réservé du pied de page 4">
            <a:extLst>
              <a:ext uri="{FF2B5EF4-FFF2-40B4-BE49-F238E27FC236}">
                <a16:creationId xmlns:a16="http://schemas.microsoft.com/office/drawing/2014/main" id="{7B091026-A0AB-794F-9C01-9E5B51F455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471D1B8-ACE3-454A-AA1D-0DF4911F0F32}"/>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3295948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5B15957-0ACE-B642-BAEB-5B5AF5D08C0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64C5603-DF7C-7448-AE43-E27DBF032E6B}"/>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4A80207-472D-E047-BFF6-D756DF953CEE}"/>
              </a:ext>
            </a:extLst>
          </p:cNvPr>
          <p:cNvSpPr>
            <a:spLocks noGrp="1"/>
          </p:cNvSpPr>
          <p:nvPr>
            <p:ph type="dt" sz="half" idx="10"/>
          </p:nvPr>
        </p:nvSpPr>
        <p:spPr/>
        <p:txBody>
          <a:bodyPr/>
          <a:lstStyle/>
          <a:p>
            <a:fld id="{2B8643EA-0E58-6F4F-B65B-A444B642798A}" type="datetimeFigureOut">
              <a:rPr lang="fr-FR" smtClean="0"/>
              <a:t>02/10/2024</a:t>
            </a:fld>
            <a:endParaRPr lang="fr-FR"/>
          </a:p>
        </p:txBody>
      </p:sp>
      <p:sp>
        <p:nvSpPr>
          <p:cNvPr id="5" name="Espace réservé du pied de page 4">
            <a:extLst>
              <a:ext uri="{FF2B5EF4-FFF2-40B4-BE49-F238E27FC236}">
                <a16:creationId xmlns:a16="http://schemas.microsoft.com/office/drawing/2014/main" id="{EA408DE4-2DE4-274B-BF78-9FCF79C3D8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923DF4-4261-CC49-81E8-B8F369C3E2BD}"/>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232731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6C77A6-40AF-F948-87DA-A35B44BCA03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A022286-4076-FD4C-BD81-490CF55E19C5}"/>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D3C158-FA4D-AF48-A818-4BB3A0D977FC}"/>
              </a:ext>
            </a:extLst>
          </p:cNvPr>
          <p:cNvSpPr>
            <a:spLocks noGrp="1"/>
          </p:cNvSpPr>
          <p:nvPr>
            <p:ph type="dt" sz="half" idx="10"/>
          </p:nvPr>
        </p:nvSpPr>
        <p:spPr/>
        <p:txBody>
          <a:bodyPr/>
          <a:lstStyle/>
          <a:p>
            <a:fld id="{2B8643EA-0E58-6F4F-B65B-A444B642798A}" type="datetimeFigureOut">
              <a:rPr lang="fr-FR" smtClean="0"/>
              <a:t>02/10/2024</a:t>
            </a:fld>
            <a:endParaRPr lang="fr-FR"/>
          </a:p>
        </p:txBody>
      </p:sp>
      <p:sp>
        <p:nvSpPr>
          <p:cNvPr id="5" name="Espace réservé du pied de page 4">
            <a:extLst>
              <a:ext uri="{FF2B5EF4-FFF2-40B4-BE49-F238E27FC236}">
                <a16:creationId xmlns:a16="http://schemas.microsoft.com/office/drawing/2014/main" id="{C176E006-4909-8E41-B59B-82EFBB038A0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E035BA-0C9E-1F44-9FD4-3CCD456B4801}"/>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3328736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D3F3D8-2D5A-014E-A426-1067C3E6BA6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E3A450C-1C2E-6C42-9755-49B903BD3A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EF1E931B-67DD-F942-8099-B5DE6ABEDC3A}"/>
              </a:ext>
            </a:extLst>
          </p:cNvPr>
          <p:cNvSpPr>
            <a:spLocks noGrp="1"/>
          </p:cNvSpPr>
          <p:nvPr>
            <p:ph type="dt" sz="half" idx="10"/>
          </p:nvPr>
        </p:nvSpPr>
        <p:spPr/>
        <p:txBody>
          <a:bodyPr/>
          <a:lstStyle/>
          <a:p>
            <a:fld id="{2B8643EA-0E58-6F4F-B65B-A444B642798A}" type="datetimeFigureOut">
              <a:rPr lang="fr-FR" smtClean="0"/>
              <a:t>02/10/2024</a:t>
            </a:fld>
            <a:endParaRPr lang="fr-FR"/>
          </a:p>
        </p:txBody>
      </p:sp>
      <p:sp>
        <p:nvSpPr>
          <p:cNvPr id="5" name="Espace réservé du pied de page 4">
            <a:extLst>
              <a:ext uri="{FF2B5EF4-FFF2-40B4-BE49-F238E27FC236}">
                <a16:creationId xmlns:a16="http://schemas.microsoft.com/office/drawing/2014/main" id="{C360AE20-5586-4744-B3EE-6BA5C386C0A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F58B0C-28AB-D749-BB38-D633A1D115C7}"/>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306327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0C864B-CA0E-6942-A4FD-AAA58FB789C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0A1A984-07F9-E043-8E80-460AB463CFD8}"/>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F8C856A-9238-C34E-B6F8-C7635C75856B}"/>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40B86B0-D5EF-A041-B5D9-8902239645AE}"/>
              </a:ext>
            </a:extLst>
          </p:cNvPr>
          <p:cNvSpPr>
            <a:spLocks noGrp="1"/>
          </p:cNvSpPr>
          <p:nvPr>
            <p:ph type="dt" sz="half" idx="10"/>
          </p:nvPr>
        </p:nvSpPr>
        <p:spPr/>
        <p:txBody>
          <a:bodyPr/>
          <a:lstStyle/>
          <a:p>
            <a:fld id="{2B8643EA-0E58-6F4F-B65B-A444B642798A}" type="datetimeFigureOut">
              <a:rPr lang="fr-FR" smtClean="0"/>
              <a:t>02/10/2024</a:t>
            </a:fld>
            <a:endParaRPr lang="fr-FR"/>
          </a:p>
        </p:txBody>
      </p:sp>
      <p:sp>
        <p:nvSpPr>
          <p:cNvPr id="6" name="Espace réservé du pied de page 5">
            <a:extLst>
              <a:ext uri="{FF2B5EF4-FFF2-40B4-BE49-F238E27FC236}">
                <a16:creationId xmlns:a16="http://schemas.microsoft.com/office/drawing/2014/main" id="{C32DB345-47D7-8948-8AA1-E46E58EBD37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14F0750-7EED-2A44-A358-12FF7DA58306}"/>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3454604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881445-B6D8-FF4A-9F86-38CDA47ADDA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8D1B092-B309-AF42-883B-A7302D32D7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5F112F2A-A13B-5147-87E6-89CA0842C269}"/>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54A52C6-55F3-B047-A00B-2D0AD6788B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1977B88A-4CC9-A846-936C-9A2347A50D54}"/>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5343F04-1296-F340-BD88-FA0CA1E2D335}"/>
              </a:ext>
            </a:extLst>
          </p:cNvPr>
          <p:cNvSpPr>
            <a:spLocks noGrp="1"/>
          </p:cNvSpPr>
          <p:nvPr>
            <p:ph type="dt" sz="half" idx="10"/>
          </p:nvPr>
        </p:nvSpPr>
        <p:spPr/>
        <p:txBody>
          <a:bodyPr/>
          <a:lstStyle/>
          <a:p>
            <a:fld id="{2B8643EA-0E58-6F4F-B65B-A444B642798A}" type="datetimeFigureOut">
              <a:rPr lang="fr-FR" smtClean="0"/>
              <a:t>02/10/2024</a:t>
            </a:fld>
            <a:endParaRPr lang="fr-FR"/>
          </a:p>
        </p:txBody>
      </p:sp>
      <p:sp>
        <p:nvSpPr>
          <p:cNvPr id="8" name="Espace réservé du pied de page 7">
            <a:extLst>
              <a:ext uri="{FF2B5EF4-FFF2-40B4-BE49-F238E27FC236}">
                <a16:creationId xmlns:a16="http://schemas.microsoft.com/office/drawing/2014/main" id="{81170983-80E8-154B-81F9-ED3F9601858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0D52F16-0FFF-7D49-8705-CBAD404D6869}"/>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1869865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E23912-17CE-1648-9D7C-395DBA9FF6C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AF0609F-977D-6643-ADA2-BA699212D80E}"/>
              </a:ext>
            </a:extLst>
          </p:cNvPr>
          <p:cNvSpPr>
            <a:spLocks noGrp="1"/>
          </p:cNvSpPr>
          <p:nvPr>
            <p:ph type="dt" sz="half" idx="10"/>
          </p:nvPr>
        </p:nvSpPr>
        <p:spPr/>
        <p:txBody>
          <a:bodyPr/>
          <a:lstStyle/>
          <a:p>
            <a:fld id="{2B8643EA-0E58-6F4F-B65B-A444B642798A}" type="datetimeFigureOut">
              <a:rPr lang="fr-FR" smtClean="0"/>
              <a:t>02/10/2024</a:t>
            </a:fld>
            <a:endParaRPr lang="fr-FR"/>
          </a:p>
        </p:txBody>
      </p:sp>
      <p:sp>
        <p:nvSpPr>
          <p:cNvPr id="4" name="Espace réservé du pied de page 3">
            <a:extLst>
              <a:ext uri="{FF2B5EF4-FFF2-40B4-BE49-F238E27FC236}">
                <a16:creationId xmlns:a16="http://schemas.microsoft.com/office/drawing/2014/main" id="{5577ED42-5DF9-4B4A-8030-2131CEC0EDA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C081D53-1E4A-4C44-BB9C-D44ECE0B76CA}"/>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2449068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067F5DB-E087-E948-AA19-A245CAC1A8F1}"/>
              </a:ext>
            </a:extLst>
          </p:cNvPr>
          <p:cNvSpPr>
            <a:spLocks noGrp="1"/>
          </p:cNvSpPr>
          <p:nvPr>
            <p:ph type="dt" sz="half" idx="10"/>
          </p:nvPr>
        </p:nvSpPr>
        <p:spPr/>
        <p:txBody>
          <a:bodyPr/>
          <a:lstStyle/>
          <a:p>
            <a:fld id="{2B8643EA-0E58-6F4F-B65B-A444B642798A}" type="datetimeFigureOut">
              <a:rPr lang="fr-FR" smtClean="0"/>
              <a:t>02/10/2024</a:t>
            </a:fld>
            <a:endParaRPr lang="fr-FR"/>
          </a:p>
        </p:txBody>
      </p:sp>
      <p:sp>
        <p:nvSpPr>
          <p:cNvPr id="3" name="Espace réservé du pied de page 2">
            <a:extLst>
              <a:ext uri="{FF2B5EF4-FFF2-40B4-BE49-F238E27FC236}">
                <a16:creationId xmlns:a16="http://schemas.microsoft.com/office/drawing/2014/main" id="{D94AE9C6-F77D-4A40-A719-E3E52B52A45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A8DDD6E-930C-D94C-B6B7-4DC09A4C9DE9}"/>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3674750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03E31B-EBC4-1844-97CC-0E331F0A648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7E8F511-8E28-9A41-BB61-60B86BC44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A9DA353-94BB-4B4B-A119-59A4A8C6C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EF80D350-766C-F441-B5F0-7F9E9204ACE7}"/>
              </a:ext>
            </a:extLst>
          </p:cNvPr>
          <p:cNvSpPr>
            <a:spLocks noGrp="1"/>
          </p:cNvSpPr>
          <p:nvPr>
            <p:ph type="dt" sz="half" idx="10"/>
          </p:nvPr>
        </p:nvSpPr>
        <p:spPr/>
        <p:txBody>
          <a:bodyPr/>
          <a:lstStyle/>
          <a:p>
            <a:fld id="{2B8643EA-0E58-6F4F-B65B-A444B642798A}" type="datetimeFigureOut">
              <a:rPr lang="fr-FR" smtClean="0"/>
              <a:t>02/10/2024</a:t>
            </a:fld>
            <a:endParaRPr lang="fr-FR"/>
          </a:p>
        </p:txBody>
      </p:sp>
      <p:sp>
        <p:nvSpPr>
          <p:cNvPr id="6" name="Espace réservé du pied de page 5">
            <a:extLst>
              <a:ext uri="{FF2B5EF4-FFF2-40B4-BE49-F238E27FC236}">
                <a16:creationId xmlns:a16="http://schemas.microsoft.com/office/drawing/2014/main" id="{F1D821BC-E412-424D-8B2E-097B386D84D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DFD9378-57E2-A843-B4BF-7DFE4B1AFE25}"/>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1807080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0B8B5-138F-BD45-ACD6-2B37FC11686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e l’image 2">
            <a:extLst>
              <a:ext uri="{FF2B5EF4-FFF2-40B4-BE49-F238E27FC236}">
                <a16:creationId xmlns:a16="http://schemas.microsoft.com/office/drawing/2014/main" id="{B2A74D8D-AD87-154D-A952-1B8F0FB058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D350280-03C1-954E-B211-454D31F53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4B535278-85C0-064E-812F-4A3AAADE53B5}"/>
              </a:ext>
            </a:extLst>
          </p:cNvPr>
          <p:cNvSpPr>
            <a:spLocks noGrp="1"/>
          </p:cNvSpPr>
          <p:nvPr>
            <p:ph type="dt" sz="half" idx="10"/>
          </p:nvPr>
        </p:nvSpPr>
        <p:spPr/>
        <p:txBody>
          <a:bodyPr/>
          <a:lstStyle/>
          <a:p>
            <a:fld id="{2B8643EA-0E58-6F4F-B65B-A444B642798A}" type="datetimeFigureOut">
              <a:rPr lang="fr-FR" smtClean="0"/>
              <a:t>02/10/2024</a:t>
            </a:fld>
            <a:endParaRPr lang="fr-FR"/>
          </a:p>
        </p:txBody>
      </p:sp>
      <p:sp>
        <p:nvSpPr>
          <p:cNvPr id="6" name="Espace réservé du pied de page 5">
            <a:extLst>
              <a:ext uri="{FF2B5EF4-FFF2-40B4-BE49-F238E27FC236}">
                <a16:creationId xmlns:a16="http://schemas.microsoft.com/office/drawing/2014/main" id="{A536A025-2CB3-3042-8F9F-E13F7D13BF4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080BD77-09EB-8741-BF85-890C69D29789}"/>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1446819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AFCAD51-EF12-8C41-A9D3-719DFDAE1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3D8DC4C-6A8C-404E-BDF5-C53EFC02AD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DC78132-1ED4-8A49-934F-FD92AB77D7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643EA-0E58-6F4F-B65B-A444B642798A}" type="datetimeFigureOut">
              <a:rPr lang="fr-FR" smtClean="0"/>
              <a:t>02/10/2024</a:t>
            </a:fld>
            <a:endParaRPr lang="fr-FR"/>
          </a:p>
        </p:txBody>
      </p:sp>
      <p:sp>
        <p:nvSpPr>
          <p:cNvPr id="5" name="Espace réservé du pied de page 4">
            <a:extLst>
              <a:ext uri="{FF2B5EF4-FFF2-40B4-BE49-F238E27FC236}">
                <a16:creationId xmlns:a16="http://schemas.microsoft.com/office/drawing/2014/main" id="{5A14535E-FA6C-134B-838E-DF398E2991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20AC301-2883-A24C-888F-48F0D765C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D3B87-C3BB-9744-9E1E-C7DC7A6FD23E}" type="slidenum">
              <a:rPr lang="fr-FR" smtClean="0"/>
              <a:t>‹N°›</a:t>
            </a:fld>
            <a:endParaRPr lang="fr-FR"/>
          </a:p>
        </p:txBody>
      </p:sp>
    </p:spTree>
    <p:extLst>
      <p:ext uri="{BB962C8B-B14F-4D97-AF65-F5344CB8AC3E}">
        <p14:creationId xmlns:p14="http://schemas.microsoft.com/office/powerpoint/2010/main" val="506723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5C6408-BA24-2A42-BC4B-55F7AB09FF07}"/>
              </a:ext>
            </a:extLst>
          </p:cNvPr>
          <p:cNvSpPr>
            <a:spLocks noGrp="1"/>
          </p:cNvSpPr>
          <p:nvPr>
            <p:ph type="ctrTitle"/>
          </p:nvPr>
        </p:nvSpPr>
        <p:spPr>
          <a:xfrm>
            <a:off x="1524000" y="1122363"/>
            <a:ext cx="9144000" cy="2701492"/>
          </a:xfrm>
        </p:spPr>
        <p:txBody>
          <a:bodyPr>
            <a:normAutofit fontScale="90000"/>
          </a:bodyPr>
          <a:lstStyle/>
          <a:p>
            <a:r>
              <a:rPr lang="fr-FR" sz="3100" dirty="0">
                <a:solidFill>
                  <a:schemeClr val="bg1"/>
                </a:solidFill>
              </a:rPr>
              <a:t>Université Paris 1 Panthéon Sorbonne</a:t>
            </a:r>
            <a:br>
              <a:rPr lang="fr-FR" sz="3100" dirty="0">
                <a:solidFill>
                  <a:schemeClr val="bg1"/>
                </a:solidFill>
              </a:rPr>
            </a:br>
            <a:r>
              <a:rPr lang="fr-FR" sz="3100" dirty="0">
                <a:solidFill>
                  <a:schemeClr val="bg1"/>
                </a:solidFill>
              </a:rPr>
              <a:t>Cours Master 1 Science politique</a:t>
            </a:r>
            <a:br>
              <a:rPr lang="fr-FR" sz="3100" dirty="0">
                <a:solidFill>
                  <a:schemeClr val="bg1"/>
                </a:solidFill>
              </a:rPr>
            </a:br>
            <a:br>
              <a:rPr lang="fr-FR" sz="3100" dirty="0">
                <a:solidFill>
                  <a:schemeClr val="bg1"/>
                </a:solidFill>
              </a:rPr>
            </a:br>
            <a:r>
              <a:rPr lang="fr-FR" sz="3100" dirty="0">
                <a:solidFill>
                  <a:schemeClr val="bg1"/>
                </a:solidFill>
              </a:rPr>
              <a:t>« Recompositions et métamorphoses de l’action politique»</a:t>
            </a:r>
            <a:br>
              <a:rPr lang="fr-FR" sz="3100" dirty="0">
                <a:solidFill>
                  <a:schemeClr val="bg1"/>
                </a:solidFill>
              </a:rPr>
            </a:br>
            <a:r>
              <a:rPr lang="fr-FR" sz="3100" dirty="0">
                <a:solidFill>
                  <a:schemeClr val="bg1"/>
                </a:solidFill>
              </a:rPr>
              <a:t>Année 2024-2025</a:t>
            </a:r>
            <a:br>
              <a:rPr lang="fr-FR" sz="3600" dirty="0">
                <a:solidFill>
                  <a:schemeClr val="bg1"/>
                </a:solidFill>
              </a:rPr>
            </a:br>
            <a:endParaRPr lang="fr-FR" sz="3600" dirty="0">
              <a:solidFill>
                <a:schemeClr val="bg1"/>
              </a:solidFill>
            </a:endParaRPr>
          </a:p>
        </p:txBody>
      </p:sp>
      <p:sp>
        <p:nvSpPr>
          <p:cNvPr id="3" name="Sous-titre 2">
            <a:extLst>
              <a:ext uri="{FF2B5EF4-FFF2-40B4-BE49-F238E27FC236}">
                <a16:creationId xmlns:a16="http://schemas.microsoft.com/office/drawing/2014/main" id="{99C8C6D2-7097-094E-A5B5-EEF35A83BF45}"/>
              </a:ext>
            </a:extLst>
          </p:cNvPr>
          <p:cNvSpPr>
            <a:spLocks noGrp="1"/>
          </p:cNvSpPr>
          <p:nvPr>
            <p:ph type="subTitle" idx="1"/>
          </p:nvPr>
        </p:nvSpPr>
        <p:spPr>
          <a:xfrm>
            <a:off x="1524000" y="3823855"/>
            <a:ext cx="9144000" cy="2387600"/>
          </a:xfrm>
        </p:spPr>
        <p:txBody>
          <a:bodyPr>
            <a:normAutofit/>
          </a:bodyPr>
          <a:lstStyle/>
          <a:p>
            <a:r>
              <a:rPr lang="fr-FR" b="1" dirty="0">
                <a:solidFill>
                  <a:schemeClr val="bg1"/>
                </a:solidFill>
              </a:rPr>
              <a:t>L’extrême-droitisation de la France</a:t>
            </a:r>
          </a:p>
          <a:p>
            <a:endParaRPr lang="fr-FR" dirty="0">
              <a:solidFill>
                <a:schemeClr val="bg1"/>
              </a:solidFill>
            </a:endParaRPr>
          </a:p>
          <a:p>
            <a:endParaRPr lang="fr-FR" dirty="0">
              <a:solidFill>
                <a:schemeClr val="bg1"/>
              </a:solidFill>
            </a:endParaRPr>
          </a:p>
          <a:p>
            <a:r>
              <a:rPr lang="fr-FR" dirty="0">
                <a:solidFill>
                  <a:schemeClr val="bg1"/>
                </a:solidFill>
              </a:rPr>
              <a:t>Séance 2</a:t>
            </a:r>
          </a:p>
          <a:p>
            <a:r>
              <a:rPr lang="fr-FR" dirty="0">
                <a:solidFill>
                  <a:schemeClr val="bg1"/>
                </a:solidFill>
              </a:rPr>
              <a:t>Le mythe de la droitisation ?</a:t>
            </a:r>
          </a:p>
        </p:txBody>
      </p:sp>
    </p:spTree>
    <p:extLst>
      <p:ext uri="{BB962C8B-B14F-4D97-AF65-F5344CB8AC3E}">
        <p14:creationId xmlns:p14="http://schemas.microsoft.com/office/powerpoint/2010/main" val="3196143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i="0" u="none" strike="noStrike" cap="none" normalizeH="0" baseline="0" dirty="0">
                <a:ln>
                  <a:noFill/>
                </a:ln>
                <a:solidFill>
                  <a:schemeClr val="bg1"/>
                </a:solidFill>
                <a:effectLst/>
                <a:latin typeface="Calibri" panose="020F0502020204030204" pitchFamily="34" charset="0"/>
                <a:ea typeface="Barlow Condensed" panose="020F0502020204030204" pitchFamily="34" charset="0"/>
                <a:cs typeface="Calibri" panose="020F0502020204030204" pitchFamily="34" charset="0"/>
              </a:rPr>
              <a:t>La tolérance à l’homosexualité</a:t>
            </a:r>
          </a:p>
        </p:txBody>
      </p:sp>
      <p:pic>
        <p:nvPicPr>
          <p:cNvPr id="2" name="Espace réservé du contenu 1">
            <a:extLst>
              <a:ext uri="{FF2B5EF4-FFF2-40B4-BE49-F238E27FC236}">
                <a16:creationId xmlns:a16="http://schemas.microsoft.com/office/drawing/2014/main" id="{D20DE30E-9B20-7151-5E00-3F630A825BDD}"/>
              </a:ext>
            </a:extLst>
          </p:cNvPr>
          <p:cNvPicPr>
            <a:picLocks noGrp="1" noChangeAspect="1"/>
          </p:cNvPicPr>
          <p:nvPr>
            <p:ph idx="1"/>
          </p:nvPr>
        </p:nvPicPr>
        <p:blipFill>
          <a:blip r:embed="rId3"/>
          <a:stretch>
            <a:fillRect/>
          </a:stretch>
        </p:blipFill>
        <p:spPr>
          <a:xfrm>
            <a:off x="2292688" y="1606869"/>
            <a:ext cx="7606623" cy="4886006"/>
          </a:xfrm>
          <a:prstGeom prst="rect">
            <a:avLst/>
          </a:prstGeom>
        </p:spPr>
      </p:pic>
    </p:spTree>
    <p:extLst>
      <p:ext uri="{BB962C8B-B14F-4D97-AF65-F5344CB8AC3E}">
        <p14:creationId xmlns:p14="http://schemas.microsoft.com/office/powerpoint/2010/main" val="2679601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365125"/>
            <a:ext cx="10515600" cy="1629930"/>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800" i="0" u="none" strike="noStrike" cap="none" normalizeH="0" baseline="0" dirty="0">
              <a:ln>
                <a:noFill/>
              </a:ln>
              <a:solidFill>
                <a:schemeClr val="bg1"/>
              </a:solidFill>
              <a:effectLst/>
              <a:latin typeface="+mn-lt"/>
              <a:ea typeface="Barlow Condensed" panose="020F0502020204030204" pitchFamily="34" charset="0"/>
            </a:endParaRPr>
          </a:p>
        </p:txBody>
      </p:sp>
      <p:pic>
        <p:nvPicPr>
          <p:cNvPr id="5" name="Espace réservé du contenu 4">
            <a:extLst>
              <a:ext uri="{FF2B5EF4-FFF2-40B4-BE49-F238E27FC236}">
                <a16:creationId xmlns:a16="http://schemas.microsoft.com/office/drawing/2014/main" id="{02AD971F-22D2-DE3D-321E-C847FB995B39}"/>
              </a:ext>
            </a:extLst>
          </p:cNvPr>
          <p:cNvPicPr>
            <a:picLocks noGrp="1" noChangeAspect="1"/>
          </p:cNvPicPr>
          <p:nvPr>
            <p:ph idx="1"/>
          </p:nvPr>
        </p:nvPicPr>
        <p:blipFill>
          <a:blip r:embed="rId3"/>
          <a:stretch>
            <a:fillRect/>
          </a:stretch>
        </p:blipFill>
        <p:spPr>
          <a:xfrm>
            <a:off x="2551561" y="1825625"/>
            <a:ext cx="7088878" cy="4351338"/>
          </a:xfrm>
          <a:prstGeom prst="rect">
            <a:avLst/>
          </a:prstGeom>
        </p:spPr>
      </p:pic>
    </p:spTree>
    <p:extLst>
      <p:ext uri="{BB962C8B-B14F-4D97-AF65-F5344CB8AC3E}">
        <p14:creationId xmlns:p14="http://schemas.microsoft.com/office/powerpoint/2010/main" val="3102337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365125"/>
            <a:ext cx="10515600" cy="1629930"/>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800" i="0" u="none" strike="noStrike" cap="none" normalizeH="0" baseline="0" dirty="0">
              <a:ln>
                <a:noFill/>
              </a:ln>
              <a:solidFill>
                <a:schemeClr val="bg1"/>
              </a:solidFill>
              <a:effectLst/>
              <a:latin typeface="+mn-lt"/>
              <a:ea typeface="Barlow Condensed" panose="020F0502020204030204" pitchFamily="34" charset="0"/>
            </a:endParaRPr>
          </a:p>
        </p:txBody>
      </p:sp>
      <p:pic>
        <p:nvPicPr>
          <p:cNvPr id="6" name="Espace réservé du contenu 5">
            <a:extLst>
              <a:ext uri="{FF2B5EF4-FFF2-40B4-BE49-F238E27FC236}">
                <a16:creationId xmlns:a16="http://schemas.microsoft.com/office/drawing/2014/main" id="{D21A0FAA-90B1-5FD0-F823-451DE10E2B7A}"/>
              </a:ext>
            </a:extLst>
          </p:cNvPr>
          <p:cNvPicPr>
            <a:picLocks noGrp="1" noChangeAspect="1"/>
          </p:cNvPicPr>
          <p:nvPr>
            <p:ph idx="1"/>
          </p:nvPr>
        </p:nvPicPr>
        <p:blipFill>
          <a:blip r:embed="rId3"/>
          <a:stretch>
            <a:fillRect/>
          </a:stretch>
        </p:blipFill>
        <p:spPr>
          <a:xfrm>
            <a:off x="1703294" y="956087"/>
            <a:ext cx="8785412" cy="5536788"/>
          </a:xfrm>
          <a:prstGeom prst="rect">
            <a:avLst/>
          </a:prstGeom>
        </p:spPr>
      </p:pic>
    </p:spTree>
    <p:extLst>
      <p:ext uri="{BB962C8B-B14F-4D97-AF65-F5344CB8AC3E}">
        <p14:creationId xmlns:p14="http://schemas.microsoft.com/office/powerpoint/2010/main" val="4285793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 name="CustomShape 1"/>
          <p:cNvSpPr/>
          <p:nvPr/>
        </p:nvSpPr>
        <p:spPr>
          <a:xfrm>
            <a:off x="464695" y="440156"/>
            <a:ext cx="10957809" cy="553998"/>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nchor="ctr">
            <a:spAutoFit/>
          </a:bodyPr>
          <a:lstStyle/>
          <a:p>
            <a:pPr>
              <a:lnSpc>
                <a:spcPct val="100000"/>
              </a:lnSpc>
            </a:pPr>
            <a:r>
              <a:rPr lang="fr-FR" sz="3600" spc="-1" dirty="0">
                <a:solidFill>
                  <a:schemeClr val="bg1"/>
                </a:solidFill>
                <a:latin typeface="Calibri" panose="020F0502020204030204" pitchFamily="34" charset="0"/>
                <a:cs typeface="Calibri" panose="020F0502020204030204" pitchFamily="34" charset="0"/>
              </a:rPr>
              <a:t>Quelques facteurs sociaux d’une plus grande « tolérance »</a:t>
            </a:r>
          </a:p>
        </p:txBody>
      </p:sp>
      <p:sp>
        <p:nvSpPr>
          <p:cNvPr id="45" name="CustomShape 2"/>
          <p:cNvSpPr/>
          <p:nvPr/>
        </p:nvSpPr>
        <p:spPr>
          <a:xfrm>
            <a:off x="2111374" y="1632928"/>
            <a:ext cx="7836418" cy="3976178"/>
          </a:xfrm>
          <a:prstGeom prst="rect">
            <a:avLst/>
          </a:prstGeom>
          <a:noFill/>
          <a:ln>
            <a:noFill/>
          </a:ln>
        </p:spPr>
        <p:style>
          <a:lnRef idx="0">
            <a:scrgbClr r="0" g="0" b="0"/>
          </a:lnRef>
          <a:fillRef idx="0">
            <a:scrgbClr r="0" g="0" b="0"/>
          </a:fillRef>
          <a:effectRef idx="0">
            <a:scrgbClr r="0" g="0" b="0"/>
          </a:effectRef>
          <a:fontRef idx="minor"/>
        </p:style>
        <p:txBody>
          <a:bodyPr/>
          <a:lstStyle/>
          <a:p>
            <a:endParaRPr lang="fr-FR" dirty="0"/>
          </a:p>
        </p:txBody>
      </p:sp>
      <p:sp>
        <p:nvSpPr>
          <p:cNvPr id="5" name="ZoneTexte 4">
            <a:extLst>
              <a:ext uri="{FF2B5EF4-FFF2-40B4-BE49-F238E27FC236}">
                <a16:creationId xmlns:a16="http://schemas.microsoft.com/office/drawing/2014/main" id="{21379E2D-AD44-4BB3-6E4D-2AD3E5F22211}"/>
              </a:ext>
            </a:extLst>
          </p:cNvPr>
          <p:cNvSpPr txBox="1"/>
          <p:nvPr/>
        </p:nvSpPr>
        <p:spPr>
          <a:xfrm>
            <a:off x="1039090" y="1728191"/>
            <a:ext cx="9809018" cy="4893647"/>
          </a:xfrm>
          <a:prstGeom prst="rect">
            <a:avLst/>
          </a:prstGeom>
          <a:noFill/>
        </p:spPr>
        <p:txBody>
          <a:bodyPr wrap="square" rtlCol="0">
            <a:spAutoFit/>
          </a:bodyPr>
          <a:lstStyle/>
          <a:p>
            <a:pPr marL="285750" indent="-285750">
              <a:buFont typeface="Arial" panose="020B0604020202020204" pitchFamily="34" charset="0"/>
              <a:buChar char="•"/>
            </a:pPr>
            <a:r>
              <a:rPr lang="fr-FR" sz="2400" dirty="0">
                <a:solidFill>
                  <a:schemeClr val="bg1"/>
                </a:solidFill>
              </a:rPr>
              <a:t>Elévation du niveau d’éducation</a:t>
            </a:r>
          </a:p>
          <a:p>
            <a:pPr marL="285750" indent="-285750">
              <a:buFont typeface="Arial" panose="020B0604020202020204" pitchFamily="34" charset="0"/>
              <a:buChar char="•"/>
            </a:pPr>
            <a:endParaRPr lang="fr-FR" sz="2400" dirty="0">
              <a:solidFill>
                <a:schemeClr val="bg1"/>
              </a:solidFill>
            </a:endParaRPr>
          </a:p>
          <a:p>
            <a:pPr marL="285750" indent="-285750">
              <a:buFont typeface="Arial" panose="020B0604020202020204" pitchFamily="34" charset="0"/>
              <a:buChar char="•"/>
            </a:pPr>
            <a:r>
              <a:rPr lang="fr-FR" sz="2400" dirty="0">
                <a:solidFill>
                  <a:schemeClr val="bg1"/>
                </a:solidFill>
              </a:rPr>
              <a:t>Renouvellement générationnel et effet de la « socialisation ascendante » ou « inversée » (des parents par leurs enfants…)</a:t>
            </a:r>
          </a:p>
          <a:p>
            <a:pPr marL="285750" indent="-285750">
              <a:buFont typeface="Arial" panose="020B0604020202020204" pitchFamily="34" charset="0"/>
              <a:buChar char="•"/>
            </a:pPr>
            <a:endParaRPr lang="fr-FR" sz="2400" dirty="0">
              <a:solidFill>
                <a:schemeClr val="bg1"/>
              </a:solidFill>
            </a:endParaRPr>
          </a:p>
          <a:p>
            <a:pPr marL="285750" indent="-285750">
              <a:buFont typeface="Arial" panose="020B0604020202020204" pitchFamily="34" charset="0"/>
              <a:buChar char="•"/>
            </a:pPr>
            <a:r>
              <a:rPr lang="fr-FR" sz="2400" dirty="0">
                <a:solidFill>
                  <a:schemeClr val="bg1"/>
                </a:solidFill>
              </a:rPr>
              <a:t>Montée de l’Etat-Providence, des bénéfices de la protection et de la redistribution et du désir qu’elles se perpétuent</a:t>
            </a:r>
          </a:p>
          <a:p>
            <a:pPr marL="285750" indent="-285750">
              <a:buFont typeface="Arial" panose="020B0604020202020204" pitchFamily="34" charset="0"/>
              <a:buChar char="•"/>
            </a:pPr>
            <a:endParaRPr lang="fr-FR" sz="2400" dirty="0">
              <a:solidFill>
                <a:schemeClr val="bg1"/>
              </a:solidFill>
            </a:endParaRPr>
          </a:p>
          <a:p>
            <a:pPr marL="285750" indent="-285750">
              <a:buFont typeface="Arial" panose="020B0604020202020204" pitchFamily="34" charset="0"/>
              <a:buChar char="•"/>
            </a:pPr>
            <a:r>
              <a:rPr lang="fr-FR" sz="2400" dirty="0">
                <a:solidFill>
                  <a:schemeClr val="bg1"/>
                </a:solidFill>
              </a:rPr>
              <a:t>Montée de la lutte contre les préjugés dans l’espace public à travers les politiques publiques (ex. Criminalisation des propos racistes [1881, 1972, 1990] et homophobes)</a:t>
            </a:r>
          </a:p>
          <a:p>
            <a:pPr marL="285750" indent="-285750">
              <a:buFont typeface="Arial" panose="020B0604020202020204" pitchFamily="34" charset="0"/>
              <a:buChar char="•"/>
            </a:pPr>
            <a:endParaRPr lang="fr-FR" sz="2400" dirty="0">
              <a:solidFill>
                <a:schemeClr val="bg1"/>
              </a:solidFill>
            </a:endParaRPr>
          </a:p>
          <a:p>
            <a:pPr marL="285750" indent="-285750">
              <a:buFont typeface="Arial" panose="020B0604020202020204" pitchFamily="34" charset="0"/>
              <a:buChar char="•"/>
            </a:pPr>
            <a:r>
              <a:rPr lang="fr-FR" sz="2400" dirty="0">
                <a:solidFill>
                  <a:schemeClr val="bg1"/>
                </a:solidFill>
              </a:rPr>
              <a:t>Montée des droits et libertés des femmes puis des minorités sexuelles</a:t>
            </a:r>
          </a:p>
        </p:txBody>
      </p:sp>
    </p:spTree>
    <p:extLst>
      <p:ext uri="{BB962C8B-B14F-4D97-AF65-F5344CB8AC3E}">
        <p14:creationId xmlns:p14="http://schemas.microsoft.com/office/powerpoint/2010/main" val="3403244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182880"/>
            <a:ext cx="10515600" cy="1325563"/>
          </a:xfrm>
        </p:spPr>
        <p:txBody>
          <a:bodyPr/>
          <a:lstStyle/>
          <a:p>
            <a:r>
              <a:rPr lang="fr-FR" dirty="0">
                <a:solidFill>
                  <a:schemeClr val="bg1"/>
                </a:solidFill>
              </a:rPr>
              <a:t>L’abandon politique des ouvriers et des employés</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a:xfrm>
            <a:off x="838200" y="1825625"/>
            <a:ext cx="10515600" cy="4631446"/>
          </a:xfrm>
        </p:spPr>
        <p:txBody>
          <a:bodyPr>
            <a:normAutofit fontScale="85000" lnSpcReduction="10000"/>
          </a:bodyPr>
          <a:lstStyle/>
          <a:p>
            <a:pPr lvl="1"/>
            <a:endParaRPr lang="fr-FR" sz="2800" dirty="0">
              <a:solidFill>
                <a:schemeClr val="bg1"/>
              </a:solidFill>
            </a:endParaRPr>
          </a:p>
          <a:p>
            <a:pPr lvl="1"/>
            <a:r>
              <a:rPr lang="fr-FR" sz="3200" dirty="0">
                <a:solidFill>
                  <a:schemeClr val="bg1"/>
                </a:solidFill>
              </a:rPr>
              <a:t>Des transformations du travail peu favorables à la politisation à gauche : montée des contrats précaires et de la discontinuité dans l’emploi, collectifs de travail éclatés</a:t>
            </a:r>
          </a:p>
          <a:p>
            <a:pPr lvl="1"/>
            <a:endParaRPr lang="fr-FR" sz="3200" dirty="0">
              <a:solidFill>
                <a:schemeClr val="bg1"/>
              </a:solidFill>
            </a:endParaRPr>
          </a:p>
          <a:p>
            <a:pPr lvl="1"/>
            <a:r>
              <a:rPr lang="fr-FR" sz="3200" dirty="0">
                <a:solidFill>
                  <a:schemeClr val="bg1"/>
                </a:solidFill>
              </a:rPr>
              <a:t>Recul de la syndicalisation</a:t>
            </a:r>
          </a:p>
          <a:p>
            <a:pPr lvl="1"/>
            <a:endParaRPr lang="fr-FR" sz="3200" dirty="0">
              <a:solidFill>
                <a:schemeClr val="bg1"/>
              </a:solidFill>
            </a:endParaRPr>
          </a:p>
          <a:p>
            <a:pPr lvl="1"/>
            <a:r>
              <a:rPr lang="fr-FR" sz="3200" dirty="0">
                <a:solidFill>
                  <a:schemeClr val="bg1"/>
                </a:solidFill>
              </a:rPr>
              <a:t>Offre politique des partis de gauche plus éloignée des intérêts socio-économiques des groupes populaires (tournant néo-libéral des partis sociaux-démocrates)</a:t>
            </a:r>
          </a:p>
          <a:p>
            <a:pPr lvl="1"/>
            <a:endParaRPr lang="fr-FR" sz="3200" dirty="0">
              <a:solidFill>
                <a:schemeClr val="bg1"/>
              </a:solidFill>
            </a:endParaRPr>
          </a:p>
          <a:p>
            <a:pPr lvl="1"/>
            <a:r>
              <a:rPr lang="fr-FR" sz="3200" dirty="0">
                <a:solidFill>
                  <a:schemeClr val="bg1"/>
                </a:solidFill>
              </a:rPr>
              <a:t>Maintien d’une demande de protection et de redistribution sociale</a:t>
            </a:r>
          </a:p>
          <a:p>
            <a:pPr lvl="1"/>
            <a:endParaRPr lang="fr-FR" sz="3200" dirty="0">
              <a:solidFill>
                <a:schemeClr val="bg1"/>
              </a:solidFill>
            </a:endParaRPr>
          </a:p>
          <a:p>
            <a:pPr lvl="1"/>
            <a:endParaRPr lang="fr-FR" b="1" dirty="0">
              <a:solidFill>
                <a:schemeClr val="bg1"/>
              </a:solidFill>
            </a:endParaRPr>
          </a:p>
          <a:p>
            <a:pPr lvl="1"/>
            <a:endParaRPr lang="fr-FR" b="1" dirty="0">
              <a:solidFill>
                <a:schemeClr val="bg1"/>
              </a:solidFill>
            </a:endParaRPr>
          </a:p>
          <a:p>
            <a:pPr lvl="1"/>
            <a:endParaRPr lang="fr-FR" b="1" dirty="0">
              <a:solidFill>
                <a:schemeClr val="bg1"/>
              </a:solidFill>
            </a:endParaRPr>
          </a:p>
        </p:txBody>
      </p:sp>
    </p:spTree>
    <p:extLst>
      <p:ext uri="{BB962C8B-B14F-4D97-AF65-F5344CB8AC3E}">
        <p14:creationId xmlns:p14="http://schemas.microsoft.com/office/powerpoint/2010/main" val="909207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365125"/>
            <a:ext cx="10515600" cy="1629930"/>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i="0" u="none" strike="noStrike" cap="none" normalizeH="0" baseline="0" dirty="0">
                <a:ln>
                  <a:noFill/>
                </a:ln>
                <a:solidFill>
                  <a:schemeClr val="bg1"/>
                </a:solidFill>
                <a:effectLst/>
                <a:latin typeface="+mn-lt"/>
                <a:ea typeface="Barlow Condensed" panose="020F0502020204030204" pitchFamily="34" charset="0"/>
              </a:rPr>
              <a:t>Faiblesse du sentiment d’appartenance de classe</a:t>
            </a:r>
          </a:p>
        </p:txBody>
      </p:sp>
      <p:sp>
        <p:nvSpPr>
          <p:cNvPr id="3" name="Espace réservé du contenu 2">
            <a:extLst>
              <a:ext uri="{FF2B5EF4-FFF2-40B4-BE49-F238E27FC236}">
                <a16:creationId xmlns:a16="http://schemas.microsoft.com/office/drawing/2014/main" id="{6036CE14-0DE3-5F6B-6A16-94C8DDA129D9}"/>
              </a:ext>
            </a:extLst>
          </p:cNvPr>
          <p:cNvSpPr>
            <a:spLocks noGrp="1"/>
          </p:cNvSpPr>
          <p:nvPr>
            <p:ph idx="1"/>
          </p:nvPr>
        </p:nvSpPr>
        <p:spPr/>
        <p:txBody>
          <a:bodyPr/>
          <a:lstStyle/>
          <a:p>
            <a:endParaRPr lang="fr-FR" dirty="0"/>
          </a:p>
        </p:txBody>
      </p:sp>
      <p:pic>
        <p:nvPicPr>
          <p:cNvPr id="5" name="Image 4">
            <a:extLst>
              <a:ext uri="{FF2B5EF4-FFF2-40B4-BE49-F238E27FC236}">
                <a16:creationId xmlns:a16="http://schemas.microsoft.com/office/drawing/2014/main" id="{1E60D5DE-FE07-2A9D-25AD-4AC178C9B724}"/>
              </a:ext>
            </a:extLst>
          </p:cNvPr>
          <p:cNvPicPr>
            <a:picLocks noChangeAspect="1"/>
          </p:cNvPicPr>
          <p:nvPr/>
        </p:nvPicPr>
        <p:blipFill>
          <a:blip r:embed="rId3"/>
          <a:stretch>
            <a:fillRect/>
          </a:stretch>
        </p:blipFill>
        <p:spPr>
          <a:xfrm>
            <a:off x="2209800" y="1611070"/>
            <a:ext cx="7772400" cy="4949879"/>
          </a:xfrm>
          <a:prstGeom prst="rect">
            <a:avLst/>
          </a:prstGeom>
        </p:spPr>
      </p:pic>
    </p:spTree>
    <p:extLst>
      <p:ext uri="{BB962C8B-B14F-4D97-AF65-F5344CB8AC3E}">
        <p14:creationId xmlns:p14="http://schemas.microsoft.com/office/powerpoint/2010/main" val="1472168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182880"/>
            <a:ext cx="10515600" cy="1325563"/>
          </a:xfrm>
        </p:spPr>
        <p:txBody>
          <a:bodyPr>
            <a:normAutofit fontScale="90000"/>
          </a:bodyPr>
          <a:lstStyle/>
          <a:p>
            <a:r>
              <a:rPr lang="fr-FR" dirty="0">
                <a:solidFill>
                  <a:schemeClr val="bg1"/>
                </a:solidFill>
              </a:rPr>
              <a:t>Une défiance croissante (mais différenciée selon les PCS et les générations) envers les partis et l’offre politique</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a:xfrm>
            <a:off x="838200" y="1825625"/>
            <a:ext cx="10515600" cy="4631446"/>
          </a:xfrm>
        </p:spPr>
        <p:txBody>
          <a:bodyPr>
            <a:normAutofit fontScale="92500" lnSpcReduction="20000"/>
          </a:bodyPr>
          <a:lstStyle/>
          <a:p>
            <a:pPr lvl="1"/>
            <a:endParaRPr lang="fr-FR" sz="2800" dirty="0">
              <a:solidFill>
                <a:schemeClr val="bg1"/>
              </a:solidFill>
            </a:endParaRPr>
          </a:p>
          <a:p>
            <a:pPr lvl="1"/>
            <a:r>
              <a:rPr lang="fr-FR" sz="3200" dirty="0">
                <a:solidFill>
                  <a:schemeClr val="bg1"/>
                </a:solidFill>
              </a:rPr>
              <a:t>Une défiance (via l’abstention par ex.) « classique » chez les classes populaires</a:t>
            </a:r>
          </a:p>
          <a:p>
            <a:pPr lvl="1"/>
            <a:endParaRPr lang="fr-FR" sz="3200" dirty="0">
              <a:solidFill>
                <a:schemeClr val="bg1"/>
              </a:solidFill>
            </a:endParaRPr>
          </a:p>
          <a:p>
            <a:pPr lvl="1"/>
            <a:r>
              <a:rPr lang="fr-FR" sz="3200" dirty="0">
                <a:solidFill>
                  <a:schemeClr val="bg1"/>
                </a:solidFill>
              </a:rPr>
              <a:t>Une défiance nouvelle chez certaines fractions sociales parmi les plus diplômées </a:t>
            </a:r>
          </a:p>
          <a:p>
            <a:pPr lvl="2"/>
            <a:r>
              <a:rPr lang="fr-FR" sz="2800" dirty="0">
                <a:solidFill>
                  <a:schemeClr val="bg1"/>
                </a:solidFill>
              </a:rPr>
              <a:t>Refus du pacte de délégation</a:t>
            </a:r>
          </a:p>
          <a:p>
            <a:pPr lvl="2"/>
            <a:r>
              <a:rPr lang="fr-FR" sz="2800" dirty="0">
                <a:solidFill>
                  <a:schemeClr val="bg1"/>
                </a:solidFill>
              </a:rPr>
              <a:t>Attente d’autres formes de participation politique</a:t>
            </a:r>
          </a:p>
          <a:p>
            <a:pPr marL="914400" lvl="2" indent="0">
              <a:buNone/>
            </a:pPr>
            <a:endParaRPr lang="fr-FR" sz="2800" dirty="0">
              <a:solidFill>
                <a:schemeClr val="bg1"/>
              </a:solidFill>
            </a:endParaRPr>
          </a:p>
          <a:p>
            <a:pPr lvl="1"/>
            <a:r>
              <a:rPr lang="fr-FR" sz="3200" dirty="0">
                <a:solidFill>
                  <a:schemeClr val="bg1"/>
                </a:solidFill>
              </a:rPr>
              <a:t>Traduction en comportements d’abstention, de participation intermittente, de volatilité électorale, de non-alignement droite/gauche</a:t>
            </a:r>
          </a:p>
          <a:p>
            <a:pPr lvl="1"/>
            <a:endParaRPr lang="fr-FR" b="1" dirty="0">
              <a:solidFill>
                <a:schemeClr val="bg1"/>
              </a:solidFill>
            </a:endParaRPr>
          </a:p>
          <a:p>
            <a:pPr lvl="1"/>
            <a:endParaRPr lang="fr-FR" b="1" dirty="0">
              <a:solidFill>
                <a:schemeClr val="bg1"/>
              </a:solidFill>
            </a:endParaRPr>
          </a:p>
          <a:p>
            <a:pPr lvl="1"/>
            <a:endParaRPr lang="fr-FR" b="1" dirty="0">
              <a:solidFill>
                <a:schemeClr val="bg1"/>
              </a:solidFill>
            </a:endParaRPr>
          </a:p>
        </p:txBody>
      </p:sp>
    </p:spTree>
    <p:extLst>
      <p:ext uri="{BB962C8B-B14F-4D97-AF65-F5344CB8AC3E}">
        <p14:creationId xmlns:p14="http://schemas.microsoft.com/office/powerpoint/2010/main" val="1414732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500062"/>
            <a:ext cx="10515600" cy="1325563"/>
          </a:xfrm>
        </p:spPr>
        <p:txBody>
          <a:bodyPr>
            <a:normAutofit fontScale="90000"/>
          </a:bodyPr>
          <a:lstStyle/>
          <a:p>
            <a:r>
              <a:rPr lang="fr-FR" dirty="0">
                <a:solidFill>
                  <a:schemeClr val="bg1"/>
                </a:solidFill>
              </a:rPr>
              <a:t>Une défiance croissante (mais différenciée selon les PCS et les générations) envers les partis et l’offre politique</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a:xfrm>
            <a:off x="838200" y="2122508"/>
            <a:ext cx="10515600" cy="4631446"/>
          </a:xfrm>
        </p:spPr>
        <p:txBody>
          <a:bodyPr>
            <a:normAutofit/>
          </a:bodyPr>
          <a:lstStyle/>
          <a:p>
            <a:pPr lvl="1"/>
            <a:endParaRPr lang="fr-FR" sz="2800" dirty="0">
              <a:solidFill>
                <a:schemeClr val="bg1"/>
              </a:solidFill>
            </a:endParaRPr>
          </a:p>
          <a:p>
            <a:pPr lvl="1"/>
            <a:r>
              <a:rPr lang="fr-FR" sz="2800" dirty="0">
                <a:solidFill>
                  <a:schemeClr val="bg1"/>
                </a:solidFill>
              </a:rPr>
              <a:t>Les citoyens plus mobilisés électoralement : </a:t>
            </a:r>
          </a:p>
          <a:p>
            <a:pPr lvl="1"/>
            <a:endParaRPr lang="fr-FR" sz="2800" dirty="0">
              <a:solidFill>
                <a:schemeClr val="bg1"/>
              </a:solidFill>
            </a:endParaRPr>
          </a:p>
          <a:p>
            <a:pPr lvl="2"/>
            <a:r>
              <a:rPr lang="fr-FR" sz="2400" dirty="0">
                <a:solidFill>
                  <a:schemeClr val="bg1"/>
                </a:solidFill>
              </a:rPr>
              <a:t>Libéraux économiquement, conservateurs culturellement</a:t>
            </a:r>
          </a:p>
          <a:p>
            <a:pPr lvl="2"/>
            <a:endParaRPr lang="fr-FR" sz="2400" dirty="0">
              <a:solidFill>
                <a:schemeClr val="bg1"/>
              </a:solidFill>
            </a:endParaRPr>
          </a:p>
          <a:p>
            <a:pPr lvl="2"/>
            <a:r>
              <a:rPr lang="fr-FR" sz="2400" dirty="0">
                <a:solidFill>
                  <a:schemeClr val="bg1"/>
                </a:solidFill>
              </a:rPr>
              <a:t>Plus âgés</a:t>
            </a:r>
          </a:p>
          <a:p>
            <a:pPr marL="914400" lvl="2" indent="0">
              <a:buNone/>
            </a:pPr>
            <a:endParaRPr lang="fr-FR" sz="2400" dirty="0">
              <a:solidFill>
                <a:schemeClr val="bg1"/>
              </a:solidFill>
            </a:endParaRPr>
          </a:p>
          <a:p>
            <a:pPr lvl="2"/>
            <a:r>
              <a:rPr lang="fr-FR" sz="2400" dirty="0">
                <a:solidFill>
                  <a:schemeClr val="bg1"/>
                </a:solidFill>
              </a:rPr>
              <a:t>Plus à droite</a:t>
            </a:r>
          </a:p>
        </p:txBody>
      </p:sp>
    </p:spTree>
    <p:extLst>
      <p:ext uri="{BB962C8B-B14F-4D97-AF65-F5344CB8AC3E}">
        <p14:creationId xmlns:p14="http://schemas.microsoft.com/office/powerpoint/2010/main" val="730169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182880"/>
            <a:ext cx="10515600" cy="1325563"/>
          </a:xfrm>
        </p:spPr>
        <p:txBody>
          <a:bodyPr>
            <a:normAutofit/>
          </a:bodyPr>
          <a:lstStyle/>
          <a:p>
            <a:r>
              <a:rPr lang="fr-FR" dirty="0">
                <a:solidFill>
                  <a:schemeClr val="bg1"/>
                </a:solidFill>
              </a:rPr>
              <a:t>Le refus croissant de se placer sur l’axe droite-gauche</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a:xfrm>
            <a:off x="838200" y="1825625"/>
            <a:ext cx="10515600" cy="4631446"/>
          </a:xfrm>
        </p:spPr>
        <p:txBody>
          <a:bodyPr>
            <a:normAutofit lnSpcReduction="10000"/>
          </a:bodyPr>
          <a:lstStyle/>
          <a:p>
            <a:pPr marL="0" indent="0">
              <a:buNone/>
            </a:pPr>
            <a:endParaRPr lang="fr-FR" sz="3200" dirty="0">
              <a:solidFill>
                <a:schemeClr val="bg1"/>
              </a:solidFill>
            </a:endParaRPr>
          </a:p>
          <a:p>
            <a:pPr lvl="1"/>
            <a:r>
              <a:rPr lang="fr-FR" sz="3200" dirty="0">
                <a:solidFill>
                  <a:schemeClr val="bg1"/>
                </a:solidFill>
              </a:rPr>
              <a:t>Différent de l ’absence de compétence politique (repéré par Gaxie, notamment) corrélée à un faible niveau de capital scolaire et/ou de capital culturel</a:t>
            </a:r>
          </a:p>
          <a:p>
            <a:pPr lvl="1"/>
            <a:endParaRPr lang="fr-FR" sz="3200" dirty="0">
              <a:solidFill>
                <a:schemeClr val="bg1"/>
              </a:solidFill>
            </a:endParaRPr>
          </a:p>
          <a:p>
            <a:pPr lvl="1"/>
            <a:r>
              <a:rPr lang="fr-FR" sz="3200" dirty="0">
                <a:solidFill>
                  <a:schemeClr val="bg1"/>
                </a:solidFill>
              </a:rPr>
              <a:t>Un refus plus fort chez les plus jeunes et chez les ouvriers et employés</a:t>
            </a:r>
          </a:p>
          <a:p>
            <a:pPr lvl="1"/>
            <a:endParaRPr lang="fr-FR" sz="3200" dirty="0">
              <a:solidFill>
                <a:schemeClr val="bg1"/>
              </a:solidFill>
            </a:endParaRPr>
          </a:p>
          <a:p>
            <a:pPr lvl="1"/>
            <a:r>
              <a:rPr lang="fr-FR" sz="3200" dirty="0">
                <a:solidFill>
                  <a:schemeClr val="bg1"/>
                </a:solidFill>
              </a:rPr>
              <a:t>Un effet indirect d’une offre politique qui ne répond pas aux « valeurs » et aux « préférences » ?</a:t>
            </a:r>
          </a:p>
        </p:txBody>
      </p:sp>
    </p:spTree>
    <p:extLst>
      <p:ext uri="{BB962C8B-B14F-4D97-AF65-F5344CB8AC3E}">
        <p14:creationId xmlns:p14="http://schemas.microsoft.com/office/powerpoint/2010/main" val="1441983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365125"/>
            <a:ext cx="10515600" cy="1629930"/>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i="0" u="none" strike="noStrike" cap="none" normalizeH="0" baseline="0" dirty="0">
                <a:ln>
                  <a:noFill/>
                </a:ln>
                <a:solidFill>
                  <a:schemeClr val="bg1"/>
                </a:solidFill>
                <a:effectLst/>
                <a:latin typeface="+mn-lt"/>
                <a:ea typeface="Barlow Condensed" panose="020F0502020204030204" pitchFamily="34" charset="0"/>
              </a:rPr>
              <a:t>Faiblesse du positionnement droite-gauche</a:t>
            </a:r>
          </a:p>
        </p:txBody>
      </p:sp>
      <p:pic>
        <p:nvPicPr>
          <p:cNvPr id="2" name="Espace réservé du contenu 1">
            <a:extLst>
              <a:ext uri="{FF2B5EF4-FFF2-40B4-BE49-F238E27FC236}">
                <a16:creationId xmlns:a16="http://schemas.microsoft.com/office/drawing/2014/main" id="{DE491748-3E2B-B26F-971F-F861C7ABD3CF}"/>
              </a:ext>
            </a:extLst>
          </p:cNvPr>
          <p:cNvPicPr>
            <a:picLocks noGrp="1" noChangeAspect="1"/>
          </p:cNvPicPr>
          <p:nvPr>
            <p:ph idx="1"/>
          </p:nvPr>
        </p:nvPicPr>
        <p:blipFill>
          <a:blip r:embed="rId3"/>
          <a:stretch>
            <a:fillRect/>
          </a:stretch>
        </p:blipFill>
        <p:spPr>
          <a:xfrm>
            <a:off x="3081300" y="1825625"/>
            <a:ext cx="6029399" cy="4351338"/>
          </a:xfrm>
          <a:prstGeom prst="rect">
            <a:avLst/>
          </a:prstGeom>
        </p:spPr>
      </p:pic>
    </p:spTree>
    <p:extLst>
      <p:ext uri="{BB962C8B-B14F-4D97-AF65-F5344CB8AC3E}">
        <p14:creationId xmlns:p14="http://schemas.microsoft.com/office/powerpoint/2010/main" val="3412000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182880"/>
            <a:ext cx="10515600" cy="1325563"/>
          </a:xfrm>
        </p:spPr>
        <p:txBody>
          <a:bodyPr/>
          <a:lstStyle/>
          <a:p>
            <a:endParaRPr lang="fr-FR" dirty="0">
              <a:solidFill>
                <a:schemeClr val="bg1"/>
              </a:solidFill>
            </a:endParaRPr>
          </a:p>
        </p:txBody>
      </p:sp>
      <p:pic>
        <p:nvPicPr>
          <p:cNvPr id="9" name="Espace réservé du contenu 8">
            <a:extLst>
              <a:ext uri="{FF2B5EF4-FFF2-40B4-BE49-F238E27FC236}">
                <a16:creationId xmlns:a16="http://schemas.microsoft.com/office/drawing/2014/main" id="{69AAD144-389D-346B-D768-3815E39A7657}"/>
              </a:ext>
            </a:extLst>
          </p:cNvPr>
          <p:cNvPicPr>
            <a:picLocks noGrp="1" noChangeAspect="1"/>
          </p:cNvPicPr>
          <p:nvPr>
            <p:ph idx="1"/>
          </p:nvPr>
        </p:nvPicPr>
        <p:blipFill>
          <a:blip r:embed="rId3"/>
          <a:stretch>
            <a:fillRect/>
          </a:stretch>
        </p:blipFill>
        <p:spPr>
          <a:xfrm>
            <a:off x="4666603" y="1825625"/>
            <a:ext cx="2858794" cy="4351338"/>
          </a:xfrm>
        </p:spPr>
      </p:pic>
    </p:spTree>
    <p:extLst>
      <p:ext uri="{BB962C8B-B14F-4D97-AF65-F5344CB8AC3E}">
        <p14:creationId xmlns:p14="http://schemas.microsoft.com/office/powerpoint/2010/main" val="1642887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365125"/>
            <a:ext cx="10515600" cy="1629930"/>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i="0" u="none" strike="noStrike" cap="none" normalizeH="0" baseline="0" dirty="0">
                <a:ln>
                  <a:noFill/>
                </a:ln>
                <a:solidFill>
                  <a:schemeClr val="bg1"/>
                </a:solidFill>
                <a:effectLst/>
                <a:latin typeface="+mn-lt"/>
                <a:ea typeface="Barlow Condensed" panose="020F0502020204030204" pitchFamily="34" charset="0"/>
              </a:rPr>
              <a:t>Questions d’alignement politique</a:t>
            </a:r>
            <a:br>
              <a:rPr kumimoji="0" lang="fr-FR" altLang="fr-FR" sz="2800" i="0" u="none" strike="noStrike" cap="none" normalizeH="0" baseline="0" dirty="0">
                <a:ln>
                  <a:noFill/>
                </a:ln>
                <a:solidFill>
                  <a:schemeClr val="bg1"/>
                </a:solidFill>
                <a:effectLst/>
                <a:latin typeface="+mn-lt"/>
                <a:ea typeface="Barlow Condensed" panose="020F0502020204030204" pitchFamily="34" charset="0"/>
              </a:rPr>
            </a:br>
            <a:r>
              <a:rPr kumimoji="0" lang="fr-FR" altLang="fr-FR" sz="2800" i="0" u="none" strike="noStrike" cap="none" normalizeH="0" baseline="0" dirty="0">
                <a:ln>
                  <a:noFill/>
                </a:ln>
                <a:solidFill>
                  <a:schemeClr val="bg1"/>
                </a:solidFill>
                <a:effectLst/>
                <a:latin typeface="+mn-lt"/>
                <a:ea typeface="Barlow Condensed" panose="020F0502020204030204" pitchFamily="34" charset="0"/>
              </a:rPr>
              <a:t>Sur-représentation et sous-représentation des publics politiques selon les chaînes infos</a:t>
            </a:r>
          </a:p>
        </p:txBody>
      </p:sp>
      <p:pic>
        <p:nvPicPr>
          <p:cNvPr id="6" name="Espace réservé du contenu 5">
            <a:extLst>
              <a:ext uri="{FF2B5EF4-FFF2-40B4-BE49-F238E27FC236}">
                <a16:creationId xmlns:a16="http://schemas.microsoft.com/office/drawing/2014/main" id="{DE51B5C3-5384-C750-BB68-3BB47D406D85}"/>
              </a:ext>
            </a:extLst>
          </p:cNvPr>
          <p:cNvPicPr>
            <a:picLocks noGrp="1" noChangeAspect="1"/>
          </p:cNvPicPr>
          <p:nvPr>
            <p:ph idx="1"/>
          </p:nvPr>
        </p:nvPicPr>
        <p:blipFill>
          <a:blip r:embed="rId3"/>
          <a:stretch>
            <a:fillRect/>
          </a:stretch>
        </p:blipFill>
        <p:spPr>
          <a:xfrm>
            <a:off x="2532811" y="2141537"/>
            <a:ext cx="7126377" cy="4351338"/>
          </a:xfrm>
          <a:prstGeom prst="rect">
            <a:avLst/>
          </a:prstGeom>
        </p:spPr>
      </p:pic>
    </p:spTree>
    <p:extLst>
      <p:ext uri="{BB962C8B-B14F-4D97-AF65-F5344CB8AC3E}">
        <p14:creationId xmlns:p14="http://schemas.microsoft.com/office/powerpoint/2010/main" val="4207952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 name="CustomShape 1"/>
          <p:cNvSpPr/>
          <p:nvPr/>
        </p:nvSpPr>
        <p:spPr>
          <a:xfrm>
            <a:off x="617095" y="267948"/>
            <a:ext cx="10957809" cy="1661993"/>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nchor="ctr">
            <a:spAutoFit/>
          </a:bodyPr>
          <a:lstStyle/>
          <a:p>
            <a:r>
              <a:rPr lang="fr-FR" sz="3600" spc="-1" dirty="0">
                <a:solidFill>
                  <a:schemeClr val="bg1"/>
                </a:solidFill>
                <a:latin typeface="Calibri" panose="020F0502020204030204" pitchFamily="34" charset="0"/>
                <a:cs typeface="Calibri" panose="020F0502020204030204" pitchFamily="34" charset="0"/>
              </a:rPr>
              <a:t>Quel lien entre les valeurs et les votes ?</a:t>
            </a:r>
          </a:p>
          <a:p>
            <a:pPr>
              <a:lnSpc>
                <a:spcPct val="100000"/>
              </a:lnSpc>
            </a:pPr>
            <a:r>
              <a:rPr lang="fr-FR" sz="3600" spc="-1" dirty="0">
                <a:solidFill>
                  <a:schemeClr val="bg1"/>
                </a:solidFill>
                <a:latin typeface="Calibri" panose="020F0502020204030204" pitchFamily="34" charset="0"/>
                <a:cs typeface="Calibri" panose="020F0502020204030204" pitchFamily="34" charset="0"/>
              </a:rPr>
              <a:t>Contre la thèse du  « cultural </a:t>
            </a:r>
            <a:r>
              <a:rPr lang="fr-FR" sz="3600" spc="-1" dirty="0" err="1">
                <a:solidFill>
                  <a:schemeClr val="bg1"/>
                </a:solidFill>
                <a:latin typeface="Calibri" panose="020F0502020204030204" pitchFamily="34" charset="0"/>
                <a:cs typeface="Calibri" panose="020F0502020204030204" pitchFamily="34" charset="0"/>
              </a:rPr>
              <a:t>backlash</a:t>
            </a:r>
            <a:r>
              <a:rPr lang="fr-FR" sz="3600" spc="-1" dirty="0">
                <a:solidFill>
                  <a:schemeClr val="bg1"/>
                </a:solidFill>
                <a:latin typeface="Calibri" panose="020F0502020204030204" pitchFamily="34" charset="0"/>
                <a:cs typeface="Calibri" panose="020F0502020204030204" pitchFamily="34" charset="0"/>
              </a:rPr>
              <a:t> » (R. </a:t>
            </a:r>
            <a:r>
              <a:rPr lang="fr-FR" sz="3600" spc="-1" dirty="0" err="1">
                <a:solidFill>
                  <a:schemeClr val="bg1"/>
                </a:solidFill>
                <a:latin typeface="Calibri" panose="020F0502020204030204" pitchFamily="34" charset="0"/>
                <a:cs typeface="Calibri" panose="020F0502020204030204" pitchFamily="34" charset="0"/>
              </a:rPr>
              <a:t>Inglehart</a:t>
            </a:r>
            <a:r>
              <a:rPr lang="fr-FR" sz="3600" spc="-1" dirty="0">
                <a:solidFill>
                  <a:schemeClr val="bg1"/>
                </a:solidFill>
                <a:latin typeface="Calibri" panose="020F0502020204030204" pitchFamily="34" charset="0"/>
                <a:cs typeface="Calibri" panose="020F0502020204030204" pitchFamily="34" charset="0"/>
              </a:rPr>
              <a:t>, P. Norris)</a:t>
            </a:r>
          </a:p>
        </p:txBody>
      </p:sp>
      <p:sp>
        <p:nvSpPr>
          <p:cNvPr id="45" name="CustomShape 2"/>
          <p:cNvSpPr/>
          <p:nvPr/>
        </p:nvSpPr>
        <p:spPr>
          <a:xfrm>
            <a:off x="2111374" y="1632928"/>
            <a:ext cx="7836418" cy="3976178"/>
          </a:xfrm>
          <a:prstGeom prst="rect">
            <a:avLst/>
          </a:prstGeom>
          <a:noFill/>
          <a:ln>
            <a:noFill/>
          </a:ln>
        </p:spPr>
        <p:style>
          <a:lnRef idx="0">
            <a:scrgbClr r="0" g="0" b="0"/>
          </a:lnRef>
          <a:fillRef idx="0">
            <a:scrgbClr r="0" g="0" b="0"/>
          </a:fillRef>
          <a:effectRef idx="0">
            <a:scrgbClr r="0" g="0" b="0"/>
          </a:effectRef>
          <a:fontRef idx="minor"/>
        </p:style>
        <p:txBody>
          <a:bodyPr/>
          <a:lstStyle/>
          <a:p>
            <a:endParaRPr lang="fr-FR" dirty="0"/>
          </a:p>
        </p:txBody>
      </p:sp>
      <p:sp>
        <p:nvSpPr>
          <p:cNvPr id="5" name="ZoneTexte 4">
            <a:extLst>
              <a:ext uri="{FF2B5EF4-FFF2-40B4-BE49-F238E27FC236}">
                <a16:creationId xmlns:a16="http://schemas.microsoft.com/office/drawing/2014/main" id="{21379E2D-AD44-4BB3-6E4D-2AD3E5F22211}"/>
              </a:ext>
            </a:extLst>
          </p:cNvPr>
          <p:cNvSpPr txBox="1"/>
          <p:nvPr/>
        </p:nvSpPr>
        <p:spPr>
          <a:xfrm>
            <a:off x="1125074" y="2226954"/>
            <a:ext cx="9809018" cy="3785652"/>
          </a:xfrm>
          <a:prstGeom prst="rect">
            <a:avLst/>
          </a:prstGeom>
          <a:noFill/>
        </p:spPr>
        <p:txBody>
          <a:bodyPr wrap="square" rtlCol="0">
            <a:spAutoFit/>
          </a:bodyPr>
          <a:lstStyle/>
          <a:p>
            <a:pPr marL="285750" indent="-285750">
              <a:buFont typeface="Arial" panose="020B0604020202020204" pitchFamily="34" charset="0"/>
              <a:buChar char="•"/>
            </a:pPr>
            <a:r>
              <a:rPr lang="fr-FR" sz="2000" dirty="0">
                <a:solidFill>
                  <a:schemeClr val="bg1"/>
                </a:solidFill>
              </a:rPr>
              <a:t>Une thèse prise dans le cadre de pensée, formulé à partir des années 1970, sur l’évolution des valeurs et la montée des demandes « post-matérialistes » (i. e. culturelles, « sociétales » [sic], etc.) par rapport aux demandes « matérialistes » (par ex. salaires, retraites, pouvoir d’achat)</a:t>
            </a:r>
          </a:p>
          <a:p>
            <a:pPr marL="285750" indent="-285750">
              <a:buFont typeface="Arial" panose="020B0604020202020204" pitchFamily="34" charset="0"/>
              <a:buChar char="•"/>
            </a:pPr>
            <a:endParaRPr lang="fr-FR" sz="2000" dirty="0">
              <a:solidFill>
                <a:schemeClr val="bg1"/>
              </a:solidFill>
            </a:endParaRPr>
          </a:p>
          <a:p>
            <a:pPr marL="285750" indent="-285750">
              <a:buFont typeface="Arial" panose="020B0604020202020204" pitchFamily="34" charset="0"/>
              <a:buChar char="•"/>
            </a:pPr>
            <a:r>
              <a:rPr lang="fr-FR" sz="2000" dirty="0">
                <a:solidFill>
                  <a:schemeClr val="bg1"/>
                </a:solidFill>
              </a:rPr>
              <a:t>Les classes populaires (ouvriers, employés) et les classes moyennes et supérieures orientées à gauche auraient eu (et auraient encore) des demandes plus « culturelles » qui auraient conquises la plupart des sociétés européennes et occidentales des années 1980 jusqu’au années 2010</a:t>
            </a:r>
          </a:p>
          <a:p>
            <a:pPr marL="285750" indent="-285750">
              <a:buFont typeface="Arial" panose="020B0604020202020204" pitchFamily="34" charset="0"/>
              <a:buChar char="•"/>
            </a:pPr>
            <a:endParaRPr lang="fr-FR" sz="2000" dirty="0">
              <a:solidFill>
                <a:schemeClr val="bg1"/>
              </a:solidFill>
            </a:endParaRPr>
          </a:p>
          <a:p>
            <a:pPr marL="285750" indent="-285750">
              <a:buFont typeface="Arial" panose="020B0604020202020204" pitchFamily="34" charset="0"/>
              <a:buChar char="•"/>
            </a:pPr>
            <a:r>
              <a:rPr lang="fr-FR" sz="2000" dirty="0">
                <a:solidFill>
                  <a:schemeClr val="bg1"/>
                </a:solidFill>
              </a:rPr>
              <a:t>On assisterait depuis lors à une « contre-révolution silencieuse » (</a:t>
            </a:r>
            <a:r>
              <a:rPr lang="fr-FR" sz="2000" dirty="0" err="1">
                <a:solidFill>
                  <a:schemeClr val="bg1"/>
                </a:solidFill>
              </a:rPr>
              <a:t>Ignazi</a:t>
            </a:r>
            <a:r>
              <a:rPr lang="fr-FR" sz="2000" dirty="0">
                <a:solidFill>
                  <a:schemeClr val="bg1"/>
                </a:solidFill>
              </a:rPr>
              <a:t>, 1992) ou pas, qui se traduirait par un « conservatisme d’atmosphère » et des votes de plus en plus à droite</a:t>
            </a:r>
          </a:p>
        </p:txBody>
      </p:sp>
    </p:spTree>
    <p:extLst>
      <p:ext uri="{BB962C8B-B14F-4D97-AF65-F5344CB8AC3E}">
        <p14:creationId xmlns:p14="http://schemas.microsoft.com/office/powerpoint/2010/main" val="1476187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 name="CustomShape 1"/>
          <p:cNvSpPr/>
          <p:nvPr/>
        </p:nvSpPr>
        <p:spPr>
          <a:xfrm>
            <a:off x="464695" y="440156"/>
            <a:ext cx="10957809" cy="553998"/>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nchor="ctr">
            <a:spAutoFit/>
          </a:bodyPr>
          <a:lstStyle/>
          <a:p>
            <a:pPr>
              <a:lnSpc>
                <a:spcPct val="100000"/>
              </a:lnSpc>
            </a:pPr>
            <a:r>
              <a:rPr lang="fr-FR" sz="3600" spc="-1" dirty="0">
                <a:solidFill>
                  <a:schemeClr val="bg1"/>
                </a:solidFill>
                <a:latin typeface="Calibri" panose="020F0502020204030204" pitchFamily="34" charset="0"/>
                <a:cs typeface="Calibri" panose="020F0502020204030204" pitchFamily="34" charset="0"/>
              </a:rPr>
              <a:t>Quel lien entre les valeurs et les votes ?</a:t>
            </a:r>
          </a:p>
        </p:txBody>
      </p:sp>
      <p:sp>
        <p:nvSpPr>
          <p:cNvPr id="45" name="CustomShape 2"/>
          <p:cNvSpPr/>
          <p:nvPr/>
        </p:nvSpPr>
        <p:spPr>
          <a:xfrm>
            <a:off x="2111374" y="1632928"/>
            <a:ext cx="7836418" cy="3976178"/>
          </a:xfrm>
          <a:prstGeom prst="rect">
            <a:avLst/>
          </a:prstGeom>
          <a:noFill/>
          <a:ln>
            <a:noFill/>
          </a:ln>
        </p:spPr>
        <p:style>
          <a:lnRef idx="0">
            <a:scrgbClr r="0" g="0" b="0"/>
          </a:lnRef>
          <a:fillRef idx="0">
            <a:scrgbClr r="0" g="0" b="0"/>
          </a:fillRef>
          <a:effectRef idx="0">
            <a:scrgbClr r="0" g="0" b="0"/>
          </a:effectRef>
          <a:fontRef idx="minor"/>
        </p:style>
        <p:txBody>
          <a:bodyPr/>
          <a:lstStyle/>
          <a:p>
            <a:endParaRPr lang="fr-FR" dirty="0"/>
          </a:p>
        </p:txBody>
      </p:sp>
      <p:sp>
        <p:nvSpPr>
          <p:cNvPr id="2" name="ZoneTexte 1">
            <a:extLst>
              <a:ext uri="{FF2B5EF4-FFF2-40B4-BE49-F238E27FC236}">
                <a16:creationId xmlns:a16="http://schemas.microsoft.com/office/drawing/2014/main" id="{317A87BE-7802-6688-882B-3A76E89F2C6F}"/>
              </a:ext>
            </a:extLst>
          </p:cNvPr>
          <p:cNvSpPr txBox="1"/>
          <p:nvPr/>
        </p:nvSpPr>
        <p:spPr>
          <a:xfrm>
            <a:off x="688770" y="1632928"/>
            <a:ext cx="10733734" cy="4524315"/>
          </a:xfrm>
          <a:prstGeom prst="rect">
            <a:avLst/>
          </a:prstGeom>
          <a:noFill/>
        </p:spPr>
        <p:txBody>
          <a:bodyPr wrap="square" rtlCol="0">
            <a:spAutoFit/>
          </a:bodyPr>
          <a:lstStyle/>
          <a:p>
            <a:pPr marL="285750" indent="-285750">
              <a:buFont typeface="Arial" panose="020B0604020202020204" pitchFamily="34" charset="0"/>
              <a:buChar char="•"/>
            </a:pPr>
            <a:r>
              <a:rPr lang="fr-FR" sz="2400" dirty="0">
                <a:solidFill>
                  <a:schemeClr val="bg1"/>
                </a:solidFill>
              </a:rPr>
              <a:t>Un présupposé de ces enquêtes : valeurs plus fondamentales que les </a:t>
            </a:r>
            <a:r>
              <a:rPr lang="fr-FR" sz="2400" dirty="0" err="1">
                <a:solidFill>
                  <a:schemeClr val="bg1"/>
                </a:solidFill>
              </a:rPr>
              <a:t>appartances</a:t>
            </a:r>
            <a:r>
              <a:rPr lang="fr-FR" sz="2400" dirty="0">
                <a:solidFill>
                  <a:schemeClr val="bg1"/>
                </a:solidFill>
              </a:rPr>
              <a:t> de classe, la religion, les logiques économiques, le lien aux partis, les déterminations locales (i. e. microsociologiques) dans le comportement électoral</a:t>
            </a:r>
          </a:p>
          <a:p>
            <a:pPr marL="285750" indent="-285750">
              <a:buFont typeface="Arial" panose="020B0604020202020204" pitchFamily="34" charset="0"/>
              <a:buChar char="•"/>
            </a:pPr>
            <a:endParaRPr lang="fr-FR" sz="2400" dirty="0">
              <a:solidFill>
                <a:schemeClr val="bg1"/>
              </a:solidFill>
            </a:endParaRPr>
          </a:p>
          <a:p>
            <a:pPr marL="285750" indent="-285750">
              <a:buFont typeface="Arial" panose="020B0604020202020204" pitchFamily="34" charset="0"/>
              <a:buChar char="•"/>
            </a:pPr>
            <a:r>
              <a:rPr lang="fr-FR" sz="2400" dirty="0">
                <a:solidFill>
                  <a:schemeClr val="bg1"/>
                </a:solidFill>
              </a:rPr>
              <a:t>Les questions culturelles ne sont pas devenues plus importantes que les questions socio-économiques</a:t>
            </a:r>
          </a:p>
          <a:p>
            <a:pPr marL="285750" indent="-285750">
              <a:buFont typeface="Arial" panose="020B0604020202020204" pitchFamily="34" charset="0"/>
              <a:buChar char="•"/>
            </a:pPr>
            <a:endParaRPr lang="fr-FR" sz="2400" dirty="0">
              <a:solidFill>
                <a:schemeClr val="bg1"/>
              </a:solidFill>
            </a:endParaRPr>
          </a:p>
          <a:p>
            <a:pPr marL="285750" indent="-285750">
              <a:buFont typeface="Arial" panose="020B0604020202020204" pitchFamily="34" charset="0"/>
              <a:buChar char="•"/>
            </a:pPr>
            <a:r>
              <a:rPr lang="fr-FR" sz="2400" dirty="0">
                <a:solidFill>
                  <a:schemeClr val="bg1"/>
                </a:solidFill>
              </a:rPr>
              <a:t>L’offre politique est déterminante dans le passage des valeurs (préférences) aux votes</a:t>
            </a:r>
          </a:p>
          <a:p>
            <a:pPr marL="1200150" lvl="2" indent="-285750">
              <a:buFont typeface="Arial" panose="020B0604020202020204" pitchFamily="34" charset="0"/>
              <a:buChar char="•"/>
            </a:pPr>
            <a:r>
              <a:rPr lang="fr-FR" sz="2400" dirty="0">
                <a:solidFill>
                  <a:schemeClr val="bg1"/>
                </a:solidFill>
              </a:rPr>
              <a:t>Une offre politique de moins en moins lisible : vers la tripolarisation (depuis 2017 et 2022) ?</a:t>
            </a:r>
          </a:p>
          <a:p>
            <a:pPr marL="1200150" lvl="2" indent="-285750">
              <a:buFont typeface="Arial" panose="020B0604020202020204" pitchFamily="34" charset="0"/>
              <a:buChar char="•"/>
            </a:pPr>
            <a:r>
              <a:rPr lang="fr-FR" sz="2400" dirty="0">
                <a:solidFill>
                  <a:schemeClr val="bg1"/>
                </a:solidFill>
              </a:rPr>
              <a:t>Cacophonie et confusionnisme</a:t>
            </a:r>
          </a:p>
        </p:txBody>
      </p:sp>
    </p:spTree>
    <p:extLst>
      <p:ext uri="{BB962C8B-B14F-4D97-AF65-F5344CB8AC3E}">
        <p14:creationId xmlns:p14="http://schemas.microsoft.com/office/powerpoint/2010/main" val="4198038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182880"/>
            <a:ext cx="10515600" cy="1325563"/>
          </a:xfrm>
        </p:spPr>
        <p:txBody>
          <a:bodyPr>
            <a:normAutofit/>
          </a:bodyPr>
          <a:lstStyle/>
          <a:p>
            <a:r>
              <a:rPr lang="fr-FR" dirty="0">
                <a:solidFill>
                  <a:schemeClr val="bg1"/>
                </a:solidFill>
              </a:rPr>
              <a:t>Conclusion: Un diagnostic à interroger</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a:xfrm>
            <a:off x="838200" y="1825625"/>
            <a:ext cx="10515600" cy="4631446"/>
          </a:xfrm>
        </p:spPr>
        <p:txBody>
          <a:bodyPr>
            <a:normAutofit/>
          </a:bodyPr>
          <a:lstStyle/>
          <a:p>
            <a:r>
              <a:rPr lang="fr-FR" sz="3200" dirty="0">
                <a:solidFill>
                  <a:schemeClr val="bg1"/>
                </a:solidFill>
              </a:rPr>
              <a:t>Des résultats à garder à l’esprit : </a:t>
            </a:r>
          </a:p>
          <a:p>
            <a:pPr lvl="1"/>
            <a:r>
              <a:rPr lang="fr-FR" dirty="0">
                <a:solidFill>
                  <a:schemeClr val="bg1"/>
                </a:solidFill>
              </a:rPr>
              <a:t>Rôle des médias, des intellectuels et des partis politiques dans la légitimation (par la mise sur agenda, par le cadrage) des idées d’extrême-droite</a:t>
            </a:r>
          </a:p>
          <a:p>
            <a:pPr lvl="1"/>
            <a:endParaRPr lang="fr-FR" dirty="0">
              <a:solidFill>
                <a:schemeClr val="bg1"/>
              </a:solidFill>
            </a:endParaRPr>
          </a:p>
          <a:p>
            <a:pPr lvl="1"/>
            <a:r>
              <a:rPr lang="fr-FR" dirty="0">
                <a:solidFill>
                  <a:schemeClr val="bg1"/>
                </a:solidFill>
              </a:rPr>
              <a:t>Limite des sondages dans la « photographie » de l’opinion et même fonction centrale des instituts de sondages dans certains cadrages légitimant le RN</a:t>
            </a:r>
          </a:p>
          <a:p>
            <a:pPr lvl="1"/>
            <a:endParaRPr lang="fr-FR" dirty="0">
              <a:solidFill>
                <a:schemeClr val="bg1"/>
              </a:solidFill>
            </a:endParaRPr>
          </a:p>
          <a:p>
            <a:pPr lvl="1"/>
            <a:r>
              <a:rPr lang="fr-FR" dirty="0">
                <a:solidFill>
                  <a:schemeClr val="bg1"/>
                </a:solidFill>
              </a:rPr>
              <a:t>Caractère déterminant de l’offre politique partisane dans l’orientation des électeurs (en particulier pour les « non-alignés » et les groupes populaires d’ouvriers et d’employés)</a:t>
            </a:r>
          </a:p>
          <a:p>
            <a:pPr lvl="1"/>
            <a:endParaRPr lang="fr-FR" dirty="0">
              <a:solidFill>
                <a:schemeClr val="bg1"/>
              </a:solidFill>
            </a:endParaRPr>
          </a:p>
          <a:p>
            <a:pPr lvl="1"/>
            <a:endParaRPr lang="fr-FR" dirty="0">
              <a:solidFill>
                <a:schemeClr val="bg1"/>
              </a:solidFill>
            </a:endParaRPr>
          </a:p>
        </p:txBody>
      </p:sp>
    </p:spTree>
    <p:extLst>
      <p:ext uri="{BB962C8B-B14F-4D97-AF65-F5344CB8AC3E}">
        <p14:creationId xmlns:p14="http://schemas.microsoft.com/office/powerpoint/2010/main" val="209597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182880"/>
            <a:ext cx="10515600" cy="1325563"/>
          </a:xfrm>
        </p:spPr>
        <p:txBody>
          <a:bodyPr>
            <a:normAutofit/>
          </a:bodyPr>
          <a:lstStyle/>
          <a:p>
            <a:r>
              <a:rPr lang="fr-FR" dirty="0">
                <a:solidFill>
                  <a:schemeClr val="bg1"/>
                </a:solidFill>
              </a:rPr>
              <a:t>Conclusion: Un diagnostic à interroger</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a:xfrm>
            <a:off x="838200" y="1825625"/>
            <a:ext cx="10515600" cy="4631446"/>
          </a:xfrm>
        </p:spPr>
        <p:txBody>
          <a:bodyPr>
            <a:normAutofit lnSpcReduction="10000"/>
          </a:bodyPr>
          <a:lstStyle/>
          <a:p>
            <a:r>
              <a:rPr lang="fr-FR" sz="3200" dirty="0">
                <a:solidFill>
                  <a:schemeClr val="bg1"/>
                </a:solidFill>
              </a:rPr>
              <a:t>Limites des analyses électorales en termes de valeurs: </a:t>
            </a:r>
          </a:p>
          <a:p>
            <a:pPr lvl="1"/>
            <a:r>
              <a:rPr lang="fr-FR" sz="2800" dirty="0">
                <a:solidFill>
                  <a:schemeClr val="bg1"/>
                </a:solidFill>
              </a:rPr>
              <a:t>La part de l’intolérance n’est pas si faible (noyau dur incompressible d’environ 20% de la population)</a:t>
            </a:r>
          </a:p>
          <a:p>
            <a:pPr lvl="1"/>
            <a:r>
              <a:rPr lang="fr-FR" sz="2800" dirty="0">
                <a:solidFill>
                  <a:schemeClr val="bg1"/>
                </a:solidFill>
              </a:rPr>
              <a:t>Contradictions des individus sont sous-estimées (ex. vouloir plus de redistribution ou de services publics mais « en même temps » ne pas vouloir plus d’impôts)</a:t>
            </a:r>
          </a:p>
          <a:p>
            <a:pPr lvl="1"/>
            <a:r>
              <a:rPr lang="fr-FR" sz="2800" dirty="0">
                <a:solidFill>
                  <a:schemeClr val="bg1"/>
                </a:solidFill>
              </a:rPr>
              <a:t>Les valeurs affichées ne disent rien des comportements ordinaires effectifs (ex. sur les pratiques racistes)</a:t>
            </a:r>
          </a:p>
          <a:p>
            <a:pPr lvl="1"/>
            <a:r>
              <a:rPr lang="fr-FR" sz="2800" dirty="0">
                <a:solidFill>
                  <a:schemeClr val="bg1"/>
                </a:solidFill>
              </a:rPr>
              <a:t>Le tissu social des citoyens (analyse écologique ou microsociologique) est ignoré par les analyses en termes de valeurs trop générales</a:t>
            </a:r>
          </a:p>
          <a:p>
            <a:pPr lvl="1"/>
            <a:r>
              <a:rPr lang="fr-FR" sz="2800" dirty="0">
                <a:solidFill>
                  <a:schemeClr val="bg1"/>
                </a:solidFill>
              </a:rPr>
              <a:t>La liaison valeurs-vote est difficile à construire</a:t>
            </a:r>
          </a:p>
        </p:txBody>
      </p:sp>
    </p:spTree>
    <p:extLst>
      <p:ext uri="{BB962C8B-B14F-4D97-AF65-F5344CB8AC3E}">
        <p14:creationId xmlns:p14="http://schemas.microsoft.com/office/powerpoint/2010/main" val="344701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182880"/>
            <a:ext cx="10515600" cy="1325563"/>
          </a:xfrm>
        </p:spPr>
        <p:txBody>
          <a:bodyPr/>
          <a:lstStyle/>
          <a:p>
            <a:r>
              <a:rPr lang="fr-FR" dirty="0">
                <a:solidFill>
                  <a:schemeClr val="bg1"/>
                </a:solidFill>
              </a:rPr>
              <a:t>Scores du FN/RN aux élections présidentielles, 2002-2022</a:t>
            </a:r>
          </a:p>
        </p:txBody>
      </p:sp>
      <p:pic>
        <p:nvPicPr>
          <p:cNvPr id="2" name="Espace réservé du contenu 1">
            <a:extLst>
              <a:ext uri="{FF2B5EF4-FFF2-40B4-BE49-F238E27FC236}">
                <a16:creationId xmlns:a16="http://schemas.microsoft.com/office/drawing/2014/main" id="{5790E3F7-1209-D989-F226-D8D9CF0085CB}"/>
              </a:ext>
            </a:extLst>
          </p:cNvPr>
          <p:cNvPicPr>
            <a:picLocks noGrp="1" noChangeAspect="1"/>
          </p:cNvPicPr>
          <p:nvPr>
            <p:ph idx="1"/>
          </p:nvPr>
        </p:nvPicPr>
        <p:blipFill>
          <a:blip r:embed="rId3"/>
          <a:stretch>
            <a:fillRect/>
          </a:stretch>
        </p:blipFill>
        <p:spPr>
          <a:xfrm>
            <a:off x="3681351" y="1726345"/>
            <a:ext cx="4730018" cy="4730018"/>
          </a:xfrm>
        </p:spPr>
      </p:pic>
    </p:spTree>
    <p:extLst>
      <p:ext uri="{BB962C8B-B14F-4D97-AF65-F5344CB8AC3E}">
        <p14:creationId xmlns:p14="http://schemas.microsoft.com/office/powerpoint/2010/main" val="3898209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148DB4FD-1577-E897-242C-FA0785347D9F}"/>
              </a:ext>
            </a:extLst>
          </p:cNvPr>
          <p:cNvSpPr>
            <a:spLocks noGrp="1"/>
          </p:cNvSpPr>
          <p:nvPr>
            <p:ph type="title"/>
          </p:nvPr>
        </p:nvSpPr>
        <p:spPr/>
        <p:txBody>
          <a:bodyPr/>
          <a:lstStyle/>
          <a:p>
            <a:r>
              <a:rPr lang="fr-FR" dirty="0">
                <a:solidFill>
                  <a:schemeClr val="bg1"/>
                </a:solidFill>
              </a:rPr>
              <a:t>Législatives 2024. Résultats 2</a:t>
            </a:r>
            <a:r>
              <a:rPr lang="fr-FR" baseline="30000" dirty="0">
                <a:solidFill>
                  <a:schemeClr val="bg1"/>
                </a:solidFill>
              </a:rPr>
              <a:t>ème</a:t>
            </a:r>
            <a:r>
              <a:rPr lang="fr-FR" dirty="0">
                <a:solidFill>
                  <a:schemeClr val="bg1"/>
                </a:solidFill>
              </a:rPr>
              <a:t> Tour</a:t>
            </a:r>
          </a:p>
        </p:txBody>
      </p:sp>
      <p:graphicFrame>
        <p:nvGraphicFramePr>
          <p:cNvPr id="9" name="Espace réservé du contenu 8">
            <a:extLst>
              <a:ext uri="{FF2B5EF4-FFF2-40B4-BE49-F238E27FC236}">
                <a16:creationId xmlns:a16="http://schemas.microsoft.com/office/drawing/2014/main" id="{D9B203E4-A4B3-AC8C-80FA-1686521D9C1B}"/>
              </a:ext>
            </a:extLst>
          </p:cNvPr>
          <p:cNvGraphicFramePr>
            <a:graphicFrameLocks noGrp="1"/>
          </p:cNvGraphicFramePr>
          <p:nvPr>
            <p:ph sz="half" idx="1"/>
            <p:extLst>
              <p:ext uri="{D42A27DB-BD31-4B8C-83A1-F6EECF244321}">
                <p14:modId xmlns:p14="http://schemas.microsoft.com/office/powerpoint/2010/main" val="1030307048"/>
              </p:ext>
            </p:extLst>
          </p:nvPr>
        </p:nvGraphicFramePr>
        <p:xfrm>
          <a:off x="838200" y="1825625"/>
          <a:ext cx="5181598" cy="4678374"/>
        </p:xfrm>
        <a:graphic>
          <a:graphicData uri="http://schemas.openxmlformats.org/drawingml/2006/table">
            <a:tbl>
              <a:tblPr/>
              <a:tblGrid>
                <a:gridCol w="2418062">
                  <a:extLst>
                    <a:ext uri="{9D8B030D-6E8A-4147-A177-3AD203B41FA5}">
                      <a16:colId xmlns:a16="http://schemas.microsoft.com/office/drawing/2014/main" val="1071705675"/>
                    </a:ext>
                  </a:extLst>
                </a:gridCol>
                <a:gridCol w="690884">
                  <a:extLst>
                    <a:ext uri="{9D8B030D-6E8A-4147-A177-3AD203B41FA5}">
                      <a16:colId xmlns:a16="http://schemas.microsoft.com/office/drawing/2014/main" val="4036409320"/>
                    </a:ext>
                  </a:extLst>
                </a:gridCol>
                <a:gridCol w="690884">
                  <a:extLst>
                    <a:ext uri="{9D8B030D-6E8A-4147-A177-3AD203B41FA5}">
                      <a16:colId xmlns:a16="http://schemas.microsoft.com/office/drawing/2014/main" val="49639952"/>
                    </a:ext>
                  </a:extLst>
                </a:gridCol>
                <a:gridCol w="690884">
                  <a:extLst>
                    <a:ext uri="{9D8B030D-6E8A-4147-A177-3AD203B41FA5}">
                      <a16:colId xmlns:a16="http://schemas.microsoft.com/office/drawing/2014/main" val="3848687544"/>
                    </a:ext>
                  </a:extLst>
                </a:gridCol>
                <a:gridCol w="690884">
                  <a:extLst>
                    <a:ext uri="{9D8B030D-6E8A-4147-A177-3AD203B41FA5}">
                      <a16:colId xmlns:a16="http://schemas.microsoft.com/office/drawing/2014/main" val="4082957996"/>
                    </a:ext>
                  </a:extLst>
                </a:gridCol>
              </a:tblGrid>
              <a:tr h="229018">
                <a:tc gridSpan="5">
                  <a:txBody>
                    <a:bodyPr/>
                    <a:lstStyle/>
                    <a:p>
                      <a:r>
                        <a:rPr lang="fr-FR" sz="1100"/>
                        <a:t>Résultats* au 2nd tour</a:t>
                      </a:r>
                    </a:p>
                  </a:txBody>
                  <a:tcPr marL="57254" marR="57254" marT="28627" marB="28627"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082784400"/>
                  </a:ext>
                </a:extLst>
              </a:tr>
              <a:tr h="229018">
                <a:tc>
                  <a:txBody>
                    <a:bodyPr/>
                    <a:lstStyle/>
                    <a:p>
                      <a:pPr algn="l" fontAlgn="ctr"/>
                      <a:r>
                        <a:rPr lang="fr-FR" sz="1100" b="1" dirty="0">
                          <a:solidFill>
                            <a:schemeClr val="bg1"/>
                          </a:solidFill>
                          <a:effectLst/>
                        </a:rPr>
                        <a:t>Liste des nuances</a:t>
                      </a:r>
                    </a:p>
                  </a:txBody>
                  <a:tcPr marL="57254" marR="57254" marT="28627" marB="28627" anchor="ctr">
                    <a:lnL>
                      <a:noFill/>
                    </a:lnL>
                    <a:lnR>
                      <a:noFill/>
                    </a:lnR>
                    <a:lnB>
                      <a:noFill/>
                    </a:lnB>
                  </a:tcPr>
                </a:tc>
                <a:tc>
                  <a:txBody>
                    <a:bodyPr/>
                    <a:lstStyle/>
                    <a:p>
                      <a:pPr algn="l" fontAlgn="ctr"/>
                      <a:r>
                        <a:rPr lang="fr-FR" sz="1100" b="1">
                          <a:solidFill>
                            <a:schemeClr val="bg1"/>
                          </a:solidFill>
                          <a:effectLst/>
                        </a:rPr>
                        <a:t>Voix</a:t>
                      </a:r>
                    </a:p>
                  </a:txBody>
                  <a:tcPr marL="57254" marR="57254" marT="28627" marB="28627" anchor="ctr">
                    <a:lnL>
                      <a:noFill/>
                    </a:lnL>
                    <a:lnR>
                      <a:noFill/>
                    </a:lnR>
                    <a:lnT>
                      <a:noFill/>
                    </a:lnT>
                    <a:lnB>
                      <a:noFill/>
                    </a:lnB>
                  </a:tcPr>
                </a:tc>
                <a:tc>
                  <a:txBody>
                    <a:bodyPr/>
                    <a:lstStyle/>
                    <a:p>
                      <a:pPr algn="l" fontAlgn="ctr"/>
                      <a:r>
                        <a:rPr lang="fr-FR" sz="1100" b="1">
                          <a:solidFill>
                            <a:schemeClr val="bg1"/>
                          </a:solidFill>
                          <a:effectLst/>
                        </a:rPr>
                        <a:t>% Inscrits</a:t>
                      </a:r>
                    </a:p>
                  </a:txBody>
                  <a:tcPr marL="57254" marR="57254" marT="28627" marB="28627" anchor="ctr">
                    <a:lnL>
                      <a:noFill/>
                    </a:lnL>
                    <a:lnR>
                      <a:noFill/>
                    </a:lnR>
                    <a:lnT>
                      <a:noFill/>
                    </a:lnT>
                    <a:lnB>
                      <a:noFill/>
                    </a:lnB>
                  </a:tcPr>
                </a:tc>
                <a:tc>
                  <a:txBody>
                    <a:bodyPr/>
                    <a:lstStyle/>
                    <a:p>
                      <a:pPr algn="l" fontAlgn="ctr"/>
                      <a:r>
                        <a:rPr lang="fr-FR" sz="1100" b="1">
                          <a:solidFill>
                            <a:schemeClr val="bg1"/>
                          </a:solidFill>
                          <a:effectLst/>
                        </a:rPr>
                        <a:t>% Exprimés</a:t>
                      </a:r>
                    </a:p>
                  </a:txBody>
                  <a:tcPr marL="57254" marR="57254" marT="28627" marB="28627" anchor="ctr">
                    <a:lnL>
                      <a:noFill/>
                    </a:lnL>
                    <a:lnR>
                      <a:noFill/>
                    </a:lnR>
                    <a:lnT>
                      <a:noFill/>
                    </a:lnT>
                    <a:lnB>
                      <a:noFill/>
                    </a:lnB>
                  </a:tcPr>
                </a:tc>
                <a:tc>
                  <a:txBody>
                    <a:bodyPr/>
                    <a:lstStyle/>
                    <a:p>
                      <a:pPr algn="l" fontAlgn="ctr"/>
                      <a:r>
                        <a:rPr lang="fr-FR" sz="1100" b="1">
                          <a:solidFill>
                            <a:schemeClr val="bg1"/>
                          </a:solidFill>
                          <a:effectLst/>
                        </a:rPr>
                        <a:t>Sièges</a:t>
                      </a:r>
                    </a:p>
                  </a:txBody>
                  <a:tcPr marL="57254" marR="57254" marT="28627" marB="28627" anchor="ctr">
                    <a:lnL>
                      <a:noFill/>
                    </a:lnL>
                    <a:lnR>
                      <a:noFill/>
                    </a:lnR>
                    <a:lnT>
                      <a:noFill/>
                    </a:lnT>
                    <a:lnB>
                      <a:noFill/>
                    </a:lnB>
                  </a:tcPr>
                </a:tc>
                <a:extLst>
                  <a:ext uri="{0D108BD9-81ED-4DB2-BD59-A6C34878D82A}">
                    <a16:rowId xmlns:a16="http://schemas.microsoft.com/office/drawing/2014/main" val="1959237558"/>
                  </a:ext>
                </a:extLst>
              </a:tr>
              <a:tr h="229018">
                <a:tc>
                  <a:txBody>
                    <a:bodyPr/>
                    <a:lstStyle/>
                    <a:p>
                      <a:pPr algn="l" fontAlgn="ctr"/>
                      <a:r>
                        <a:rPr lang="fr-FR" sz="1100" dirty="0">
                          <a:solidFill>
                            <a:schemeClr val="bg1"/>
                          </a:solidFill>
                          <a:effectLst/>
                        </a:rPr>
                        <a:t>RN Rassemblement National</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8 744 080</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20,18</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32,05</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88</a:t>
                      </a:r>
                    </a:p>
                  </a:txBody>
                  <a:tcPr marL="57254" marR="57254" marT="28627" marB="28627" anchor="ctr">
                    <a:lnL>
                      <a:noFill/>
                    </a:lnL>
                    <a:lnR>
                      <a:noFill/>
                    </a:lnR>
                    <a:lnT>
                      <a:noFill/>
                    </a:lnT>
                    <a:lnB>
                      <a:noFill/>
                    </a:lnB>
                  </a:tcPr>
                </a:tc>
                <a:extLst>
                  <a:ext uri="{0D108BD9-81ED-4DB2-BD59-A6C34878D82A}">
                    <a16:rowId xmlns:a16="http://schemas.microsoft.com/office/drawing/2014/main" val="2978574995"/>
                  </a:ext>
                </a:extLst>
              </a:tr>
              <a:tr h="229018">
                <a:tc>
                  <a:txBody>
                    <a:bodyPr/>
                    <a:lstStyle/>
                    <a:p>
                      <a:pPr algn="l" fontAlgn="ctr"/>
                      <a:r>
                        <a:rPr lang="fr-FR" sz="1100" dirty="0">
                          <a:solidFill>
                            <a:schemeClr val="bg1"/>
                          </a:solidFill>
                          <a:effectLst/>
                        </a:rPr>
                        <a:t>UG Union de la gauche</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7 004 725</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16,17</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25,68</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146</a:t>
                      </a:r>
                    </a:p>
                  </a:txBody>
                  <a:tcPr marL="57254" marR="57254" marT="28627" marB="28627" anchor="ctr">
                    <a:lnL>
                      <a:noFill/>
                    </a:lnL>
                    <a:lnR>
                      <a:noFill/>
                    </a:lnR>
                    <a:lnT>
                      <a:noFill/>
                    </a:lnT>
                    <a:lnB>
                      <a:noFill/>
                    </a:lnB>
                  </a:tcPr>
                </a:tc>
                <a:extLst>
                  <a:ext uri="{0D108BD9-81ED-4DB2-BD59-A6C34878D82A}">
                    <a16:rowId xmlns:a16="http://schemas.microsoft.com/office/drawing/2014/main" val="700270236"/>
                  </a:ext>
                </a:extLst>
              </a:tr>
              <a:tr h="229018">
                <a:tc>
                  <a:txBody>
                    <a:bodyPr/>
                    <a:lstStyle/>
                    <a:p>
                      <a:pPr algn="l" fontAlgn="ctr"/>
                      <a:r>
                        <a:rPr lang="fr-FR" sz="1100" dirty="0">
                          <a:solidFill>
                            <a:schemeClr val="bg1"/>
                          </a:solidFill>
                          <a:effectLst/>
                        </a:rPr>
                        <a:t>ENS Ensemble ! (Majorité présidentielle)</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6 313 808</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14,57</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23,14</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148</a:t>
                      </a:r>
                    </a:p>
                  </a:txBody>
                  <a:tcPr marL="57254" marR="57254" marT="28627" marB="28627" anchor="ctr">
                    <a:lnL>
                      <a:noFill/>
                    </a:lnL>
                    <a:lnR>
                      <a:noFill/>
                    </a:lnR>
                    <a:lnT>
                      <a:noFill/>
                    </a:lnT>
                    <a:lnB>
                      <a:noFill/>
                    </a:lnB>
                  </a:tcPr>
                </a:tc>
                <a:extLst>
                  <a:ext uri="{0D108BD9-81ED-4DB2-BD59-A6C34878D82A}">
                    <a16:rowId xmlns:a16="http://schemas.microsoft.com/office/drawing/2014/main" val="1035791809"/>
                  </a:ext>
                </a:extLst>
              </a:tr>
              <a:tr h="229018">
                <a:tc>
                  <a:txBody>
                    <a:bodyPr/>
                    <a:lstStyle/>
                    <a:p>
                      <a:pPr algn="l" fontAlgn="ctr"/>
                      <a:r>
                        <a:rPr lang="fr-FR" sz="1100" dirty="0">
                          <a:solidFill>
                            <a:schemeClr val="bg1"/>
                          </a:solidFill>
                          <a:effectLst/>
                        </a:rPr>
                        <a:t>LR Les Républicains</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1 474 650</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3,40</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5,41</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38</a:t>
                      </a:r>
                    </a:p>
                  </a:txBody>
                  <a:tcPr marL="57254" marR="57254" marT="28627" marB="28627" anchor="ctr">
                    <a:lnL>
                      <a:noFill/>
                    </a:lnL>
                    <a:lnR>
                      <a:noFill/>
                    </a:lnR>
                    <a:lnT>
                      <a:noFill/>
                    </a:lnT>
                    <a:lnB>
                      <a:noFill/>
                    </a:lnB>
                  </a:tcPr>
                </a:tc>
                <a:extLst>
                  <a:ext uri="{0D108BD9-81ED-4DB2-BD59-A6C34878D82A}">
                    <a16:rowId xmlns:a16="http://schemas.microsoft.com/office/drawing/2014/main" val="2293679533"/>
                  </a:ext>
                </a:extLst>
              </a:tr>
              <a:tr h="229018">
                <a:tc>
                  <a:txBody>
                    <a:bodyPr/>
                    <a:lstStyle/>
                    <a:p>
                      <a:pPr algn="l" fontAlgn="ctr"/>
                      <a:r>
                        <a:rPr lang="fr-FR" sz="1100" dirty="0">
                          <a:solidFill>
                            <a:schemeClr val="bg1"/>
                          </a:solidFill>
                          <a:effectLst/>
                        </a:rPr>
                        <a:t>UXD Union de l'extrême droite</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1 364 964</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3,15</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5,00</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16</a:t>
                      </a:r>
                    </a:p>
                  </a:txBody>
                  <a:tcPr marL="57254" marR="57254" marT="28627" marB="28627" anchor="ctr">
                    <a:lnL>
                      <a:noFill/>
                    </a:lnL>
                    <a:lnR>
                      <a:noFill/>
                    </a:lnR>
                    <a:lnT>
                      <a:noFill/>
                    </a:lnT>
                    <a:lnB>
                      <a:noFill/>
                    </a:lnB>
                  </a:tcPr>
                </a:tc>
                <a:extLst>
                  <a:ext uri="{0D108BD9-81ED-4DB2-BD59-A6C34878D82A}">
                    <a16:rowId xmlns:a16="http://schemas.microsoft.com/office/drawing/2014/main" val="2818855151"/>
                  </a:ext>
                </a:extLst>
              </a:tr>
              <a:tr h="229018">
                <a:tc>
                  <a:txBody>
                    <a:bodyPr/>
                    <a:lstStyle/>
                    <a:p>
                      <a:pPr algn="l" fontAlgn="ctr"/>
                      <a:r>
                        <a:rPr lang="fr-FR" sz="1100" dirty="0">
                          <a:solidFill>
                            <a:schemeClr val="bg1"/>
                          </a:solidFill>
                          <a:effectLst/>
                        </a:rPr>
                        <a:t>DVD Divers droite</a:t>
                      </a:r>
                    </a:p>
                  </a:txBody>
                  <a:tcPr marL="57254" marR="57254" marT="28627" marB="28627" anchor="ctr">
                    <a:lnL>
                      <a:noFill/>
                    </a:lnL>
                    <a:lnR>
                      <a:noFill/>
                    </a:lnR>
                    <a:lnT>
                      <a:noFill/>
                    </a:lnT>
                    <a:lnB>
                      <a:noFill/>
                    </a:lnB>
                  </a:tcPr>
                </a:tc>
                <a:tc>
                  <a:txBody>
                    <a:bodyPr/>
                    <a:lstStyle/>
                    <a:p>
                      <a:pPr algn="l" fontAlgn="ctr"/>
                      <a:r>
                        <a:rPr lang="fr-FR" sz="1100" dirty="0">
                          <a:solidFill>
                            <a:schemeClr val="bg1"/>
                          </a:solidFill>
                          <a:effectLst/>
                        </a:rPr>
                        <a:t>980 818</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2,26</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3,60</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25</a:t>
                      </a:r>
                    </a:p>
                  </a:txBody>
                  <a:tcPr marL="57254" marR="57254" marT="28627" marB="28627" anchor="ctr">
                    <a:lnL>
                      <a:noFill/>
                    </a:lnL>
                    <a:lnR>
                      <a:noFill/>
                    </a:lnR>
                    <a:lnT>
                      <a:noFill/>
                    </a:lnT>
                    <a:lnB>
                      <a:noFill/>
                    </a:lnB>
                  </a:tcPr>
                </a:tc>
                <a:extLst>
                  <a:ext uri="{0D108BD9-81ED-4DB2-BD59-A6C34878D82A}">
                    <a16:rowId xmlns:a16="http://schemas.microsoft.com/office/drawing/2014/main" val="2701669384"/>
                  </a:ext>
                </a:extLst>
              </a:tr>
              <a:tr h="229018">
                <a:tc>
                  <a:txBody>
                    <a:bodyPr/>
                    <a:lstStyle/>
                    <a:p>
                      <a:pPr algn="l" fontAlgn="ctr"/>
                      <a:r>
                        <a:rPr lang="fr-FR" sz="1100">
                          <a:solidFill>
                            <a:schemeClr val="bg1"/>
                          </a:solidFill>
                          <a:effectLst/>
                        </a:rPr>
                        <a:t>DVG Divers gauche</a:t>
                      </a:r>
                    </a:p>
                  </a:txBody>
                  <a:tcPr marL="57254" marR="57254" marT="28627" marB="28627" anchor="ctr">
                    <a:lnL>
                      <a:noFill/>
                    </a:lnL>
                    <a:lnR>
                      <a:noFill/>
                    </a:lnR>
                    <a:lnT>
                      <a:noFill/>
                    </a:lnT>
                    <a:lnB>
                      <a:noFill/>
                    </a:lnB>
                  </a:tcPr>
                </a:tc>
                <a:tc>
                  <a:txBody>
                    <a:bodyPr/>
                    <a:lstStyle/>
                    <a:p>
                      <a:pPr algn="l" fontAlgn="ctr"/>
                      <a:r>
                        <a:rPr lang="fr-FR" sz="1100" dirty="0">
                          <a:solidFill>
                            <a:schemeClr val="bg1"/>
                          </a:solidFill>
                          <a:effectLst/>
                        </a:rPr>
                        <a:t>401 063</a:t>
                      </a:r>
                    </a:p>
                  </a:txBody>
                  <a:tcPr marL="57254" marR="57254" marT="28627" marB="28627" anchor="ctr">
                    <a:lnL>
                      <a:noFill/>
                    </a:lnL>
                    <a:lnR>
                      <a:noFill/>
                    </a:lnR>
                    <a:lnT>
                      <a:noFill/>
                    </a:lnT>
                    <a:lnB>
                      <a:noFill/>
                    </a:lnB>
                  </a:tcPr>
                </a:tc>
                <a:tc>
                  <a:txBody>
                    <a:bodyPr/>
                    <a:lstStyle/>
                    <a:p>
                      <a:pPr algn="l" fontAlgn="ctr"/>
                      <a:r>
                        <a:rPr lang="fr-FR" sz="1100" dirty="0">
                          <a:solidFill>
                            <a:schemeClr val="bg1"/>
                          </a:solidFill>
                          <a:effectLst/>
                        </a:rPr>
                        <a:t>0,93</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1,47</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12</a:t>
                      </a:r>
                    </a:p>
                  </a:txBody>
                  <a:tcPr marL="57254" marR="57254" marT="28627" marB="28627" anchor="ctr">
                    <a:lnL>
                      <a:noFill/>
                    </a:lnL>
                    <a:lnR>
                      <a:noFill/>
                    </a:lnR>
                    <a:lnT>
                      <a:noFill/>
                    </a:lnT>
                    <a:lnB>
                      <a:noFill/>
                    </a:lnB>
                  </a:tcPr>
                </a:tc>
                <a:extLst>
                  <a:ext uri="{0D108BD9-81ED-4DB2-BD59-A6C34878D82A}">
                    <a16:rowId xmlns:a16="http://schemas.microsoft.com/office/drawing/2014/main" val="2851537399"/>
                  </a:ext>
                </a:extLst>
              </a:tr>
              <a:tr h="229018">
                <a:tc>
                  <a:txBody>
                    <a:bodyPr/>
                    <a:lstStyle/>
                    <a:p>
                      <a:pPr algn="l" fontAlgn="ctr"/>
                      <a:r>
                        <a:rPr lang="fr-FR" sz="1100">
                          <a:solidFill>
                            <a:schemeClr val="bg1"/>
                          </a:solidFill>
                          <a:effectLst/>
                        </a:rPr>
                        <a:t>REG Régionaliste</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288 202</a:t>
                      </a:r>
                    </a:p>
                  </a:txBody>
                  <a:tcPr marL="57254" marR="57254" marT="28627" marB="28627" anchor="ctr">
                    <a:lnL>
                      <a:noFill/>
                    </a:lnL>
                    <a:lnR>
                      <a:noFill/>
                    </a:lnR>
                    <a:lnT>
                      <a:noFill/>
                    </a:lnT>
                    <a:lnB>
                      <a:noFill/>
                    </a:lnB>
                  </a:tcPr>
                </a:tc>
                <a:tc>
                  <a:txBody>
                    <a:bodyPr/>
                    <a:lstStyle/>
                    <a:p>
                      <a:pPr algn="l" fontAlgn="ctr"/>
                      <a:r>
                        <a:rPr lang="fr-FR" sz="1100" dirty="0">
                          <a:solidFill>
                            <a:schemeClr val="bg1"/>
                          </a:solidFill>
                          <a:effectLst/>
                        </a:rPr>
                        <a:t>0,67</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1,06</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9</a:t>
                      </a:r>
                    </a:p>
                  </a:txBody>
                  <a:tcPr marL="57254" marR="57254" marT="28627" marB="28627" anchor="ctr">
                    <a:lnL>
                      <a:noFill/>
                    </a:lnL>
                    <a:lnR>
                      <a:noFill/>
                    </a:lnR>
                    <a:lnT>
                      <a:noFill/>
                    </a:lnT>
                    <a:lnB>
                      <a:noFill/>
                    </a:lnB>
                  </a:tcPr>
                </a:tc>
                <a:extLst>
                  <a:ext uri="{0D108BD9-81ED-4DB2-BD59-A6C34878D82A}">
                    <a16:rowId xmlns:a16="http://schemas.microsoft.com/office/drawing/2014/main" val="818958079"/>
                  </a:ext>
                </a:extLst>
              </a:tr>
              <a:tr h="229018">
                <a:tc>
                  <a:txBody>
                    <a:bodyPr/>
                    <a:lstStyle/>
                    <a:p>
                      <a:pPr algn="l" fontAlgn="ctr"/>
                      <a:r>
                        <a:rPr lang="fr-FR" sz="1100">
                          <a:solidFill>
                            <a:schemeClr val="bg1"/>
                          </a:solidFill>
                          <a:effectLst/>
                        </a:rPr>
                        <a:t>HOR Horizons</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258 139</a:t>
                      </a:r>
                    </a:p>
                  </a:txBody>
                  <a:tcPr marL="57254" marR="57254" marT="28627" marB="28627" anchor="ctr">
                    <a:lnL>
                      <a:noFill/>
                    </a:lnL>
                    <a:lnR>
                      <a:noFill/>
                    </a:lnR>
                    <a:lnT>
                      <a:noFill/>
                    </a:lnT>
                    <a:lnB>
                      <a:noFill/>
                    </a:lnB>
                  </a:tcPr>
                </a:tc>
                <a:tc>
                  <a:txBody>
                    <a:bodyPr/>
                    <a:lstStyle/>
                    <a:p>
                      <a:pPr algn="l" fontAlgn="ctr"/>
                      <a:r>
                        <a:rPr lang="fr-FR" sz="1100" dirty="0">
                          <a:solidFill>
                            <a:schemeClr val="bg1"/>
                          </a:solidFill>
                          <a:effectLst/>
                        </a:rPr>
                        <a:t>0,60</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0,95</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6</a:t>
                      </a:r>
                    </a:p>
                  </a:txBody>
                  <a:tcPr marL="57254" marR="57254" marT="28627" marB="28627" anchor="ctr">
                    <a:lnL>
                      <a:noFill/>
                    </a:lnL>
                    <a:lnR>
                      <a:noFill/>
                    </a:lnR>
                    <a:lnT>
                      <a:noFill/>
                    </a:lnT>
                    <a:lnB>
                      <a:noFill/>
                    </a:lnB>
                  </a:tcPr>
                </a:tc>
                <a:extLst>
                  <a:ext uri="{0D108BD9-81ED-4DB2-BD59-A6C34878D82A}">
                    <a16:rowId xmlns:a16="http://schemas.microsoft.com/office/drawing/2014/main" val="1499203875"/>
                  </a:ext>
                </a:extLst>
              </a:tr>
              <a:tr h="229018">
                <a:tc>
                  <a:txBody>
                    <a:bodyPr/>
                    <a:lstStyle/>
                    <a:p>
                      <a:pPr algn="l" fontAlgn="ctr"/>
                      <a:r>
                        <a:rPr lang="fr-FR" sz="1100">
                          <a:solidFill>
                            <a:schemeClr val="bg1"/>
                          </a:solidFill>
                          <a:effectLst/>
                        </a:rPr>
                        <a:t>DVC Divers centre</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177 167</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0,41</a:t>
                      </a:r>
                    </a:p>
                  </a:txBody>
                  <a:tcPr marL="57254" marR="57254" marT="28627" marB="28627" anchor="ctr">
                    <a:lnL>
                      <a:noFill/>
                    </a:lnL>
                    <a:lnR>
                      <a:noFill/>
                    </a:lnR>
                    <a:lnT>
                      <a:noFill/>
                    </a:lnT>
                    <a:lnB>
                      <a:noFill/>
                    </a:lnB>
                  </a:tcPr>
                </a:tc>
                <a:tc>
                  <a:txBody>
                    <a:bodyPr/>
                    <a:lstStyle/>
                    <a:p>
                      <a:pPr algn="l" fontAlgn="ctr"/>
                      <a:r>
                        <a:rPr lang="fr-FR" sz="1100" dirty="0">
                          <a:solidFill>
                            <a:schemeClr val="bg1"/>
                          </a:solidFill>
                          <a:effectLst/>
                        </a:rPr>
                        <a:t>0,65</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6</a:t>
                      </a:r>
                    </a:p>
                  </a:txBody>
                  <a:tcPr marL="57254" marR="57254" marT="28627" marB="28627" anchor="ctr">
                    <a:lnL>
                      <a:noFill/>
                    </a:lnL>
                    <a:lnR>
                      <a:noFill/>
                    </a:lnR>
                    <a:lnT>
                      <a:noFill/>
                    </a:lnT>
                    <a:lnB>
                      <a:noFill/>
                    </a:lnB>
                  </a:tcPr>
                </a:tc>
                <a:extLst>
                  <a:ext uri="{0D108BD9-81ED-4DB2-BD59-A6C34878D82A}">
                    <a16:rowId xmlns:a16="http://schemas.microsoft.com/office/drawing/2014/main" val="1150809808"/>
                  </a:ext>
                </a:extLst>
              </a:tr>
              <a:tr h="229018">
                <a:tc>
                  <a:txBody>
                    <a:bodyPr/>
                    <a:lstStyle/>
                    <a:p>
                      <a:pPr algn="l" fontAlgn="ctr"/>
                      <a:r>
                        <a:rPr lang="fr-FR" sz="1100">
                          <a:solidFill>
                            <a:schemeClr val="bg1"/>
                          </a:solidFill>
                          <a:effectLst/>
                        </a:rPr>
                        <a:t>UDI Union des Démocrates et Indépendants</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119 672</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0,28</a:t>
                      </a:r>
                    </a:p>
                  </a:txBody>
                  <a:tcPr marL="57254" marR="57254" marT="28627" marB="28627" anchor="ctr">
                    <a:lnL>
                      <a:noFill/>
                    </a:lnL>
                    <a:lnR>
                      <a:noFill/>
                    </a:lnR>
                    <a:lnT>
                      <a:noFill/>
                    </a:lnT>
                    <a:lnB>
                      <a:noFill/>
                    </a:lnB>
                  </a:tcPr>
                </a:tc>
                <a:tc>
                  <a:txBody>
                    <a:bodyPr/>
                    <a:lstStyle/>
                    <a:p>
                      <a:pPr algn="l" fontAlgn="ctr"/>
                      <a:r>
                        <a:rPr lang="fr-FR" sz="1100" dirty="0">
                          <a:solidFill>
                            <a:schemeClr val="bg1"/>
                          </a:solidFill>
                          <a:effectLst/>
                        </a:rPr>
                        <a:t>0,44</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3</a:t>
                      </a:r>
                    </a:p>
                  </a:txBody>
                  <a:tcPr marL="57254" marR="57254" marT="28627" marB="28627" anchor="ctr">
                    <a:lnL>
                      <a:noFill/>
                    </a:lnL>
                    <a:lnR>
                      <a:noFill/>
                    </a:lnR>
                    <a:lnT>
                      <a:noFill/>
                    </a:lnT>
                    <a:lnB>
                      <a:noFill/>
                    </a:lnB>
                  </a:tcPr>
                </a:tc>
                <a:extLst>
                  <a:ext uri="{0D108BD9-81ED-4DB2-BD59-A6C34878D82A}">
                    <a16:rowId xmlns:a16="http://schemas.microsoft.com/office/drawing/2014/main" val="693803198"/>
                  </a:ext>
                </a:extLst>
              </a:tr>
              <a:tr h="229018">
                <a:tc>
                  <a:txBody>
                    <a:bodyPr/>
                    <a:lstStyle/>
                    <a:p>
                      <a:pPr algn="l" fontAlgn="ctr"/>
                      <a:r>
                        <a:rPr lang="fr-FR" sz="1100">
                          <a:solidFill>
                            <a:schemeClr val="bg1"/>
                          </a:solidFill>
                          <a:effectLst/>
                        </a:rPr>
                        <a:t>DIV Divers</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38 025</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0,09</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0,14</a:t>
                      </a:r>
                    </a:p>
                  </a:txBody>
                  <a:tcPr marL="57254" marR="57254" marT="28627" marB="28627" anchor="ctr">
                    <a:lnL>
                      <a:noFill/>
                    </a:lnL>
                    <a:lnR>
                      <a:noFill/>
                    </a:lnR>
                    <a:lnT>
                      <a:noFill/>
                    </a:lnT>
                    <a:lnB>
                      <a:noFill/>
                    </a:lnB>
                  </a:tcPr>
                </a:tc>
                <a:tc>
                  <a:txBody>
                    <a:bodyPr/>
                    <a:lstStyle/>
                    <a:p>
                      <a:pPr algn="l" fontAlgn="ctr"/>
                      <a:r>
                        <a:rPr lang="fr-FR" sz="1100" dirty="0">
                          <a:solidFill>
                            <a:schemeClr val="bg1"/>
                          </a:solidFill>
                          <a:effectLst/>
                        </a:rPr>
                        <a:t>1</a:t>
                      </a:r>
                    </a:p>
                  </a:txBody>
                  <a:tcPr marL="57254" marR="57254" marT="28627" marB="28627" anchor="ctr">
                    <a:lnL>
                      <a:noFill/>
                    </a:lnL>
                    <a:lnR>
                      <a:noFill/>
                    </a:lnR>
                    <a:lnT>
                      <a:noFill/>
                    </a:lnT>
                    <a:lnB>
                      <a:noFill/>
                    </a:lnB>
                  </a:tcPr>
                </a:tc>
                <a:extLst>
                  <a:ext uri="{0D108BD9-81ED-4DB2-BD59-A6C34878D82A}">
                    <a16:rowId xmlns:a16="http://schemas.microsoft.com/office/drawing/2014/main" val="3377323528"/>
                  </a:ext>
                </a:extLst>
              </a:tr>
              <a:tr h="229018">
                <a:tc>
                  <a:txBody>
                    <a:bodyPr/>
                    <a:lstStyle/>
                    <a:p>
                      <a:pPr algn="l" fontAlgn="ctr"/>
                      <a:r>
                        <a:rPr lang="fr-FR" sz="1100">
                          <a:solidFill>
                            <a:schemeClr val="bg1"/>
                          </a:solidFill>
                          <a:effectLst/>
                        </a:rPr>
                        <a:t>ECO Ecologistes</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37 808</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0,09</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0,14</a:t>
                      </a:r>
                    </a:p>
                  </a:txBody>
                  <a:tcPr marL="57254" marR="57254" marT="28627" marB="28627" anchor="ctr">
                    <a:lnL>
                      <a:noFill/>
                    </a:lnL>
                    <a:lnR>
                      <a:noFill/>
                    </a:lnR>
                    <a:lnT>
                      <a:noFill/>
                    </a:lnT>
                    <a:lnB>
                      <a:noFill/>
                    </a:lnB>
                  </a:tcPr>
                </a:tc>
                <a:tc>
                  <a:txBody>
                    <a:bodyPr/>
                    <a:lstStyle/>
                    <a:p>
                      <a:pPr algn="l" fontAlgn="ctr"/>
                      <a:r>
                        <a:rPr lang="fr-FR" sz="1100" dirty="0">
                          <a:solidFill>
                            <a:schemeClr val="bg1"/>
                          </a:solidFill>
                          <a:effectLst/>
                        </a:rPr>
                        <a:t>1</a:t>
                      </a:r>
                    </a:p>
                  </a:txBody>
                  <a:tcPr marL="57254" marR="57254" marT="28627" marB="28627" anchor="ctr">
                    <a:lnL>
                      <a:noFill/>
                    </a:lnL>
                    <a:lnR>
                      <a:noFill/>
                    </a:lnR>
                    <a:lnT>
                      <a:noFill/>
                    </a:lnT>
                    <a:lnB>
                      <a:noFill/>
                    </a:lnB>
                  </a:tcPr>
                </a:tc>
                <a:extLst>
                  <a:ext uri="{0D108BD9-81ED-4DB2-BD59-A6C34878D82A}">
                    <a16:rowId xmlns:a16="http://schemas.microsoft.com/office/drawing/2014/main" val="2945541329"/>
                  </a:ext>
                </a:extLst>
              </a:tr>
              <a:tr h="229018">
                <a:tc>
                  <a:txBody>
                    <a:bodyPr/>
                    <a:lstStyle/>
                    <a:p>
                      <a:pPr algn="l" fontAlgn="ctr"/>
                      <a:r>
                        <a:rPr lang="fr-FR" sz="1100">
                          <a:solidFill>
                            <a:schemeClr val="bg1"/>
                          </a:solidFill>
                          <a:effectLst/>
                        </a:rPr>
                        <a:t>SOC Parti socialiste</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26 343</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0,06</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0,10</a:t>
                      </a:r>
                    </a:p>
                  </a:txBody>
                  <a:tcPr marL="57254" marR="57254" marT="28627" marB="28627" anchor="ctr">
                    <a:lnL>
                      <a:noFill/>
                    </a:lnL>
                    <a:lnR>
                      <a:noFill/>
                    </a:lnR>
                    <a:lnT>
                      <a:noFill/>
                    </a:lnT>
                    <a:lnB>
                      <a:noFill/>
                    </a:lnB>
                  </a:tcPr>
                </a:tc>
                <a:tc>
                  <a:txBody>
                    <a:bodyPr/>
                    <a:lstStyle/>
                    <a:p>
                      <a:pPr algn="l" fontAlgn="ctr"/>
                      <a:r>
                        <a:rPr lang="fr-FR" sz="1100" dirty="0">
                          <a:solidFill>
                            <a:schemeClr val="bg1"/>
                          </a:solidFill>
                          <a:effectLst/>
                        </a:rPr>
                        <a:t>2</a:t>
                      </a:r>
                    </a:p>
                  </a:txBody>
                  <a:tcPr marL="57254" marR="57254" marT="28627" marB="28627" anchor="ctr">
                    <a:lnL>
                      <a:noFill/>
                    </a:lnL>
                    <a:lnR>
                      <a:noFill/>
                    </a:lnR>
                    <a:lnT>
                      <a:noFill/>
                    </a:lnT>
                    <a:lnB>
                      <a:noFill/>
                    </a:lnB>
                  </a:tcPr>
                </a:tc>
                <a:extLst>
                  <a:ext uri="{0D108BD9-81ED-4DB2-BD59-A6C34878D82A}">
                    <a16:rowId xmlns:a16="http://schemas.microsoft.com/office/drawing/2014/main" val="3299884878"/>
                  </a:ext>
                </a:extLst>
              </a:tr>
              <a:tr h="229018">
                <a:tc>
                  <a:txBody>
                    <a:bodyPr/>
                    <a:lstStyle/>
                    <a:p>
                      <a:pPr algn="l" fontAlgn="ctr"/>
                      <a:r>
                        <a:rPr lang="fr-FR" sz="1100">
                          <a:solidFill>
                            <a:schemeClr val="bg1"/>
                          </a:solidFill>
                          <a:effectLst/>
                        </a:rPr>
                        <a:t>EXD Extrême droite</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23 217</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0,05</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0,09</a:t>
                      </a:r>
                    </a:p>
                  </a:txBody>
                  <a:tcPr marL="57254" marR="57254" marT="28627" marB="28627" anchor="ctr">
                    <a:lnL>
                      <a:noFill/>
                    </a:lnL>
                    <a:lnR>
                      <a:noFill/>
                    </a:lnR>
                    <a:lnT>
                      <a:noFill/>
                    </a:lnT>
                    <a:lnB>
                      <a:noFill/>
                    </a:lnB>
                  </a:tcPr>
                </a:tc>
                <a:tc>
                  <a:txBody>
                    <a:bodyPr/>
                    <a:lstStyle/>
                    <a:p>
                      <a:pPr algn="l" fontAlgn="ctr"/>
                      <a:r>
                        <a:rPr lang="fr-FR" sz="1100" dirty="0">
                          <a:solidFill>
                            <a:schemeClr val="bg1"/>
                          </a:solidFill>
                          <a:effectLst/>
                        </a:rPr>
                        <a:t>0</a:t>
                      </a:r>
                    </a:p>
                  </a:txBody>
                  <a:tcPr marL="57254" marR="57254" marT="28627" marB="28627" anchor="ctr">
                    <a:lnL>
                      <a:noFill/>
                    </a:lnL>
                    <a:lnR>
                      <a:noFill/>
                    </a:lnR>
                    <a:lnT>
                      <a:noFill/>
                    </a:lnT>
                    <a:lnB>
                      <a:noFill/>
                    </a:lnB>
                  </a:tcPr>
                </a:tc>
                <a:extLst>
                  <a:ext uri="{0D108BD9-81ED-4DB2-BD59-A6C34878D82A}">
                    <a16:rowId xmlns:a16="http://schemas.microsoft.com/office/drawing/2014/main" val="1582283990"/>
                  </a:ext>
                </a:extLst>
              </a:tr>
              <a:tr h="229018">
                <a:tc>
                  <a:txBody>
                    <a:bodyPr/>
                    <a:lstStyle/>
                    <a:p>
                      <a:pPr algn="l" fontAlgn="ctr"/>
                      <a:r>
                        <a:rPr lang="fr-FR" sz="1100">
                          <a:solidFill>
                            <a:schemeClr val="bg1"/>
                          </a:solidFill>
                          <a:effectLst/>
                        </a:rPr>
                        <a:t>DSV Droite souverainiste</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18 672</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0,04</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0,07</a:t>
                      </a:r>
                    </a:p>
                  </a:txBody>
                  <a:tcPr marL="57254" marR="57254" marT="28627" marB="28627" anchor="ctr">
                    <a:lnL>
                      <a:noFill/>
                    </a:lnL>
                    <a:lnR>
                      <a:noFill/>
                    </a:lnR>
                    <a:lnT>
                      <a:noFill/>
                    </a:lnT>
                    <a:lnB>
                      <a:noFill/>
                    </a:lnB>
                  </a:tcPr>
                </a:tc>
                <a:tc>
                  <a:txBody>
                    <a:bodyPr/>
                    <a:lstStyle/>
                    <a:p>
                      <a:pPr algn="l" fontAlgn="ctr"/>
                      <a:r>
                        <a:rPr lang="fr-FR" sz="1100" dirty="0">
                          <a:solidFill>
                            <a:schemeClr val="bg1"/>
                          </a:solidFill>
                          <a:effectLst/>
                        </a:rPr>
                        <a:t>0</a:t>
                      </a:r>
                    </a:p>
                  </a:txBody>
                  <a:tcPr marL="57254" marR="57254" marT="28627" marB="28627" anchor="ctr">
                    <a:lnL>
                      <a:noFill/>
                    </a:lnL>
                    <a:lnR>
                      <a:noFill/>
                    </a:lnR>
                    <a:lnT>
                      <a:noFill/>
                    </a:lnT>
                    <a:lnB>
                      <a:noFill/>
                    </a:lnB>
                  </a:tcPr>
                </a:tc>
                <a:extLst>
                  <a:ext uri="{0D108BD9-81ED-4DB2-BD59-A6C34878D82A}">
                    <a16:rowId xmlns:a16="http://schemas.microsoft.com/office/drawing/2014/main" val="2685376914"/>
                  </a:ext>
                </a:extLst>
              </a:tr>
              <a:tr h="229018">
                <a:tc>
                  <a:txBody>
                    <a:bodyPr/>
                    <a:lstStyle/>
                    <a:p>
                      <a:pPr algn="l" fontAlgn="ctr"/>
                      <a:r>
                        <a:rPr lang="fr-FR" sz="1100">
                          <a:solidFill>
                            <a:schemeClr val="bg1"/>
                          </a:solidFill>
                          <a:effectLst/>
                        </a:rPr>
                        <a:t>FI La France insoumise</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8 361</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0,02</a:t>
                      </a:r>
                    </a:p>
                  </a:txBody>
                  <a:tcPr marL="57254" marR="57254" marT="28627" marB="28627" anchor="ctr">
                    <a:lnL>
                      <a:noFill/>
                    </a:lnL>
                    <a:lnR>
                      <a:noFill/>
                    </a:lnR>
                    <a:lnT>
                      <a:noFill/>
                    </a:lnT>
                    <a:lnB>
                      <a:noFill/>
                    </a:lnB>
                  </a:tcPr>
                </a:tc>
                <a:tc>
                  <a:txBody>
                    <a:bodyPr/>
                    <a:lstStyle/>
                    <a:p>
                      <a:pPr algn="l" fontAlgn="ctr"/>
                      <a:r>
                        <a:rPr lang="fr-FR" sz="1100">
                          <a:solidFill>
                            <a:schemeClr val="bg1"/>
                          </a:solidFill>
                          <a:effectLst/>
                        </a:rPr>
                        <a:t>0,03</a:t>
                      </a:r>
                    </a:p>
                  </a:txBody>
                  <a:tcPr marL="57254" marR="57254" marT="28627" marB="28627" anchor="ctr">
                    <a:lnL>
                      <a:noFill/>
                    </a:lnL>
                    <a:lnR>
                      <a:noFill/>
                    </a:lnR>
                    <a:lnT>
                      <a:noFill/>
                    </a:lnT>
                    <a:lnB>
                      <a:noFill/>
                    </a:lnB>
                  </a:tcPr>
                </a:tc>
                <a:tc>
                  <a:txBody>
                    <a:bodyPr/>
                    <a:lstStyle/>
                    <a:p>
                      <a:pPr algn="l" fontAlgn="ctr"/>
                      <a:r>
                        <a:rPr lang="fr-FR" sz="1100" dirty="0">
                          <a:solidFill>
                            <a:schemeClr val="bg1"/>
                          </a:solidFill>
                          <a:effectLst/>
                        </a:rPr>
                        <a:t>0</a:t>
                      </a:r>
                    </a:p>
                  </a:txBody>
                  <a:tcPr marL="57254" marR="57254" marT="28627" marB="28627" anchor="ctr">
                    <a:lnL>
                      <a:noFill/>
                    </a:lnL>
                    <a:lnR>
                      <a:noFill/>
                    </a:lnR>
                    <a:lnT>
                      <a:noFill/>
                    </a:lnT>
                    <a:lnB>
                      <a:noFill/>
                    </a:lnB>
                  </a:tcPr>
                </a:tc>
                <a:extLst>
                  <a:ext uri="{0D108BD9-81ED-4DB2-BD59-A6C34878D82A}">
                    <a16:rowId xmlns:a16="http://schemas.microsoft.com/office/drawing/2014/main" val="1867238328"/>
                  </a:ext>
                </a:extLst>
              </a:tr>
            </a:tbl>
          </a:graphicData>
        </a:graphic>
      </p:graphicFrame>
      <p:graphicFrame>
        <p:nvGraphicFramePr>
          <p:cNvPr id="13" name="Espace réservé du contenu 12">
            <a:extLst>
              <a:ext uri="{FF2B5EF4-FFF2-40B4-BE49-F238E27FC236}">
                <a16:creationId xmlns:a16="http://schemas.microsoft.com/office/drawing/2014/main" id="{834524E2-33A6-5201-E887-ED1D6FCBC8F7}"/>
              </a:ext>
            </a:extLst>
          </p:cNvPr>
          <p:cNvGraphicFramePr>
            <a:graphicFrameLocks noGrp="1"/>
          </p:cNvGraphicFramePr>
          <p:nvPr>
            <p:ph sz="half" idx="2"/>
            <p:extLst>
              <p:ext uri="{D42A27DB-BD31-4B8C-83A1-F6EECF244321}">
                <p14:modId xmlns:p14="http://schemas.microsoft.com/office/powerpoint/2010/main" val="3713017786"/>
              </p:ext>
            </p:extLst>
          </p:nvPr>
        </p:nvGraphicFramePr>
        <p:xfrm>
          <a:off x="6172200" y="3071085"/>
          <a:ext cx="5181600" cy="1860418"/>
        </p:xfrm>
        <a:graphic>
          <a:graphicData uri="http://schemas.openxmlformats.org/drawingml/2006/table">
            <a:tbl>
              <a:tblPr/>
              <a:tblGrid>
                <a:gridCol w="1295400">
                  <a:extLst>
                    <a:ext uri="{9D8B030D-6E8A-4147-A177-3AD203B41FA5}">
                      <a16:colId xmlns:a16="http://schemas.microsoft.com/office/drawing/2014/main" val="148636498"/>
                    </a:ext>
                  </a:extLst>
                </a:gridCol>
                <a:gridCol w="1295400">
                  <a:extLst>
                    <a:ext uri="{9D8B030D-6E8A-4147-A177-3AD203B41FA5}">
                      <a16:colId xmlns:a16="http://schemas.microsoft.com/office/drawing/2014/main" val="1644036364"/>
                    </a:ext>
                  </a:extLst>
                </a:gridCol>
                <a:gridCol w="1295400">
                  <a:extLst>
                    <a:ext uri="{9D8B030D-6E8A-4147-A177-3AD203B41FA5}">
                      <a16:colId xmlns:a16="http://schemas.microsoft.com/office/drawing/2014/main" val="3874333005"/>
                    </a:ext>
                  </a:extLst>
                </a:gridCol>
                <a:gridCol w="1295400">
                  <a:extLst>
                    <a:ext uri="{9D8B030D-6E8A-4147-A177-3AD203B41FA5}">
                      <a16:colId xmlns:a16="http://schemas.microsoft.com/office/drawing/2014/main" val="2894268033"/>
                    </a:ext>
                  </a:extLst>
                </a:gridCol>
              </a:tblGrid>
              <a:tr h="265774">
                <a:tc>
                  <a:txBody>
                    <a:bodyPr/>
                    <a:lstStyle/>
                    <a:p>
                      <a:pPr algn="l" fontAlgn="ctr"/>
                      <a:r>
                        <a:rPr lang="fr-FR" sz="1300" b="1" dirty="0">
                          <a:solidFill>
                            <a:schemeClr val="bg1"/>
                          </a:solidFill>
                          <a:effectLst/>
                        </a:rPr>
                        <a:t>Nombre</a:t>
                      </a:r>
                    </a:p>
                  </a:txBody>
                  <a:tcPr marL="66444" marR="66444" marT="33222" marB="33222" anchor="ctr">
                    <a:lnL>
                      <a:noFill/>
                    </a:lnL>
                    <a:lnR>
                      <a:noFill/>
                    </a:lnR>
                    <a:lnT>
                      <a:noFill/>
                    </a:lnT>
                    <a:lnB>
                      <a:noFill/>
                    </a:lnB>
                  </a:tcPr>
                </a:tc>
                <a:tc>
                  <a:txBody>
                    <a:bodyPr/>
                    <a:lstStyle/>
                    <a:p>
                      <a:pPr algn="l" fontAlgn="ctr"/>
                      <a:r>
                        <a:rPr lang="fr-FR" sz="1300" b="1" dirty="0">
                          <a:solidFill>
                            <a:schemeClr val="bg1"/>
                          </a:solidFill>
                          <a:effectLst/>
                        </a:rPr>
                        <a:t>% Inscrits</a:t>
                      </a:r>
                    </a:p>
                  </a:txBody>
                  <a:tcPr marL="66444" marR="66444" marT="33222" marB="33222" anchor="ctr">
                    <a:lnL>
                      <a:noFill/>
                    </a:lnL>
                    <a:lnR>
                      <a:noFill/>
                    </a:lnR>
                    <a:lnT>
                      <a:noFill/>
                    </a:lnT>
                    <a:lnB>
                      <a:noFill/>
                    </a:lnB>
                  </a:tcPr>
                </a:tc>
                <a:tc>
                  <a:txBody>
                    <a:bodyPr/>
                    <a:lstStyle/>
                    <a:p>
                      <a:pPr algn="l" fontAlgn="ctr"/>
                      <a:r>
                        <a:rPr lang="fr-FR" sz="1300" b="1" dirty="0">
                          <a:solidFill>
                            <a:schemeClr val="bg1"/>
                          </a:solidFill>
                          <a:effectLst/>
                        </a:rPr>
                        <a:t>% Votants</a:t>
                      </a:r>
                    </a:p>
                  </a:txBody>
                  <a:tcPr marL="66444" marR="66444" marT="33222" marB="33222" anchor="ctr">
                    <a:lnL>
                      <a:noFill/>
                    </a:lnL>
                    <a:lnR>
                      <a:noFill/>
                    </a:lnR>
                    <a:lnT>
                      <a:noFill/>
                    </a:lnT>
                    <a:lnB>
                      <a:noFill/>
                    </a:lnB>
                  </a:tcPr>
                </a:tc>
                <a:tc>
                  <a:txBody>
                    <a:bodyPr/>
                    <a:lstStyle/>
                    <a:p>
                      <a:endParaRPr lang="fr-FR" sz="1300">
                        <a:solidFill>
                          <a:schemeClr val="bg1"/>
                        </a:solidFill>
                      </a:endParaRPr>
                    </a:p>
                  </a:txBody>
                  <a:tcPr marL="66444" marR="66444" marT="33222" marB="33222">
                    <a:lnL>
                      <a:noFill/>
                    </a:lnL>
                  </a:tcPr>
                </a:tc>
                <a:extLst>
                  <a:ext uri="{0D108BD9-81ED-4DB2-BD59-A6C34878D82A}">
                    <a16:rowId xmlns:a16="http://schemas.microsoft.com/office/drawing/2014/main" val="578840735"/>
                  </a:ext>
                </a:extLst>
              </a:tr>
              <a:tr h="265774">
                <a:tc>
                  <a:txBody>
                    <a:bodyPr/>
                    <a:lstStyle/>
                    <a:p>
                      <a:pPr algn="l" fontAlgn="ctr"/>
                      <a:r>
                        <a:rPr lang="fr-FR" sz="1300">
                          <a:solidFill>
                            <a:schemeClr val="bg1"/>
                          </a:solidFill>
                          <a:effectLst/>
                        </a:rPr>
                        <a:t>Inscrits</a:t>
                      </a:r>
                    </a:p>
                  </a:txBody>
                  <a:tcPr marL="66444" marR="66444" marT="33222" marB="33222" anchor="ctr">
                    <a:lnL>
                      <a:noFill/>
                    </a:lnL>
                    <a:lnR>
                      <a:noFill/>
                    </a:lnR>
                    <a:lnT>
                      <a:noFill/>
                    </a:lnT>
                    <a:lnB>
                      <a:noFill/>
                    </a:lnB>
                  </a:tcPr>
                </a:tc>
                <a:tc>
                  <a:txBody>
                    <a:bodyPr/>
                    <a:lstStyle/>
                    <a:p>
                      <a:pPr algn="l" fontAlgn="ctr"/>
                      <a:r>
                        <a:rPr lang="fr-FR" sz="1300">
                          <a:solidFill>
                            <a:schemeClr val="bg1"/>
                          </a:solidFill>
                          <a:effectLst/>
                        </a:rPr>
                        <a:t>43 328 508</a:t>
                      </a:r>
                    </a:p>
                  </a:txBody>
                  <a:tcPr marL="66444" marR="66444" marT="33222" marB="33222" anchor="ctr">
                    <a:lnL>
                      <a:noFill/>
                    </a:lnL>
                    <a:lnR>
                      <a:noFill/>
                    </a:lnR>
                    <a:lnT>
                      <a:noFill/>
                    </a:lnT>
                    <a:lnB>
                      <a:noFill/>
                    </a:lnB>
                  </a:tcPr>
                </a:tc>
                <a:tc>
                  <a:txBody>
                    <a:bodyPr/>
                    <a:lstStyle/>
                    <a:p>
                      <a:pPr algn="l" fontAlgn="ctr"/>
                      <a:endParaRPr lang="fr-FR" sz="1300" dirty="0">
                        <a:solidFill>
                          <a:schemeClr val="bg1"/>
                        </a:solidFill>
                        <a:effectLst/>
                      </a:endParaRPr>
                    </a:p>
                  </a:txBody>
                  <a:tcPr marL="66444" marR="66444" marT="33222" marB="33222" anchor="ctr">
                    <a:lnL>
                      <a:noFill/>
                    </a:lnL>
                    <a:lnR>
                      <a:noFill/>
                    </a:lnR>
                    <a:lnT>
                      <a:noFill/>
                    </a:lnT>
                    <a:lnB>
                      <a:noFill/>
                    </a:lnB>
                  </a:tcPr>
                </a:tc>
                <a:tc>
                  <a:txBody>
                    <a:bodyPr/>
                    <a:lstStyle/>
                    <a:p>
                      <a:pPr algn="l" fontAlgn="ctr"/>
                      <a:endParaRPr lang="fr-FR" sz="1300">
                        <a:solidFill>
                          <a:schemeClr val="bg1"/>
                        </a:solidFill>
                        <a:effectLst/>
                      </a:endParaRPr>
                    </a:p>
                  </a:txBody>
                  <a:tcPr marL="66444" marR="66444" marT="33222" marB="33222" anchor="ctr">
                    <a:lnL>
                      <a:noFill/>
                    </a:lnL>
                    <a:lnR>
                      <a:noFill/>
                    </a:lnR>
                    <a:lnB>
                      <a:noFill/>
                    </a:lnB>
                  </a:tcPr>
                </a:tc>
                <a:extLst>
                  <a:ext uri="{0D108BD9-81ED-4DB2-BD59-A6C34878D82A}">
                    <a16:rowId xmlns:a16="http://schemas.microsoft.com/office/drawing/2014/main" val="2405696594"/>
                  </a:ext>
                </a:extLst>
              </a:tr>
              <a:tr h="265774">
                <a:tc>
                  <a:txBody>
                    <a:bodyPr/>
                    <a:lstStyle/>
                    <a:p>
                      <a:pPr algn="l" fontAlgn="ctr"/>
                      <a:r>
                        <a:rPr lang="fr-FR" sz="1300">
                          <a:solidFill>
                            <a:schemeClr val="bg1"/>
                          </a:solidFill>
                          <a:effectLst/>
                        </a:rPr>
                        <a:t>Abstentions</a:t>
                      </a:r>
                    </a:p>
                  </a:txBody>
                  <a:tcPr marL="66444" marR="66444" marT="33222" marB="33222" anchor="ctr">
                    <a:lnL>
                      <a:noFill/>
                    </a:lnL>
                    <a:lnR>
                      <a:noFill/>
                    </a:lnR>
                    <a:lnT>
                      <a:noFill/>
                    </a:lnT>
                    <a:lnB>
                      <a:noFill/>
                    </a:lnB>
                  </a:tcPr>
                </a:tc>
                <a:tc>
                  <a:txBody>
                    <a:bodyPr/>
                    <a:lstStyle/>
                    <a:p>
                      <a:pPr algn="l" fontAlgn="ctr"/>
                      <a:r>
                        <a:rPr lang="fr-FR" sz="1300">
                          <a:solidFill>
                            <a:schemeClr val="bg1"/>
                          </a:solidFill>
                          <a:effectLst/>
                        </a:rPr>
                        <a:t>14 460 749</a:t>
                      </a:r>
                    </a:p>
                  </a:txBody>
                  <a:tcPr marL="66444" marR="66444" marT="33222" marB="33222" anchor="ctr">
                    <a:lnL>
                      <a:noFill/>
                    </a:lnL>
                    <a:lnR>
                      <a:noFill/>
                    </a:lnR>
                    <a:lnT>
                      <a:noFill/>
                    </a:lnT>
                    <a:lnB>
                      <a:noFill/>
                    </a:lnB>
                  </a:tcPr>
                </a:tc>
                <a:tc>
                  <a:txBody>
                    <a:bodyPr/>
                    <a:lstStyle/>
                    <a:p>
                      <a:pPr algn="l" fontAlgn="ctr"/>
                      <a:r>
                        <a:rPr lang="fr-FR" sz="1300" dirty="0">
                          <a:solidFill>
                            <a:schemeClr val="bg1"/>
                          </a:solidFill>
                          <a:effectLst/>
                        </a:rPr>
                        <a:t>33,37</a:t>
                      </a:r>
                    </a:p>
                  </a:txBody>
                  <a:tcPr marL="66444" marR="66444" marT="33222" marB="33222" anchor="ctr">
                    <a:lnL>
                      <a:noFill/>
                    </a:lnL>
                    <a:lnR>
                      <a:noFill/>
                    </a:lnR>
                    <a:lnT>
                      <a:noFill/>
                    </a:lnT>
                    <a:lnB>
                      <a:noFill/>
                    </a:lnB>
                  </a:tcPr>
                </a:tc>
                <a:tc>
                  <a:txBody>
                    <a:bodyPr/>
                    <a:lstStyle/>
                    <a:p>
                      <a:pPr algn="l" fontAlgn="ctr"/>
                      <a:endParaRPr lang="fr-FR" sz="1300" dirty="0">
                        <a:solidFill>
                          <a:schemeClr val="bg1"/>
                        </a:solidFill>
                        <a:effectLst/>
                      </a:endParaRPr>
                    </a:p>
                  </a:txBody>
                  <a:tcPr marL="66444" marR="66444" marT="33222" marB="33222" anchor="ctr">
                    <a:lnL>
                      <a:noFill/>
                    </a:lnL>
                    <a:lnR>
                      <a:noFill/>
                    </a:lnR>
                    <a:lnT>
                      <a:noFill/>
                    </a:lnT>
                    <a:lnB>
                      <a:noFill/>
                    </a:lnB>
                  </a:tcPr>
                </a:tc>
                <a:extLst>
                  <a:ext uri="{0D108BD9-81ED-4DB2-BD59-A6C34878D82A}">
                    <a16:rowId xmlns:a16="http://schemas.microsoft.com/office/drawing/2014/main" val="2670379742"/>
                  </a:ext>
                </a:extLst>
              </a:tr>
              <a:tr h="265774">
                <a:tc>
                  <a:txBody>
                    <a:bodyPr/>
                    <a:lstStyle/>
                    <a:p>
                      <a:pPr algn="l" fontAlgn="ctr"/>
                      <a:r>
                        <a:rPr lang="fr-FR" sz="1300">
                          <a:solidFill>
                            <a:schemeClr val="bg1"/>
                          </a:solidFill>
                          <a:effectLst/>
                        </a:rPr>
                        <a:t>Votants</a:t>
                      </a:r>
                    </a:p>
                  </a:txBody>
                  <a:tcPr marL="66444" marR="66444" marT="33222" marB="33222" anchor="ctr">
                    <a:lnL>
                      <a:noFill/>
                    </a:lnL>
                    <a:lnR>
                      <a:noFill/>
                    </a:lnR>
                    <a:lnT>
                      <a:noFill/>
                    </a:lnT>
                    <a:lnB>
                      <a:noFill/>
                    </a:lnB>
                  </a:tcPr>
                </a:tc>
                <a:tc>
                  <a:txBody>
                    <a:bodyPr/>
                    <a:lstStyle/>
                    <a:p>
                      <a:pPr algn="l" fontAlgn="ctr"/>
                      <a:r>
                        <a:rPr lang="fr-FR" sz="1300">
                          <a:solidFill>
                            <a:schemeClr val="bg1"/>
                          </a:solidFill>
                          <a:effectLst/>
                        </a:rPr>
                        <a:t>28 867 759</a:t>
                      </a:r>
                    </a:p>
                  </a:txBody>
                  <a:tcPr marL="66444" marR="66444" marT="33222" marB="33222" anchor="ctr">
                    <a:lnL>
                      <a:noFill/>
                    </a:lnL>
                    <a:lnR>
                      <a:noFill/>
                    </a:lnR>
                    <a:lnT>
                      <a:noFill/>
                    </a:lnT>
                    <a:lnB>
                      <a:noFill/>
                    </a:lnB>
                  </a:tcPr>
                </a:tc>
                <a:tc>
                  <a:txBody>
                    <a:bodyPr/>
                    <a:lstStyle/>
                    <a:p>
                      <a:pPr algn="l" fontAlgn="ctr"/>
                      <a:r>
                        <a:rPr lang="fr-FR" sz="1300">
                          <a:solidFill>
                            <a:schemeClr val="bg1"/>
                          </a:solidFill>
                          <a:effectLst/>
                        </a:rPr>
                        <a:t>66,63</a:t>
                      </a:r>
                    </a:p>
                  </a:txBody>
                  <a:tcPr marL="66444" marR="66444" marT="33222" marB="33222" anchor="ctr">
                    <a:lnL>
                      <a:noFill/>
                    </a:lnL>
                    <a:lnR>
                      <a:noFill/>
                    </a:lnR>
                    <a:lnT>
                      <a:noFill/>
                    </a:lnT>
                    <a:lnB>
                      <a:noFill/>
                    </a:lnB>
                  </a:tcPr>
                </a:tc>
                <a:tc>
                  <a:txBody>
                    <a:bodyPr/>
                    <a:lstStyle/>
                    <a:p>
                      <a:pPr algn="l" fontAlgn="ctr"/>
                      <a:endParaRPr lang="fr-FR" sz="1300" dirty="0">
                        <a:solidFill>
                          <a:schemeClr val="bg1"/>
                        </a:solidFill>
                        <a:effectLst/>
                      </a:endParaRPr>
                    </a:p>
                  </a:txBody>
                  <a:tcPr marL="66444" marR="66444" marT="33222" marB="33222" anchor="ctr">
                    <a:lnL>
                      <a:noFill/>
                    </a:lnL>
                    <a:lnR>
                      <a:noFill/>
                    </a:lnR>
                    <a:lnT>
                      <a:noFill/>
                    </a:lnT>
                    <a:lnB>
                      <a:noFill/>
                    </a:lnB>
                  </a:tcPr>
                </a:tc>
                <a:extLst>
                  <a:ext uri="{0D108BD9-81ED-4DB2-BD59-A6C34878D82A}">
                    <a16:rowId xmlns:a16="http://schemas.microsoft.com/office/drawing/2014/main" val="3983978169"/>
                  </a:ext>
                </a:extLst>
              </a:tr>
              <a:tr h="265774">
                <a:tc>
                  <a:txBody>
                    <a:bodyPr/>
                    <a:lstStyle/>
                    <a:p>
                      <a:pPr algn="l" fontAlgn="ctr"/>
                      <a:r>
                        <a:rPr lang="fr-FR" sz="1300">
                          <a:solidFill>
                            <a:schemeClr val="bg1"/>
                          </a:solidFill>
                          <a:effectLst/>
                        </a:rPr>
                        <a:t>Blancs</a:t>
                      </a:r>
                    </a:p>
                  </a:txBody>
                  <a:tcPr marL="66444" marR="66444" marT="33222" marB="33222" anchor="ctr">
                    <a:lnL>
                      <a:noFill/>
                    </a:lnL>
                    <a:lnR>
                      <a:noFill/>
                    </a:lnR>
                    <a:lnT>
                      <a:noFill/>
                    </a:lnT>
                    <a:lnB>
                      <a:noFill/>
                    </a:lnB>
                  </a:tcPr>
                </a:tc>
                <a:tc>
                  <a:txBody>
                    <a:bodyPr/>
                    <a:lstStyle/>
                    <a:p>
                      <a:pPr algn="l" fontAlgn="ctr"/>
                      <a:r>
                        <a:rPr lang="fr-FR" sz="1300">
                          <a:solidFill>
                            <a:schemeClr val="bg1"/>
                          </a:solidFill>
                          <a:effectLst/>
                        </a:rPr>
                        <a:t>1 195 089</a:t>
                      </a:r>
                    </a:p>
                  </a:txBody>
                  <a:tcPr marL="66444" marR="66444" marT="33222" marB="33222" anchor="ctr">
                    <a:lnL>
                      <a:noFill/>
                    </a:lnL>
                    <a:lnR>
                      <a:noFill/>
                    </a:lnR>
                    <a:lnT>
                      <a:noFill/>
                    </a:lnT>
                    <a:lnB>
                      <a:noFill/>
                    </a:lnB>
                  </a:tcPr>
                </a:tc>
                <a:tc>
                  <a:txBody>
                    <a:bodyPr/>
                    <a:lstStyle/>
                    <a:p>
                      <a:pPr algn="l" fontAlgn="ctr"/>
                      <a:r>
                        <a:rPr lang="fr-FR" sz="1300">
                          <a:solidFill>
                            <a:schemeClr val="bg1"/>
                          </a:solidFill>
                          <a:effectLst/>
                        </a:rPr>
                        <a:t>2,76</a:t>
                      </a:r>
                    </a:p>
                  </a:txBody>
                  <a:tcPr marL="66444" marR="66444" marT="33222" marB="33222" anchor="ctr">
                    <a:lnL>
                      <a:noFill/>
                    </a:lnL>
                    <a:lnR>
                      <a:noFill/>
                    </a:lnR>
                    <a:lnT>
                      <a:noFill/>
                    </a:lnT>
                    <a:lnB>
                      <a:noFill/>
                    </a:lnB>
                  </a:tcPr>
                </a:tc>
                <a:tc>
                  <a:txBody>
                    <a:bodyPr/>
                    <a:lstStyle/>
                    <a:p>
                      <a:pPr algn="l" fontAlgn="ctr"/>
                      <a:r>
                        <a:rPr lang="fr-FR" sz="1300" dirty="0">
                          <a:solidFill>
                            <a:schemeClr val="bg1"/>
                          </a:solidFill>
                          <a:effectLst/>
                        </a:rPr>
                        <a:t>4,14</a:t>
                      </a:r>
                    </a:p>
                  </a:txBody>
                  <a:tcPr marL="66444" marR="66444" marT="33222" marB="33222" anchor="ctr">
                    <a:lnL>
                      <a:noFill/>
                    </a:lnL>
                    <a:lnR>
                      <a:noFill/>
                    </a:lnR>
                    <a:lnT>
                      <a:noFill/>
                    </a:lnT>
                    <a:lnB>
                      <a:noFill/>
                    </a:lnB>
                  </a:tcPr>
                </a:tc>
                <a:extLst>
                  <a:ext uri="{0D108BD9-81ED-4DB2-BD59-A6C34878D82A}">
                    <a16:rowId xmlns:a16="http://schemas.microsoft.com/office/drawing/2014/main" val="430319348"/>
                  </a:ext>
                </a:extLst>
              </a:tr>
              <a:tr h="265774">
                <a:tc>
                  <a:txBody>
                    <a:bodyPr/>
                    <a:lstStyle/>
                    <a:p>
                      <a:pPr algn="l" fontAlgn="ctr"/>
                      <a:r>
                        <a:rPr lang="fr-FR" sz="1300">
                          <a:solidFill>
                            <a:schemeClr val="bg1"/>
                          </a:solidFill>
                          <a:effectLst/>
                        </a:rPr>
                        <a:t>Nuls</a:t>
                      </a:r>
                    </a:p>
                  </a:txBody>
                  <a:tcPr marL="66444" marR="66444" marT="33222" marB="33222" anchor="ctr">
                    <a:lnL>
                      <a:noFill/>
                    </a:lnL>
                    <a:lnR>
                      <a:noFill/>
                    </a:lnR>
                    <a:lnT>
                      <a:noFill/>
                    </a:lnT>
                    <a:lnB>
                      <a:noFill/>
                    </a:lnB>
                  </a:tcPr>
                </a:tc>
                <a:tc>
                  <a:txBody>
                    <a:bodyPr/>
                    <a:lstStyle/>
                    <a:p>
                      <a:pPr algn="l" fontAlgn="ctr"/>
                      <a:r>
                        <a:rPr lang="fr-FR" sz="1300">
                          <a:solidFill>
                            <a:schemeClr val="bg1"/>
                          </a:solidFill>
                          <a:effectLst/>
                        </a:rPr>
                        <a:t>392 957</a:t>
                      </a:r>
                    </a:p>
                  </a:txBody>
                  <a:tcPr marL="66444" marR="66444" marT="33222" marB="33222" anchor="ctr">
                    <a:lnL>
                      <a:noFill/>
                    </a:lnL>
                    <a:lnR>
                      <a:noFill/>
                    </a:lnR>
                    <a:lnT>
                      <a:noFill/>
                    </a:lnT>
                    <a:lnB>
                      <a:noFill/>
                    </a:lnB>
                  </a:tcPr>
                </a:tc>
                <a:tc>
                  <a:txBody>
                    <a:bodyPr/>
                    <a:lstStyle/>
                    <a:p>
                      <a:pPr algn="l" fontAlgn="ctr"/>
                      <a:r>
                        <a:rPr lang="fr-FR" sz="1300">
                          <a:solidFill>
                            <a:schemeClr val="bg1"/>
                          </a:solidFill>
                          <a:effectLst/>
                        </a:rPr>
                        <a:t>0,91</a:t>
                      </a:r>
                    </a:p>
                  </a:txBody>
                  <a:tcPr marL="66444" marR="66444" marT="33222" marB="33222" anchor="ctr">
                    <a:lnL>
                      <a:noFill/>
                    </a:lnL>
                    <a:lnR>
                      <a:noFill/>
                    </a:lnR>
                    <a:lnT>
                      <a:noFill/>
                    </a:lnT>
                    <a:lnB>
                      <a:noFill/>
                    </a:lnB>
                  </a:tcPr>
                </a:tc>
                <a:tc>
                  <a:txBody>
                    <a:bodyPr/>
                    <a:lstStyle/>
                    <a:p>
                      <a:pPr algn="l" fontAlgn="ctr"/>
                      <a:r>
                        <a:rPr lang="fr-FR" sz="1300" dirty="0">
                          <a:solidFill>
                            <a:schemeClr val="bg1"/>
                          </a:solidFill>
                          <a:effectLst/>
                        </a:rPr>
                        <a:t>1,36</a:t>
                      </a:r>
                    </a:p>
                  </a:txBody>
                  <a:tcPr marL="66444" marR="66444" marT="33222" marB="33222" anchor="ctr">
                    <a:lnL>
                      <a:noFill/>
                    </a:lnL>
                    <a:lnR>
                      <a:noFill/>
                    </a:lnR>
                    <a:lnT>
                      <a:noFill/>
                    </a:lnT>
                    <a:lnB>
                      <a:noFill/>
                    </a:lnB>
                  </a:tcPr>
                </a:tc>
                <a:extLst>
                  <a:ext uri="{0D108BD9-81ED-4DB2-BD59-A6C34878D82A}">
                    <a16:rowId xmlns:a16="http://schemas.microsoft.com/office/drawing/2014/main" val="3917029996"/>
                  </a:ext>
                </a:extLst>
              </a:tr>
              <a:tr h="265774">
                <a:tc>
                  <a:txBody>
                    <a:bodyPr/>
                    <a:lstStyle/>
                    <a:p>
                      <a:pPr algn="l" fontAlgn="ctr"/>
                      <a:r>
                        <a:rPr lang="fr-FR" sz="1300">
                          <a:solidFill>
                            <a:schemeClr val="bg1"/>
                          </a:solidFill>
                          <a:effectLst/>
                        </a:rPr>
                        <a:t>Exprimés</a:t>
                      </a:r>
                    </a:p>
                  </a:txBody>
                  <a:tcPr marL="66444" marR="66444" marT="33222" marB="33222" anchor="ctr">
                    <a:lnL>
                      <a:noFill/>
                    </a:lnL>
                    <a:lnR>
                      <a:noFill/>
                    </a:lnR>
                    <a:lnT>
                      <a:noFill/>
                    </a:lnT>
                    <a:lnB>
                      <a:noFill/>
                    </a:lnB>
                  </a:tcPr>
                </a:tc>
                <a:tc>
                  <a:txBody>
                    <a:bodyPr/>
                    <a:lstStyle/>
                    <a:p>
                      <a:pPr algn="l" fontAlgn="ctr"/>
                      <a:r>
                        <a:rPr lang="fr-FR" sz="1300">
                          <a:solidFill>
                            <a:schemeClr val="bg1"/>
                          </a:solidFill>
                          <a:effectLst/>
                        </a:rPr>
                        <a:t>27 279 713</a:t>
                      </a:r>
                    </a:p>
                  </a:txBody>
                  <a:tcPr marL="66444" marR="66444" marT="33222" marB="33222" anchor="ctr">
                    <a:lnL>
                      <a:noFill/>
                    </a:lnL>
                    <a:lnR>
                      <a:noFill/>
                    </a:lnR>
                    <a:lnT>
                      <a:noFill/>
                    </a:lnT>
                    <a:lnB>
                      <a:noFill/>
                    </a:lnB>
                  </a:tcPr>
                </a:tc>
                <a:tc>
                  <a:txBody>
                    <a:bodyPr/>
                    <a:lstStyle/>
                    <a:p>
                      <a:pPr algn="l" fontAlgn="ctr"/>
                      <a:r>
                        <a:rPr lang="fr-FR" sz="1300">
                          <a:solidFill>
                            <a:schemeClr val="bg1"/>
                          </a:solidFill>
                          <a:effectLst/>
                        </a:rPr>
                        <a:t>62,96</a:t>
                      </a:r>
                    </a:p>
                  </a:txBody>
                  <a:tcPr marL="66444" marR="66444" marT="33222" marB="33222" anchor="ctr">
                    <a:lnL>
                      <a:noFill/>
                    </a:lnL>
                    <a:lnR>
                      <a:noFill/>
                    </a:lnR>
                    <a:lnT>
                      <a:noFill/>
                    </a:lnT>
                    <a:lnB>
                      <a:noFill/>
                    </a:lnB>
                  </a:tcPr>
                </a:tc>
                <a:tc>
                  <a:txBody>
                    <a:bodyPr/>
                    <a:lstStyle/>
                    <a:p>
                      <a:pPr algn="l" fontAlgn="ctr"/>
                      <a:r>
                        <a:rPr lang="fr-FR" sz="1300" dirty="0">
                          <a:solidFill>
                            <a:schemeClr val="bg1"/>
                          </a:solidFill>
                          <a:effectLst/>
                        </a:rPr>
                        <a:t>94,50</a:t>
                      </a:r>
                    </a:p>
                  </a:txBody>
                  <a:tcPr marL="66444" marR="66444" marT="33222" marB="33222" anchor="ctr">
                    <a:lnL>
                      <a:noFill/>
                    </a:lnL>
                    <a:lnR>
                      <a:noFill/>
                    </a:lnR>
                    <a:lnT>
                      <a:noFill/>
                    </a:lnT>
                    <a:lnB>
                      <a:noFill/>
                    </a:lnB>
                  </a:tcPr>
                </a:tc>
                <a:extLst>
                  <a:ext uri="{0D108BD9-81ED-4DB2-BD59-A6C34878D82A}">
                    <a16:rowId xmlns:a16="http://schemas.microsoft.com/office/drawing/2014/main" val="3740298844"/>
                  </a:ext>
                </a:extLst>
              </a:tr>
            </a:tbl>
          </a:graphicData>
        </a:graphic>
      </p:graphicFrame>
    </p:spTree>
    <p:extLst>
      <p:ext uri="{BB962C8B-B14F-4D97-AF65-F5344CB8AC3E}">
        <p14:creationId xmlns:p14="http://schemas.microsoft.com/office/powerpoint/2010/main" val="994129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974387" y="591442"/>
            <a:ext cx="10515600" cy="1325563"/>
          </a:xfrm>
        </p:spPr>
        <p:txBody>
          <a:bodyPr/>
          <a:lstStyle/>
          <a:p>
            <a:r>
              <a:rPr lang="fr-FR" dirty="0">
                <a:solidFill>
                  <a:schemeClr val="bg1"/>
                </a:solidFill>
              </a:rPr>
              <a:t>Les motifs du vote RN : du rejet à l’adhésion (Source </a:t>
            </a:r>
            <a:r>
              <a:rPr lang="fr-FR" dirty="0" err="1">
                <a:solidFill>
                  <a:schemeClr val="bg1"/>
                </a:solidFill>
              </a:rPr>
              <a:t>Ifop</a:t>
            </a:r>
            <a:r>
              <a:rPr lang="fr-FR" dirty="0">
                <a:solidFill>
                  <a:schemeClr val="bg1"/>
                </a:solidFill>
              </a:rPr>
              <a:t>)</a:t>
            </a:r>
          </a:p>
        </p:txBody>
      </p:sp>
      <p:pic>
        <p:nvPicPr>
          <p:cNvPr id="9" name="Espace réservé du contenu 8">
            <a:extLst>
              <a:ext uri="{FF2B5EF4-FFF2-40B4-BE49-F238E27FC236}">
                <a16:creationId xmlns:a16="http://schemas.microsoft.com/office/drawing/2014/main" id="{96AA27DE-B9B2-93F1-C62F-7C106F3A981E}"/>
              </a:ext>
            </a:extLst>
          </p:cNvPr>
          <p:cNvPicPr>
            <a:picLocks noGrp="1" noChangeAspect="1"/>
          </p:cNvPicPr>
          <p:nvPr>
            <p:ph idx="1"/>
          </p:nvPr>
        </p:nvPicPr>
        <p:blipFill>
          <a:blip r:embed="rId3"/>
          <a:stretch>
            <a:fillRect/>
          </a:stretch>
        </p:blipFill>
        <p:spPr>
          <a:xfrm>
            <a:off x="3042429" y="2110633"/>
            <a:ext cx="6107141" cy="4351338"/>
          </a:xfrm>
        </p:spPr>
      </p:pic>
    </p:spTree>
    <p:extLst>
      <p:ext uri="{BB962C8B-B14F-4D97-AF65-F5344CB8AC3E}">
        <p14:creationId xmlns:p14="http://schemas.microsoft.com/office/powerpoint/2010/main" val="3735260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 name="CustomShape 2"/>
          <p:cNvSpPr/>
          <p:nvPr/>
        </p:nvSpPr>
        <p:spPr>
          <a:xfrm>
            <a:off x="2111374" y="1632928"/>
            <a:ext cx="7836418" cy="3976178"/>
          </a:xfrm>
          <a:prstGeom prst="rect">
            <a:avLst/>
          </a:prstGeom>
          <a:noFill/>
          <a:ln>
            <a:noFill/>
          </a:ln>
        </p:spPr>
        <p:style>
          <a:lnRef idx="0">
            <a:scrgbClr r="0" g="0" b="0"/>
          </a:lnRef>
          <a:fillRef idx="0">
            <a:scrgbClr r="0" g="0" b="0"/>
          </a:fillRef>
          <a:effectRef idx="0">
            <a:scrgbClr r="0" g="0" b="0"/>
          </a:effectRef>
          <a:fontRef idx="minor"/>
        </p:style>
        <p:txBody>
          <a:bodyPr/>
          <a:lstStyle/>
          <a:p>
            <a:endParaRPr lang="fr-FR" dirty="0"/>
          </a:p>
        </p:txBody>
      </p:sp>
      <p:sp>
        <p:nvSpPr>
          <p:cNvPr id="2" name="Titre 1">
            <a:extLst>
              <a:ext uri="{FF2B5EF4-FFF2-40B4-BE49-F238E27FC236}">
                <a16:creationId xmlns:a16="http://schemas.microsoft.com/office/drawing/2014/main" id="{B921366F-C4EA-CA9A-1110-E06152F101D2}"/>
              </a:ext>
            </a:extLst>
          </p:cNvPr>
          <p:cNvSpPr>
            <a:spLocks noGrp="1"/>
          </p:cNvSpPr>
          <p:nvPr>
            <p:ph type="title"/>
          </p:nvPr>
        </p:nvSpPr>
        <p:spPr>
          <a:xfrm>
            <a:off x="838200" y="365125"/>
            <a:ext cx="9635836" cy="883769"/>
          </a:xfrm>
        </p:spPr>
        <p:txBody>
          <a:bodyPr>
            <a:normAutofit fontScale="90000"/>
          </a:bodyPr>
          <a:lstStyle/>
          <a:p>
            <a:r>
              <a:rPr lang="fr-FR" sz="4400" spc="-1" dirty="0">
                <a:solidFill>
                  <a:schemeClr val="bg1"/>
                </a:solidFill>
                <a:latin typeface="Calibri" panose="020F0502020204030204" pitchFamily="34" charset="0"/>
                <a:cs typeface="Calibri" panose="020F0502020204030204" pitchFamily="34" charset="0"/>
              </a:rPr>
              <a:t>La thèse de Vincent </a:t>
            </a:r>
            <a:r>
              <a:rPr lang="fr-FR" sz="4400" spc="-1" dirty="0" err="1">
                <a:solidFill>
                  <a:schemeClr val="bg1"/>
                </a:solidFill>
                <a:latin typeface="Calibri" panose="020F0502020204030204" pitchFamily="34" charset="0"/>
                <a:cs typeface="Calibri" panose="020F0502020204030204" pitchFamily="34" charset="0"/>
              </a:rPr>
              <a:t>Tiberj</a:t>
            </a:r>
            <a:br>
              <a:rPr lang="fr-FR" sz="4400" spc="-1" dirty="0">
                <a:solidFill>
                  <a:schemeClr val="bg1"/>
                </a:solidFill>
                <a:latin typeface="Calibri" panose="020F0502020204030204" pitchFamily="34" charset="0"/>
                <a:cs typeface="Calibri" panose="020F0502020204030204" pitchFamily="34" charset="0"/>
              </a:rPr>
            </a:br>
            <a:endParaRPr lang="fr-FR" dirty="0"/>
          </a:p>
        </p:txBody>
      </p:sp>
      <p:sp>
        <p:nvSpPr>
          <p:cNvPr id="3" name="Espace réservé du contenu 2">
            <a:extLst>
              <a:ext uri="{FF2B5EF4-FFF2-40B4-BE49-F238E27FC236}">
                <a16:creationId xmlns:a16="http://schemas.microsoft.com/office/drawing/2014/main" id="{0799FF50-FBE0-767E-9555-C61A8AB02E8A}"/>
              </a:ext>
            </a:extLst>
          </p:cNvPr>
          <p:cNvSpPr>
            <a:spLocks noGrp="1"/>
          </p:cNvSpPr>
          <p:nvPr>
            <p:ph sz="half" idx="1"/>
          </p:nvPr>
        </p:nvSpPr>
        <p:spPr/>
        <p:txBody>
          <a:bodyPr>
            <a:normAutofit fontScale="85000" lnSpcReduction="20000"/>
          </a:bodyPr>
          <a:lstStyle/>
          <a:p>
            <a:pPr marL="285750" indent="-285750">
              <a:buFont typeface="Arial" panose="020B0604020202020204" pitchFamily="34" charset="0"/>
              <a:buChar char="•"/>
            </a:pPr>
            <a:r>
              <a:rPr lang="fr-FR" sz="3300" dirty="0">
                <a:solidFill>
                  <a:schemeClr val="bg1"/>
                </a:solidFill>
              </a:rPr>
              <a:t>Il n’y a pas de « droitisation par en bas » : d’extrême-droitisation des groupes populaires et, plus largement, de la population française</a:t>
            </a:r>
          </a:p>
          <a:p>
            <a:pPr marL="285750" indent="-285750">
              <a:buFont typeface="Arial" panose="020B0604020202020204" pitchFamily="34" charset="0"/>
              <a:buChar char="•"/>
            </a:pPr>
            <a:endParaRPr lang="fr-FR" sz="3300" dirty="0">
              <a:solidFill>
                <a:schemeClr val="bg1"/>
              </a:solidFill>
            </a:endParaRPr>
          </a:p>
          <a:p>
            <a:pPr marL="285750" indent="-285750">
              <a:buFont typeface="Arial" panose="020B0604020202020204" pitchFamily="34" charset="0"/>
              <a:buChar char="•"/>
            </a:pPr>
            <a:r>
              <a:rPr lang="fr-FR" sz="3300" dirty="0">
                <a:solidFill>
                  <a:schemeClr val="bg1"/>
                </a:solidFill>
              </a:rPr>
              <a:t>La droitisation existe mais elle est avant tout « médiatique » et « politique » : le fait de l’espace public et du champ politique, en particulier des partis</a:t>
            </a:r>
          </a:p>
          <a:p>
            <a:endParaRPr lang="fr-FR" dirty="0"/>
          </a:p>
        </p:txBody>
      </p:sp>
      <p:sp>
        <p:nvSpPr>
          <p:cNvPr id="4" name="Espace réservé du contenu 3">
            <a:extLst>
              <a:ext uri="{FF2B5EF4-FFF2-40B4-BE49-F238E27FC236}">
                <a16:creationId xmlns:a16="http://schemas.microsoft.com/office/drawing/2014/main" id="{5F960E6D-F83F-9DCA-D8AC-97D6AF61978C}"/>
              </a:ext>
            </a:extLst>
          </p:cNvPr>
          <p:cNvSpPr>
            <a:spLocks noGrp="1"/>
          </p:cNvSpPr>
          <p:nvPr>
            <p:ph sz="half" idx="2"/>
          </p:nvPr>
        </p:nvSpPr>
        <p:spPr/>
        <p:txBody>
          <a:bodyPr>
            <a:normAutofit fontScale="85000" lnSpcReduction="20000"/>
          </a:bodyPr>
          <a:lstStyle/>
          <a:p>
            <a:r>
              <a:rPr lang="fr-FR" sz="2800" dirty="0">
                <a:solidFill>
                  <a:schemeClr val="bg1"/>
                </a:solidFill>
              </a:rPr>
              <a:t>« [C]’est par  la lutte pour l’agenda politique (les sujets dont on parle et ceux qu’on évite) et par la manière dont on en parle (les cadrages) sur la scène politique et médiatique, que la droitisation s’impose. (…) La droitisation décourage certains citoyens qui se détournent des urnes ou portent leurs efforts vers des manières différentes de participer, alors que d’autres sont galvanisés et se voient désormais comme la « majorité » de moins en moins silencieuse ou le « pays réel » (p. 13-15).</a:t>
            </a:r>
          </a:p>
          <a:p>
            <a:endParaRPr lang="fr-FR" dirty="0"/>
          </a:p>
        </p:txBody>
      </p:sp>
    </p:spTree>
    <p:extLst>
      <p:ext uri="{BB962C8B-B14F-4D97-AF65-F5344CB8AC3E}">
        <p14:creationId xmlns:p14="http://schemas.microsoft.com/office/powerpoint/2010/main" val="2436625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182880"/>
            <a:ext cx="10515600" cy="1325563"/>
          </a:xfrm>
        </p:spPr>
        <p:txBody>
          <a:bodyPr>
            <a:normAutofit/>
          </a:bodyPr>
          <a:lstStyle/>
          <a:p>
            <a:r>
              <a:rPr lang="fr-FR" dirty="0">
                <a:solidFill>
                  <a:schemeClr val="bg1"/>
                </a:solidFill>
              </a:rPr>
              <a:t>Comment mesurer les préférences et les valeurs ?</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a:xfrm>
            <a:off x="838200" y="1825625"/>
            <a:ext cx="10515600" cy="4631446"/>
          </a:xfrm>
        </p:spPr>
        <p:txBody>
          <a:bodyPr>
            <a:normAutofit fontScale="77500" lnSpcReduction="20000"/>
          </a:bodyPr>
          <a:lstStyle/>
          <a:p>
            <a:r>
              <a:rPr lang="fr-FR" sz="3200" dirty="0">
                <a:solidFill>
                  <a:schemeClr val="bg1"/>
                </a:solidFill>
              </a:rPr>
              <a:t>Quelques limites des sondages </a:t>
            </a:r>
          </a:p>
          <a:p>
            <a:pPr lvl="1"/>
            <a:r>
              <a:rPr lang="fr-FR" sz="2800" dirty="0">
                <a:solidFill>
                  <a:schemeClr val="bg1"/>
                </a:solidFill>
              </a:rPr>
              <a:t>Imposition de problématique et de cadrage</a:t>
            </a:r>
          </a:p>
          <a:p>
            <a:pPr lvl="1"/>
            <a:r>
              <a:rPr lang="fr-FR" sz="2800" dirty="0">
                <a:solidFill>
                  <a:schemeClr val="bg1"/>
                </a:solidFill>
              </a:rPr>
              <a:t>Faiblesse des panels en ligne (problèmes de représentativité, surestiment la participation électorale, la droite, etc.)</a:t>
            </a:r>
          </a:p>
          <a:p>
            <a:pPr lvl="1"/>
            <a:r>
              <a:rPr lang="fr-FR" sz="2800" dirty="0">
                <a:solidFill>
                  <a:schemeClr val="bg1"/>
                </a:solidFill>
              </a:rPr>
              <a:t>Sous-déclaration de certaines opinions</a:t>
            </a:r>
          </a:p>
          <a:p>
            <a:pPr lvl="1"/>
            <a:r>
              <a:rPr lang="fr-FR" sz="2800" dirty="0">
                <a:solidFill>
                  <a:schemeClr val="bg1"/>
                </a:solidFill>
              </a:rPr>
              <a:t>Mesures d’évolution rares</a:t>
            </a:r>
          </a:p>
          <a:p>
            <a:pPr lvl="1"/>
            <a:endParaRPr lang="fr-FR" sz="2800" dirty="0">
              <a:solidFill>
                <a:schemeClr val="bg1"/>
              </a:solidFill>
            </a:endParaRPr>
          </a:p>
          <a:p>
            <a:r>
              <a:rPr lang="fr-FR" sz="3200" dirty="0">
                <a:solidFill>
                  <a:schemeClr val="bg1"/>
                </a:solidFill>
              </a:rPr>
              <a:t>Limites au moins aussi grandes des enquêtes à partir de des traces sur les réseaux sociaux (problème majeur de représentativité)</a:t>
            </a:r>
          </a:p>
          <a:p>
            <a:endParaRPr lang="fr-FR" sz="3200" dirty="0">
              <a:solidFill>
                <a:schemeClr val="bg1"/>
              </a:solidFill>
            </a:endParaRPr>
          </a:p>
          <a:p>
            <a:r>
              <a:rPr lang="fr-FR" sz="3200" dirty="0">
                <a:solidFill>
                  <a:schemeClr val="bg1"/>
                </a:solidFill>
              </a:rPr>
              <a:t>Base de travail de Vincent </a:t>
            </a:r>
            <a:r>
              <a:rPr lang="fr-FR" sz="3200" dirty="0" err="1">
                <a:solidFill>
                  <a:schemeClr val="bg1"/>
                </a:solidFill>
              </a:rPr>
              <a:t>Tiberj</a:t>
            </a:r>
            <a:r>
              <a:rPr lang="fr-FR" sz="3200" dirty="0">
                <a:solidFill>
                  <a:schemeClr val="bg1"/>
                </a:solidFill>
              </a:rPr>
              <a:t> : construction de baromètres (enquêtes par sondages répétés) et de séries mesurant l’évolution d’indicateurs de tolérances et de valeurs (socio-économiques et socio-culturelles) ainsi que ceux de la CNCDH sur le racisme (cf. Indice longitudinal de tolérance)</a:t>
            </a:r>
          </a:p>
        </p:txBody>
      </p:sp>
    </p:spTree>
    <p:extLst>
      <p:ext uri="{BB962C8B-B14F-4D97-AF65-F5344CB8AC3E}">
        <p14:creationId xmlns:p14="http://schemas.microsoft.com/office/powerpoint/2010/main" val="872632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182880"/>
            <a:ext cx="10515600" cy="1325563"/>
          </a:xfrm>
        </p:spPr>
        <p:txBody>
          <a:bodyPr>
            <a:normAutofit/>
          </a:bodyPr>
          <a:lstStyle/>
          <a:p>
            <a:r>
              <a:rPr lang="fr-FR" dirty="0">
                <a:solidFill>
                  <a:schemeClr val="bg1"/>
                </a:solidFill>
              </a:rPr>
              <a:t>La « politique des deux axes »</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a:xfrm>
            <a:off x="838200" y="1825625"/>
            <a:ext cx="10515600" cy="4631446"/>
          </a:xfrm>
        </p:spPr>
        <p:txBody>
          <a:bodyPr>
            <a:normAutofit fontScale="92500" lnSpcReduction="10000"/>
          </a:bodyPr>
          <a:lstStyle/>
          <a:p>
            <a:r>
              <a:rPr lang="fr-FR" sz="3200" dirty="0">
                <a:solidFill>
                  <a:schemeClr val="bg1"/>
                </a:solidFill>
              </a:rPr>
              <a:t>Soubassements « moraux » (en termes de valeurs) des choix politiques aurait changé et comprendraient deux dimensions : l’axe socio-économique et l’axe culturel</a:t>
            </a:r>
          </a:p>
          <a:p>
            <a:r>
              <a:rPr lang="fr-FR" sz="3200" dirty="0">
                <a:solidFill>
                  <a:schemeClr val="bg1"/>
                </a:solidFill>
              </a:rPr>
              <a:t>Détermine quatre profils de « citoyens »:</a:t>
            </a:r>
          </a:p>
          <a:p>
            <a:pPr lvl="1"/>
            <a:r>
              <a:rPr lang="fr-FR" sz="2800" dirty="0">
                <a:solidFill>
                  <a:schemeClr val="bg1"/>
                </a:solidFill>
              </a:rPr>
              <a:t>Libéraux-libertaires (libéraux économiquement et culturellement)</a:t>
            </a:r>
          </a:p>
          <a:p>
            <a:pPr lvl="1"/>
            <a:r>
              <a:rPr lang="fr-FR" sz="2800" dirty="0">
                <a:solidFill>
                  <a:schemeClr val="bg1"/>
                </a:solidFill>
              </a:rPr>
              <a:t>Socio-libertaires (protecteurs économiquement et libéraux culturellement)</a:t>
            </a:r>
          </a:p>
          <a:p>
            <a:pPr lvl="1"/>
            <a:r>
              <a:rPr lang="fr-FR" sz="2800" dirty="0">
                <a:solidFill>
                  <a:schemeClr val="bg1"/>
                </a:solidFill>
              </a:rPr>
              <a:t>Socio-autoritaires (</a:t>
            </a:r>
            <a:r>
              <a:rPr lang="fr-FR" sz="2800" dirty="0" err="1">
                <a:solidFill>
                  <a:schemeClr val="bg1"/>
                </a:solidFill>
              </a:rPr>
              <a:t>welfare</a:t>
            </a:r>
            <a:r>
              <a:rPr lang="fr-FR" sz="2800" dirty="0">
                <a:solidFill>
                  <a:schemeClr val="bg1"/>
                </a:solidFill>
              </a:rPr>
              <a:t> </a:t>
            </a:r>
            <a:r>
              <a:rPr lang="fr-FR" sz="2800" dirty="0" err="1">
                <a:solidFill>
                  <a:schemeClr val="bg1"/>
                </a:solidFill>
              </a:rPr>
              <a:t>chauvinism</a:t>
            </a:r>
            <a:r>
              <a:rPr lang="fr-FR" sz="2800" dirty="0">
                <a:solidFill>
                  <a:schemeClr val="bg1"/>
                </a:solidFill>
              </a:rPr>
              <a:t>)</a:t>
            </a:r>
          </a:p>
          <a:p>
            <a:pPr lvl="1"/>
            <a:r>
              <a:rPr lang="fr-FR" sz="2800" dirty="0">
                <a:solidFill>
                  <a:schemeClr val="bg1"/>
                </a:solidFill>
              </a:rPr>
              <a:t>Libéraux autoritaires</a:t>
            </a:r>
          </a:p>
          <a:p>
            <a:r>
              <a:rPr lang="fr-FR" sz="3200" dirty="0">
                <a:solidFill>
                  <a:schemeClr val="bg1"/>
                </a:solidFill>
              </a:rPr>
              <a:t>Cas français : 1988-2012 : affirmation de ces deux dimensions : 2012- : brouillage relatif à cause de la nouvelle offre politique</a:t>
            </a:r>
          </a:p>
          <a:p>
            <a:endParaRPr lang="fr-FR" sz="3200" dirty="0">
              <a:solidFill>
                <a:schemeClr val="bg1"/>
              </a:solidFill>
            </a:endParaRPr>
          </a:p>
        </p:txBody>
      </p:sp>
    </p:spTree>
    <p:extLst>
      <p:ext uri="{BB962C8B-B14F-4D97-AF65-F5344CB8AC3E}">
        <p14:creationId xmlns:p14="http://schemas.microsoft.com/office/powerpoint/2010/main" val="252355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182880"/>
            <a:ext cx="10515600" cy="1325563"/>
          </a:xfrm>
        </p:spPr>
        <p:txBody>
          <a:bodyPr/>
          <a:lstStyle/>
          <a:p>
            <a:r>
              <a:rPr lang="fr-FR" dirty="0">
                <a:solidFill>
                  <a:schemeClr val="bg1"/>
                </a:solidFill>
              </a:rPr>
              <a:t>La baisse des préjugés discriminatoires</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a:xfrm>
            <a:off x="838200" y="1825625"/>
            <a:ext cx="10515600" cy="4631446"/>
          </a:xfrm>
        </p:spPr>
        <p:txBody>
          <a:bodyPr>
            <a:normAutofit/>
          </a:bodyPr>
          <a:lstStyle/>
          <a:p>
            <a:pPr lvl="1"/>
            <a:endParaRPr lang="fr-FR" sz="2800" dirty="0">
              <a:solidFill>
                <a:schemeClr val="bg1"/>
              </a:solidFill>
            </a:endParaRPr>
          </a:p>
          <a:p>
            <a:pPr lvl="1"/>
            <a:r>
              <a:rPr lang="fr-FR" sz="3200" dirty="0">
                <a:solidFill>
                  <a:schemeClr val="bg1"/>
                </a:solidFill>
              </a:rPr>
              <a:t>Baisse du racisme biologique</a:t>
            </a:r>
          </a:p>
          <a:p>
            <a:pPr lvl="1"/>
            <a:endParaRPr lang="fr-FR" sz="3200" dirty="0">
              <a:solidFill>
                <a:schemeClr val="bg1"/>
              </a:solidFill>
            </a:endParaRPr>
          </a:p>
          <a:p>
            <a:pPr lvl="1"/>
            <a:r>
              <a:rPr lang="fr-FR" sz="3200" dirty="0">
                <a:solidFill>
                  <a:schemeClr val="bg1"/>
                </a:solidFill>
              </a:rPr>
              <a:t>Baisse de l’antisémitisme dans la moyenne durée</a:t>
            </a:r>
          </a:p>
          <a:p>
            <a:pPr lvl="1"/>
            <a:endParaRPr lang="fr-FR" sz="3200" dirty="0">
              <a:solidFill>
                <a:schemeClr val="bg1"/>
              </a:solidFill>
            </a:endParaRPr>
          </a:p>
          <a:p>
            <a:pPr lvl="1"/>
            <a:r>
              <a:rPr lang="fr-FR" sz="3200" dirty="0">
                <a:solidFill>
                  <a:schemeClr val="bg1"/>
                </a:solidFill>
              </a:rPr>
              <a:t>Baisse de la haine des musulmans dans la moyenne durée</a:t>
            </a:r>
          </a:p>
          <a:p>
            <a:pPr lvl="1"/>
            <a:endParaRPr lang="fr-FR" b="1" dirty="0">
              <a:solidFill>
                <a:schemeClr val="bg1"/>
              </a:solidFill>
            </a:endParaRPr>
          </a:p>
          <a:p>
            <a:pPr lvl="1"/>
            <a:endParaRPr lang="fr-FR" b="1" dirty="0">
              <a:solidFill>
                <a:schemeClr val="bg1"/>
              </a:solidFill>
            </a:endParaRPr>
          </a:p>
          <a:p>
            <a:pPr lvl="1"/>
            <a:endParaRPr lang="fr-FR" b="1" dirty="0">
              <a:solidFill>
                <a:schemeClr val="bg1"/>
              </a:solidFill>
            </a:endParaRPr>
          </a:p>
        </p:txBody>
      </p:sp>
    </p:spTree>
    <p:extLst>
      <p:ext uri="{BB962C8B-B14F-4D97-AF65-F5344CB8AC3E}">
        <p14:creationId xmlns:p14="http://schemas.microsoft.com/office/powerpoint/2010/main" val="1090514863"/>
      </p:ext>
    </p:extLst>
  </p:cSld>
  <p:clrMapOvr>
    <a:masterClrMapping/>
  </p:clrMapOvr>
</p:sld>
</file>

<file path=ppt/theme/theme1.xml><?xml version="1.0" encoding="utf-8"?>
<a:theme xmlns:a="http://schemas.openxmlformats.org/drawingml/2006/main" name="Thème Office">
  <a:themeElements>
    <a:clrScheme name="Personnalisé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13673</TotalTime>
  <Words>1481</Words>
  <Application>Microsoft Macintosh PowerPoint</Application>
  <PresentationFormat>Grand écran</PresentationFormat>
  <Paragraphs>256</Paragraphs>
  <Slides>24</Slides>
  <Notes>21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24</vt:i4>
      </vt:variant>
    </vt:vector>
  </HeadingPairs>
  <TitlesOfParts>
    <vt:vector size="28" baseType="lpstr">
      <vt:lpstr>Arial</vt:lpstr>
      <vt:lpstr>Calibri</vt:lpstr>
      <vt:lpstr>Calibri Light</vt:lpstr>
      <vt:lpstr>Thème Office</vt:lpstr>
      <vt:lpstr>Université Paris 1 Panthéon Sorbonne Cours Master 1 Science politique  « Recompositions et métamorphoses de l’action politique» Année 2024-2025 </vt:lpstr>
      <vt:lpstr>Présentation PowerPoint</vt:lpstr>
      <vt:lpstr>Scores du FN/RN aux élections présidentielles, 2002-2022</vt:lpstr>
      <vt:lpstr>Législatives 2024. Résultats 2ème Tour</vt:lpstr>
      <vt:lpstr>Les motifs du vote RN : du rejet à l’adhésion (Source Ifop)</vt:lpstr>
      <vt:lpstr>La thèse de Vincent Tiberj </vt:lpstr>
      <vt:lpstr>Comment mesurer les préférences et les valeurs ?</vt:lpstr>
      <vt:lpstr>La « politique des deux axes »</vt:lpstr>
      <vt:lpstr>La baisse des préjugés discriminatoires</vt:lpstr>
      <vt:lpstr>La tolérance à l’homosexualité</vt:lpstr>
      <vt:lpstr>Présentation PowerPoint</vt:lpstr>
      <vt:lpstr>Présentation PowerPoint</vt:lpstr>
      <vt:lpstr>Présentation PowerPoint</vt:lpstr>
      <vt:lpstr>L’abandon politique des ouvriers et des employés</vt:lpstr>
      <vt:lpstr>Faiblesse du sentiment d’appartenance de classe</vt:lpstr>
      <vt:lpstr>Une défiance croissante (mais différenciée selon les PCS et les générations) envers les partis et l’offre politique</vt:lpstr>
      <vt:lpstr>Une défiance croissante (mais différenciée selon les PCS et les générations) envers les partis et l’offre politique</vt:lpstr>
      <vt:lpstr>Le refus croissant de se placer sur l’axe droite-gauche</vt:lpstr>
      <vt:lpstr>Faiblesse du positionnement droite-gauche</vt:lpstr>
      <vt:lpstr>Questions d’alignement politique Sur-représentation et sous-représentation des publics politiques selon les chaînes infos</vt:lpstr>
      <vt:lpstr>Présentation PowerPoint</vt:lpstr>
      <vt:lpstr>Présentation PowerPoint</vt:lpstr>
      <vt:lpstr>Conclusion: Un diagnostic à interroger</vt:lpstr>
      <vt:lpstr>Conclusion: Un diagnostic à interroger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Université Paris 1 Panthéon Sorbonne Cours Licence 1 Science politique « Histoire des médias » </dc:title>
  <dc:creator>Laurent Jeanpierre</dc:creator>
  <cp:lastModifiedBy>Auteur</cp:lastModifiedBy>
  <cp:revision>180</cp:revision>
  <cp:lastPrinted>2022-09-15T06:44:26Z</cp:lastPrinted>
  <dcterms:created xsi:type="dcterms:W3CDTF">2020-09-20T14:16:59Z</dcterms:created>
  <dcterms:modified xsi:type="dcterms:W3CDTF">2024-10-03T07:32:50Z</dcterms:modified>
</cp:coreProperties>
</file>