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6" r:id="rId2"/>
    <p:sldId id="421" r:id="rId3"/>
    <p:sldId id="410" r:id="rId4"/>
    <p:sldId id="422" r:id="rId5"/>
    <p:sldId id="418" r:id="rId6"/>
    <p:sldId id="424" r:id="rId7"/>
    <p:sldId id="423" r:id="rId8"/>
    <p:sldId id="404" r:id="rId9"/>
    <p:sldId id="425" r:id="rId10"/>
    <p:sldId id="426" r:id="rId11"/>
    <p:sldId id="427" r:id="rId12"/>
    <p:sldId id="429" r:id="rId13"/>
    <p:sldId id="430" r:id="rId14"/>
    <p:sldId id="431" r:id="rId15"/>
    <p:sldId id="428" r:id="rId16"/>
    <p:sldId id="432"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068"/>
    <p:restoredTop sz="86421"/>
  </p:normalViewPr>
  <p:slideViewPr>
    <p:cSldViewPr snapToGrid="0" snapToObjects="1">
      <p:cViewPr varScale="1">
        <p:scale>
          <a:sx n="107" d="100"/>
          <a:sy n="107" d="100"/>
        </p:scale>
        <p:origin x="200" y="16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18D4A1ED-3429-4841-B4B4-F65C44D3B1B6}"/>
              </a:ext>
            </a:extLst>
          </p:cNvPr>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10AD291C-10FA-3F41-817B-07DE18AB02ED}"/>
              </a:ext>
            </a:extLst>
          </p:cNvPr>
          <p:cNvSpPr>
            <a:spLocks noGrp="1"/>
          </p:cNvSpPr>
          <p:nvPr>
            <p:ph type="dt" sz="quarter" idx="1"/>
          </p:nvPr>
        </p:nvSpPr>
        <p:spPr>
          <a:xfrm>
            <a:off x="3884613" y="1"/>
            <a:ext cx="2971800" cy="458788"/>
          </a:xfrm>
          <a:prstGeom prst="rect">
            <a:avLst/>
          </a:prstGeom>
        </p:spPr>
        <p:txBody>
          <a:bodyPr vert="horz" lIns="91440" tIns="45720" rIns="91440" bIns="45720" rtlCol="0"/>
          <a:lstStyle>
            <a:lvl1pPr algn="r">
              <a:defRPr sz="1200"/>
            </a:lvl1pPr>
          </a:lstStyle>
          <a:p>
            <a:fld id="{F4B0F202-C6F0-0140-9CCB-D83E4C2035DD}" type="datetimeFigureOut">
              <a:rPr lang="fr-FR" smtClean="0"/>
              <a:t>17/10/2024</a:t>
            </a:fld>
            <a:endParaRPr lang="fr-FR"/>
          </a:p>
        </p:txBody>
      </p:sp>
      <p:sp>
        <p:nvSpPr>
          <p:cNvPr id="4" name="Espace réservé du pied de page 3">
            <a:extLst>
              <a:ext uri="{FF2B5EF4-FFF2-40B4-BE49-F238E27FC236}">
                <a16:creationId xmlns:a16="http://schemas.microsoft.com/office/drawing/2014/main" id="{E5B13950-837C-E642-AF59-09705331908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63168472-2985-DF49-A48B-89C85BD87F7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0242B1-0250-6144-8A53-8E78E568751C}" type="slidenum">
              <a:rPr lang="fr-FR" smtClean="0"/>
              <a:t>‹N°›</a:t>
            </a:fld>
            <a:endParaRPr lang="fr-FR"/>
          </a:p>
        </p:txBody>
      </p:sp>
    </p:spTree>
    <p:extLst>
      <p:ext uri="{BB962C8B-B14F-4D97-AF65-F5344CB8AC3E}">
        <p14:creationId xmlns:p14="http://schemas.microsoft.com/office/powerpoint/2010/main" val="305478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5010" y="0"/>
            <a:ext cx="2971800" cy="459317"/>
          </a:xfrm>
          <a:prstGeom prst="rect">
            <a:avLst/>
          </a:prstGeom>
        </p:spPr>
        <p:txBody>
          <a:bodyPr vert="horz" lIns="91440" tIns="45720" rIns="91440" bIns="45720" rtlCol="0"/>
          <a:lstStyle>
            <a:lvl1pPr algn="r">
              <a:defRPr sz="1200"/>
            </a:lvl1pPr>
          </a:lstStyle>
          <a:p>
            <a:fld id="{6AB8ABB4-F6C9-EA45-8C4A-7702F92FB34B}" type="datetimeFigureOut">
              <a:rPr lang="fr-FR" smtClean="0"/>
              <a:t>17/10/2024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2"/>
            <a:ext cx="5486400" cy="3600449"/>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8684685"/>
            <a:ext cx="2971800" cy="459316"/>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5010" y="8684685"/>
            <a:ext cx="2971800" cy="459316"/>
          </a:xfrm>
          <a:prstGeom prst="rect">
            <a:avLst/>
          </a:prstGeom>
        </p:spPr>
        <p:txBody>
          <a:bodyPr vert="horz" lIns="91440" tIns="45720" rIns="91440" bIns="45720" rtlCol="0" anchor="b"/>
          <a:lstStyle>
            <a:lvl1pPr algn="r">
              <a:defRPr sz="1200"/>
            </a:lvl1pPr>
          </a:lstStyle>
          <a:p>
            <a:fld id="{4B0BD50E-BBEA-B64D-8268-520FFD08F12B}" type="slidenum">
              <a:rPr lang="fr-FR" smtClean="0"/>
              <a:t>‹N°›</a:t>
            </a:fld>
            <a:endParaRPr lang="fr-FR"/>
          </a:p>
        </p:txBody>
      </p:sp>
    </p:spTree>
    <p:extLst>
      <p:ext uri="{BB962C8B-B14F-4D97-AF65-F5344CB8AC3E}">
        <p14:creationId xmlns:p14="http://schemas.microsoft.com/office/powerpoint/2010/main" val="178492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dx.doi.org/10.3917/puf.schwa.2012.01"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dx.doi.org/10.3917/socio.024.0345"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a:t>
            </a:fld>
            <a:endParaRPr lang="fr-FR"/>
          </a:p>
        </p:txBody>
      </p:sp>
    </p:spTree>
    <p:extLst>
      <p:ext uri="{BB962C8B-B14F-4D97-AF65-F5344CB8AC3E}">
        <p14:creationId xmlns:p14="http://schemas.microsoft.com/office/powerpoint/2010/main" val="3922722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 153 et p. 157</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10</a:t>
            </a:fld>
            <a:endParaRPr lang="fr-FR"/>
          </a:p>
        </p:txBody>
      </p:sp>
    </p:spTree>
    <p:extLst>
      <p:ext uri="{BB962C8B-B14F-4D97-AF65-F5344CB8AC3E}">
        <p14:creationId xmlns:p14="http://schemas.microsoft.com/office/powerpoint/2010/main" val="602509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11</a:t>
            </a:fld>
            <a:endParaRPr lang="fr-FR"/>
          </a:p>
        </p:txBody>
      </p:sp>
    </p:spTree>
    <p:extLst>
      <p:ext uri="{BB962C8B-B14F-4D97-AF65-F5344CB8AC3E}">
        <p14:creationId xmlns:p14="http://schemas.microsoft.com/office/powerpoint/2010/main" val="16842314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12</a:t>
            </a:fld>
            <a:endParaRPr lang="fr-FR"/>
          </a:p>
        </p:txBody>
      </p:sp>
    </p:spTree>
    <p:extLst>
      <p:ext uri="{BB962C8B-B14F-4D97-AF65-F5344CB8AC3E}">
        <p14:creationId xmlns:p14="http://schemas.microsoft.com/office/powerpoint/2010/main" val="13288366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Définir le néolibéralisme</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13</a:t>
            </a:fld>
            <a:endParaRPr lang="fr-FR"/>
          </a:p>
        </p:txBody>
      </p:sp>
    </p:spTree>
    <p:extLst>
      <p:ext uri="{BB962C8B-B14F-4D97-AF65-F5344CB8AC3E}">
        <p14:creationId xmlns:p14="http://schemas.microsoft.com/office/powerpoint/2010/main" val="18811521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14</a:t>
            </a:fld>
            <a:endParaRPr lang="fr-FR"/>
          </a:p>
        </p:txBody>
      </p:sp>
    </p:spTree>
    <p:extLst>
      <p:ext uri="{BB962C8B-B14F-4D97-AF65-F5344CB8AC3E}">
        <p14:creationId xmlns:p14="http://schemas.microsoft.com/office/powerpoint/2010/main" val="17705105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15</a:t>
            </a:fld>
            <a:endParaRPr lang="fr-FR"/>
          </a:p>
        </p:txBody>
      </p:sp>
    </p:spTree>
    <p:extLst>
      <p:ext uri="{BB962C8B-B14F-4D97-AF65-F5344CB8AC3E}">
        <p14:creationId xmlns:p14="http://schemas.microsoft.com/office/powerpoint/2010/main" val="17067912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16</a:t>
            </a:fld>
            <a:endParaRPr lang="fr-FR"/>
          </a:p>
        </p:txBody>
      </p:sp>
    </p:spTree>
    <p:extLst>
      <p:ext uri="{BB962C8B-B14F-4D97-AF65-F5344CB8AC3E}">
        <p14:creationId xmlns:p14="http://schemas.microsoft.com/office/powerpoint/2010/main" val="733352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2</a:t>
            </a:fld>
            <a:endParaRPr lang="fr-FR"/>
          </a:p>
        </p:txBody>
      </p:sp>
    </p:spTree>
    <p:extLst>
      <p:ext uri="{BB962C8B-B14F-4D97-AF65-F5344CB8AC3E}">
        <p14:creationId xmlns:p14="http://schemas.microsoft.com/office/powerpoint/2010/main" val="14432685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Sources p. 41</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3</a:t>
            </a:fld>
            <a:endParaRPr lang="fr-FR"/>
          </a:p>
        </p:txBody>
      </p:sp>
    </p:spTree>
    <p:extLst>
      <p:ext uri="{BB962C8B-B14F-4D97-AF65-F5344CB8AC3E}">
        <p14:creationId xmlns:p14="http://schemas.microsoft.com/office/powerpoint/2010/main" val="36567453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Stuart Hall, Le populisme autoritaire, Paris, Éditions Amsterdam, p. 52-53, (cité p. 217) : « le succès et l’efficacité de l’extrême-droite ne reposent pas sur sa capacité à duper les gens naïfs » mais sur le fait que ce discours politique se déploie auprès d’ « </a:t>
            </a:r>
            <a:r>
              <a:rPr lang="fr-FR" u="sng" dirty="0"/>
              <a:t>expériences vécues et bien réelles </a:t>
            </a:r>
            <a:r>
              <a:rPr lang="fr-FR" dirty="0"/>
              <a:t>» et qu’il a sur celles-ci des « </a:t>
            </a:r>
            <a:r>
              <a:rPr lang="fr-FR" u="sng" dirty="0"/>
              <a:t>effets pertinents </a:t>
            </a:r>
            <a:r>
              <a:rPr lang="fr-FR" dirty="0"/>
              <a:t>».</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4</a:t>
            </a:fld>
            <a:endParaRPr lang="fr-FR"/>
          </a:p>
        </p:txBody>
      </p:sp>
    </p:spTree>
    <p:extLst>
      <p:ext uri="{BB962C8B-B14F-4D97-AF65-F5344CB8AC3E}">
        <p14:creationId xmlns:p14="http://schemas.microsoft.com/office/powerpoint/2010/main" val="2464006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Voir p. 23</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5</a:t>
            </a:fld>
            <a:endParaRPr lang="fr-FR"/>
          </a:p>
        </p:txBody>
      </p:sp>
    </p:spTree>
    <p:extLst>
      <p:ext uri="{BB962C8B-B14F-4D97-AF65-F5344CB8AC3E}">
        <p14:creationId xmlns:p14="http://schemas.microsoft.com/office/powerpoint/2010/main" val="2362806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Voir p. 23</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6</a:t>
            </a:fld>
            <a:endParaRPr lang="fr-FR"/>
          </a:p>
        </p:txBody>
      </p:sp>
    </p:spTree>
    <p:extLst>
      <p:ext uri="{BB962C8B-B14F-4D97-AF65-F5344CB8AC3E}">
        <p14:creationId xmlns:p14="http://schemas.microsoft.com/office/powerpoint/2010/main" val="26457387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p. 27 Nos sociétés qui aiment parfois à se représenter comme </a:t>
            </a:r>
            <a:r>
              <a:rPr lang="fr-FR" dirty="0" err="1"/>
              <a:t>postraciales</a:t>
            </a:r>
            <a:r>
              <a:rPr lang="fr-FR" dirty="0"/>
              <a:t> restent structurées par des rapports sociaux de race qui déterminent au quotidien les situations et chances de vie des individus.</a:t>
            </a:r>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7</a:t>
            </a:fld>
            <a:endParaRPr lang="fr-FR"/>
          </a:p>
        </p:txBody>
      </p:sp>
    </p:spTree>
    <p:extLst>
      <p:ext uri="{BB962C8B-B14F-4D97-AF65-F5344CB8AC3E}">
        <p14:creationId xmlns:p14="http://schemas.microsoft.com/office/powerpoint/2010/main" val="24764484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8</a:t>
            </a:fld>
            <a:endParaRPr lang="fr-FR"/>
          </a:p>
        </p:txBody>
      </p:sp>
    </p:spTree>
    <p:extLst>
      <p:ext uri="{BB962C8B-B14F-4D97-AF65-F5344CB8AC3E}">
        <p14:creationId xmlns:p14="http://schemas.microsoft.com/office/powerpoint/2010/main" val="7191561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just"/>
            <a:r>
              <a:rPr lang="fr-FR" b="1" i="0" u="none" strike="noStrike" dirty="0">
                <a:solidFill>
                  <a:srgbClr val="000000"/>
                </a:solidFill>
                <a:effectLst/>
                <a:latin typeface="Verdana" panose="020B0604030504040204" pitchFamily="34" charset="0"/>
              </a:rPr>
              <a:t>Schwartz O.</a:t>
            </a:r>
            <a:r>
              <a:rPr lang="fr-FR" b="0" i="0" u="none" strike="noStrike" dirty="0">
                <a:solidFill>
                  <a:srgbClr val="000000"/>
                </a:solidFill>
                <a:effectLst/>
                <a:latin typeface="Verdana" panose="020B0604030504040204" pitchFamily="34" charset="0"/>
              </a:rPr>
              <a:t> (1990), </a:t>
            </a:r>
            <a:r>
              <a:rPr lang="fr-FR" b="0" i="1" u="none" strike="noStrike" dirty="0">
                <a:solidFill>
                  <a:srgbClr val="000000"/>
                </a:solidFill>
                <a:effectLst/>
                <a:latin typeface="Verdana" panose="020B0604030504040204" pitchFamily="34" charset="0"/>
              </a:rPr>
              <a:t>Le monde privé des ouvriers. Hommes et femmes du Nord</a:t>
            </a:r>
            <a:r>
              <a:rPr lang="fr-FR" b="0" i="0" u="none" strike="noStrike" dirty="0">
                <a:solidFill>
                  <a:srgbClr val="000000"/>
                </a:solidFill>
                <a:effectLst/>
                <a:latin typeface="Verdana" panose="020B0604030504040204" pitchFamily="34" charset="0"/>
              </a:rPr>
              <a:t>, Paris, </a:t>
            </a:r>
            <a:r>
              <a:rPr lang="fr-FR" b="0" i="0" u="none" strike="noStrike" dirty="0" err="1">
                <a:solidFill>
                  <a:srgbClr val="000000"/>
                </a:solidFill>
                <a:effectLst/>
                <a:latin typeface="Verdana" panose="020B0604030504040204" pitchFamily="34" charset="0"/>
              </a:rPr>
              <a:t>Puf</a:t>
            </a:r>
            <a:r>
              <a:rPr lang="fr-FR" b="0" i="0" u="none" strike="noStrike" dirty="0">
                <a:solidFill>
                  <a:srgbClr val="000000"/>
                </a:solidFill>
                <a:effectLst/>
                <a:latin typeface="Verdana" panose="020B0604030504040204" pitchFamily="34" charset="0"/>
              </a:rPr>
              <a:t>.</a:t>
            </a:r>
            <a:br>
              <a:rPr lang="fr-FR" b="0" i="0" u="none" strike="noStrike" dirty="0">
                <a:solidFill>
                  <a:srgbClr val="000000"/>
                </a:solidFill>
                <a:effectLst/>
                <a:latin typeface="Verdana" panose="020B0604030504040204" pitchFamily="34" charset="0"/>
              </a:rPr>
            </a:br>
            <a:r>
              <a:rPr lang="fr-FR" b="0" i="0" u="none" strike="noStrike" dirty="0">
                <a:solidFill>
                  <a:srgbClr val="000000"/>
                </a:solidFill>
                <a:effectLst/>
                <a:latin typeface="Verdana" panose="020B0604030504040204" pitchFamily="34" charset="0"/>
              </a:rPr>
              <a:t>DOI : </a:t>
            </a:r>
            <a:r>
              <a:rPr lang="fr-FR" b="0" i="0" u="none" strike="noStrike" dirty="0">
                <a:solidFill>
                  <a:srgbClr val="E2001A"/>
                </a:solidFill>
                <a:effectLst/>
                <a:latin typeface="Verdana" panose="020B0604030504040204" pitchFamily="34" charset="0"/>
                <a:hlinkClick r:id="rId3"/>
              </a:rPr>
              <a:t>10.3917/puf.schwa.2012.01</a:t>
            </a:r>
            <a:endParaRPr lang="fr-FR" b="0" i="0" u="none" strike="noStrike" dirty="0">
              <a:solidFill>
                <a:srgbClr val="000000"/>
              </a:solidFill>
              <a:effectLst/>
              <a:latin typeface="Verdana" panose="020B0604030504040204" pitchFamily="34" charset="0"/>
            </a:endParaRPr>
          </a:p>
          <a:p>
            <a:pPr algn="just"/>
            <a:r>
              <a:rPr lang="fr-FR" b="1" i="0" u="none" strike="noStrike" dirty="0">
                <a:solidFill>
                  <a:srgbClr val="000000"/>
                </a:solidFill>
                <a:effectLst/>
                <a:latin typeface="Verdana" panose="020B0604030504040204" pitchFamily="34" charset="0"/>
              </a:rPr>
              <a:t>Schwartz O.</a:t>
            </a:r>
            <a:r>
              <a:rPr lang="fr-FR" b="0" i="0" u="none" strike="noStrike" dirty="0">
                <a:solidFill>
                  <a:srgbClr val="000000"/>
                </a:solidFill>
                <a:effectLst/>
                <a:latin typeface="Verdana" panose="020B0604030504040204" pitchFamily="34" charset="0"/>
              </a:rPr>
              <a:t> (1997), « La notion de classes populaires », Habilitation à diriger des recherches, Université de Versailles-Saint-Quentin-en-Yvelines.</a:t>
            </a:r>
          </a:p>
          <a:p>
            <a:pPr algn="just"/>
            <a:r>
              <a:rPr lang="fr-FR" b="1" i="0" u="none" strike="noStrike" dirty="0">
                <a:solidFill>
                  <a:srgbClr val="000000"/>
                </a:solidFill>
                <a:effectLst/>
                <a:latin typeface="Verdana" panose="020B0604030504040204" pitchFamily="34" charset="0"/>
              </a:rPr>
              <a:t>Schwartz O.</a:t>
            </a:r>
            <a:r>
              <a:rPr lang="fr-FR" b="0" i="0" u="none" strike="noStrike" dirty="0">
                <a:solidFill>
                  <a:srgbClr val="000000"/>
                </a:solidFill>
                <a:effectLst/>
                <a:latin typeface="Verdana" panose="020B0604030504040204" pitchFamily="34" charset="0"/>
              </a:rPr>
              <a:t> (2009), « Vivons-nous encore dans une société de classes ? Trois remarques sur la société française contemporaine », </a:t>
            </a:r>
            <a:r>
              <a:rPr lang="fr-FR" b="0" i="1" u="none" strike="noStrike" dirty="0">
                <a:solidFill>
                  <a:srgbClr val="000000"/>
                </a:solidFill>
                <a:effectLst/>
                <a:latin typeface="Verdana" panose="020B0604030504040204" pitchFamily="34" charset="0"/>
              </a:rPr>
              <a:t>La vie des idées</a:t>
            </a:r>
            <a:r>
              <a:rPr lang="fr-FR" b="0" i="0" u="none" strike="noStrike" dirty="0">
                <a:solidFill>
                  <a:srgbClr val="000000"/>
                </a:solidFill>
                <a:effectLst/>
                <a:latin typeface="Verdana" panose="020B0604030504040204" pitchFamily="34" charset="0"/>
              </a:rPr>
              <a:t> [en ligne], 22 septembre.</a:t>
            </a:r>
          </a:p>
          <a:p>
            <a:pPr algn="just"/>
            <a:r>
              <a:rPr lang="fr-FR" b="1" i="0" u="none" strike="noStrike" dirty="0">
                <a:solidFill>
                  <a:srgbClr val="000000"/>
                </a:solidFill>
                <a:effectLst/>
                <a:latin typeface="Verdana" panose="020B0604030504040204" pitchFamily="34" charset="0"/>
              </a:rPr>
              <a:t>Schwartz O.</a:t>
            </a:r>
            <a:r>
              <a:rPr lang="fr-FR" b="0" i="0" u="none" strike="noStrike" dirty="0">
                <a:solidFill>
                  <a:srgbClr val="000000"/>
                </a:solidFill>
                <a:effectLst/>
                <a:latin typeface="Verdana" panose="020B0604030504040204" pitchFamily="34" charset="0"/>
              </a:rPr>
              <a:t> (2011), « La pénétration de la “culture psychologique de masse” dans un groupe populaire : paroles de conducteurs de bus », </a:t>
            </a:r>
            <a:r>
              <a:rPr lang="fr-FR" b="0" i="1" u="none" strike="noStrike" dirty="0">
                <a:solidFill>
                  <a:srgbClr val="000000"/>
                </a:solidFill>
                <a:effectLst/>
                <a:latin typeface="Verdana" panose="020B0604030504040204" pitchFamily="34" charset="0"/>
              </a:rPr>
              <a:t>Sociologie</a:t>
            </a:r>
            <a:r>
              <a:rPr lang="fr-FR" b="0" i="0" u="none" strike="noStrike" dirty="0">
                <a:solidFill>
                  <a:srgbClr val="000000"/>
                </a:solidFill>
                <a:effectLst/>
                <a:latin typeface="Verdana" panose="020B0604030504040204" pitchFamily="34" charset="0"/>
              </a:rPr>
              <a:t>, vol. 2, n</a:t>
            </a:r>
            <a:r>
              <a:rPr lang="fr-FR" b="0" i="0" u="none" strike="noStrike" baseline="30000" dirty="0">
                <a:solidFill>
                  <a:srgbClr val="000000"/>
                </a:solidFill>
                <a:effectLst/>
                <a:latin typeface="Verdana" panose="020B0604030504040204" pitchFamily="34" charset="0"/>
              </a:rPr>
              <a:t>o</a:t>
            </a:r>
            <a:r>
              <a:rPr lang="fr-FR" b="0" i="0" u="none" strike="noStrike" dirty="0">
                <a:solidFill>
                  <a:srgbClr val="000000"/>
                </a:solidFill>
                <a:effectLst/>
                <a:latin typeface="Verdana" panose="020B0604030504040204" pitchFamily="34" charset="0"/>
              </a:rPr>
              <a:t> 4, p. 345-361.</a:t>
            </a:r>
            <a:br>
              <a:rPr lang="fr-FR" b="0" i="0" u="none" strike="noStrike" dirty="0">
                <a:solidFill>
                  <a:srgbClr val="000000"/>
                </a:solidFill>
                <a:effectLst/>
                <a:latin typeface="Verdana" panose="020B0604030504040204" pitchFamily="34" charset="0"/>
              </a:rPr>
            </a:br>
            <a:r>
              <a:rPr lang="fr-FR" b="0" i="0" u="none" strike="noStrike" dirty="0">
                <a:solidFill>
                  <a:srgbClr val="000000"/>
                </a:solidFill>
                <a:effectLst/>
                <a:latin typeface="Verdana" panose="020B0604030504040204" pitchFamily="34" charset="0"/>
              </a:rPr>
              <a:t>DOI : </a:t>
            </a:r>
            <a:r>
              <a:rPr lang="fr-FR" b="0" i="0" u="none" strike="noStrike" dirty="0">
                <a:solidFill>
                  <a:srgbClr val="E2001A"/>
                </a:solidFill>
                <a:effectLst/>
                <a:latin typeface="Verdana" panose="020B0604030504040204" pitchFamily="34" charset="0"/>
                <a:hlinkClick r:id="rId4"/>
              </a:rPr>
              <a:t>10.3917/socio.024.0345</a:t>
            </a:r>
            <a:endParaRPr lang="fr-FR" b="0" i="0" u="none" strike="noStrike" dirty="0">
              <a:solidFill>
                <a:srgbClr val="000000"/>
              </a:solidFill>
              <a:effectLst/>
              <a:latin typeface="Verdana" panose="020B0604030504040204" pitchFamily="34" charset="0"/>
            </a:endParaRPr>
          </a:p>
          <a:p>
            <a:endParaRPr lang="fr-FR" b="0" i="0" u="none" strike="noStrike" dirty="0">
              <a:solidFill>
                <a:srgbClr val="202122"/>
              </a:solidFill>
              <a:effectLst/>
              <a:latin typeface="Arial" panose="020B0604020202020204" pitchFamily="34" charset="0"/>
            </a:endParaRPr>
          </a:p>
          <a:p>
            <a:r>
              <a:rPr lang="fr-FR" b="0" i="0" u="none" strike="noStrike" dirty="0">
                <a:solidFill>
                  <a:srgbClr val="202122"/>
                </a:solidFill>
                <a:effectLst/>
                <a:latin typeface="Arial" panose="020B0604020202020204" pitchFamily="34" charset="0"/>
              </a:rPr>
              <a:t>Sentiment perçu par les fractions hautes des catégories populaires se substituant à la dichotomie traditionnelle « eux/nous » par une tripartition : « ceux d’en bas/nous/ceux d’en haut » ou « eux/nous/ils ».</a:t>
            </a:r>
            <a:endParaRPr lang="fr-FR" dirty="0"/>
          </a:p>
        </p:txBody>
      </p:sp>
      <p:sp>
        <p:nvSpPr>
          <p:cNvPr id="4" name="Espace réservé du numéro de diapositive 3"/>
          <p:cNvSpPr>
            <a:spLocks noGrp="1"/>
          </p:cNvSpPr>
          <p:nvPr>
            <p:ph type="sldNum" sz="quarter" idx="5"/>
          </p:nvPr>
        </p:nvSpPr>
        <p:spPr/>
        <p:txBody>
          <a:bodyPr/>
          <a:lstStyle/>
          <a:p>
            <a:fld id="{4B0BD50E-BBEA-B64D-8268-520FFD08F12B}" type="slidenum">
              <a:rPr lang="fr-FR" smtClean="0"/>
              <a:t>9</a:t>
            </a:fld>
            <a:endParaRPr lang="fr-FR"/>
          </a:p>
        </p:txBody>
      </p:sp>
    </p:spTree>
    <p:extLst>
      <p:ext uri="{BB962C8B-B14F-4D97-AF65-F5344CB8AC3E}">
        <p14:creationId xmlns:p14="http://schemas.microsoft.com/office/powerpoint/2010/main" val="28205547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BCD8C9-C0F3-4B48-8C20-F7E361CDE37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0D23EB5-41E6-B848-A752-E19C62FE78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p>
        </p:txBody>
      </p:sp>
      <p:sp>
        <p:nvSpPr>
          <p:cNvPr id="4" name="Espace réservé de la date 3">
            <a:extLst>
              <a:ext uri="{FF2B5EF4-FFF2-40B4-BE49-F238E27FC236}">
                <a16:creationId xmlns:a16="http://schemas.microsoft.com/office/drawing/2014/main" id="{3DE27BEF-8EAA-794F-AA7D-A84C4A4D1389}"/>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5" name="Espace réservé du pied de page 4">
            <a:extLst>
              <a:ext uri="{FF2B5EF4-FFF2-40B4-BE49-F238E27FC236}">
                <a16:creationId xmlns:a16="http://schemas.microsoft.com/office/drawing/2014/main" id="{7E12A1A4-7A4F-434E-AE05-84EDD33027A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543E60F-F02B-164D-8B00-AF053207EA58}"/>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234319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6AC472-54E0-474D-8274-52842A8F473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88D9E91-79B2-194A-9A2B-F91A2DF8264A}"/>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2C26E57-0FC9-2B46-8E05-AA02776CEE9E}"/>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5" name="Espace réservé du pied de page 4">
            <a:extLst>
              <a:ext uri="{FF2B5EF4-FFF2-40B4-BE49-F238E27FC236}">
                <a16:creationId xmlns:a16="http://schemas.microsoft.com/office/drawing/2014/main" id="{7B091026-A0AB-794F-9C01-9E5B51F455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471D1B8-ACE3-454A-AA1D-0DF4911F0F32}"/>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295948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5B15957-0ACE-B642-BAEB-5B5AF5D08C0D}"/>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264C5603-DF7C-7448-AE43-E27DBF032E6B}"/>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4A80207-472D-E047-BFF6-D756DF953CEE}"/>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5" name="Espace réservé du pied de page 4">
            <a:extLst>
              <a:ext uri="{FF2B5EF4-FFF2-40B4-BE49-F238E27FC236}">
                <a16:creationId xmlns:a16="http://schemas.microsoft.com/office/drawing/2014/main" id="{EA408DE4-2DE4-274B-BF78-9FCF79C3D80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0923DF4-4261-CC49-81E8-B8F369C3E2BD}"/>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2327314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6C77A6-40AF-F948-87DA-A35B44BCA03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022286-4076-FD4C-BD81-490CF55E19C5}"/>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AD3C158-FA4D-AF48-A818-4BB3A0D977FC}"/>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5" name="Espace réservé du pied de page 4">
            <a:extLst>
              <a:ext uri="{FF2B5EF4-FFF2-40B4-BE49-F238E27FC236}">
                <a16:creationId xmlns:a16="http://schemas.microsoft.com/office/drawing/2014/main" id="{C176E006-4909-8E41-B59B-82EFBB038A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E035BA-0C9E-1F44-9FD4-3CCD456B4801}"/>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328736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D3F3D8-2D5A-014E-A426-1067C3E6BA6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E3A450C-1C2E-6C42-9755-49B903BD3A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EF1E931B-67DD-F942-8099-B5DE6ABEDC3A}"/>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5" name="Espace réservé du pied de page 4">
            <a:extLst>
              <a:ext uri="{FF2B5EF4-FFF2-40B4-BE49-F238E27FC236}">
                <a16:creationId xmlns:a16="http://schemas.microsoft.com/office/drawing/2014/main" id="{C360AE20-5586-4744-B3EE-6BA5C386C0A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DF58B0C-28AB-D749-BB38-D633A1D115C7}"/>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06327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E0C864B-CA0E-6942-A4FD-AAA58FB789C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0A1A984-07F9-E043-8E80-460AB463CFD8}"/>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DF8C856A-9238-C34E-B6F8-C7635C75856B}"/>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40B86B0-D5EF-A041-B5D9-8902239645AE}"/>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6" name="Espace réservé du pied de page 5">
            <a:extLst>
              <a:ext uri="{FF2B5EF4-FFF2-40B4-BE49-F238E27FC236}">
                <a16:creationId xmlns:a16="http://schemas.microsoft.com/office/drawing/2014/main" id="{C32DB345-47D7-8948-8AA1-E46E58EBD37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14F0750-7EED-2A44-A358-12FF7DA58306}"/>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4546044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3881445-B6D8-FF4A-9F86-38CDA47ADDA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8D1B092-B309-AF42-883B-A7302D32D7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5F112F2A-A13B-5147-87E6-89CA0842C269}"/>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54A52C6-55F3-B047-A00B-2D0AD6788B3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1977B88A-4CC9-A846-936C-9A2347A50D54}"/>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25343F04-1296-F340-BD88-FA0CA1E2D335}"/>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8" name="Espace réservé du pied de page 7">
            <a:extLst>
              <a:ext uri="{FF2B5EF4-FFF2-40B4-BE49-F238E27FC236}">
                <a16:creationId xmlns:a16="http://schemas.microsoft.com/office/drawing/2014/main" id="{81170983-80E8-154B-81F9-ED3F9601858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80D52F16-0FFF-7D49-8705-CBAD404D6869}"/>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1869865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6E23912-17CE-1648-9D7C-395DBA9FF6C2}"/>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5AF0609F-977D-6643-ADA2-BA699212D80E}"/>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4" name="Espace réservé du pied de page 3">
            <a:extLst>
              <a:ext uri="{FF2B5EF4-FFF2-40B4-BE49-F238E27FC236}">
                <a16:creationId xmlns:a16="http://schemas.microsoft.com/office/drawing/2014/main" id="{5577ED42-5DF9-4B4A-8030-2131CEC0EDA1}"/>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C081D53-1E4A-4C44-BB9C-D44ECE0B76CA}"/>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2449068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3067F5DB-E087-E948-AA19-A245CAC1A8F1}"/>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3" name="Espace réservé du pied de page 2">
            <a:extLst>
              <a:ext uri="{FF2B5EF4-FFF2-40B4-BE49-F238E27FC236}">
                <a16:creationId xmlns:a16="http://schemas.microsoft.com/office/drawing/2014/main" id="{D94AE9C6-F77D-4A40-A719-E3E52B52A450}"/>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AA8DDD6E-930C-D94C-B6B7-4DC09A4C9DE9}"/>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36747508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03E31B-EBC4-1844-97CC-0E331F0A6487}"/>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7E8F511-8E28-9A41-BB61-60B86BC44B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A9DA353-94BB-4B4B-A119-59A4A8C6C9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EF80D350-766C-F441-B5F0-7F9E9204ACE7}"/>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6" name="Espace réservé du pied de page 5">
            <a:extLst>
              <a:ext uri="{FF2B5EF4-FFF2-40B4-BE49-F238E27FC236}">
                <a16:creationId xmlns:a16="http://schemas.microsoft.com/office/drawing/2014/main" id="{F1D821BC-E412-424D-8B2E-097B386D84D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ADFD9378-57E2-A843-B4BF-7DFE4B1AFE25}"/>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1807080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6E0B8B5-138F-BD45-ACD6-2B37FC11686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e l’image 2">
            <a:extLst>
              <a:ext uri="{FF2B5EF4-FFF2-40B4-BE49-F238E27FC236}">
                <a16:creationId xmlns:a16="http://schemas.microsoft.com/office/drawing/2014/main" id="{B2A74D8D-AD87-154D-A952-1B8F0FB058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D350280-03C1-954E-B211-454D31F534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4B535278-85C0-064E-812F-4A3AAADE53B5}"/>
              </a:ext>
            </a:extLst>
          </p:cNvPr>
          <p:cNvSpPr>
            <a:spLocks noGrp="1"/>
          </p:cNvSpPr>
          <p:nvPr>
            <p:ph type="dt" sz="half" idx="10"/>
          </p:nvPr>
        </p:nvSpPr>
        <p:spPr/>
        <p:txBody>
          <a:bodyPr/>
          <a:lstStyle/>
          <a:p>
            <a:fld id="{2B8643EA-0E58-6F4F-B65B-A444B642798A}" type="datetimeFigureOut">
              <a:rPr lang="fr-FR" smtClean="0"/>
              <a:t>17/10/2024</a:t>
            </a:fld>
            <a:endParaRPr lang="fr-FR"/>
          </a:p>
        </p:txBody>
      </p:sp>
      <p:sp>
        <p:nvSpPr>
          <p:cNvPr id="6" name="Espace réservé du pied de page 5">
            <a:extLst>
              <a:ext uri="{FF2B5EF4-FFF2-40B4-BE49-F238E27FC236}">
                <a16:creationId xmlns:a16="http://schemas.microsoft.com/office/drawing/2014/main" id="{A536A025-2CB3-3042-8F9F-E13F7D13BF4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080BD77-09EB-8741-BF85-890C69D29789}"/>
              </a:ext>
            </a:extLst>
          </p:cNvPr>
          <p:cNvSpPr>
            <a:spLocks noGrp="1"/>
          </p:cNvSpPr>
          <p:nvPr>
            <p:ph type="sldNum" sz="quarter" idx="12"/>
          </p:nvPr>
        </p:nvSpPr>
        <p:spPr/>
        <p:txBody>
          <a:bodyPr/>
          <a:lstStyle/>
          <a:p>
            <a:fld id="{ABDD3B87-C3BB-9744-9E1E-C7DC7A6FD23E}" type="slidenum">
              <a:rPr lang="fr-FR" smtClean="0"/>
              <a:t>‹N°›</a:t>
            </a:fld>
            <a:endParaRPr lang="fr-FR"/>
          </a:p>
        </p:txBody>
      </p:sp>
    </p:spTree>
    <p:extLst>
      <p:ext uri="{BB962C8B-B14F-4D97-AF65-F5344CB8AC3E}">
        <p14:creationId xmlns:p14="http://schemas.microsoft.com/office/powerpoint/2010/main" val="1446819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AFCAD51-EF12-8C41-A9D3-719DFDAE1C8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C3D8DC4C-6A8C-404E-BDF5-C53EFC02ADA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DC78132-1ED4-8A49-934F-FD92AB77D7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8643EA-0E58-6F4F-B65B-A444B642798A}" type="datetimeFigureOut">
              <a:rPr lang="fr-FR" smtClean="0"/>
              <a:t>17/10/2024</a:t>
            </a:fld>
            <a:endParaRPr lang="fr-FR"/>
          </a:p>
        </p:txBody>
      </p:sp>
      <p:sp>
        <p:nvSpPr>
          <p:cNvPr id="5" name="Espace réservé du pied de page 4">
            <a:extLst>
              <a:ext uri="{FF2B5EF4-FFF2-40B4-BE49-F238E27FC236}">
                <a16:creationId xmlns:a16="http://schemas.microsoft.com/office/drawing/2014/main" id="{5A14535E-FA6C-134B-838E-DF398E2991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620AC301-2883-A24C-888F-48F0D765CF3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D3B87-C3BB-9744-9E1E-C7DC7A6FD23E}" type="slidenum">
              <a:rPr lang="fr-FR" smtClean="0"/>
              <a:t>‹N°›</a:t>
            </a:fld>
            <a:endParaRPr lang="fr-FR"/>
          </a:p>
        </p:txBody>
      </p:sp>
    </p:spTree>
    <p:extLst>
      <p:ext uri="{BB962C8B-B14F-4D97-AF65-F5344CB8AC3E}">
        <p14:creationId xmlns:p14="http://schemas.microsoft.com/office/powerpoint/2010/main" val="5067238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5C6408-BA24-2A42-BC4B-55F7AB09FF07}"/>
              </a:ext>
            </a:extLst>
          </p:cNvPr>
          <p:cNvSpPr>
            <a:spLocks noGrp="1"/>
          </p:cNvSpPr>
          <p:nvPr>
            <p:ph type="ctrTitle"/>
          </p:nvPr>
        </p:nvSpPr>
        <p:spPr>
          <a:xfrm>
            <a:off x="1524000" y="1122363"/>
            <a:ext cx="9144000" cy="2701492"/>
          </a:xfrm>
        </p:spPr>
        <p:txBody>
          <a:bodyPr>
            <a:normAutofit fontScale="90000"/>
          </a:bodyPr>
          <a:lstStyle/>
          <a:p>
            <a:r>
              <a:rPr lang="fr-FR" sz="3100" dirty="0">
                <a:solidFill>
                  <a:schemeClr val="bg1"/>
                </a:solidFill>
              </a:rPr>
              <a:t>Université Paris 1 Panthéon Sorbonne</a:t>
            </a:r>
            <a:br>
              <a:rPr lang="fr-FR" sz="3100" dirty="0">
                <a:solidFill>
                  <a:schemeClr val="bg1"/>
                </a:solidFill>
              </a:rPr>
            </a:br>
            <a:r>
              <a:rPr lang="fr-FR" sz="3100" dirty="0">
                <a:solidFill>
                  <a:schemeClr val="bg1"/>
                </a:solidFill>
              </a:rPr>
              <a:t>Cours Master 1 Science politique</a:t>
            </a:r>
            <a:br>
              <a:rPr lang="fr-FR" sz="3100" dirty="0">
                <a:solidFill>
                  <a:schemeClr val="bg1"/>
                </a:solidFill>
              </a:rPr>
            </a:br>
            <a:br>
              <a:rPr lang="fr-FR" sz="3100" dirty="0">
                <a:solidFill>
                  <a:schemeClr val="bg1"/>
                </a:solidFill>
              </a:rPr>
            </a:br>
            <a:r>
              <a:rPr lang="fr-FR" sz="3100" dirty="0">
                <a:solidFill>
                  <a:schemeClr val="bg1"/>
                </a:solidFill>
              </a:rPr>
              <a:t>« Recompositions et métamorphoses de l’action politique»</a:t>
            </a:r>
            <a:br>
              <a:rPr lang="fr-FR" sz="3100" dirty="0">
                <a:solidFill>
                  <a:schemeClr val="bg1"/>
                </a:solidFill>
              </a:rPr>
            </a:br>
            <a:r>
              <a:rPr lang="fr-FR" sz="3100" dirty="0">
                <a:solidFill>
                  <a:schemeClr val="bg1"/>
                </a:solidFill>
              </a:rPr>
              <a:t>Année 2024-2025</a:t>
            </a:r>
            <a:br>
              <a:rPr lang="fr-FR" sz="3600" dirty="0">
                <a:solidFill>
                  <a:schemeClr val="bg1"/>
                </a:solidFill>
              </a:rPr>
            </a:br>
            <a:endParaRPr lang="fr-FR" sz="3600" dirty="0">
              <a:solidFill>
                <a:schemeClr val="bg1"/>
              </a:solidFill>
            </a:endParaRPr>
          </a:p>
        </p:txBody>
      </p:sp>
      <p:sp>
        <p:nvSpPr>
          <p:cNvPr id="3" name="Sous-titre 2">
            <a:extLst>
              <a:ext uri="{FF2B5EF4-FFF2-40B4-BE49-F238E27FC236}">
                <a16:creationId xmlns:a16="http://schemas.microsoft.com/office/drawing/2014/main" id="{99C8C6D2-7097-094E-A5B5-EEF35A83BF45}"/>
              </a:ext>
            </a:extLst>
          </p:cNvPr>
          <p:cNvSpPr>
            <a:spLocks noGrp="1"/>
          </p:cNvSpPr>
          <p:nvPr>
            <p:ph type="subTitle" idx="1"/>
          </p:nvPr>
        </p:nvSpPr>
        <p:spPr>
          <a:xfrm>
            <a:off x="1524000" y="3823855"/>
            <a:ext cx="9144000" cy="2387600"/>
          </a:xfrm>
        </p:spPr>
        <p:txBody>
          <a:bodyPr>
            <a:normAutofit/>
          </a:bodyPr>
          <a:lstStyle/>
          <a:p>
            <a:r>
              <a:rPr lang="fr-FR" b="1" dirty="0">
                <a:solidFill>
                  <a:schemeClr val="bg1"/>
                </a:solidFill>
              </a:rPr>
              <a:t>L’extrême-droitisation de la France</a:t>
            </a:r>
          </a:p>
          <a:p>
            <a:endParaRPr lang="fr-FR" dirty="0">
              <a:solidFill>
                <a:schemeClr val="bg1"/>
              </a:solidFill>
            </a:endParaRPr>
          </a:p>
          <a:p>
            <a:endParaRPr lang="fr-FR" dirty="0">
              <a:solidFill>
                <a:schemeClr val="bg1"/>
              </a:solidFill>
            </a:endParaRPr>
          </a:p>
          <a:p>
            <a:r>
              <a:rPr lang="fr-FR" dirty="0">
                <a:solidFill>
                  <a:schemeClr val="bg1"/>
                </a:solidFill>
              </a:rPr>
              <a:t>Séance 3</a:t>
            </a:r>
          </a:p>
          <a:p>
            <a:r>
              <a:rPr lang="fr-FR" dirty="0">
                <a:solidFill>
                  <a:schemeClr val="bg1"/>
                </a:solidFill>
              </a:rPr>
              <a:t>La normalisation de l’extrême-droite et du racisme</a:t>
            </a:r>
          </a:p>
        </p:txBody>
      </p:sp>
    </p:spTree>
    <p:extLst>
      <p:ext uri="{BB962C8B-B14F-4D97-AF65-F5344CB8AC3E}">
        <p14:creationId xmlns:p14="http://schemas.microsoft.com/office/powerpoint/2010/main" val="31961430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Se placer du côté des « majoritaires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5324622"/>
          </a:xfrm>
        </p:spPr>
        <p:txBody>
          <a:bodyPr>
            <a:normAutofit/>
          </a:bodyPr>
          <a:lstStyle/>
          <a:p>
            <a:pPr lvl="1"/>
            <a:r>
              <a:rPr lang="fr-FR" sz="3200" dirty="0">
                <a:solidFill>
                  <a:schemeClr val="bg1"/>
                </a:solidFill>
              </a:rPr>
              <a:t>Réclamer coûte que coûte une appartenance au groupe majoritaire, et se maintenir ou se réhausser symboliquement</a:t>
            </a:r>
          </a:p>
          <a:p>
            <a:pPr lvl="1"/>
            <a:endParaRPr lang="fr-FR" sz="3200" dirty="0">
              <a:solidFill>
                <a:schemeClr val="bg1"/>
              </a:solidFill>
            </a:endParaRPr>
          </a:p>
          <a:p>
            <a:pPr lvl="1"/>
            <a:r>
              <a:rPr lang="fr-FR" sz="3200" dirty="0">
                <a:solidFill>
                  <a:schemeClr val="bg1"/>
                </a:solidFill>
              </a:rPr>
              <a:t>Electeurs RN : « garde-côtes » de l’ordre racial dont ils sont placés au frontières ; des rejetés et discriminés qui veulent à tout prix marquer une </a:t>
            </a:r>
            <a:r>
              <a:rPr lang="fr-FR" sz="3200" u="sng" dirty="0">
                <a:solidFill>
                  <a:schemeClr val="bg1"/>
                </a:solidFill>
              </a:rPr>
              <a:t>frontière symbolique </a:t>
            </a:r>
            <a:r>
              <a:rPr lang="fr-FR" sz="3200" dirty="0">
                <a:solidFill>
                  <a:schemeClr val="bg1"/>
                </a:solidFill>
              </a:rPr>
              <a:t>avec les minorités visibles</a:t>
            </a:r>
          </a:p>
          <a:p>
            <a:pPr lvl="1"/>
            <a:endParaRPr lang="fr-FR" sz="3200" dirty="0">
              <a:solidFill>
                <a:schemeClr val="bg1"/>
              </a:solidFill>
            </a:endParaRPr>
          </a:p>
          <a:p>
            <a:pPr lvl="1"/>
            <a:r>
              <a:rPr lang="fr-FR" sz="3200" dirty="0">
                <a:solidFill>
                  <a:schemeClr val="bg1"/>
                </a:solidFill>
              </a:rPr>
              <a:t>Discours nombreux sur les bons et les mauvais migrants</a:t>
            </a:r>
          </a:p>
        </p:txBody>
      </p:sp>
    </p:spTree>
    <p:extLst>
      <p:ext uri="{BB962C8B-B14F-4D97-AF65-F5344CB8AC3E}">
        <p14:creationId xmlns:p14="http://schemas.microsoft.com/office/powerpoint/2010/main" val="115938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Logiques de la normalisation</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5324622"/>
          </a:xfrm>
        </p:spPr>
        <p:txBody>
          <a:bodyPr>
            <a:normAutofit fontScale="85000" lnSpcReduction="10000"/>
          </a:bodyPr>
          <a:lstStyle/>
          <a:p>
            <a:pPr lvl="1"/>
            <a:r>
              <a:rPr lang="fr-FR" sz="3200" dirty="0">
                <a:solidFill>
                  <a:schemeClr val="bg1"/>
                </a:solidFill>
              </a:rPr>
              <a:t>Comment le vote RN , de honteux, stigmatisant, est devenu légitime et accepté ?</a:t>
            </a:r>
          </a:p>
          <a:p>
            <a:pPr lvl="2"/>
            <a:r>
              <a:rPr lang="fr-FR" sz="2800" dirty="0">
                <a:solidFill>
                  <a:schemeClr val="bg1"/>
                </a:solidFill>
              </a:rPr>
              <a:t>Les gens qui votent RN vivent avec des gens qui votent RN (ils ne sont pas les seuls : la « consonance politique » des entourages est la règle)</a:t>
            </a:r>
          </a:p>
          <a:p>
            <a:pPr lvl="2"/>
            <a:r>
              <a:rPr lang="fr-FR" sz="2800" dirty="0">
                <a:solidFill>
                  <a:schemeClr val="bg1"/>
                </a:solidFill>
              </a:rPr>
              <a:t>Plainte raciste s’exprime au quotidien et s’adosse, pour être crédible, à un « ressenti », une expérience « vécue »</a:t>
            </a:r>
          </a:p>
          <a:p>
            <a:pPr lvl="2"/>
            <a:r>
              <a:rPr lang="fr-FR" sz="2800" dirty="0">
                <a:solidFill>
                  <a:schemeClr val="bg1"/>
                </a:solidFill>
              </a:rPr>
              <a:t>Rejet partagé du diplômé moralisateur de gauche (responsable associatif, cadre culturel de la ville, enseignant, etc.)</a:t>
            </a:r>
          </a:p>
          <a:p>
            <a:pPr lvl="1"/>
            <a:endParaRPr lang="fr-FR" sz="3200" dirty="0">
              <a:solidFill>
                <a:schemeClr val="bg1"/>
              </a:solidFill>
            </a:endParaRPr>
          </a:p>
          <a:p>
            <a:pPr lvl="1"/>
            <a:r>
              <a:rPr lang="fr-FR" sz="3200" dirty="0">
                <a:solidFill>
                  <a:schemeClr val="bg1"/>
                </a:solidFill>
              </a:rPr>
              <a:t>Rejet de la droite et de la gauche</a:t>
            </a:r>
          </a:p>
          <a:p>
            <a:pPr lvl="1"/>
            <a:endParaRPr lang="fr-FR" sz="3200" dirty="0">
              <a:solidFill>
                <a:schemeClr val="bg1"/>
              </a:solidFill>
            </a:endParaRPr>
          </a:p>
          <a:p>
            <a:pPr lvl="1"/>
            <a:r>
              <a:rPr lang="fr-FR" sz="3200" dirty="0">
                <a:solidFill>
                  <a:schemeClr val="bg1"/>
                </a:solidFill>
              </a:rPr>
              <a:t>Adhésion mesurée au RN et à Marine Le Pen ; anticipation d’une faiblesse politique qui permet de dédramatiser le vote (p. 209); </a:t>
            </a:r>
          </a:p>
          <a:p>
            <a:pPr lvl="2"/>
            <a:r>
              <a:rPr lang="fr-FR" sz="2800" dirty="0">
                <a:solidFill>
                  <a:schemeClr val="bg1"/>
                </a:solidFill>
              </a:rPr>
              <a:t>Parti qui n’est plus considéré par une majorité de Français comme un « danger pour la démocratie » depuis la fin des années 2010</a:t>
            </a:r>
          </a:p>
        </p:txBody>
      </p:sp>
    </p:spTree>
    <p:extLst>
      <p:ext uri="{BB962C8B-B14F-4D97-AF65-F5344CB8AC3E}">
        <p14:creationId xmlns:p14="http://schemas.microsoft.com/office/powerpoint/2010/main" val="2787279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Logiques de la normalisation</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4906425"/>
          </a:xfrm>
        </p:spPr>
        <p:txBody>
          <a:bodyPr>
            <a:normAutofit/>
          </a:bodyPr>
          <a:lstStyle/>
          <a:p>
            <a:pPr marL="457200" lvl="1" indent="0">
              <a:buNone/>
            </a:pPr>
            <a:endParaRPr lang="fr-FR" sz="2800" dirty="0">
              <a:solidFill>
                <a:schemeClr val="bg1"/>
              </a:solidFill>
            </a:endParaRPr>
          </a:p>
          <a:p>
            <a:pPr marL="457200" lvl="1" indent="0">
              <a:buNone/>
            </a:pPr>
            <a:r>
              <a:rPr lang="fr-FR" sz="2800" dirty="0">
                <a:solidFill>
                  <a:schemeClr val="bg1"/>
                </a:solidFill>
              </a:rPr>
              <a:t>« [L]a force du RN réside (…) dans sa capacité à tenir ensemble (…) diverses manières de pencher vers l’extrême-droite. Tout à la fois </a:t>
            </a:r>
            <a:r>
              <a:rPr lang="fr-FR" sz="2800" u="sng" dirty="0">
                <a:solidFill>
                  <a:schemeClr val="bg1"/>
                </a:solidFill>
              </a:rPr>
              <a:t>protestataire et normalisé</a:t>
            </a:r>
            <a:r>
              <a:rPr lang="fr-FR" sz="2800" dirty="0">
                <a:solidFill>
                  <a:schemeClr val="bg1"/>
                </a:solidFill>
              </a:rPr>
              <a:t>, le partie de Marine Le Pen parvient (…) à ratisser large. [I]l conserve un aspect suffisamment sulfureux pour continuer à capter le désir de radicalité politique qui anime beaucoup d’électeurs; (…) il bénéficie désormais d’une aura de normalisation qui produit des effets sur les électeurs initialement moins disposés à voter pour le RN. (…) Le lepénisme s’étend en tâche d’huile, en agrégeant progressivement de nouveaux soutiens sans que son centre s’en voie amenuisé. » (p. 214-215)</a:t>
            </a:r>
          </a:p>
        </p:txBody>
      </p:sp>
    </p:spTree>
    <p:extLst>
      <p:ext uri="{BB962C8B-B14F-4D97-AF65-F5344CB8AC3E}">
        <p14:creationId xmlns:p14="http://schemas.microsoft.com/office/powerpoint/2010/main" val="3191938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Conclusion</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5324622"/>
          </a:xfrm>
        </p:spPr>
        <p:txBody>
          <a:bodyPr>
            <a:normAutofit/>
          </a:bodyPr>
          <a:lstStyle/>
          <a:p>
            <a:pPr lvl="1"/>
            <a:r>
              <a:rPr lang="fr-FR" sz="3200" dirty="0">
                <a:solidFill>
                  <a:schemeClr val="bg1"/>
                </a:solidFill>
              </a:rPr>
              <a:t>Le racisme n’est pas « culturel » (ni cultural </a:t>
            </a:r>
            <a:r>
              <a:rPr lang="fr-FR" sz="3200" dirty="0" err="1">
                <a:solidFill>
                  <a:schemeClr val="bg1"/>
                </a:solidFill>
              </a:rPr>
              <a:t>backlash</a:t>
            </a:r>
            <a:r>
              <a:rPr lang="fr-FR" sz="3200" dirty="0">
                <a:solidFill>
                  <a:schemeClr val="bg1"/>
                </a:solidFill>
              </a:rPr>
              <a:t> seulement) ou « sociétal » puisqu’il exprime aussi et en même temps des préoccupations économiques et sociales</a:t>
            </a:r>
          </a:p>
          <a:p>
            <a:pPr lvl="1"/>
            <a:endParaRPr lang="fr-FR" sz="3200" dirty="0">
              <a:solidFill>
                <a:schemeClr val="bg1"/>
              </a:solidFill>
            </a:endParaRPr>
          </a:p>
          <a:p>
            <a:pPr lvl="1"/>
            <a:r>
              <a:rPr lang="fr-FR" sz="3200" dirty="0">
                <a:solidFill>
                  <a:schemeClr val="bg1"/>
                </a:solidFill>
              </a:rPr>
              <a:t>Rôle du néolibéralisme est central dans l’extrême-droitisation : </a:t>
            </a:r>
          </a:p>
          <a:p>
            <a:pPr lvl="2"/>
            <a:r>
              <a:rPr lang="fr-FR" sz="2800" dirty="0">
                <a:solidFill>
                  <a:schemeClr val="bg1"/>
                </a:solidFill>
              </a:rPr>
              <a:t>Mode de gouvernement qui met en concurrence pour des ressources communes</a:t>
            </a:r>
          </a:p>
          <a:p>
            <a:pPr lvl="2"/>
            <a:r>
              <a:rPr lang="fr-FR" sz="2800" dirty="0">
                <a:solidFill>
                  <a:schemeClr val="bg1"/>
                </a:solidFill>
              </a:rPr>
              <a:t>Raréfaction de ces ressources (publiques, redistributives), remise en cause de l’universalité des droits sociaux (ex. contrepartie aux droits au chômage, etc.)</a:t>
            </a:r>
          </a:p>
          <a:p>
            <a:pPr lvl="1"/>
            <a:endParaRPr lang="fr-FR" sz="3200" dirty="0">
              <a:solidFill>
                <a:schemeClr val="bg1"/>
              </a:solidFill>
            </a:endParaRPr>
          </a:p>
          <a:p>
            <a:pPr marL="457200" lvl="1" indent="0">
              <a:buNone/>
            </a:pPr>
            <a:endParaRPr lang="fr-FR" sz="3200" dirty="0">
              <a:solidFill>
                <a:schemeClr val="bg1"/>
              </a:solidFill>
            </a:endParaRPr>
          </a:p>
        </p:txBody>
      </p:sp>
    </p:spTree>
    <p:extLst>
      <p:ext uri="{BB962C8B-B14F-4D97-AF65-F5344CB8AC3E}">
        <p14:creationId xmlns:p14="http://schemas.microsoft.com/office/powerpoint/2010/main" val="1529241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Conclusion</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5324622"/>
          </a:xfrm>
        </p:spPr>
        <p:txBody>
          <a:bodyPr>
            <a:normAutofit/>
          </a:bodyPr>
          <a:lstStyle/>
          <a:p>
            <a:pPr lvl="1"/>
            <a:endParaRPr lang="fr-FR" sz="3200" dirty="0">
              <a:solidFill>
                <a:schemeClr val="bg1"/>
              </a:solidFill>
            </a:endParaRPr>
          </a:p>
          <a:p>
            <a:pPr lvl="1"/>
            <a:r>
              <a:rPr lang="fr-FR" sz="3200" dirty="0">
                <a:solidFill>
                  <a:schemeClr val="bg1"/>
                </a:solidFill>
              </a:rPr>
              <a:t>Dimension racialisée du vote RN plus fondamentale et surtout vraie que sa dimension « populaire » ou « protestataire » (i. e. « fâchés pas fachos »)</a:t>
            </a:r>
          </a:p>
          <a:p>
            <a:pPr marL="457200" lvl="1" indent="0">
              <a:buNone/>
            </a:pPr>
            <a:endParaRPr lang="fr-FR" sz="3200" dirty="0">
              <a:solidFill>
                <a:schemeClr val="bg1"/>
              </a:solidFill>
            </a:endParaRPr>
          </a:p>
          <a:p>
            <a:pPr lvl="1"/>
            <a:r>
              <a:rPr lang="fr-FR" sz="3200" dirty="0">
                <a:solidFill>
                  <a:schemeClr val="bg1"/>
                </a:solidFill>
              </a:rPr>
              <a:t>Racisme de l’électorat n’est pas une fausse conscience ou l’expression d’autre chose (déclassement), il a son autonomie et sa force normative propre</a:t>
            </a:r>
            <a:endParaRPr lang="fr-FR" sz="2800" dirty="0">
              <a:solidFill>
                <a:schemeClr val="bg1"/>
              </a:solidFill>
            </a:endParaRPr>
          </a:p>
          <a:p>
            <a:pPr lvl="1"/>
            <a:endParaRPr lang="fr-FR" sz="3200" dirty="0">
              <a:solidFill>
                <a:schemeClr val="bg1"/>
              </a:solidFill>
            </a:endParaRPr>
          </a:p>
          <a:p>
            <a:pPr marL="457200" lvl="1" indent="0">
              <a:buNone/>
            </a:pPr>
            <a:endParaRPr lang="fr-FR" sz="3200" dirty="0">
              <a:solidFill>
                <a:schemeClr val="bg1"/>
              </a:solidFill>
            </a:endParaRPr>
          </a:p>
        </p:txBody>
      </p:sp>
    </p:spTree>
    <p:extLst>
      <p:ext uri="{BB962C8B-B14F-4D97-AF65-F5344CB8AC3E}">
        <p14:creationId xmlns:p14="http://schemas.microsoft.com/office/powerpoint/2010/main" val="1988814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Conclusion</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5324622"/>
          </a:xfrm>
        </p:spPr>
        <p:txBody>
          <a:bodyPr>
            <a:normAutofit lnSpcReduction="10000"/>
          </a:bodyPr>
          <a:lstStyle/>
          <a:p>
            <a:pPr lvl="1"/>
            <a:r>
              <a:rPr lang="fr-FR" sz="3200" dirty="0">
                <a:solidFill>
                  <a:schemeClr val="bg1"/>
                </a:solidFill>
              </a:rPr>
              <a:t>Thèse centrale : Des « concurrences sociales racialisées » concentrées sur les « rapports de reproduction » (ou des « concurrences reproductives »)</a:t>
            </a:r>
          </a:p>
          <a:p>
            <a:pPr lvl="2"/>
            <a:r>
              <a:rPr lang="fr-FR" sz="2800" dirty="0">
                <a:solidFill>
                  <a:schemeClr val="bg1"/>
                </a:solidFill>
              </a:rPr>
              <a:t>Reproduction sociale : ensemble des institutions et des pratiques permettant la reproduction quotidienne et générationnelle de la force de travail (dont le travail éducatif des enfants par les parents ou par l’école) (p. 74)</a:t>
            </a:r>
          </a:p>
          <a:p>
            <a:pPr marL="914400" lvl="2" indent="0">
              <a:buNone/>
            </a:pPr>
            <a:endParaRPr lang="fr-FR" sz="2800" dirty="0">
              <a:solidFill>
                <a:schemeClr val="bg1"/>
              </a:solidFill>
            </a:endParaRPr>
          </a:p>
          <a:p>
            <a:pPr lvl="1"/>
            <a:r>
              <a:rPr lang="fr-FR" sz="3200" dirty="0">
                <a:solidFill>
                  <a:schemeClr val="bg1"/>
                </a:solidFill>
              </a:rPr>
              <a:t>Remarque et prolongement : Une crise de reproduction (redistribution, école, résidence) qui concerne d’autres fractions de classe (et donc de l’électorat lepéniste) même si l’analyse, ici, est concentrée sur le noyau dur des électeurs RN ?</a:t>
            </a:r>
          </a:p>
          <a:p>
            <a:pPr lvl="1"/>
            <a:endParaRPr lang="fr-FR" sz="3200" dirty="0">
              <a:solidFill>
                <a:schemeClr val="bg1"/>
              </a:solidFill>
            </a:endParaRPr>
          </a:p>
          <a:p>
            <a:pPr marL="457200" lvl="1" indent="0">
              <a:buNone/>
            </a:pPr>
            <a:endParaRPr lang="fr-FR" sz="3200" dirty="0">
              <a:solidFill>
                <a:schemeClr val="bg1"/>
              </a:solidFill>
            </a:endParaRPr>
          </a:p>
        </p:txBody>
      </p:sp>
    </p:spTree>
    <p:extLst>
      <p:ext uri="{BB962C8B-B14F-4D97-AF65-F5344CB8AC3E}">
        <p14:creationId xmlns:p14="http://schemas.microsoft.com/office/powerpoint/2010/main" val="2403832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Conclusion</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227089"/>
            <a:ext cx="10515600" cy="5324622"/>
          </a:xfrm>
        </p:spPr>
        <p:txBody>
          <a:bodyPr>
            <a:normAutofit lnSpcReduction="10000"/>
          </a:bodyPr>
          <a:lstStyle/>
          <a:p>
            <a:pPr marL="457200" lvl="1" indent="0">
              <a:buNone/>
            </a:pPr>
            <a:endParaRPr lang="fr-FR" sz="3200" dirty="0">
              <a:solidFill>
                <a:schemeClr val="bg1"/>
              </a:solidFill>
            </a:endParaRPr>
          </a:p>
          <a:p>
            <a:pPr marL="457200" lvl="1" indent="0">
              <a:buNone/>
            </a:pPr>
            <a:r>
              <a:rPr lang="fr-FR" sz="3200" dirty="0">
                <a:solidFill>
                  <a:schemeClr val="bg1"/>
                </a:solidFill>
              </a:rPr>
              <a:t>« Considérer cet essor [du RN] comme un phénomène anormal ou pathologique, c’est ne pas voir qu’il se nourrit de normes déjà largement légitimées, que l’extrême-droite ne fait que radicaliser ou simplement rendre explicites. Les discours “anti-assistés” ou “anti-immigrés” (…) ne paraissent valides aux acteurs que parce qu’ils s’insèrent dans un contexte matériel, culturel, et idéologique qui les rend possible voire valorisés. Étudier le Rassemblement national, comprendre ses électeurs, c’est aussi se rendre compte que ceux-ci ne penchent vers l’extrême-droite que parce que </a:t>
            </a:r>
            <a:r>
              <a:rPr lang="fr-FR" sz="3200" u="sng" dirty="0">
                <a:solidFill>
                  <a:schemeClr val="bg1"/>
                </a:solidFill>
              </a:rPr>
              <a:t>le monde dans lequel ils vivent penche avec eux</a:t>
            </a:r>
            <a:r>
              <a:rPr lang="fr-FR" sz="3200" dirty="0">
                <a:solidFill>
                  <a:schemeClr val="bg1"/>
                </a:solidFill>
              </a:rPr>
              <a:t>. » (p. 228)</a:t>
            </a:r>
          </a:p>
          <a:p>
            <a:pPr marL="457200" lvl="1" indent="0">
              <a:buNone/>
            </a:pPr>
            <a:endParaRPr lang="fr-FR" sz="3200" dirty="0">
              <a:solidFill>
                <a:schemeClr val="bg1"/>
              </a:solidFill>
            </a:endParaRPr>
          </a:p>
        </p:txBody>
      </p:sp>
    </p:spTree>
    <p:extLst>
      <p:ext uri="{BB962C8B-B14F-4D97-AF65-F5344CB8AC3E}">
        <p14:creationId xmlns:p14="http://schemas.microsoft.com/office/powerpoint/2010/main" val="2641813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endParaRPr lang="fr-FR" dirty="0">
              <a:solidFill>
                <a:schemeClr val="bg1"/>
              </a:solidFill>
            </a:endParaRPr>
          </a:p>
        </p:txBody>
      </p:sp>
      <p:pic>
        <p:nvPicPr>
          <p:cNvPr id="5" name="Espace réservé du contenu 4">
            <a:extLst>
              <a:ext uri="{FF2B5EF4-FFF2-40B4-BE49-F238E27FC236}">
                <a16:creationId xmlns:a16="http://schemas.microsoft.com/office/drawing/2014/main" id="{CF5A4FC0-5494-0D88-6B77-6C61DD3A67F7}"/>
              </a:ext>
            </a:extLst>
          </p:cNvPr>
          <p:cNvPicPr>
            <a:picLocks noGrp="1" noChangeAspect="1"/>
          </p:cNvPicPr>
          <p:nvPr>
            <p:ph idx="1"/>
          </p:nvPr>
        </p:nvPicPr>
        <p:blipFill>
          <a:blip r:embed="rId3"/>
          <a:stretch>
            <a:fillRect/>
          </a:stretch>
        </p:blipFill>
        <p:spPr>
          <a:xfrm>
            <a:off x="4612194" y="1825625"/>
            <a:ext cx="3103056" cy="4549936"/>
          </a:xfrm>
        </p:spPr>
      </p:pic>
    </p:spTree>
    <p:extLst>
      <p:ext uri="{BB962C8B-B14F-4D97-AF65-F5344CB8AC3E}">
        <p14:creationId xmlns:p14="http://schemas.microsoft.com/office/powerpoint/2010/main" val="1642887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normAutofit/>
          </a:bodyPr>
          <a:lstStyle/>
          <a:p>
            <a:r>
              <a:rPr lang="fr-FR" dirty="0">
                <a:solidFill>
                  <a:schemeClr val="bg1"/>
                </a:solidFill>
              </a:rPr>
              <a:t>Bases de l’enquête</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5"/>
            <a:ext cx="10515600" cy="4631446"/>
          </a:xfrm>
        </p:spPr>
        <p:txBody>
          <a:bodyPr>
            <a:normAutofit fontScale="85000" lnSpcReduction="10000"/>
          </a:bodyPr>
          <a:lstStyle/>
          <a:p>
            <a:r>
              <a:rPr lang="fr-FR" sz="3200" dirty="0">
                <a:solidFill>
                  <a:schemeClr val="bg1"/>
                </a:solidFill>
              </a:rPr>
              <a:t>15 mois cumulés de séjour entre 2016 et 2022 dans une partie de la région PACA, « bastion » de l’extrême-droite depuis les années 1980</a:t>
            </a:r>
            <a:endParaRPr lang="fr-FR" sz="2800" dirty="0">
              <a:solidFill>
                <a:schemeClr val="bg1"/>
              </a:solidFill>
            </a:endParaRPr>
          </a:p>
          <a:p>
            <a:pPr lvl="1"/>
            <a:endParaRPr lang="fr-FR" sz="2800" dirty="0">
              <a:solidFill>
                <a:schemeClr val="bg1"/>
              </a:solidFill>
            </a:endParaRPr>
          </a:p>
          <a:p>
            <a:r>
              <a:rPr lang="fr-FR" sz="3200" dirty="0">
                <a:solidFill>
                  <a:schemeClr val="bg1"/>
                </a:solidFill>
              </a:rPr>
              <a:t>Entretiens en face à face répétés avec 30 électeurs RN (artisans, employés, commerçants, retraités, pompiers)</a:t>
            </a:r>
          </a:p>
          <a:p>
            <a:pPr lvl="2"/>
            <a:r>
              <a:rPr lang="fr-FR" sz="2400" dirty="0">
                <a:solidFill>
                  <a:schemeClr val="bg1"/>
                </a:solidFill>
              </a:rPr>
              <a:t>Entretiens n’est pas le micro-trottoir des journalistes</a:t>
            </a:r>
          </a:p>
          <a:p>
            <a:pPr lvl="2"/>
            <a:r>
              <a:rPr lang="fr-FR" sz="2400" dirty="0">
                <a:solidFill>
                  <a:schemeClr val="bg1"/>
                </a:solidFill>
              </a:rPr>
              <a:t>Etudes électorales quantitatives saisissent des  corrélations mais pas des causalités : les « variables lourdes » (classe, religion, valeurs, etc.) de l’analyse électorale ne disent pas les « motivations effectives » des électeurs</a:t>
            </a:r>
          </a:p>
          <a:p>
            <a:pPr lvl="2"/>
            <a:r>
              <a:rPr lang="fr-FR" sz="2400" dirty="0">
                <a:solidFill>
                  <a:schemeClr val="bg1"/>
                </a:solidFill>
              </a:rPr>
              <a:t>Repérer l’entrelacement de thèmes repérés séparément dans des enquêtes statistiques (ex. pouvoir d’achat et rejet des immigrés)</a:t>
            </a:r>
          </a:p>
          <a:p>
            <a:endParaRPr lang="fr-FR" sz="3200" dirty="0">
              <a:solidFill>
                <a:schemeClr val="bg1"/>
              </a:solidFill>
            </a:endParaRPr>
          </a:p>
          <a:p>
            <a:r>
              <a:rPr lang="fr-FR" sz="3200" dirty="0">
                <a:solidFill>
                  <a:schemeClr val="bg1"/>
                </a:solidFill>
              </a:rPr>
              <a:t>Objectif est de saisir les « conditions sociales » du vote RN</a:t>
            </a:r>
          </a:p>
        </p:txBody>
      </p:sp>
    </p:spTree>
    <p:extLst>
      <p:ext uri="{BB962C8B-B14F-4D97-AF65-F5344CB8AC3E}">
        <p14:creationId xmlns:p14="http://schemas.microsoft.com/office/powerpoint/2010/main" val="872632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normAutofit/>
          </a:bodyPr>
          <a:lstStyle/>
          <a:p>
            <a:r>
              <a:rPr lang="fr-FR" dirty="0">
                <a:solidFill>
                  <a:schemeClr val="bg1"/>
                </a:solidFill>
              </a:rPr>
              <a:t>Bases de l’enquête</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825625"/>
            <a:ext cx="10515600" cy="4631446"/>
          </a:xfrm>
        </p:spPr>
        <p:txBody>
          <a:bodyPr>
            <a:normAutofit/>
          </a:bodyPr>
          <a:lstStyle/>
          <a:p>
            <a:pPr marL="0" indent="0">
              <a:buNone/>
            </a:pPr>
            <a:r>
              <a:rPr lang="fr-FR" sz="3200" dirty="0">
                <a:solidFill>
                  <a:schemeClr val="bg1"/>
                </a:solidFill>
              </a:rPr>
              <a:t>« En définitive l’idéologie d’extrême-droite n’acquiert sa puissance politique qu’à la condition de s’arrimer à des forces proprement sociales, de se fondre dans les </a:t>
            </a:r>
            <a:r>
              <a:rPr lang="fr-FR" sz="3200" u="sng" dirty="0">
                <a:solidFill>
                  <a:schemeClr val="bg1"/>
                </a:solidFill>
              </a:rPr>
              <a:t>vécus sociaux </a:t>
            </a:r>
            <a:r>
              <a:rPr lang="fr-FR" sz="3200" dirty="0">
                <a:solidFill>
                  <a:schemeClr val="bg1"/>
                </a:solidFill>
              </a:rPr>
              <a:t>des individus pour mieux les orienter à son avantage. Il faut dès lors accepter, par l’enquête sociologique, de descendre au niveau des </a:t>
            </a:r>
            <a:r>
              <a:rPr lang="fr-FR" sz="3200" u="sng" dirty="0">
                <a:solidFill>
                  <a:schemeClr val="bg1"/>
                </a:solidFill>
              </a:rPr>
              <a:t>expériences des électeurs</a:t>
            </a:r>
            <a:r>
              <a:rPr lang="fr-FR" sz="3200" dirty="0">
                <a:solidFill>
                  <a:schemeClr val="bg1"/>
                </a:solidFill>
              </a:rPr>
              <a:t>, des </a:t>
            </a:r>
            <a:r>
              <a:rPr lang="fr-FR" sz="3200" u="sng" dirty="0">
                <a:solidFill>
                  <a:schemeClr val="bg1"/>
                </a:solidFill>
              </a:rPr>
              <a:t>contexte</a:t>
            </a:r>
            <a:r>
              <a:rPr lang="fr-FR" sz="3200" dirty="0">
                <a:solidFill>
                  <a:schemeClr val="bg1"/>
                </a:solidFill>
              </a:rPr>
              <a:t>s dans lesquels ils vivent, afin d’identifier les </a:t>
            </a:r>
            <a:r>
              <a:rPr lang="fr-FR" sz="3200" u="sng" dirty="0">
                <a:solidFill>
                  <a:schemeClr val="bg1"/>
                </a:solidFill>
              </a:rPr>
              <a:t>logiques</a:t>
            </a:r>
            <a:r>
              <a:rPr lang="fr-FR" sz="3200" dirty="0">
                <a:solidFill>
                  <a:schemeClr val="bg1"/>
                </a:solidFill>
              </a:rPr>
              <a:t> au fondement du pouvoir d’attraction que peut exercer sur eux un parti comme le RN. » (p. 8, souligné par moi)</a:t>
            </a:r>
          </a:p>
        </p:txBody>
      </p:sp>
    </p:spTree>
    <p:extLst>
      <p:ext uri="{BB962C8B-B14F-4D97-AF65-F5344CB8AC3E}">
        <p14:creationId xmlns:p14="http://schemas.microsoft.com/office/powerpoint/2010/main" val="1966750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normAutofit/>
          </a:bodyPr>
          <a:lstStyle/>
          <a:p>
            <a:r>
              <a:rPr lang="fr-FR" dirty="0">
                <a:solidFill>
                  <a:schemeClr val="bg1"/>
                </a:solidFill>
              </a:rPr>
              <a:t>Que faire des propos racistes des électeurs RN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2"/>
            <a:ext cx="10515600" cy="5258117"/>
          </a:xfrm>
        </p:spPr>
        <p:txBody>
          <a:bodyPr>
            <a:normAutofit/>
          </a:bodyPr>
          <a:lstStyle/>
          <a:p>
            <a:r>
              <a:rPr lang="fr-FR" sz="3200" dirty="0">
                <a:solidFill>
                  <a:schemeClr val="bg1"/>
                </a:solidFill>
              </a:rPr>
              <a:t>Corrélation statistique observée entre le vote RN et des affects négatifs plus importants envers les minorités </a:t>
            </a:r>
            <a:r>
              <a:rPr lang="fr-FR" sz="3200" dirty="0" err="1">
                <a:solidFill>
                  <a:schemeClr val="bg1"/>
                </a:solidFill>
              </a:rPr>
              <a:t>ethnoraciales</a:t>
            </a:r>
            <a:endParaRPr lang="fr-FR" sz="3200" dirty="0">
              <a:solidFill>
                <a:schemeClr val="bg1"/>
              </a:solidFill>
            </a:endParaRPr>
          </a:p>
          <a:p>
            <a:pPr marL="0" indent="0">
              <a:buNone/>
            </a:pPr>
            <a:endParaRPr lang="fr-FR" sz="3200" dirty="0">
              <a:solidFill>
                <a:schemeClr val="bg1"/>
              </a:solidFill>
            </a:endParaRPr>
          </a:p>
          <a:p>
            <a:r>
              <a:rPr lang="fr-FR" sz="3200" dirty="0">
                <a:solidFill>
                  <a:schemeClr val="bg1"/>
                </a:solidFill>
              </a:rPr>
              <a:t>Définition opérationnelle du racisme : Propos visant des individus désignés comme « arabes », « turcs », « musulmans », « étrangers » qui fixent, essentialisent, </a:t>
            </a:r>
            <a:r>
              <a:rPr lang="fr-FR" sz="3200" dirty="0" err="1">
                <a:solidFill>
                  <a:schemeClr val="bg1"/>
                </a:solidFill>
              </a:rPr>
              <a:t>altérisent</a:t>
            </a:r>
            <a:r>
              <a:rPr lang="fr-FR" sz="3200" dirty="0">
                <a:solidFill>
                  <a:schemeClr val="bg1"/>
                </a:solidFill>
              </a:rPr>
              <a:t> (nous/eux), hiérarchisent et minorisent.</a:t>
            </a:r>
          </a:p>
          <a:p>
            <a:pPr lvl="1"/>
            <a:r>
              <a:rPr lang="fr-FR" sz="2800" dirty="0">
                <a:solidFill>
                  <a:schemeClr val="bg1"/>
                </a:solidFill>
              </a:rPr>
              <a:t>Sur le terrain : « étrangers » = non blancs (inclut des Français)</a:t>
            </a:r>
          </a:p>
          <a:p>
            <a:pPr marL="0" indent="0">
              <a:buNone/>
            </a:pPr>
            <a:endParaRPr lang="fr-FR" sz="3200" dirty="0">
              <a:solidFill>
                <a:schemeClr val="bg1"/>
              </a:solidFill>
            </a:endParaRPr>
          </a:p>
          <a:p>
            <a:pPr marL="0" indent="0">
              <a:buNone/>
            </a:pPr>
            <a:endParaRPr lang="fr-FR" sz="3200" dirty="0">
              <a:solidFill>
                <a:schemeClr val="bg1"/>
              </a:solidFill>
            </a:endParaRPr>
          </a:p>
        </p:txBody>
      </p:sp>
    </p:spTree>
    <p:extLst>
      <p:ext uri="{BB962C8B-B14F-4D97-AF65-F5344CB8AC3E}">
        <p14:creationId xmlns:p14="http://schemas.microsoft.com/office/powerpoint/2010/main" val="2523558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normAutofit/>
          </a:bodyPr>
          <a:lstStyle/>
          <a:p>
            <a:r>
              <a:rPr lang="fr-FR" dirty="0">
                <a:solidFill>
                  <a:schemeClr val="bg1"/>
                </a:solidFill>
              </a:rPr>
              <a:t>Que faire des propos racistes des électeurs RN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2"/>
            <a:ext cx="10515600" cy="5258117"/>
          </a:xfrm>
        </p:spPr>
        <p:txBody>
          <a:bodyPr>
            <a:normAutofit fontScale="77500" lnSpcReduction="20000"/>
          </a:bodyPr>
          <a:lstStyle/>
          <a:p>
            <a:r>
              <a:rPr lang="fr-FR" sz="3200" dirty="0">
                <a:solidFill>
                  <a:schemeClr val="bg1"/>
                </a:solidFill>
              </a:rPr>
              <a:t>Principe de méthode : Ne pas </a:t>
            </a:r>
            <a:r>
              <a:rPr lang="fr-FR" sz="3200" dirty="0" err="1">
                <a:solidFill>
                  <a:schemeClr val="bg1"/>
                </a:solidFill>
              </a:rPr>
              <a:t>euphémiser</a:t>
            </a:r>
            <a:r>
              <a:rPr lang="fr-FR" sz="3200" dirty="0">
                <a:solidFill>
                  <a:schemeClr val="bg1"/>
                </a:solidFill>
              </a:rPr>
              <a:t>, ne pas hypertrophier (i. e. tout réduire au racisme)</a:t>
            </a:r>
          </a:p>
          <a:p>
            <a:endParaRPr lang="fr-FR" sz="3200" dirty="0">
              <a:solidFill>
                <a:schemeClr val="bg1"/>
              </a:solidFill>
            </a:endParaRPr>
          </a:p>
          <a:p>
            <a:r>
              <a:rPr lang="fr-FR" sz="3200" dirty="0">
                <a:solidFill>
                  <a:schemeClr val="bg1"/>
                </a:solidFill>
              </a:rPr>
              <a:t>Risques méthodologiques dans la collecte et l’interprétation des données : </a:t>
            </a:r>
          </a:p>
          <a:p>
            <a:pPr lvl="1"/>
            <a:r>
              <a:rPr lang="fr-FR" sz="2800" dirty="0">
                <a:solidFill>
                  <a:schemeClr val="bg1"/>
                </a:solidFill>
              </a:rPr>
              <a:t>Stigmatisation plus que compréhension, mépris de classe de personnes diplômées contre des électeurs RN souvent moins diplômés réduits à être des « beaufs », « ignares »</a:t>
            </a:r>
          </a:p>
          <a:p>
            <a:pPr lvl="1"/>
            <a:r>
              <a:rPr lang="fr-FR" sz="2800" dirty="0">
                <a:solidFill>
                  <a:schemeClr val="bg1"/>
                </a:solidFill>
              </a:rPr>
              <a:t>Exonérer les autres groupes sociaux de racisme</a:t>
            </a:r>
          </a:p>
          <a:p>
            <a:pPr marL="457200" lvl="1" indent="0">
              <a:buNone/>
            </a:pPr>
            <a:endParaRPr lang="fr-FR" sz="2800" dirty="0">
              <a:solidFill>
                <a:schemeClr val="bg1"/>
              </a:solidFill>
            </a:endParaRPr>
          </a:p>
          <a:p>
            <a:pPr marL="457200" lvl="1" indent="0">
              <a:buNone/>
            </a:pPr>
            <a:endParaRPr lang="fr-FR" sz="2800" dirty="0">
              <a:solidFill>
                <a:schemeClr val="bg1"/>
              </a:solidFill>
            </a:endParaRPr>
          </a:p>
          <a:p>
            <a:r>
              <a:rPr lang="fr-FR" sz="3200" dirty="0">
                <a:solidFill>
                  <a:schemeClr val="bg1"/>
                </a:solidFill>
              </a:rPr>
              <a:t>Controverse scientifique sur la « race »/le racisme et sa/leur place dans l’analyse en sciences sociales : </a:t>
            </a:r>
          </a:p>
          <a:p>
            <a:pPr lvl="1"/>
            <a:r>
              <a:rPr lang="fr-FR" sz="2800" dirty="0">
                <a:solidFill>
                  <a:schemeClr val="bg1"/>
                </a:solidFill>
              </a:rPr>
              <a:t>Est-ce une causalité propre ? (Cf. Beaud, Noiriel ou même Cagé, Piketty qui mettent en avant les dimensions socio-économiques avant les dimensions raciales)</a:t>
            </a:r>
          </a:p>
          <a:p>
            <a:pPr lvl="1"/>
            <a:r>
              <a:rPr lang="fr-FR" sz="2800" dirty="0">
                <a:solidFill>
                  <a:schemeClr val="bg1"/>
                </a:solidFill>
              </a:rPr>
              <a:t>Est-ce le facteur principal ou un facteur important du vote RN ? (plutôt que la désindustrialisation, l’abandon de l’Etat, le déclin des sociabilités de gauche, etc.)</a:t>
            </a:r>
          </a:p>
        </p:txBody>
      </p:sp>
    </p:spTree>
    <p:extLst>
      <p:ext uri="{BB962C8B-B14F-4D97-AF65-F5344CB8AC3E}">
        <p14:creationId xmlns:p14="http://schemas.microsoft.com/office/powerpoint/2010/main" val="26848065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normAutofit/>
          </a:bodyPr>
          <a:lstStyle/>
          <a:p>
            <a:r>
              <a:rPr lang="fr-FR" dirty="0">
                <a:solidFill>
                  <a:schemeClr val="bg1"/>
                </a:solidFill>
              </a:rPr>
              <a:t>Que faire des propos racistes des électeurs RN ?</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2"/>
            <a:ext cx="10515600" cy="5258117"/>
          </a:xfrm>
        </p:spPr>
        <p:txBody>
          <a:bodyPr>
            <a:normAutofit/>
          </a:bodyPr>
          <a:lstStyle/>
          <a:p>
            <a:r>
              <a:rPr lang="fr-FR" sz="3200" dirty="0">
                <a:solidFill>
                  <a:schemeClr val="bg1"/>
                </a:solidFill>
              </a:rPr>
              <a:t>Le racisme n’est pas un fait psychologique individuel </a:t>
            </a:r>
          </a:p>
          <a:p>
            <a:pPr lvl="2"/>
            <a:r>
              <a:rPr lang="fr-FR" sz="2400" dirty="0">
                <a:solidFill>
                  <a:schemeClr val="bg1"/>
                </a:solidFill>
              </a:rPr>
              <a:t>Frantz Fanon, « L’habitude de considérer le racisme comme une disposition de l’esprit, comme une tare psychologique, doit être abandonnée. »</a:t>
            </a:r>
          </a:p>
          <a:p>
            <a:pPr lvl="1"/>
            <a:endParaRPr lang="fr-FR" sz="2800" dirty="0">
              <a:solidFill>
                <a:schemeClr val="bg1"/>
              </a:solidFill>
            </a:endParaRPr>
          </a:p>
          <a:p>
            <a:r>
              <a:rPr lang="fr-FR" sz="3200" dirty="0">
                <a:solidFill>
                  <a:schemeClr val="bg1"/>
                </a:solidFill>
              </a:rPr>
              <a:t>Il existe une production </a:t>
            </a:r>
            <a:r>
              <a:rPr lang="fr-FR" sz="3200" u="sng" dirty="0">
                <a:solidFill>
                  <a:schemeClr val="bg1"/>
                </a:solidFill>
              </a:rPr>
              <a:t>collective</a:t>
            </a:r>
            <a:r>
              <a:rPr lang="fr-FR" sz="3200" dirty="0">
                <a:solidFill>
                  <a:schemeClr val="bg1"/>
                </a:solidFill>
              </a:rPr>
              <a:t> dans la société française des inégalités </a:t>
            </a:r>
            <a:r>
              <a:rPr lang="fr-FR" sz="3200" dirty="0" err="1">
                <a:solidFill>
                  <a:schemeClr val="bg1"/>
                </a:solidFill>
              </a:rPr>
              <a:t>ethnoraciales</a:t>
            </a:r>
            <a:r>
              <a:rPr lang="fr-FR" sz="3200" dirty="0">
                <a:solidFill>
                  <a:schemeClr val="bg1"/>
                </a:solidFill>
              </a:rPr>
              <a:t> d’une part et de leur justification d’autre part</a:t>
            </a:r>
          </a:p>
          <a:p>
            <a:pPr lvl="2"/>
            <a:r>
              <a:rPr lang="fr-FR" sz="2400" dirty="0">
                <a:solidFill>
                  <a:schemeClr val="bg1"/>
                </a:solidFill>
              </a:rPr>
              <a:t>« De ce point de vue, si l’extrême droite participe assurément, selon des modalités qui sont les siennes, à la persistance des inégalités </a:t>
            </a:r>
            <a:r>
              <a:rPr lang="fr-FR" sz="2400" dirty="0" err="1">
                <a:solidFill>
                  <a:schemeClr val="bg1"/>
                </a:solidFill>
              </a:rPr>
              <a:t>ethnoraciales</a:t>
            </a:r>
            <a:r>
              <a:rPr lang="fr-FR" sz="2400" dirty="0">
                <a:solidFill>
                  <a:schemeClr val="bg1"/>
                </a:solidFill>
              </a:rPr>
              <a:t> et du système idéologique qui les justifie, </a:t>
            </a:r>
            <a:r>
              <a:rPr lang="fr-FR" sz="2400" u="sng" dirty="0">
                <a:solidFill>
                  <a:schemeClr val="bg1"/>
                </a:solidFill>
              </a:rPr>
              <a:t>elle n’en détient en aucun cas le monopole</a:t>
            </a:r>
            <a:r>
              <a:rPr lang="fr-FR" sz="2400" dirty="0">
                <a:solidFill>
                  <a:schemeClr val="bg1"/>
                </a:solidFill>
              </a:rPr>
              <a:t>. » (p. 29)</a:t>
            </a:r>
          </a:p>
          <a:p>
            <a:pPr lvl="1"/>
            <a:endParaRPr lang="fr-FR" sz="2800" dirty="0">
              <a:solidFill>
                <a:schemeClr val="bg1"/>
              </a:solidFill>
            </a:endParaRPr>
          </a:p>
        </p:txBody>
      </p:sp>
    </p:spTree>
    <p:extLst>
      <p:ext uri="{BB962C8B-B14F-4D97-AF65-F5344CB8AC3E}">
        <p14:creationId xmlns:p14="http://schemas.microsoft.com/office/powerpoint/2010/main" val="29520434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Un sentiment d’injustice</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280160"/>
            <a:ext cx="10515600" cy="5577840"/>
          </a:xfrm>
        </p:spPr>
        <p:txBody>
          <a:bodyPr>
            <a:normAutofit/>
          </a:bodyPr>
          <a:lstStyle/>
          <a:p>
            <a:pPr lvl="1"/>
            <a:r>
              <a:rPr lang="fr-FR" sz="3200" dirty="0">
                <a:solidFill>
                  <a:schemeClr val="bg1"/>
                </a:solidFill>
              </a:rPr>
              <a:t>Pas dans le domaine du travail mais dans celui de la redistribution</a:t>
            </a:r>
          </a:p>
          <a:p>
            <a:pPr lvl="3"/>
            <a:r>
              <a:rPr lang="fr-FR" sz="2600" dirty="0">
                <a:solidFill>
                  <a:schemeClr val="bg1"/>
                </a:solidFill>
              </a:rPr>
              <a:t>Electeurs avec un emploi stable, parfois propriétaires, appartenant aux classes populaires « stabilisées » ou bien au bas des classes moyennes (« petits moyens »)</a:t>
            </a:r>
          </a:p>
          <a:p>
            <a:pPr lvl="3"/>
            <a:r>
              <a:rPr lang="fr-FR" sz="2600" dirty="0">
                <a:solidFill>
                  <a:schemeClr val="bg1"/>
                </a:solidFill>
              </a:rPr>
              <a:t>Rejet de l’immigration porte sur la « répartition secondaire des revenus »</a:t>
            </a:r>
          </a:p>
          <a:p>
            <a:pPr marL="1371600" lvl="3" indent="0">
              <a:buNone/>
            </a:pPr>
            <a:endParaRPr lang="fr-FR" sz="2600" dirty="0">
              <a:solidFill>
                <a:schemeClr val="bg1"/>
              </a:solidFill>
            </a:endParaRPr>
          </a:p>
          <a:p>
            <a:pPr lvl="1"/>
            <a:r>
              <a:rPr lang="fr-FR" sz="3200" dirty="0">
                <a:solidFill>
                  <a:schemeClr val="bg1"/>
                </a:solidFill>
              </a:rPr>
              <a:t>Expression d’une injustice fiscale (« On n’est bon qu’à donner du pognon ! »)</a:t>
            </a:r>
          </a:p>
          <a:p>
            <a:pPr lvl="1"/>
            <a:r>
              <a:rPr lang="fr-FR" sz="3200" dirty="0">
                <a:solidFill>
                  <a:schemeClr val="bg1"/>
                </a:solidFill>
              </a:rPr>
              <a:t>Critique de « l’assistanat » </a:t>
            </a:r>
          </a:p>
          <a:p>
            <a:pPr lvl="1"/>
            <a:r>
              <a:rPr lang="fr-FR" sz="3200" dirty="0">
                <a:solidFill>
                  <a:schemeClr val="bg1"/>
                </a:solidFill>
              </a:rPr>
              <a:t>Critique du « laxisme » de la police et de la justice</a:t>
            </a:r>
          </a:p>
          <a:p>
            <a:pPr lvl="1"/>
            <a:endParaRPr lang="fr-FR" dirty="0">
              <a:solidFill>
                <a:schemeClr val="bg1"/>
              </a:solidFill>
            </a:endParaRPr>
          </a:p>
          <a:p>
            <a:pPr lvl="1"/>
            <a:endParaRPr lang="fr-FR" dirty="0">
              <a:solidFill>
                <a:schemeClr val="bg1"/>
              </a:solidFill>
            </a:endParaRPr>
          </a:p>
        </p:txBody>
      </p:sp>
    </p:spTree>
    <p:extLst>
      <p:ext uri="{BB962C8B-B14F-4D97-AF65-F5344CB8AC3E}">
        <p14:creationId xmlns:p14="http://schemas.microsoft.com/office/powerpoint/2010/main" val="1090514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E430F8E0-CEC2-5841-ABC9-36E747F314D8}"/>
              </a:ext>
            </a:extLst>
          </p:cNvPr>
          <p:cNvSpPr>
            <a:spLocks noGrp="1"/>
          </p:cNvSpPr>
          <p:nvPr>
            <p:ph type="title"/>
          </p:nvPr>
        </p:nvSpPr>
        <p:spPr>
          <a:xfrm>
            <a:off x="838200" y="182880"/>
            <a:ext cx="10515600" cy="1325563"/>
          </a:xfrm>
        </p:spPr>
        <p:txBody>
          <a:bodyPr/>
          <a:lstStyle/>
          <a:p>
            <a:r>
              <a:rPr lang="fr-FR" dirty="0">
                <a:solidFill>
                  <a:schemeClr val="bg1"/>
                </a:solidFill>
              </a:rPr>
              <a:t>Inquiétudes résidentielles</a:t>
            </a:r>
          </a:p>
        </p:txBody>
      </p:sp>
      <p:sp>
        <p:nvSpPr>
          <p:cNvPr id="3" name="Espace réservé du contenu 2">
            <a:extLst>
              <a:ext uri="{FF2B5EF4-FFF2-40B4-BE49-F238E27FC236}">
                <a16:creationId xmlns:a16="http://schemas.microsoft.com/office/drawing/2014/main" id="{B0FCCAEA-10C9-12E4-7842-A5A70FC9A169}"/>
              </a:ext>
            </a:extLst>
          </p:cNvPr>
          <p:cNvSpPr>
            <a:spLocks noGrp="1"/>
          </p:cNvSpPr>
          <p:nvPr>
            <p:ph idx="1"/>
          </p:nvPr>
        </p:nvSpPr>
        <p:spPr>
          <a:xfrm>
            <a:off x="838200" y="1508443"/>
            <a:ext cx="10515600" cy="5324622"/>
          </a:xfrm>
        </p:spPr>
        <p:txBody>
          <a:bodyPr>
            <a:normAutofit fontScale="92500" lnSpcReduction="20000"/>
          </a:bodyPr>
          <a:lstStyle/>
          <a:p>
            <a:pPr lvl="1"/>
            <a:r>
              <a:rPr lang="fr-FR" sz="3200" dirty="0">
                <a:solidFill>
                  <a:schemeClr val="bg1"/>
                </a:solidFill>
              </a:rPr>
              <a:t>Des individus pris entre les propriétaires riches (nombreux en région PACA), non originaires de la région, et les résidents issus des groupes subalternes.</a:t>
            </a:r>
          </a:p>
          <a:p>
            <a:pPr lvl="2"/>
            <a:r>
              <a:rPr lang="fr-FR" sz="2800" dirty="0">
                <a:solidFill>
                  <a:schemeClr val="bg1"/>
                </a:solidFill>
              </a:rPr>
              <a:t>Sentiment d’une « pression d’en haut » et d’une « pression d’en bas » ici sur le logement </a:t>
            </a:r>
          </a:p>
          <a:p>
            <a:pPr lvl="2"/>
            <a:r>
              <a:rPr lang="fr-FR" sz="2800" dirty="0">
                <a:solidFill>
                  <a:schemeClr val="bg1"/>
                </a:solidFill>
              </a:rPr>
              <a:t>Phénomène fondamental pour l’orientation frontiste de « conscience sociale triangulaire » (Cf. Olivier Schwartz)</a:t>
            </a:r>
          </a:p>
          <a:p>
            <a:pPr lvl="2"/>
            <a:r>
              <a:rPr lang="fr-FR" sz="2800" dirty="0">
                <a:solidFill>
                  <a:schemeClr val="bg1"/>
                </a:solidFill>
              </a:rPr>
              <a:t>Déclassement social perçu d’abord dans l’espace résidentiel</a:t>
            </a:r>
          </a:p>
          <a:p>
            <a:pPr lvl="2"/>
            <a:endParaRPr lang="fr-FR" sz="2800" dirty="0">
              <a:solidFill>
                <a:schemeClr val="bg1"/>
              </a:solidFill>
            </a:endParaRPr>
          </a:p>
          <a:p>
            <a:pPr lvl="1"/>
            <a:r>
              <a:rPr lang="fr-FR" sz="3200" dirty="0">
                <a:solidFill>
                  <a:schemeClr val="bg1"/>
                </a:solidFill>
              </a:rPr>
              <a:t>Présence de non-blancs dans l’espace résidentiel considéré comme insupportable (dans les cafés, dans les commerces)</a:t>
            </a:r>
          </a:p>
          <a:p>
            <a:pPr lvl="1"/>
            <a:endParaRPr lang="fr-FR" sz="3200" dirty="0">
              <a:solidFill>
                <a:schemeClr val="bg1"/>
              </a:solidFill>
            </a:endParaRPr>
          </a:p>
          <a:p>
            <a:pPr lvl="1"/>
            <a:r>
              <a:rPr lang="fr-FR" sz="3200" dirty="0">
                <a:solidFill>
                  <a:schemeClr val="bg1"/>
                </a:solidFill>
              </a:rPr>
              <a:t>Concurrence pour les biens rares que sont les logements sociaux</a:t>
            </a:r>
          </a:p>
        </p:txBody>
      </p:sp>
    </p:spTree>
    <p:extLst>
      <p:ext uri="{BB962C8B-B14F-4D97-AF65-F5344CB8AC3E}">
        <p14:creationId xmlns:p14="http://schemas.microsoft.com/office/powerpoint/2010/main" val="1565712087"/>
      </p:ext>
    </p:extLst>
  </p:cSld>
  <p:clrMapOvr>
    <a:masterClrMapping/>
  </p:clrMapOvr>
</p:sld>
</file>

<file path=ppt/theme/theme1.xml><?xml version="1.0" encoding="utf-8"?>
<a:theme xmlns:a="http://schemas.openxmlformats.org/drawingml/2006/main" name="Thème Office">
  <a:themeElements>
    <a:clrScheme name="Personnalisé 1">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14973</TotalTime>
  <Words>1810</Words>
  <Application>Microsoft Macintosh PowerPoint</Application>
  <PresentationFormat>Grand écran</PresentationFormat>
  <Paragraphs>123</Paragraphs>
  <Slides>16</Slides>
  <Notes>16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Calibri Light</vt:lpstr>
      <vt:lpstr>Verdana</vt:lpstr>
      <vt:lpstr>Thème Office</vt:lpstr>
      <vt:lpstr>Université Paris 1 Panthéon Sorbonne Cours Master 1 Science politique  « Recompositions et métamorphoses de l’action politique» Année 2024-2025 </vt:lpstr>
      <vt:lpstr>Présentation PowerPoint</vt:lpstr>
      <vt:lpstr>Bases de l’enquête</vt:lpstr>
      <vt:lpstr>Bases de l’enquête</vt:lpstr>
      <vt:lpstr>Que faire des propos racistes des électeurs RN ?</vt:lpstr>
      <vt:lpstr>Que faire des propos racistes des électeurs RN ?</vt:lpstr>
      <vt:lpstr>Que faire des propos racistes des électeurs RN ?</vt:lpstr>
      <vt:lpstr>Un sentiment d’injustice</vt:lpstr>
      <vt:lpstr>Inquiétudes résidentielles</vt:lpstr>
      <vt:lpstr>Se placer du côté des « majoritaires »</vt:lpstr>
      <vt:lpstr>Logiques de la normalisation</vt:lpstr>
      <vt:lpstr>Logiques de la normalisation</vt:lpstr>
      <vt:lpstr>Conclusion</vt:lpstr>
      <vt:lpstr>Conclusion</vt:lpstr>
      <vt:lpstr>Conclusion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Université Paris 1 Panthéon Sorbonne Cours Licence 1 Science politique « Histoire des médias » </dc:title>
  <dc:creator>Laurent Jeanpierre</dc:creator>
  <cp:lastModifiedBy>Auteur</cp:lastModifiedBy>
  <cp:revision>190</cp:revision>
  <cp:lastPrinted>2022-09-15T06:44:26Z</cp:lastPrinted>
  <dcterms:created xsi:type="dcterms:W3CDTF">2020-09-20T14:16:59Z</dcterms:created>
  <dcterms:modified xsi:type="dcterms:W3CDTF">2024-10-17T04:14:32Z</dcterms:modified>
</cp:coreProperties>
</file>