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414" r:id="rId3"/>
    <p:sldId id="410" r:id="rId4"/>
    <p:sldId id="416" r:id="rId5"/>
    <p:sldId id="417" r:id="rId6"/>
    <p:sldId id="418" r:id="rId7"/>
    <p:sldId id="419" r:id="rId8"/>
    <p:sldId id="420" r:id="rId9"/>
    <p:sldId id="421" r:id="rId10"/>
    <p:sldId id="422" r:id="rId11"/>
    <p:sldId id="423" r:id="rId12"/>
    <p:sldId id="415" r:id="rId13"/>
    <p:sldId id="413" r:id="rId14"/>
    <p:sldId id="412" r:id="rId15"/>
    <p:sldId id="411" r:id="rId16"/>
    <p:sldId id="424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48"/>
    <p:restoredTop sz="86422"/>
  </p:normalViewPr>
  <p:slideViewPr>
    <p:cSldViewPr snapToGrid="0" snapToObjects="1">
      <p:cViewPr varScale="1">
        <p:scale>
          <a:sx n="92" d="100"/>
          <a:sy n="92" d="100"/>
        </p:scale>
        <p:origin x="752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18D4A1ED-3429-4841-B4B4-F65C44D3B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0AD291C-10FA-3F41-817B-07DE18AB02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0F202-C6F0-0140-9CCB-D83E4C2035DD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5B13950-837C-E642-AF59-09705331908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3168472-2985-DF49-A48B-89C85BD87F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0242B1-0250-6144-8A53-8E78E56875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478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3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5010" y="0"/>
            <a:ext cx="2971800" cy="4593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8ABB4-F6C9-EA45-8C4A-7702F92FB34B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2"/>
            <a:ext cx="5486400" cy="360044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4685"/>
            <a:ext cx="2971800" cy="459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5010" y="8684685"/>
            <a:ext cx="2971800" cy="459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BD50E-BBEA-B64D-8268-520FFD08F1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4924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BD50E-BBEA-B64D-8268-520FFD08F12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27224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BD50E-BBEA-B64D-8268-520FFD08F12B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08288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BD50E-BBEA-B64D-8268-520FFD08F12B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73764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BD50E-BBEA-B64D-8268-520FFD08F12B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45943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BD50E-BBEA-B64D-8268-520FFD08F12B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07898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BD50E-BBEA-B64D-8268-520FFD08F12B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3076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BD50E-BBEA-B64D-8268-520FFD08F12B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75644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BD50E-BBEA-B64D-8268-520FFD08F12B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421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BD50E-BBEA-B64D-8268-520FFD08F12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5252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BD50E-BBEA-B64D-8268-520FFD08F12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6745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BD50E-BBEA-B64D-8268-520FFD08F12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3957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BD50E-BBEA-B64D-8268-520FFD08F12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11634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Explication du déjà, nous (p. 22) : partage d’un bon plan d’activité et de rémunération auprès de personnes âgées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BD50E-BBEA-B64D-8268-520FFD08F12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82273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Explication du déjà, nous (p. 22) : partage d’un bon plan d’activité et de rémunération auprès de personnes âgées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BD50E-BBEA-B64D-8268-520FFD08F12B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8232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BD50E-BBEA-B64D-8268-520FFD08F12B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71858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BD50E-BBEA-B64D-8268-520FFD08F12B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7221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BCD8C9-C0F3-4B48-8C20-F7E361CDE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0D23EB5-41E6-B848-A752-E19C62FE7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E27BEF-8EAA-794F-AA7D-A84C4A4D1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3EA-0E58-6F4F-B65B-A444B642798A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12A1A4-7A4F-434E-AE05-84EDD3302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43E60F-F02B-164D-8B00-AF053207E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3B87-C3BB-9744-9E1E-C7DC7A6FD2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4319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6AC472-54E0-474D-8274-52842A8F4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8D9E91-79B2-194A-9A2B-F91A2DF826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C26E57-0FC9-2B46-8E05-AA02776CE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3EA-0E58-6F4F-B65B-A444B642798A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091026-A0AB-794F-9C01-9E5B51F45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71D1B8-ACE3-454A-AA1D-0DF4911F0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3B87-C3BB-9744-9E1E-C7DC7A6FD2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5948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5B15957-0ACE-B642-BAEB-5B5AF5D08C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4C5603-DF7C-7448-AE43-E27DBF032E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A80207-472D-E047-BFF6-D756DF953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3EA-0E58-6F4F-B65B-A444B642798A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408DE4-2DE4-274B-BF78-9FCF79C3D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923DF4-4261-CC49-81E8-B8F369C3E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3B87-C3BB-9744-9E1E-C7DC7A6FD2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7314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6C77A6-40AF-F948-87DA-A35B44BCA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022286-4076-FD4C-BD81-490CF55E1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D3C158-FA4D-AF48-A818-4BB3A0D97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3EA-0E58-6F4F-B65B-A444B642798A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76E006-4909-8E41-B59B-82EFBB038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E035BA-0C9E-1F44-9FD4-3CCD456B4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3B87-C3BB-9744-9E1E-C7DC7A6FD2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873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3F3D8-2D5A-014E-A426-1067C3E6B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E3A450C-1C2E-6C42-9755-49B903BD3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E931B-67DD-F942-8099-B5DE6ABED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3EA-0E58-6F4F-B65B-A444B642798A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60AE20-5586-4744-B3EE-6BA5C386C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F58B0C-28AB-D749-BB38-D633A1D11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3B87-C3BB-9744-9E1E-C7DC7A6FD2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327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0C864B-CA0E-6942-A4FD-AAA58FB7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A1A984-07F9-E043-8E80-460AB463CF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F8C856A-9238-C34E-B6F8-C7635C758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40B86B0-D5EF-A041-B5D9-890223964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3EA-0E58-6F4F-B65B-A444B642798A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32DB345-47D7-8948-8AA1-E46E58EBD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4F0750-7EED-2A44-A358-12FF7DA58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3B87-C3BB-9744-9E1E-C7DC7A6FD2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4604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881445-B6D8-FF4A-9F86-38CDA47AD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D1B092-B309-AF42-883B-A7302D32D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F112F2A-A13B-5147-87E6-89CA0842C2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54A52C6-55F3-B047-A00B-2D0AD6788B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977B88A-4CC9-A846-936C-9A2347A50D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5343F04-1296-F340-BD88-FA0CA1E2D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3EA-0E58-6F4F-B65B-A444B642798A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1170983-80E8-154B-81F9-ED3F96018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0D52F16-0FFF-7D49-8705-CBAD404D6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3B87-C3BB-9744-9E1E-C7DC7A6FD2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9865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E23912-17CE-1648-9D7C-395DBA9FF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AF0609F-977D-6643-ADA2-BA699212D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3EA-0E58-6F4F-B65B-A444B642798A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577ED42-5DF9-4B4A-8030-2131CEC0E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C081D53-1E4A-4C44-BB9C-D44ECE0B7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3B87-C3BB-9744-9E1E-C7DC7A6FD2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906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067F5DB-E087-E948-AA19-A245CAC1A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3EA-0E58-6F4F-B65B-A444B642798A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94AE9C6-F77D-4A40-A719-E3E52B52A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A8DDD6E-930C-D94C-B6B7-4DC09A4C9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3B87-C3BB-9744-9E1E-C7DC7A6FD2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750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03E31B-EBC4-1844-97CC-0E331F0A6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E8F511-8E28-9A41-BB61-60B86BC44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A9DA353-94BB-4B4B-A119-59A4A8C6C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80D350-766C-F441-B5F0-7F9E9204A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3EA-0E58-6F4F-B65B-A444B642798A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D821BC-E412-424D-8B2E-097B386D8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FD9378-57E2-A843-B4BF-7DFE4B1AF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3B87-C3BB-9744-9E1E-C7DC7A6FD2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708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E0B8B5-138F-BD45-ACD6-2B37FC116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e l’image 2">
            <a:extLst>
              <a:ext uri="{FF2B5EF4-FFF2-40B4-BE49-F238E27FC236}">
                <a16:creationId xmlns:a16="http://schemas.microsoft.com/office/drawing/2014/main" id="{B2A74D8D-AD87-154D-A952-1B8F0FB05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350280-03C1-954E-B211-454D31F534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B535278-85C0-064E-812F-4A3AAADE5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43EA-0E58-6F4F-B65B-A444B642798A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36A025-2CB3-3042-8F9F-E13F7D13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80BD77-09EB-8741-BF85-890C69D29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3B87-C3BB-9744-9E1E-C7DC7A6FD2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681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AFCAD51-EF12-8C41-A9D3-719DFDAE1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D8DC4C-6A8C-404E-BDF5-C53EFC02A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C78132-1ED4-8A49-934F-FD92AB77D7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643EA-0E58-6F4F-B65B-A444B642798A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14535E-FA6C-134B-838E-DF398E2991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0AC301-2883-A24C-888F-48F0D765CF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D3B87-C3BB-9744-9E1E-C7DC7A6FD2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6723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5C6408-BA24-2A42-BC4B-55F7AB09FF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01492"/>
          </a:xfrm>
        </p:spPr>
        <p:txBody>
          <a:bodyPr>
            <a:normAutofit fontScale="90000"/>
          </a:bodyPr>
          <a:lstStyle/>
          <a:p>
            <a:r>
              <a:rPr lang="fr-FR" sz="3100" dirty="0">
                <a:solidFill>
                  <a:schemeClr val="bg1"/>
                </a:solidFill>
              </a:rPr>
              <a:t>Université Paris 1 Panthéon Sorbonne</a:t>
            </a:r>
            <a:br>
              <a:rPr lang="fr-FR" sz="3100" dirty="0">
                <a:solidFill>
                  <a:schemeClr val="bg1"/>
                </a:solidFill>
              </a:rPr>
            </a:br>
            <a:r>
              <a:rPr lang="fr-FR" sz="3100" dirty="0">
                <a:solidFill>
                  <a:schemeClr val="bg1"/>
                </a:solidFill>
              </a:rPr>
              <a:t>Cours Master 1 Science politique</a:t>
            </a:r>
            <a:br>
              <a:rPr lang="fr-FR" sz="3100" dirty="0">
                <a:solidFill>
                  <a:schemeClr val="bg1"/>
                </a:solidFill>
              </a:rPr>
            </a:br>
            <a:br>
              <a:rPr lang="fr-FR" sz="3100" dirty="0">
                <a:solidFill>
                  <a:schemeClr val="bg1"/>
                </a:solidFill>
              </a:rPr>
            </a:br>
            <a:r>
              <a:rPr lang="fr-FR" sz="3100" dirty="0">
                <a:solidFill>
                  <a:schemeClr val="bg1"/>
                </a:solidFill>
              </a:rPr>
              <a:t>« Recompositions et métamorphoses de l’action politique»</a:t>
            </a:r>
            <a:br>
              <a:rPr lang="fr-FR" sz="3100" dirty="0">
                <a:solidFill>
                  <a:schemeClr val="bg1"/>
                </a:solidFill>
              </a:rPr>
            </a:br>
            <a:r>
              <a:rPr lang="fr-FR" sz="3100" dirty="0">
                <a:solidFill>
                  <a:schemeClr val="bg1"/>
                </a:solidFill>
              </a:rPr>
              <a:t>Année 2024-2025</a:t>
            </a:r>
            <a:br>
              <a:rPr lang="fr-FR" sz="3600" dirty="0">
                <a:solidFill>
                  <a:schemeClr val="bg1"/>
                </a:solidFill>
              </a:rPr>
            </a:br>
            <a:endParaRPr lang="fr-FR" sz="3600" dirty="0">
              <a:solidFill>
                <a:schemeClr val="bg1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9C8C6D2-7097-094E-A5B5-EEF35A83BF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3855"/>
            <a:ext cx="9144000" cy="2387600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L’extrême-droitisation de la France</a:t>
            </a:r>
          </a:p>
          <a:p>
            <a:endParaRPr lang="fr-FR" dirty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  <a:p>
            <a:r>
              <a:rPr lang="fr-FR" dirty="0">
                <a:solidFill>
                  <a:schemeClr val="bg1"/>
                </a:solidFill>
              </a:rPr>
              <a:t>Séances 4-5</a:t>
            </a:r>
          </a:p>
          <a:p>
            <a:r>
              <a:rPr lang="fr-FR" dirty="0">
                <a:solidFill>
                  <a:schemeClr val="bg1"/>
                </a:solidFill>
              </a:rPr>
              <a:t>Classes populaires et vote RN (en milieux urbains et ruraux)</a:t>
            </a:r>
          </a:p>
        </p:txBody>
      </p:sp>
    </p:spTree>
    <p:extLst>
      <p:ext uri="{BB962C8B-B14F-4D97-AF65-F5344CB8AC3E}">
        <p14:creationId xmlns:p14="http://schemas.microsoft.com/office/powerpoint/2010/main" val="3196143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430F8E0-CEC2-5841-ABC9-36E747F31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007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La captation du « déjà, nous » par le RN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FCCAEA-10C9-12E4-7842-A5A70FC9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1239" y="1591570"/>
            <a:ext cx="9785268" cy="4822570"/>
          </a:xfrm>
        </p:spPr>
        <p:txBody>
          <a:bodyPr>
            <a:normAutofit lnSpcReduction="10000"/>
          </a:bodyPr>
          <a:lstStyle/>
          <a:p>
            <a:r>
              <a:rPr lang="fr-FR" dirty="0">
                <a:solidFill>
                  <a:schemeClr val="bg1"/>
                </a:solidFill>
              </a:rPr>
              <a:t>Fonds favorable de tradition ouvrière conservatrice liée au paternalisme industriel de la région</a:t>
            </a:r>
          </a:p>
          <a:p>
            <a:r>
              <a:rPr lang="fr-FR" dirty="0">
                <a:solidFill>
                  <a:schemeClr val="bg1"/>
                </a:solidFill>
              </a:rPr>
              <a:t>Proximité des établis (ouvriers et employés) avec les petits patrons (qui sont plus proches du RN) </a:t>
            </a:r>
          </a:p>
          <a:p>
            <a:r>
              <a:rPr lang="fr-FR" dirty="0">
                <a:solidFill>
                  <a:schemeClr val="bg1"/>
                </a:solidFill>
              </a:rPr>
              <a:t>Se dire « bien de droite » sert à garantir une « respectabilité » (on n’est pas naïf, idéaliste, « bisounours », i. e. de gauche).</a:t>
            </a:r>
          </a:p>
          <a:p>
            <a:r>
              <a:rPr lang="fr-FR" dirty="0">
                <a:solidFill>
                  <a:schemeClr val="bg1"/>
                </a:solidFill>
                <a:highlight>
                  <a:srgbClr val="008080"/>
                </a:highlight>
              </a:rPr>
              <a:t>Le « déjà, nous » des bandes de potes est capté par le discours du RN (« Chacun voit midi à sa porte de toute façon ») des « Français d’abord » : même structure logique entre conscience de classe et proposition politique frontiste.</a:t>
            </a:r>
          </a:p>
          <a:p>
            <a:r>
              <a:rPr lang="fr-FR" dirty="0">
                <a:solidFill>
                  <a:schemeClr val="bg1"/>
                </a:solidFill>
              </a:rPr>
              <a:t>Mais néanmoins : une </a:t>
            </a:r>
            <a:r>
              <a:rPr lang="fr-FR" u="sng" dirty="0">
                <a:solidFill>
                  <a:schemeClr val="bg1"/>
                </a:solidFill>
              </a:rPr>
              <a:t>adhésion</a:t>
            </a:r>
            <a:r>
              <a:rPr lang="fr-FR" dirty="0">
                <a:solidFill>
                  <a:schemeClr val="bg1"/>
                </a:solidFill>
              </a:rPr>
              <a:t> qui reste fragile et </a:t>
            </a:r>
            <a:r>
              <a:rPr lang="fr-FR" u="sng" dirty="0">
                <a:solidFill>
                  <a:schemeClr val="bg1"/>
                </a:solidFill>
              </a:rPr>
              <a:t>réversible</a:t>
            </a:r>
            <a:r>
              <a:rPr lang="fr-FR" dirty="0">
                <a:solidFill>
                  <a:schemeClr val="bg1"/>
                </a:solidFill>
              </a:rPr>
              <a:t> (cf. participation initiale au mouvement des gilets jaunes)</a:t>
            </a:r>
          </a:p>
          <a:p>
            <a:pPr marL="457200" lvl="1" indent="0">
              <a:buNone/>
            </a:pPr>
            <a:endParaRPr lang="fr-FR" dirty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fr-FR" dirty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986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17DE17-EFF9-D3AC-9C0A-4489E6B9D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6CA2D537-C0EE-6EF0-0FFF-3735D0BFE20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923310" y="1825625"/>
            <a:ext cx="3011379" cy="4351338"/>
          </a:xfrm>
        </p:spPr>
      </p:pic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507183A1-68B7-C3C2-0565-A7C5C0B8BF7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7274201" y="1825625"/>
            <a:ext cx="2977598" cy="4351338"/>
          </a:xfrm>
        </p:spPr>
      </p:pic>
    </p:spTree>
    <p:extLst>
      <p:ext uri="{BB962C8B-B14F-4D97-AF65-F5344CB8AC3E}">
        <p14:creationId xmlns:p14="http://schemas.microsoft.com/office/powerpoint/2010/main" val="4102796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430F8E0-CEC2-5841-ABC9-36E747F31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007"/>
            <a:ext cx="10515600" cy="1325563"/>
          </a:xfrm>
        </p:spPr>
        <p:txBody>
          <a:bodyPr>
            <a:normAutofit/>
          </a:bodyPr>
          <a:lstStyle/>
          <a:p>
            <a:r>
              <a:rPr lang="fr-FR" b="1">
                <a:solidFill>
                  <a:schemeClr val="bg1"/>
                </a:solidFill>
              </a:rPr>
              <a:t>Principaux </a:t>
            </a:r>
            <a:r>
              <a:rPr lang="fr-FR" b="1" dirty="0">
                <a:solidFill>
                  <a:schemeClr val="bg1"/>
                </a:solidFill>
              </a:rPr>
              <a:t>mécanismes sociaux d’orientation vers le RN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FCCAEA-10C9-12E4-7842-A5A70FC9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2530" y="1769423"/>
            <a:ext cx="9785268" cy="4822570"/>
          </a:xfrm>
        </p:spPr>
        <p:txBody>
          <a:bodyPr>
            <a:normAutofit fontScale="70000" lnSpcReduction="20000"/>
          </a:bodyPr>
          <a:lstStyle/>
          <a:p>
            <a:r>
              <a:rPr lang="fr-FR" sz="3200" dirty="0">
                <a:solidFill>
                  <a:schemeClr val="bg1"/>
                </a:solidFill>
              </a:rPr>
              <a:t>Les classes populaires « en quête de respectabilité »…</a:t>
            </a:r>
          </a:p>
          <a:p>
            <a:pPr lvl="1"/>
            <a:r>
              <a:rPr lang="fr-FR" sz="2800" dirty="0">
                <a:solidFill>
                  <a:schemeClr val="bg1"/>
                </a:solidFill>
              </a:rPr>
              <a:t>L’exemple des trajectoires résidentielles de la banlieue vers le péri-urbain (Violaine Girard)</a:t>
            </a:r>
          </a:p>
          <a:p>
            <a:pPr lvl="1"/>
            <a:r>
              <a:rPr lang="fr-FR" sz="2800" dirty="0">
                <a:solidFill>
                  <a:schemeClr val="bg1"/>
                </a:solidFill>
              </a:rPr>
              <a:t>L’exemple du rejet des « </a:t>
            </a:r>
            <a:r>
              <a:rPr lang="fr-FR" sz="2800" dirty="0" err="1">
                <a:solidFill>
                  <a:schemeClr val="bg1"/>
                </a:solidFill>
              </a:rPr>
              <a:t>cassos</a:t>
            </a:r>
            <a:r>
              <a:rPr lang="fr-FR" sz="2800" dirty="0">
                <a:solidFill>
                  <a:schemeClr val="bg1"/>
                </a:solidFill>
              </a:rPr>
              <a:t> » par les classes populaires stables et surtout précaires</a:t>
            </a:r>
          </a:p>
          <a:p>
            <a:pPr lvl="1"/>
            <a:r>
              <a:rPr lang="fr-FR" sz="2800" dirty="0">
                <a:solidFill>
                  <a:schemeClr val="bg1"/>
                </a:solidFill>
              </a:rPr>
              <a:t>L’exemple du rejet des nouveaux migrants par les migrants un peu moins nouveaux, souvent les plus récemment arrivés</a:t>
            </a:r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dirty="0">
                <a:solidFill>
                  <a:schemeClr val="bg1"/>
                </a:solidFill>
              </a:rPr>
              <a:t>… Et en quête de reconnaissance pour les moins diplômés face aux élites du discours  (« on n’est pas plus cons que les autres ») </a:t>
            </a:r>
          </a:p>
          <a:p>
            <a:pPr lvl="1"/>
            <a:endParaRPr lang="fr-FR" sz="2800" dirty="0">
              <a:solidFill>
                <a:schemeClr val="bg1"/>
              </a:solidFill>
            </a:endParaRPr>
          </a:p>
          <a:p>
            <a:r>
              <a:rPr lang="fr-FR" sz="3200" dirty="0">
                <a:solidFill>
                  <a:schemeClr val="bg1"/>
                </a:solidFill>
              </a:rPr>
              <a:t>Cadre plus général : </a:t>
            </a:r>
            <a:r>
              <a:rPr lang="fr-FR" sz="3200" dirty="0">
                <a:solidFill>
                  <a:schemeClr val="bg1"/>
                </a:solidFill>
                <a:highlight>
                  <a:srgbClr val="008080"/>
                </a:highlight>
              </a:rPr>
              <a:t>Orientation plus à droite des « classes populaires » proches du « pôle économique » (Bourdieu) de ces groupes sociaux (par opposition au pôle plus « social) comme les commerçants, les artisans, etc.</a:t>
            </a:r>
          </a:p>
          <a:p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dirty="0">
                <a:solidFill>
                  <a:schemeClr val="bg1"/>
                </a:solidFill>
              </a:rPr>
              <a:t>Passages et aller—retours fréquents entre identifications ou orientations à droite et préférences vers l’extrême-droite : </a:t>
            </a:r>
            <a:r>
              <a:rPr lang="fr-FR" sz="3200" dirty="0">
                <a:solidFill>
                  <a:schemeClr val="bg1"/>
                </a:solidFill>
                <a:highlight>
                  <a:srgbClr val="008080"/>
                </a:highlight>
              </a:rPr>
              <a:t>l’extrême-droitisation beaucoup plus fréquente chez les anciens électeurs de droite que chez les anciens électeurs de gauche</a:t>
            </a:r>
          </a:p>
        </p:txBody>
      </p:sp>
    </p:spTree>
    <p:extLst>
      <p:ext uri="{BB962C8B-B14F-4D97-AF65-F5344CB8AC3E}">
        <p14:creationId xmlns:p14="http://schemas.microsoft.com/office/powerpoint/2010/main" val="2713264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430F8E0-CEC2-5841-ABC9-36E747F31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00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Un point commun : le rejet de l’establishment, des dirigeants et des représentants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FCCAEA-10C9-12E4-7842-A5A70FC9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281" y="1947553"/>
            <a:ext cx="9785268" cy="4822570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chemeClr val="bg1"/>
                </a:solidFill>
              </a:rPr>
              <a:t>Par exemple, en 2017, rejet de Macron (cf. Christèle </a:t>
            </a:r>
            <a:r>
              <a:rPr lang="fr-FR" sz="3200" dirty="0" err="1">
                <a:solidFill>
                  <a:schemeClr val="bg1"/>
                </a:solidFill>
              </a:rPr>
              <a:t>Lagier</a:t>
            </a:r>
            <a:r>
              <a:rPr lang="fr-FR" sz="3200" dirty="0">
                <a:solidFill>
                  <a:schemeClr val="bg1"/>
                </a:solidFill>
              </a:rPr>
              <a:t>) </a:t>
            </a:r>
          </a:p>
          <a:p>
            <a:pPr lvl="1"/>
            <a:r>
              <a:rPr lang="fr-FR" sz="2800" dirty="0">
                <a:solidFill>
                  <a:schemeClr val="bg1"/>
                </a:solidFill>
              </a:rPr>
              <a:t>« Jeune merdeux », diplômé, parisien, prétentieux, proche des élites, etc.</a:t>
            </a:r>
          </a:p>
          <a:p>
            <a:pPr lvl="1"/>
            <a:r>
              <a:rPr lang="fr-FR" sz="2800" dirty="0">
                <a:solidFill>
                  <a:schemeClr val="bg1"/>
                </a:solidFill>
              </a:rPr>
              <a:t>Va attaquer le pouvoir d’achat</a:t>
            </a:r>
          </a:p>
          <a:p>
            <a:pPr lvl="1"/>
            <a:r>
              <a:rPr lang="fr-FR" sz="2800" dirty="0">
                <a:solidFill>
                  <a:schemeClr val="bg1"/>
                </a:solidFill>
              </a:rPr>
              <a:t>Fait perdre (à certains) les repères généraux entre la droite et la gauche : insupportable notamment pour les électeurs de la droite qui se sentent floués</a:t>
            </a:r>
          </a:p>
        </p:txBody>
      </p:sp>
    </p:spTree>
    <p:extLst>
      <p:ext uri="{BB962C8B-B14F-4D97-AF65-F5344CB8AC3E}">
        <p14:creationId xmlns:p14="http://schemas.microsoft.com/office/powerpoint/2010/main" val="3891188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430F8E0-CEC2-5841-ABC9-36E747F31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00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Dans les classes populaires qui votent RN, des motivations différentes en fonction de la position et de la trajectoire sociale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FCCAEA-10C9-12E4-7842-A5A70FC9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281" y="1947553"/>
            <a:ext cx="9785268" cy="4822570"/>
          </a:xfrm>
        </p:spPr>
        <p:txBody>
          <a:bodyPr>
            <a:normAutofit fontScale="92500" lnSpcReduction="20000"/>
          </a:bodyPr>
          <a:lstStyle/>
          <a:p>
            <a:r>
              <a:rPr lang="fr-FR" sz="3200" dirty="0">
                <a:solidFill>
                  <a:schemeClr val="bg1"/>
                </a:solidFill>
              </a:rPr>
              <a:t>Opposition structurante entre classes populaires stables (salariées) et classes populaires précarisées (contrats de travail temporaires, temps partiels, dépendance à l’Etat social, aux minima sociaux, au conjoint, aux parents, etc.)</a:t>
            </a:r>
          </a:p>
          <a:p>
            <a:pPr marL="0" indent="0">
              <a:buNone/>
            </a:pPr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dirty="0">
                <a:solidFill>
                  <a:schemeClr val="bg1"/>
                </a:solidFill>
              </a:rPr>
              <a:t>Il en découle des ambivalences fortes y compris dans l’électorat populaire RN (qui témoignent des voix de chaque groupe) : </a:t>
            </a:r>
          </a:p>
          <a:p>
            <a:pPr lvl="1"/>
            <a:r>
              <a:rPr lang="fr-FR" sz="2800" dirty="0">
                <a:solidFill>
                  <a:schemeClr val="bg1"/>
                </a:solidFill>
              </a:rPr>
              <a:t>Hostilité aux bénéficiaires d’aides sociales vs. Défense de droits sociaux ou de la retraite à 60 ans</a:t>
            </a:r>
          </a:p>
          <a:p>
            <a:pPr lvl="1"/>
            <a:r>
              <a:rPr lang="fr-FR" sz="2800" dirty="0">
                <a:solidFill>
                  <a:schemeClr val="bg1"/>
                </a:solidFill>
              </a:rPr>
              <a:t>Hostilité aux étrangers parce qu’il sont en concurrence pour l’Etat social vs. parce qu’ils bénéficieraient de l’assistanat sans travailler</a:t>
            </a:r>
          </a:p>
          <a:p>
            <a:pPr lvl="1"/>
            <a:r>
              <a:rPr lang="fr-FR" sz="2800" dirty="0">
                <a:solidFill>
                  <a:schemeClr val="bg1"/>
                </a:solidFill>
              </a:rPr>
              <a:t>Légitimisme vs.  Contestation (des institutions) : mélange de réaction et de protestation</a:t>
            </a:r>
          </a:p>
        </p:txBody>
      </p:sp>
    </p:spTree>
    <p:extLst>
      <p:ext uri="{BB962C8B-B14F-4D97-AF65-F5344CB8AC3E}">
        <p14:creationId xmlns:p14="http://schemas.microsoft.com/office/powerpoint/2010/main" val="2762748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430F8E0-CEC2-5841-ABC9-36E747F31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007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Même chez ses électeurs populaires, un rapport distant au parti d’extrême-droite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FCCAEA-10C9-12E4-7842-A5A70FC9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281" y="1769423"/>
            <a:ext cx="9785268" cy="4822570"/>
          </a:xfrm>
        </p:spPr>
        <p:txBody>
          <a:bodyPr>
            <a:normAutofit fontScale="62500" lnSpcReduction="20000"/>
          </a:bodyPr>
          <a:lstStyle/>
          <a:p>
            <a:r>
              <a:rPr lang="fr-FR" sz="3200" dirty="0">
                <a:solidFill>
                  <a:schemeClr val="bg1"/>
                </a:solidFill>
              </a:rPr>
              <a:t>Rapport au politique des classes populaires marqué, en règle générale, par une distance voire une méconnaissance des catégories du jugement politique (dont droite/gauche)</a:t>
            </a:r>
          </a:p>
          <a:p>
            <a:pPr lvl="1"/>
            <a:r>
              <a:rPr lang="fr-FR" sz="2800" dirty="0">
                <a:solidFill>
                  <a:schemeClr val="bg1"/>
                </a:solidFill>
              </a:rPr>
              <a:t>Biais intellectualiste qui consiste à inférer une adhésion aux idées d’extrême-droite, à la doctrine, à l’idéologie, d’un vote RN/FN</a:t>
            </a:r>
          </a:p>
          <a:p>
            <a:pPr lvl="1"/>
            <a:r>
              <a:rPr lang="fr-FR" sz="2800" dirty="0">
                <a:solidFill>
                  <a:schemeClr val="bg1"/>
                </a:solidFill>
              </a:rPr>
              <a:t>Les classes populaires, en général, se caractérisent par un éloignement vis-à-vis des catégories droite/gauche (qui se caractérise de diverses manières : « on n’est pas politique », appel au bon sens, positionnement ni de droite, ni de gauche)</a:t>
            </a:r>
          </a:p>
          <a:p>
            <a:pPr lvl="1"/>
            <a:r>
              <a:rPr lang="fr-FR" sz="2800" dirty="0">
                <a:solidFill>
                  <a:schemeClr val="bg1"/>
                </a:solidFill>
              </a:rPr>
              <a:t>Les catégories droite/gauche (quand elles sont employées) n’ont pas le même sens pour tout le monde</a:t>
            </a:r>
          </a:p>
          <a:p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dirty="0">
                <a:solidFill>
                  <a:schemeClr val="bg1"/>
                </a:solidFill>
              </a:rPr>
              <a:t>Propositions et idées précises du FN/RN sont inconnues dans le détail ou méconnues</a:t>
            </a:r>
          </a:p>
          <a:p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dirty="0">
                <a:solidFill>
                  <a:schemeClr val="bg1"/>
                </a:solidFill>
              </a:rPr>
              <a:t>Croyance dans la qualité ou la supériorité du FN/RN et de ses dirigeants (par rapport aux autres partis ou dirigeants) n’est même pas nécessairement importante</a:t>
            </a:r>
          </a:p>
          <a:p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dirty="0">
                <a:solidFill>
                  <a:schemeClr val="bg1"/>
                </a:solidFill>
              </a:rPr>
              <a:t>Une « adhésion » sur le mode mineur du « Pourquoi pas ? » (Marine)</a:t>
            </a:r>
          </a:p>
        </p:txBody>
      </p:sp>
    </p:spTree>
    <p:extLst>
      <p:ext uri="{BB962C8B-B14F-4D97-AF65-F5344CB8AC3E}">
        <p14:creationId xmlns:p14="http://schemas.microsoft.com/office/powerpoint/2010/main" val="3097724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430F8E0-CEC2-5841-ABC9-36E747F31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007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Conclusions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FCCAEA-10C9-12E4-7842-A5A70FC9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366" y="1398555"/>
            <a:ext cx="9785268" cy="482257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fr-FR" dirty="0">
              <a:solidFill>
                <a:schemeClr val="bg1"/>
              </a:solidFill>
            </a:endParaRPr>
          </a:p>
          <a:p>
            <a:r>
              <a:rPr lang="fr-FR" dirty="0">
                <a:solidFill>
                  <a:schemeClr val="bg1"/>
                </a:solidFill>
              </a:rPr>
              <a:t>Importance d’une approche microsociologique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Le groupe, les sociabilités ordinaires comme espace de formation des inclinations politiques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L’espace social local avec ses divisions et ses distinctions comme cadre dans lequel s’insèrent les groupes et leur conscience collective : centralité du lieu de résidence et du rapport au travail (y compris à ce qui en exclue)</a:t>
            </a:r>
          </a:p>
          <a:p>
            <a:pPr marL="457200" lvl="1" indent="0">
              <a:buNone/>
            </a:pPr>
            <a:endParaRPr lang="fr-FR" dirty="0">
              <a:solidFill>
                <a:schemeClr val="bg1"/>
              </a:solidFill>
            </a:endParaRPr>
          </a:p>
          <a:p>
            <a:r>
              <a:rPr lang="fr-FR" dirty="0">
                <a:solidFill>
                  <a:schemeClr val="bg1"/>
                </a:solidFill>
              </a:rPr>
              <a:t>Une version de gauche du « déjà, nous » est-elle possible ?[Quasi-absence de la gauche sur les territoires populaires ruraux]</a:t>
            </a:r>
          </a:p>
          <a:p>
            <a:pPr marL="0" indent="0">
              <a:buNone/>
            </a:pPr>
            <a:endParaRPr lang="fr-FR" dirty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720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430F8E0-CEC2-5841-ABC9-36E747F31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007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Rappels généraux sur l’analyse sociologique localisée du vote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FCCAEA-10C9-12E4-7842-A5A70FC9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281" y="1769423"/>
            <a:ext cx="9785268" cy="4822570"/>
          </a:xfrm>
        </p:spPr>
        <p:txBody>
          <a:bodyPr>
            <a:normAutofit lnSpcReduction="10000"/>
          </a:bodyPr>
          <a:lstStyle/>
          <a:p>
            <a:r>
              <a:rPr lang="fr-FR" sz="3200" dirty="0">
                <a:solidFill>
                  <a:schemeClr val="bg1"/>
                </a:solidFill>
              </a:rPr>
              <a:t>Les logiques d’engagement ou de vote n’ont pas pour principe une adhésion idéologique ou doctrinale</a:t>
            </a:r>
          </a:p>
          <a:p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dirty="0">
                <a:solidFill>
                  <a:schemeClr val="bg1"/>
                </a:solidFill>
              </a:rPr>
              <a:t>Ce que les analystes prennent pour des marqueurs de droite (ex. rejet du droit à l’avortement) ne sont pas nécessairement vécus et perçus comme des marqueurs de droite pour les acteurs eux-mêmes</a:t>
            </a:r>
          </a:p>
          <a:p>
            <a:pPr marL="0" indent="0">
              <a:buNone/>
            </a:pPr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dirty="0">
                <a:solidFill>
                  <a:schemeClr val="bg1"/>
                </a:solidFill>
              </a:rPr>
              <a:t>Rechercher des logiques sociales derrières des préférences électorales</a:t>
            </a:r>
          </a:p>
        </p:txBody>
      </p:sp>
    </p:spTree>
    <p:extLst>
      <p:ext uri="{BB962C8B-B14F-4D97-AF65-F5344CB8AC3E}">
        <p14:creationId xmlns:p14="http://schemas.microsoft.com/office/powerpoint/2010/main" val="3537849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430F8E0-CEC2-5841-ABC9-36E747F31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007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Rappels généraux sur le vote des classes populaires et le RN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FCCAEA-10C9-12E4-7842-A5A70FC9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281" y="1769423"/>
            <a:ext cx="9785268" cy="4822570"/>
          </a:xfrm>
        </p:spPr>
        <p:txBody>
          <a:bodyPr>
            <a:normAutofit fontScale="85000" lnSpcReduction="20000"/>
          </a:bodyPr>
          <a:lstStyle/>
          <a:p>
            <a:r>
              <a:rPr lang="fr-FR" sz="3200" dirty="0">
                <a:solidFill>
                  <a:schemeClr val="bg1"/>
                </a:solidFill>
              </a:rPr>
              <a:t>Définition difficile et frontières plus floues du groupe des « classes populaires ». Approche par les PCS privilégie les ouvriers et les employés</a:t>
            </a:r>
          </a:p>
          <a:p>
            <a:pPr marL="0" indent="0">
              <a:buNone/>
            </a:pPr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dirty="0">
                <a:solidFill>
                  <a:schemeClr val="bg1"/>
                </a:solidFill>
              </a:rPr>
              <a:t>Abstention premier « vote » des classes populaires : fait toujours observé y compris en 2022</a:t>
            </a:r>
          </a:p>
          <a:p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dirty="0">
                <a:solidFill>
                  <a:schemeClr val="bg1"/>
                </a:solidFill>
              </a:rPr>
              <a:t>FN/RN n’est donc pas le premier parti ouvrier mais le premier parti chez les ouvriers et les employés « qui votent »</a:t>
            </a:r>
          </a:p>
          <a:p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dirty="0">
                <a:solidFill>
                  <a:schemeClr val="bg1"/>
                </a:solidFill>
              </a:rPr>
              <a:t>Les préférences électorales pour le FN/RN ne sont pas stables même si elles augmentent, elles restent (comme d’autres comportements électoraux) intermittentes</a:t>
            </a:r>
          </a:p>
        </p:txBody>
      </p:sp>
    </p:spTree>
    <p:extLst>
      <p:ext uri="{BB962C8B-B14F-4D97-AF65-F5344CB8AC3E}">
        <p14:creationId xmlns:p14="http://schemas.microsoft.com/office/powerpoint/2010/main" val="872632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430F8E0-CEC2-5841-ABC9-36E747F31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L’adhésion au RN dans les « campagnes en déclin » (Benoît Coquard)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FCCAEA-10C9-12E4-7842-A5A70FC9A1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sz="2800" dirty="0">
                <a:solidFill>
                  <a:schemeClr val="bg1"/>
                </a:solidFill>
              </a:rPr>
              <a:t>Terrain : Grand Est de la France (comme la Meuse, la Haute Marne, l’Aube, les Ardennes, les Vosges), années 2010, zone rurale et industrielle, avec des descendants d’immigrés maghrébins</a:t>
            </a:r>
          </a:p>
          <a:p>
            <a:endParaRPr lang="fr-FR" dirty="0">
              <a:solidFill>
                <a:schemeClr val="bg1"/>
              </a:solidFill>
            </a:endParaRPr>
          </a:p>
          <a:p>
            <a:r>
              <a:rPr lang="fr-FR" sz="2800" dirty="0">
                <a:solidFill>
                  <a:schemeClr val="bg1"/>
                </a:solidFill>
              </a:rPr>
              <a:t>Vote RN&gt;40 % (2017), tendance en hausse depuis les années 1990 dans des terres où les ouvriers de droite ou conservateurs n’étaient pas rares dans les générations d’avant à cause du paternalisme industriel (accès à la petite propriété considéré comme central)</a:t>
            </a:r>
          </a:p>
          <a:p>
            <a:pPr marL="0" indent="0">
              <a:buNone/>
            </a:pPr>
            <a:endParaRPr lang="fr-FR" sz="2800" dirty="0">
              <a:solidFill>
                <a:schemeClr val="bg1"/>
              </a:solidFill>
            </a:endParaRPr>
          </a:p>
          <a:p>
            <a:r>
              <a:rPr lang="fr-FR" dirty="0">
                <a:solidFill>
                  <a:schemeClr val="bg1"/>
                </a:solidFill>
              </a:rPr>
              <a:t>Critique de la catégorie de « France périphérique » (Guilly) : point de vue </a:t>
            </a:r>
            <a:r>
              <a:rPr lang="fr-FR" dirty="0" err="1">
                <a:solidFill>
                  <a:schemeClr val="bg1"/>
                </a:solidFill>
              </a:rPr>
              <a:t>parisiano</a:t>
            </a:r>
            <a:r>
              <a:rPr lang="fr-FR" dirty="0">
                <a:solidFill>
                  <a:schemeClr val="bg1"/>
                </a:solidFill>
              </a:rPr>
              <a:t>-centré qui amalgame des situations très différentes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Par ex.  « Campagnes en déclin » vs Territoires ruraux attractifs (néo-ruraux, mixité social relative)</a:t>
            </a:r>
          </a:p>
          <a:p>
            <a:endParaRPr lang="fr-FR" sz="2800" dirty="0">
              <a:solidFill>
                <a:schemeClr val="bg1"/>
              </a:solidFill>
            </a:endParaRP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96FAED11-CDFD-1A7A-B99A-62AD806D420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433332" y="1825625"/>
            <a:ext cx="2659335" cy="4351338"/>
          </a:xfrm>
        </p:spPr>
      </p:pic>
    </p:spTree>
    <p:extLst>
      <p:ext uri="{BB962C8B-B14F-4D97-AF65-F5344CB8AC3E}">
        <p14:creationId xmlns:p14="http://schemas.microsoft.com/office/powerpoint/2010/main" val="2138805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430F8E0-CEC2-5841-ABC9-36E747F31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007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L’adhésion au RN dans les « campagnes en déclin » (Benoît Coquard)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FCCAEA-10C9-12E4-7842-A5A70FC9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361" y="1956696"/>
            <a:ext cx="9785268" cy="4822570"/>
          </a:xfrm>
        </p:spPr>
        <p:txBody>
          <a:bodyPr>
            <a:normAutofit fontScale="85000" lnSpcReduction="10000"/>
          </a:bodyPr>
          <a:lstStyle/>
          <a:p>
            <a:r>
              <a:rPr lang="fr-FR" sz="2800" dirty="0">
                <a:solidFill>
                  <a:schemeClr val="bg1"/>
                </a:solidFill>
              </a:rPr>
              <a:t>Traits socio-économiques principaux des campagnes en déclin (étudiées) : 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Délabrement du centre-bourg, consommation de drogues en hausse dans la jeunesse, manque de médecins, fermetures de classe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Exode rural important, aussi important que dans les années 1950-1960 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Pour les jeunes hommes entre 20 et 40 ans, une opposition centrale est entre « </a:t>
            </a:r>
            <a:r>
              <a:rPr lang="fr-FR" u="sng" dirty="0">
                <a:solidFill>
                  <a:schemeClr val="bg1"/>
                </a:solidFill>
              </a:rPr>
              <a:t>ceux qui partent </a:t>
            </a:r>
            <a:r>
              <a:rPr lang="fr-FR" dirty="0">
                <a:solidFill>
                  <a:schemeClr val="bg1"/>
                </a:solidFill>
              </a:rPr>
              <a:t>» (qui incluent des filles, aux meilleurs résultats scolaires en règle générale) et «  </a:t>
            </a:r>
            <a:r>
              <a:rPr lang="fr-FR" u="sng" dirty="0">
                <a:solidFill>
                  <a:schemeClr val="bg1"/>
                </a:solidFill>
              </a:rPr>
              <a:t>ceux qui restent </a:t>
            </a:r>
            <a:r>
              <a:rPr lang="fr-FR" dirty="0">
                <a:solidFill>
                  <a:schemeClr val="bg1"/>
                </a:solidFill>
              </a:rPr>
              <a:t>».</a:t>
            </a:r>
          </a:p>
          <a:p>
            <a:pPr lvl="1"/>
            <a:endParaRPr lang="fr-FR" dirty="0">
              <a:solidFill>
                <a:schemeClr val="bg1"/>
              </a:solidFill>
            </a:endParaRPr>
          </a:p>
          <a:p>
            <a:r>
              <a:rPr lang="fr-FR" dirty="0">
                <a:solidFill>
                  <a:schemeClr val="bg1"/>
                </a:solidFill>
              </a:rPr>
              <a:t>Entre « ceux qui restent » : concurrence pour les biens rares locaux que sont les emplois stables (non précaires) et les opportunités matrimoniales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Opposition parmi « </a:t>
            </a:r>
            <a:r>
              <a:rPr lang="fr-FR" u="sng" dirty="0">
                <a:solidFill>
                  <a:schemeClr val="bg1"/>
                </a:solidFill>
              </a:rPr>
              <a:t>ceux qui restent </a:t>
            </a:r>
            <a:r>
              <a:rPr lang="fr-FR" dirty="0">
                <a:solidFill>
                  <a:schemeClr val="bg1"/>
                </a:solidFill>
              </a:rPr>
              <a:t>» entre </a:t>
            </a:r>
            <a:r>
              <a:rPr lang="fr-FR" u="sng" dirty="0">
                <a:solidFill>
                  <a:schemeClr val="bg1"/>
                </a:solidFill>
              </a:rPr>
              <a:t>les établis</a:t>
            </a:r>
            <a:r>
              <a:rPr lang="fr-FR" dirty="0">
                <a:solidFill>
                  <a:schemeClr val="bg1"/>
                </a:solidFill>
              </a:rPr>
              <a:t> (qui travaillent pour un patron) et </a:t>
            </a:r>
            <a:r>
              <a:rPr lang="fr-FR" u="sng" dirty="0">
                <a:solidFill>
                  <a:schemeClr val="bg1"/>
                </a:solidFill>
              </a:rPr>
              <a:t>les précaires</a:t>
            </a:r>
          </a:p>
          <a:p>
            <a:endParaRPr lang="fr-FR" dirty="0">
              <a:solidFill>
                <a:schemeClr val="bg1"/>
              </a:solidFill>
            </a:endParaRPr>
          </a:p>
          <a:p>
            <a:r>
              <a:rPr lang="fr-FR" dirty="0">
                <a:solidFill>
                  <a:schemeClr val="bg1"/>
                </a:solidFill>
              </a:rPr>
              <a:t>D’où la centralité de la question de la réputation, de la respectabilité</a:t>
            </a:r>
          </a:p>
        </p:txBody>
      </p:sp>
    </p:spTree>
    <p:extLst>
      <p:ext uri="{BB962C8B-B14F-4D97-AF65-F5344CB8AC3E}">
        <p14:creationId xmlns:p14="http://schemas.microsoft.com/office/powerpoint/2010/main" val="2004529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430F8E0-CEC2-5841-ABC9-36E747F31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007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Le « déjà nous » de « ceux qui restent » (Benoît Coquard)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FCCAEA-10C9-12E4-7842-A5A70FC9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361" y="1956696"/>
            <a:ext cx="9785268" cy="4822570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Groupe d’amis (« bande de potes », « clan »), espace de sociabilité central : 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En l’absence, dans ces territoires, d’autres « lieux intégrateurs » (partis, églises, bâtiments publics, etc.)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Capital social qui compense la faiblesse des autres ressources (capital scolaire, capital économique)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Pratiques d’entraide, de solidarité (restreinte au groupe)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Amitié, hospitalité, générosité  sont des valeurs centrales de ce groupe (rem: ce sont des valeurs qui pourraient être « de gauche »)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Groupe est aussi le lieu de construction d’une « bonne réputation » individuelle qui peut donner accès aux emplois et aux femmes</a:t>
            </a:r>
          </a:p>
        </p:txBody>
      </p:sp>
    </p:spTree>
    <p:extLst>
      <p:ext uri="{BB962C8B-B14F-4D97-AF65-F5344CB8AC3E}">
        <p14:creationId xmlns:p14="http://schemas.microsoft.com/office/powerpoint/2010/main" val="1394666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430F8E0-CEC2-5841-ABC9-36E747F31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007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Le « déjà, nous » de « ceux qui restent » (Benoît Coquard)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FCCAEA-10C9-12E4-7842-A5A70FC9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361" y="1956696"/>
            <a:ext cx="9785268" cy="4822570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Expression d’une « </a:t>
            </a:r>
            <a:r>
              <a:rPr lang="fr-FR" u="sng" dirty="0">
                <a:solidFill>
                  <a:schemeClr val="bg1"/>
                </a:solidFill>
              </a:rPr>
              <a:t>conscience collective </a:t>
            </a:r>
            <a:r>
              <a:rPr lang="fr-FR" dirty="0">
                <a:solidFill>
                  <a:schemeClr val="bg1"/>
                </a:solidFill>
              </a:rPr>
              <a:t>» et « </a:t>
            </a:r>
            <a:r>
              <a:rPr lang="fr-FR" u="sng" dirty="0">
                <a:solidFill>
                  <a:schemeClr val="bg1"/>
                </a:solidFill>
              </a:rPr>
              <a:t>sélective</a:t>
            </a:r>
            <a:r>
              <a:rPr lang="fr-FR" dirty="0">
                <a:solidFill>
                  <a:schemeClr val="bg1"/>
                </a:solidFill>
              </a:rPr>
              <a:t> »: non pas de classe mais de groupe, réduite à la « bande de potes » (« Les potes avant tout »)</a:t>
            </a:r>
          </a:p>
          <a:p>
            <a:endParaRPr lang="fr-FR" dirty="0">
              <a:solidFill>
                <a:schemeClr val="bg1"/>
              </a:solidFill>
            </a:endParaRPr>
          </a:p>
          <a:p>
            <a:r>
              <a:rPr lang="fr-FR" dirty="0">
                <a:solidFill>
                  <a:schemeClr val="bg1"/>
                </a:solidFill>
              </a:rPr>
              <a:t>Défiance vis-à-vis du monde proche (et, par extension, du monde lointain : haine des grandes villes et, plus que tout, de Paris) et concurrence entre  « bandes de potes » pour l’accès aux biens rares</a:t>
            </a:r>
          </a:p>
          <a:p>
            <a:endParaRPr lang="fr-FR" dirty="0">
              <a:solidFill>
                <a:schemeClr val="bg1"/>
              </a:solidFill>
            </a:endParaRPr>
          </a:p>
          <a:p>
            <a:r>
              <a:rPr lang="fr-FR" dirty="0">
                <a:solidFill>
                  <a:schemeClr val="bg1"/>
                </a:solidFill>
              </a:rPr>
              <a:t>« Déjà, nous » vs « Toujours passer après les autres »</a:t>
            </a:r>
          </a:p>
          <a:p>
            <a:pPr marL="0" indent="0">
              <a:buNone/>
            </a:pP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345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430F8E0-CEC2-5841-ABC9-36E747F31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007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Le « déjà, nous » de « ceux qui restent » (Benoît Coquard)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FCCAEA-10C9-12E4-7842-A5A70FC9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361" y="1956696"/>
            <a:ext cx="9785268" cy="4822570"/>
          </a:xfrm>
        </p:spPr>
        <p:txBody>
          <a:bodyPr>
            <a:normAutofit fontScale="92500" lnSpcReduction="20000"/>
          </a:bodyPr>
          <a:lstStyle/>
          <a:p>
            <a:r>
              <a:rPr lang="fr-FR" dirty="0">
                <a:solidFill>
                  <a:schemeClr val="bg1"/>
                </a:solidFill>
              </a:rPr>
              <a:t>Les </a:t>
            </a:r>
            <a:r>
              <a:rPr lang="fr-FR" u="sng" dirty="0">
                <a:solidFill>
                  <a:schemeClr val="bg1"/>
                </a:solidFill>
              </a:rPr>
              <a:t>frontières symboliques </a:t>
            </a:r>
            <a:r>
              <a:rPr lang="fr-FR" dirty="0">
                <a:solidFill>
                  <a:schemeClr val="bg1"/>
                </a:solidFill>
              </a:rPr>
              <a:t>du « nous » de « ceux qui restent » :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Avec  « ceux qui partent » et sont partis (qui ne sont pas « ceux d’en haut » ni la « bourgeoisie » mais qui vont dans leur direction)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Avec les « </a:t>
            </a:r>
            <a:r>
              <a:rPr lang="fr-FR" dirty="0" err="1">
                <a:solidFill>
                  <a:schemeClr val="bg1"/>
                </a:solidFill>
              </a:rPr>
              <a:t>cassos</a:t>
            </a:r>
            <a:r>
              <a:rPr lang="fr-FR" dirty="0">
                <a:solidFill>
                  <a:schemeClr val="bg1"/>
                </a:solidFill>
              </a:rPr>
              <a:t> », les précaires, les « </a:t>
            </a:r>
            <a:r>
              <a:rPr lang="fr-FR" dirty="0" err="1">
                <a:solidFill>
                  <a:schemeClr val="bg1"/>
                </a:solidFill>
              </a:rPr>
              <a:t>tox</a:t>
            </a:r>
            <a:r>
              <a:rPr lang="fr-FR" dirty="0">
                <a:solidFill>
                  <a:schemeClr val="bg1"/>
                </a:solidFill>
              </a:rPr>
              <a:t> » : objectif est d’avoir un travail stable et pour cela, d’être respectable, c’est-à-dire de ne pas être pris pour un « feignant » (d’où la nécessité de donner des coups de main gratuits, d’aider, etc.)</a:t>
            </a:r>
          </a:p>
          <a:p>
            <a:pPr lvl="1"/>
            <a:r>
              <a:rPr lang="fr-FR" dirty="0">
                <a:solidFill>
                  <a:schemeClr val="bg1"/>
                </a:solidFill>
                <a:highlight>
                  <a:srgbClr val="008080"/>
                </a:highlight>
              </a:rPr>
              <a:t>Avec les naïfs, les « idéalistes » (i. e. les gens qui se disent à gauche) qui manquent de réalisme et ne savent pas (ou font semblant de ne pas savoir) que la concurrence est partout, le conflit est latent, que la vie n’est pas « rose ».</a:t>
            </a:r>
          </a:p>
          <a:p>
            <a:pPr lvl="1"/>
            <a:endParaRPr lang="fr-FR" dirty="0">
              <a:solidFill>
                <a:schemeClr val="bg1"/>
              </a:solidFill>
            </a:endParaRPr>
          </a:p>
          <a:p>
            <a:r>
              <a:rPr lang="fr-FR" dirty="0">
                <a:solidFill>
                  <a:schemeClr val="bg1"/>
                </a:solidFill>
              </a:rPr>
              <a:t>Une « conscience triangulaire » (Olivier Schwartz) dégradée ?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Conscience triangulaire comme dégradation de la conscience de classe ouvrière traditionnelle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Conscience collective de « ceux qui restent » comme dégradation de la conscience triangulaire</a:t>
            </a:r>
          </a:p>
          <a:p>
            <a:pPr lvl="1"/>
            <a:endParaRPr lang="fr-FR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fr-FR" dirty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fr-FR" dirty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004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430F8E0-CEC2-5841-ABC9-36E747F31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2885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Le « déjà, nous » de « ceux qui restent » (Benoît Coquard)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FCCAEA-10C9-12E4-7842-A5A70FC9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613" y="1897320"/>
            <a:ext cx="9785268" cy="4822570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Ambivalence par rapport au racisme (un racisme sans racistes)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Propos racistes existent…</a:t>
            </a:r>
          </a:p>
          <a:p>
            <a:pPr lvl="1"/>
            <a:r>
              <a:rPr lang="fr-FR" dirty="0">
                <a:solidFill>
                  <a:schemeClr val="bg1"/>
                </a:solidFill>
              </a:rPr>
              <a:t>…mais le fait de se dire raciste est un motif de clivage voire d’opposition au sein du groupe</a:t>
            </a:r>
          </a:p>
          <a:p>
            <a:pPr lvl="1"/>
            <a:endParaRPr lang="fr-FR" dirty="0">
              <a:solidFill>
                <a:schemeClr val="bg1"/>
              </a:solidFill>
            </a:endParaRPr>
          </a:p>
          <a:p>
            <a:pPr lvl="1"/>
            <a:r>
              <a:rPr lang="fr-FR" dirty="0">
                <a:solidFill>
                  <a:schemeClr val="bg1"/>
                </a:solidFill>
              </a:rPr>
              <a:t>Enfants d’immigrés existent en proportion minoritaires dans les groupes d’amis de « ceux qui restent » : mais doivent endosser le style de vie de la bande de potes (boire, fumer du cannabis) et, s’ils sont musulmans, ne pas le revendiquer</a:t>
            </a:r>
          </a:p>
          <a:p>
            <a:pPr lvl="1"/>
            <a:endParaRPr lang="fr-FR" dirty="0">
              <a:solidFill>
                <a:schemeClr val="bg1"/>
              </a:solidFill>
            </a:endParaRPr>
          </a:p>
          <a:p>
            <a:pPr lvl="1"/>
            <a:r>
              <a:rPr lang="fr-FR" dirty="0">
                <a:solidFill>
                  <a:schemeClr val="bg1"/>
                </a:solidFill>
              </a:rPr>
              <a:t>Propos racistes de « blancs » contre les « arabes » s’accompagnent, sans contradiction, d’inclusion des « arabes » du groupe car « eux, c’est différent, ils sont comme nous » (p. 194-195)</a:t>
            </a:r>
          </a:p>
          <a:p>
            <a:pPr lvl="1"/>
            <a:endParaRPr lang="fr-FR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fr-FR" dirty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fr-FR" dirty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1700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19989</TotalTime>
  <Words>1933</Words>
  <Application>Microsoft Macintosh PowerPoint</Application>
  <PresentationFormat>Grand écran</PresentationFormat>
  <Paragraphs>143</Paragraphs>
  <Slides>16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Thème Office</vt:lpstr>
      <vt:lpstr>Université Paris 1 Panthéon Sorbonne Cours Master 1 Science politique  « Recompositions et métamorphoses de l’action politique» Année 2024-2025 </vt:lpstr>
      <vt:lpstr>Rappels généraux sur l’analyse sociologique localisée du vote</vt:lpstr>
      <vt:lpstr>Rappels généraux sur le vote des classes populaires et le RN</vt:lpstr>
      <vt:lpstr>L’adhésion au RN dans les « campagnes en déclin » (Benoît Coquard)</vt:lpstr>
      <vt:lpstr>L’adhésion au RN dans les « campagnes en déclin » (Benoît Coquard)</vt:lpstr>
      <vt:lpstr>Le « déjà nous » de « ceux qui restent » (Benoît Coquard)</vt:lpstr>
      <vt:lpstr>Le « déjà, nous » de « ceux qui restent » (Benoît Coquard)</vt:lpstr>
      <vt:lpstr>Le « déjà, nous » de « ceux qui restent » (Benoît Coquard)</vt:lpstr>
      <vt:lpstr>Le « déjà, nous » de « ceux qui restent » (Benoît Coquard)</vt:lpstr>
      <vt:lpstr>La captation du « déjà, nous » par le RN</vt:lpstr>
      <vt:lpstr>Présentation PowerPoint</vt:lpstr>
      <vt:lpstr>Principaux mécanismes sociaux d’orientation vers le RN</vt:lpstr>
      <vt:lpstr>Un point commun : le rejet de l’establishment, des dirigeants et des représentants</vt:lpstr>
      <vt:lpstr>Dans les classes populaires qui votent RN, des motivations différentes en fonction de la position et de la trajectoire sociale</vt:lpstr>
      <vt:lpstr>Même chez ses électeurs populaires, un rapport distant au parti d’extrême-droite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Université Paris 1 Panthéon Sorbonne Cours Licence 1 Science politique « Histoire des médias » </dc:title>
  <dc:creator>Laurent Jeanpierre</dc:creator>
  <cp:lastModifiedBy>Auteur</cp:lastModifiedBy>
  <cp:revision>232</cp:revision>
  <cp:lastPrinted>2022-09-15T06:44:26Z</cp:lastPrinted>
  <dcterms:created xsi:type="dcterms:W3CDTF">2020-09-20T14:16:59Z</dcterms:created>
  <dcterms:modified xsi:type="dcterms:W3CDTF">2024-11-21T11:04:25Z</dcterms:modified>
</cp:coreProperties>
</file>