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414" r:id="rId3"/>
    <p:sldId id="419" r:id="rId4"/>
    <p:sldId id="415" r:id="rId5"/>
    <p:sldId id="417" r:id="rId6"/>
    <p:sldId id="418" r:id="rId7"/>
    <p:sldId id="420" r:id="rId8"/>
    <p:sldId id="421" r:id="rId9"/>
    <p:sldId id="422"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40"/>
    <p:restoredTop sz="86429"/>
  </p:normalViewPr>
  <p:slideViewPr>
    <p:cSldViewPr snapToGrid="0" snapToObjects="1">
      <p:cViewPr varScale="1">
        <p:scale>
          <a:sx n="104" d="100"/>
          <a:sy n="104" d="100"/>
        </p:scale>
        <p:origin x="320" y="2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18D4A1ED-3429-4841-B4B4-F65C44D3B1B6}"/>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0AD291C-10FA-3F41-817B-07DE18AB02ED}"/>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F4B0F202-C6F0-0140-9CCB-D83E4C2035DD}" type="datetimeFigureOut">
              <a:rPr lang="fr-FR" smtClean="0"/>
              <a:t>21/11/2024</a:t>
            </a:fld>
            <a:endParaRPr lang="fr-FR"/>
          </a:p>
        </p:txBody>
      </p:sp>
      <p:sp>
        <p:nvSpPr>
          <p:cNvPr id="4" name="Espace réservé du pied de page 3">
            <a:extLst>
              <a:ext uri="{FF2B5EF4-FFF2-40B4-BE49-F238E27FC236}">
                <a16:creationId xmlns:a16="http://schemas.microsoft.com/office/drawing/2014/main" id="{E5B13950-837C-E642-AF59-0970533190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63168472-2985-DF49-A48B-89C85BD87F7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0242B1-0250-6144-8A53-8E78E568751C}" type="slidenum">
              <a:rPr lang="fr-FR" smtClean="0"/>
              <a:t>‹N°›</a:t>
            </a:fld>
            <a:endParaRPr lang="fr-FR"/>
          </a:p>
        </p:txBody>
      </p:sp>
    </p:spTree>
    <p:extLst>
      <p:ext uri="{BB962C8B-B14F-4D97-AF65-F5344CB8AC3E}">
        <p14:creationId xmlns:p14="http://schemas.microsoft.com/office/powerpoint/2010/main" val="305478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5010" y="0"/>
            <a:ext cx="2971800" cy="459317"/>
          </a:xfrm>
          <a:prstGeom prst="rect">
            <a:avLst/>
          </a:prstGeom>
        </p:spPr>
        <p:txBody>
          <a:bodyPr vert="horz" lIns="91440" tIns="45720" rIns="91440" bIns="45720" rtlCol="0"/>
          <a:lstStyle>
            <a:lvl1pPr algn="r">
              <a:defRPr sz="1200"/>
            </a:lvl1pPr>
          </a:lstStyle>
          <a:p>
            <a:fld id="{6AB8ABB4-F6C9-EA45-8C4A-7702F92FB34B}" type="datetimeFigureOut">
              <a:rPr lang="fr-FR" smtClean="0"/>
              <a:t>21/11/2024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2"/>
            <a:ext cx="5486400" cy="3600449"/>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4685"/>
            <a:ext cx="2971800" cy="45931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5010" y="8684685"/>
            <a:ext cx="2971800" cy="459316"/>
          </a:xfrm>
          <a:prstGeom prst="rect">
            <a:avLst/>
          </a:prstGeom>
        </p:spPr>
        <p:txBody>
          <a:bodyPr vert="horz" lIns="91440" tIns="45720" rIns="91440" bIns="45720" rtlCol="0" anchor="b"/>
          <a:lstStyle>
            <a:lvl1pPr algn="r">
              <a:defRPr sz="1200"/>
            </a:lvl1pPr>
          </a:lstStyle>
          <a:p>
            <a:fld id="{4B0BD50E-BBEA-B64D-8268-520FFD08F12B}" type="slidenum">
              <a:rPr lang="fr-FR" smtClean="0"/>
              <a:t>‹N°›</a:t>
            </a:fld>
            <a:endParaRPr lang="fr-FR"/>
          </a:p>
        </p:txBody>
      </p:sp>
    </p:spTree>
    <p:extLst>
      <p:ext uri="{BB962C8B-B14F-4D97-AF65-F5344CB8AC3E}">
        <p14:creationId xmlns:p14="http://schemas.microsoft.com/office/powerpoint/2010/main" val="178492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a:t>
            </a:fld>
            <a:endParaRPr lang="fr-FR"/>
          </a:p>
        </p:txBody>
      </p:sp>
    </p:spTree>
    <p:extLst>
      <p:ext uri="{BB962C8B-B14F-4D97-AF65-F5344CB8AC3E}">
        <p14:creationId xmlns:p14="http://schemas.microsoft.com/office/powerpoint/2010/main" val="3922722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2</a:t>
            </a:fld>
            <a:endParaRPr lang="fr-FR"/>
          </a:p>
        </p:txBody>
      </p:sp>
    </p:spTree>
    <p:extLst>
      <p:ext uri="{BB962C8B-B14F-4D97-AF65-F5344CB8AC3E}">
        <p14:creationId xmlns:p14="http://schemas.microsoft.com/office/powerpoint/2010/main" val="3225252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3</a:t>
            </a:fld>
            <a:endParaRPr lang="fr-FR"/>
          </a:p>
        </p:txBody>
      </p:sp>
    </p:spTree>
    <p:extLst>
      <p:ext uri="{BB962C8B-B14F-4D97-AF65-F5344CB8AC3E}">
        <p14:creationId xmlns:p14="http://schemas.microsoft.com/office/powerpoint/2010/main" val="2098146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4</a:t>
            </a:fld>
            <a:endParaRPr lang="fr-FR"/>
          </a:p>
        </p:txBody>
      </p:sp>
    </p:spTree>
    <p:extLst>
      <p:ext uri="{BB962C8B-B14F-4D97-AF65-F5344CB8AC3E}">
        <p14:creationId xmlns:p14="http://schemas.microsoft.com/office/powerpoint/2010/main" val="2789653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5</a:t>
            </a:fld>
            <a:endParaRPr lang="fr-FR"/>
          </a:p>
        </p:txBody>
      </p:sp>
    </p:spTree>
    <p:extLst>
      <p:ext uri="{BB962C8B-B14F-4D97-AF65-F5344CB8AC3E}">
        <p14:creationId xmlns:p14="http://schemas.microsoft.com/office/powerpoint/2010/main" val="3292726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6</a:t>
            </a:fld>
            <a:endParaRPr lang="fr-FR"/>
          </a:p>
        </p:txBody>
      </p:sp>
    </p:spTree>
    <p:extLst>
      <p:ext uri="{BB962C8B-B14F-4D97-AF65-F5344CB8AC3E}">
        <p14:creationId xmlns:p14="http://schemas.microsoft.com/office/powerpoint/2010/main" val="494748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7</a:t>
            </a:fld>
            <a:endParaRPr lang="fr-FR"/>
          </a:p>
        </p:txBody>
      </p:sp>
    </p:spTree>
    <p:extLst>
      <p:ext uri="{BB962C8B-B14F-4D97-AF65-F5344CB8AC3E}">
        <p14:creationId xmlns:p14="http://schemas.microsoft.com/office/powerpoint/2010/main" val="3796179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 150-151</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8</a:t>
            </a:fld>
            <a:endParaRPr lang="fr-FR"/>
          </a:p>
        </p:txBody>
      </p:sp>
    </p:spTree>
    <p:extLst>
      <p:ext uri="{BB962C8B-B14F-4D97-AF65-F5344CB8AC3E}">
        <p14:creationId xmlns:p14="http://schemas.microsoft.com/office/powerpoint/2010/main" val="3560559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 150-151</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9</a:t>
            </a:fld>
            <a:endParaRPr lang="fr-FR"/>
          </a:p>
        </p:txBody>
      </p:sp>
    </p:spTree>
    <p:extLst>
      <p:ext uri="{BB962C8B-B14F-4D97-AF65-F5344CB8AC3E}">
        <p14:creationId xmlns:p14="http://schemas.microsoft.com/office/powerpoint/2010/main" val="2072960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BCD8C9-C0F3-4B48-8C20-F7E361CDE37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0D23EB5-41E6-B848-A752-E19C62FE78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3DE27BEF-8EAA-794F-AA7D-A84C4A4D1389}"/>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7E12A1A4-7A4F-434E-AE05-84EDD33027A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543E60F-F02B-164D-8B00-AF053207EA58}"/>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234319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AC472-54E0-474D-8274-52842A8F473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88D9E91-79B2-194A-9A2B-F91A2DF8264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C26E57-0FC9-2B46-8E05-AA02776CEE9E}"/>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7B091026-A0AB-794F-9C01-9E5B51F455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71D1B8-ACE3-454A-AA1D-0DF4911F0F32}"/>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295948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5B15957-0ACE-B642-BAEB-5B5AF5D08C0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64C5603-DF7C-7448-AE43-E27DBF032E6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A80207-472D-E047-BFF6-D756DF953CEE}"/>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EA408DE4-2DE4-274B-BF78-9FCF79C3D80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0923DF4-4261-CC49-81E8-B8F369C3E2BD}"/>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2327314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6C77A6-40AF-F948-87DA-A35B44BCA03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022286-4076-FD4C-BD81-490CF55E19C5}"/>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D3C158-FA4D-AF48-A818-4BB3A0D977FC}"/>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C176E006-4909-8E41-B59B-82EFBB038A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E035BA-0C9E-1F44-9FD4-3CCD456B4801}"/>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32873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3F3D8-2D5A-014E-A426-1067C3E6BA6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E3A450C-1C2E-6C42-9755-49B903BD3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F1E931B-67DD-F942-8099-B5DE6ABEDC3A}"/>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C360AE20-5586-4744-B3EE-6BA5C386C0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F58B0C-28AB-D749-BB38-D633A1D115C7}"/>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06327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864B-CA0E-6942-A4FD-AAA58FB789C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0A1A984-07F9-E043-8E80-460AB463CFD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F8C856A-9238-C34E-B6F8-C7635C75856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40B86B0-D5EF-A041-B5D9-8902239645AE}"/>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C32DB345-47D7-8948-8AA1-E46E58EBD37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4F0750-7EED-2A44-A358-12FF7DA58306}"/>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45460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881445-B6D8-FF4A-9F86-38CDA47ADDA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8D1B092-B309-AF42-883B-A7302D32D7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5F112F2A-A13B-5147-87E6-89CA0842C26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54A52C6-55F3-B047-A00B-2D0AD6788B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977B88A-4CC9-A846-936C-9A2347A50D54}"/>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5343F04-1296-F340-BD88-FA0CA1E2D335}"/>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8" name="Espace réservé du pied de page 7">
            <a:extLst>
              <a:ext uri="{FF2B5EF4-FFF2-40B4-BE49-F238E27FC236}">
                <a16:creationId xmlns:a16="http://schemas.microsoft.com/office/drawing/2014/main" id="{81170983-80E8-154B-81F9-ED3F9601858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0D52F16-0FFF-7D49-8705-CBAD404D686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86986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E23912-17CE-1648-9D7C-395DBA9FF6C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AF0609F-977D-6643-ADA2-BA699212D80E}"/>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4" name="Espace réservé du pied de page 3">
            <a:extLst>
              <a:ext uri="{FF2B5EF4-FFF2-40B4-BE49-F238E27FC236}">
                <a16:creationId xmlns:a16="http://schemas.microsoft.com/office/drawing/2014/main" id="{5577ED42-5DF9-4B4A-8030-2131CEC0EDA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C081D53-1E4A-4C44-BB9C-D44ECE0B76CA}"/>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2449068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067F5DB-E087-E948-AA19-A245CAC1A8F1}"/>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3" name="Espace réservé du pied de page 2">
            <a:extLst>
              <a:ext uri="{FF2B5EF4-FFF2-40B4-BE49-F238E27FC236}">
                <a16:creationId xmlns:a16="http://schemas.microsoft.com/office/drawing/2014/main" id="{D94AE9C6-F77D-4A40-A719-E3E52B52A45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A8DDD6E-930C-D94C-B6B7-4DC09A4C9DE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674750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03E31B-EBC4-1844-97CC-0E331F0A648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7E8F511-8E28-9A41-BB61-60B86BC44B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A9DA353-94BB-4B4B-A119-59A4A8C6C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EF80D350-766C-F441-B5F0-7F9E9204ACE7}"/>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F1D821BC-E412-424D-8B2E-097B386D84D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DFD9378-57E2-A843-B4BF-7DFE4B1AFE25}"/>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80708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E0B8B5-138F-BD45-ACD6-2B37FC1168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e l’image 2">
            <a:extLst>
              <a:ext uri="{FF2B5EF4-FFF2-40B4-BE49-F238E27FC236}">
                <a16:creationId xmlns:a16="http://schemas.microsoft.com/office/drawing/2014/main" id="{B2A74D8D-AD87-154D-A952-1B8F0FB058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D350280-03C1-954E-B211-454D31F534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B535278-85C0-064E-812F-4A3AAADE53B5}"/>
              </a:ext>
            </a:extLst>
          </p:cNvPr>
          <p:cNvSpPr>
            <a:spLocks noGrp="1"/>
          </p:cNvSpPr>
          <p:nvPr>
            <p:ph type="dt" sz="half" idx="10"/>
          </p:nvPr>
        </p:nvSpPr>
        <p:spPr/>
        <p:txBody>
          <a:bodyPr/>
          <a:lstStyle/>
          <a:p>
            <a:fld id="{2B8643EA-0E58-6F4F-B65B-A444B642798A}" type="datetimeFigureOut">
              <a:rPr lang="fr-FR" smtClean="0"/>
              <a:t>21/11/2024</a:t>
            </a:fld>
            <a:endParaRPr lang="fr-FR"/>
          </a:p>
        </p:txBody>
      </p:sp>
      <p:sp>
        <p:nvSpPr>
          <p:cNvPr id="6" name="Espace réservé du pied de page 5">
            <a:extLst>
              <a:ext uri="{FF2B5EF4-FFF2-40B4-BE49-F238E27FC236}">
                <a16:creationId xmlns:a16="http://schemas.microsoft.com/office/drawing/2014/main" id="{A536A025-2CB3-3042-8F9F-E13F7D13BF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080BD77-09EB-8741-BF85-890C69D2978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44681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AFCAD51-EF12-8C41-A9D3-719DFDAE1C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3D8DC4C-6A8C-404E-BDF5-C53EFC02AD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DC78132-1ED4-8A49-934F-FD92AB77D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643EA-0E58-6F4F-B65B-A444B642798A}" type="datetimeFigureOut">
              <a:rPr lang="fr-FR" smtClean="0"/>
              <a:t>21/11/2024</a:t>
            </a:fld>
            <a:endParaRPr lang="fr-FR"/>
          </a:p>
        </p:txBody>
      </p:sp>
      <p:sp>
        <p:nvSpPr>
          <p:cNvPr id="5" name="Espace réservé du pied de page 4">
            <a:extLst>
              <a:ext uri="{FF2B5EF4-FFF2-40B4-BE49-F238E27FC236}">
                <a16:creationId xmlns:a16="http://schemas.microsoft.com/office/drawing/2014/main" id="{5A14535E-FA6C-134B-838E-DF398E299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20AC301-2883-A24C-888F-48F0D765CF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D3B87-C3BB-9744-9E1E-C7DC7A6FD23E}" type="slidenum">
              <a:rPr lang="fr-FR" smtClean="0"/>
              <a:t>‹N°›</a:t>
            </a:fld>
            <a:endParaRPr lang="fr-FR"/>
          </a:p>
        </p:txBody>
      </p:sp>
    </p:spTree>
    <p:extLst>
      <p:ext uri="{BB962C8B-B14F-4D97-AF65-F5344CB8AC3E}">
        <p14:creationId xmlns:p14="http://schemas.microsoft.com/office/powerpoint/2010/main" val="506723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5C6408-BA24-2A42-BC4B-55F7AB09FF07}"/>
              </a:ext>
            </a:extLst>
          </p:cNvPr>
          <p:cNvSpPr>
            <a:spLocks noGrp="1"/>
          </p:cNvSpPr>
          <p:nvPr>
            <p:ph type="ctrTitle"/>
          </p:nvPr>
        </p:nvSpPr>
        <p:spPr>
          <a:xfrm>
            <a:off x="1524000" y="1122363"/>
            <a:ext cx="9144000" cy="2701492"/>
          </a:xfrm>
        </p:spPr>
        <p:txBody>
          <a:bodyPr>
            <a:normAutofit fontScale="90000"/>
          </a:bodyPr>
          <a:lstStyle/>
          <a:p>
            <a:r>
              <a:rPr lang="fr-FR" sz="3100" dirty="0">
                <a:solidFill>
                  <a:schemeClr val="bg1"/>
                </a:solidFill>
              </a:rPr>
              <a:t>Université Paris 1 Panthéon Sorbonne</a:t>
            </a:r>
            <a:br>
              <a:rPr lang="fr-FR" sz="3100" dirty="0">
                <a:solidFill>
                  <a:schemeClr val="bg1"/>
                </a:solidFill>
              </a:rPr>
            </a:br>
            <a:r>
              <a:rPr lang="fr-FR" sz="3100" dirty="0">
                <a:solidFill>
                  <a:schemeClr val="bg1"/>
                </a:solidFill>
              </a:rPr>
              <a:t>Cours Master 1 Science politique</a:t>
            </a:r>
            <a:br>
              <a:rPr lang="fr-FR" sz="3100" dirty="0">
                <a:solidFill>
                  <a:schemeClr val="bg1"/>
                </a:solidFill>
              </a:rPr>
            </a:br>
            <a:br>
              <a:rPr lang="fr-FR" sz="3100" dirty="0">
                <a:solidFill>
                  <a:schemeClr val="bg1"/>
                </a:solidFill>
              </a:rPr>
            </a:br>
            <a:r>
              <a:rPr lang="fr-FR" sz="3100" dirty="0">
                <a:solidFill>
                  <a:schemeClr val="bg1"/>
                </a:solidFill>
              </a:rPr>
              <a:t>« Recompositions et métamorphoses de l’action politique»</a:t>
            </a:r>
            <a:br>
              <a:rPr lang="fr-FR" sz="3100" dirty="0">
                <a:solidFill>
                  <a:schemeClr val="bg1"/>
                </a:solidFill>
              </a:rPr>
            </a:br>
            <a:r>
              <a:rPr lang="fr-FR" sz="3100" dirty="0">
                <a:solidFill>
                  <a:schemeClr val="bg1"/>
                </a:solidFill>
              </a:rPr>
              <a:t>Année 2024-2025</a:t>
            </a:r>
            <a:br>
              <a:rPr lang="fr-FR" sz="3600" dirty="0">
                <a:solidFill>
                  <a:schemeClr val="bg1"/>
                </a:solidFill>
              </a:rPr>
            </a:br>
            <a:endParaRPr lang="fr-FR" sz="3600" dirty="0">
              <a:solidFill>
                <a:schemeClr val="bg1"/>
              </a:solidFill>
            </a:endParaRPr>
          </a:p>
        </p:txBody>
      </p:sp>
      <p:sp>
        <p:nvSpPr>
          <p:cNvPr id="3" name="Sous-titre 2">
            <a:extLst>
              <a:ext uri="{FF2B5EF4-FFF2-40B4-BE49-F238E27FC236}">
                <a16:creationId xmlns:a16="http://schemas.microsoft.com/office/drawing/2014/main" id="{99C8C6D2-7097-094E-A5B5-EEF35A83BF45}"/>
              </a:ext>
            </a:extLst>
          </p:cNvPr>
          <p:cNvSpPr>
            <a:spLocks noGrp="1"/>
          </p:cNvSpPr>
          <p:nvPr>
            <p:ph type="subTitle" idx="1"/>
          </p:nvPr>
        </p:nvSpPr>
        <p:spPr>
          <a:xfrm>
            <a:off x="1524000" y="3823855"/>
            <a:ext cx="9144000" cy="2387600"/>
          </a:xfrm>
        </p:spPr>
        <p:txBody>
          <a:bodyPr>
            <a:normAutofit/>
          </a:bodyPr>
          <a:lstStyle/>
          <a:p>
            <a:r>
              <a:rPr lang="fr-FR" b="1" dirty="0">
                <a:solidFill>
                  <a:schemeClr val="bg1"/>
                </a:solidFill>
              </a:rPr>
              <a:t>L’extrême-droitisation de la France</a:t>
            </a:r>
          </a:p>
          <a:p>
            <a:endParaRPr lang="fr-FR" dirty="0">
              <a:solidFill>
                <a:schemeClr val="bg1"/>
              </a:solidFill>
            </a:endParaRPr>
          </a:p>
          <a:p>
            <a:endParaRPr lang="fr-FR" dirty="0">
              <a:solidFill>
                <a:schemeClr val="bg1"/>
              </a:solidFill>
            </a:endParaRPr>
          </a:p>
          <a:p>
            <a:r>
              <a:rPr lang="fr-FR" dirty="0">
                <a:solidFill>
                  <a:schemeClr val="bg1"/>
                </a:solidFill>
              </a:rPr>
              <a:t>Séances 4-5</a:t>
            </a:r>
          </a:p>
          <a:p>
            <a:r>
              <a:rPr lang="fr-FR" dirty="0">
                <a:solidFill>
                  <a:schemeClr val="bg1"/>
                </a:solidFill>
              </a:rPr>
              <a:t>Petite-bourgeoisies en déclin et esprit d’extrême-droite</a:t>
            </a:r>
          </a:p>
        </p:txBody>
      </p:sp>
    </p:spTree>
    <p:extLst>
      <p:ext uri="{BB962C8B-B14F-4D97-AF65-F5344CB8AC3E}">
        <p14:creationId xmlns:p14="http://schemas.microsoft.com/office/powerpoint/2010/main" val="3196143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p:txBody>
          <a:bodyPr>
            <a:normAutofit/>
          </a:bodyPr>
          <a:lstStyle/>
          <a:p>
            <a:endParaRPr lang="fr-FR" b="1" dirty="0">
              <a:solidFill>
                <a:schemeClr val="bg1"/>
              </a:solidFill>
            </a:endParaRP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sz="half" idx="1"/>
          </p:nvPr>
        </p:nvSpPr>
        <p:spPr/>
        <p:txBody>
          <a:bodyPr>
            <a:normAutofit fontScale="77500" lnSpcReduction="20000"/>
          </a:bodyPr>
          <a:lstStyle/>
          <a:p>
            <a:r>
              <a:rPr lang="fr-FR" sz="3200" dirty="0">
                <a:solidFill>
                  <a:schemeClr val="bg1"/>
                </a:solidFill>
              </a:rPr>
              <a:t>Terrain : ville moyenne du centre de la France, bastion socialiste depuis 1971 qui bascule à droite en 2014, observée entre 2011 et 2018</a:t>
            </a:r>
          </a:p>
          <a:p>
            <a:r>
              <a:rPr lang="fr-FR" sz="3200" dirty="0">
                <a:solidFill>
                  <a:schemeClr val="bg1"/>
                </a:solidFill>
              </a:rPr>
              <a:t>Ville en déclin : de 70 000 hab. (1975) à 57 000 hab. (2017) et chômage passé de 2,3% à 17,6% sur la même période (supérieur à la moyenne française). Surreprésentation des employés et ouvriers par rapport aux cadres.</a:t>
            </a:r>
          </a:p>
          <a:p>
            <a:r>
              <a:rPr lang="fr-FR" sz="3200" dirty="0">
                <a:solidFill>
                  <a:schemeClr val="bg1"/>
                </a:solidFill>
              </a:rPr>
              <a:t>Un actif sur quatre dans l’emploi public mais en déclin également depuis les années 2010</a:t>
            </a:r>
          </a:p>
          <a:p>
            <a:endParaRPr lang="fr-FR" sz="3200" dirty="0">
              <a:solidFill>
                <a:schemeClr val="bg1"/>
              </a:solidFill>
            </a:endParaRPr>
          </a:p>
        </p:txBody>
      </p:sp>
      <p:pic>
        <p:nvPicPr>
          <p:cNvPr id="5" name="Espace réservé du contenu 4">
            <a:extLst>
              <a:ext uri="{FF2B5EF4-FFF2-40B4-BE49-F238E27FC236}">
                <a16:creationId xmlns:a16="http://schemas.microsoft.com/office/drawing/2014/main" id="{CC7E8947-BCEE-D027-066E-F6BBC072ABDE}"/>
              </a:ext>
            </a:extLst>
          </p:cNvPr>
          <p:cNvPicPr>
            <a:picLocks noGrp="1" noChangeAspect="1"/>
          </p:cNvPicPr>
          <p:nvPr>
            <p:ph sz="half" idx="2"/>
          </p:nvPr>
        </p:nvPicPr>
        <p:blipFill>
          <a:blip r:embed="rId3"/>
          <a:stretch>
            <a:fillRect/>
          </a:stretch>
        </p:blipFill>
        <p:spPr>
          <a:xfrm>
            <a:off x="7461250" y="1937544"/>
            <a:ext cx="2603500" cy="4127500"/>
          </a:xfrm>
        </p:spPr>
      </p:pic>
    </p:spTree>
    <p:extLst>
      <p:ext uri="{BB962C8B-B14F-4D97-AF65-F5344CB8AC3E}">
        <p14:creationId xmlns:p14="http://schemas.microsoft.com/office/powerpoint/2010/main" val="3537849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a:bodyPr>
          <a:lstStyle/>
          <a:p>
            <a:endParaRPr lang="fr-FR" dirty="0">
              <a:solidFill>
                <a:schemeClr val="bg1"/>
              </a:solidFill>
            </a:endParaRP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726769"/>
            <a:ext cx="10515600" cy="4834667"/>
          </a:xfrm>
        </p:spPr>
        <p:txBody>
          <a:bodyPr>
            <a:normAutofit/>
          </a:bodyPr>
          <a:lstStyle/>
          <a:p>
            <a:pPr marL="0" indent="0">
              <a:buNone/>
            </a:pPr>
            <a:r>
              <a:rPr lang="fr-FR" sz="3200" dirty="0">
                <a:solidFill>
                  <a:schemeClr val="bg1"/>
                </a:solidFill>
              </a:rPr>
              <a:t>« Retracer l’histoire contemporaine et dire le présent de la petite bourgeoisie culturelle revient tout autant à rendre compte de certaines des grandes transformations qu’a connues la France dans les dernières décennies (désindustrialisation, métamorphoses de l’État social, etc.) et de leurs effets particuliers dans les villes moyennes (décroissance démographique, paupérisation, etc.) qu’à dévoiler les aspirations et les déceptions, les espoirs et les angoisses d’un groupe social particulier. » (p. 24)</a:t>
            </a:r>
          </a:p>
        </p:txBody>
      </p:sp>
    </p:spTree>
    <p:extLst>
      <p:ext uri="{BB962C8B-B14F-4D97-AF65-F5344CB8AC3E}">
        <p14:creationId xmlns:p14="http://schemas.microsoft.com/office/powerpoint/2010/main" val="283720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lstStyle/>
          <a:p>
            <a:r>
              <a:rPr lang="fr-FR" dirty="0">
                <a:solidFill>
                  <a:schemeClr val="bg1"/>
                </a:solidFill>
              </a:rPr>
              <a:t>Qu’est-ce que la « petite bourgeoisie nouvelle » (Bourdieu)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4"/>
            <a:ext cx="10515600" cy="4834667"/>
          </a:xfrm>
        </p:spPr>
        <p:txBody>
          <a:bodyPr>
            <a:normAutofit fontScale="77500" lnSpcReduction="20000"/>
          </a:bodyPr>
          <a:lstStyle/>
          <a:p>
            <a:r>
              <a:rPr lang="fr-FR" sz="3200" dirty="0">
                <a:solidFill>
                  <a:schemeClr val="bg1"/>
                </a:solidFill>
              </a:rPr>
              <a:t>Se différencient de deux autres fractions de la petite-bourgeoisie : </a:t>
            </a:r>
          </a:p>
          <a:p>
            <a:pPr lvl="1"/>
            <a:r>
              <a:rPr lang="fr-FR" sz="2800" dirty="0">
                <a:solidFill>
                  <a:schemeClr val="bg1"/>
                </a:solidFill>
              </a:rPr>
              <a:t>La « petite bourgeoisie d’exécution » : employés de bureau et cadres moyens</a:t>
            </a:r>
          </a:p>
          <a:p>
            <a:pPr lvl="1"/>
            <a:r>
              <a:rPr lang="fr-FR" sz="2800" dirty="0">
                <a:solidFill>
                  <a:schemeClr val="bg1"/>
                </a:solidFill>
              </a:rPr>
              <a:t>La « petite bourgeoisie en déclin » : artisans, commerçants fragilisés par l’essor de la grande distribution</a:t>
            </a:r>
          </a:p>
          <a:p>
            <a:pPr lvl="1"/>
            <a:endParaRPr lang="fr-FR" sz="2800" dirty="0">
              <a:solidFill>
                <a:schemeClr val="bg1"/>
              </a:solidFill>
            </a:endParaRPr>
          </a:p>
          <a:p>
            <a:r>
              <a:rPr lang="fr-FR" sz="3200" dirty="0">
                <a:solidFill>
                  <a:schemeClr val="bg1"/>
                </a:solidFill>
              </a:rPr>
              <a:t>Nouvelle en 1979 et dans les années 1960 : regroupe des classes moyennes salariées liées à l’Etat social (ex. conseiller d’orientation, animateur socioculturel, journaliste, artisan d’art, etc.) et des « professions de présentation et de représentation » indépendants ou salariés du privé : cadres commerciaux, designers, publicitaires, etc.</a:t>
            </a:r>
          </a:p>
          <a:p>
            <a:pPr marL="0" indent="0">
              <a:buNone/>
            </a:pPr>
            <a:endParaRPr lang="fr-FR" sz="3200" dirty="0">
              <a:solidFill>
                <a:schemeClr val="bg1"/>
              </a:solidFill>
            </a:endParaRPr>
          </a:p>
          <a:p>
            <a:r>
              <a:rPr lang="fr-FR" sz="3200" dirty="0">
                <a:solidFill>
                  <a:schemeClr val="bg1"/>
                </a:solidFill>
              </a:rPr>
              <a:t>Contestent la culture légitime dominante (bourgeoise traditionnelle) mais imitent la bourgeoisie nouvelle et ses valeurs : morale hédoniste, recherche du plaisir, cultures nouvelles et contre-cultures, « bonne volonté culturelle » en direction de tout ce qui est nouveau, alternatif</a:t>
            </a:r>
          </a:p>
          <a:p>
            <a:endParaRPr lang="fr-FR" sz="3200" dirty="0">
              <a:solidFill>
                <a:schemeClr val="bg1"/>
              </a:solidFill>
            </a:endParaRPr>
          </a:p>
        </p:txBody>
      </p:sp>
    </p:spTree>
    <p:extLst>
      <p:ext uri="{BB962C8B-B14F-4D97-AF65-F5344CB8AC3E}">
        <p14:creationId xmlns:p14="http://schemas.microsoft.com/office/powerpoint/2010/main" val="416958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fontScale="90000"/>
          </a:bodyPr>
          <a:lstStyle/>
          <a:p>
            <a:r>
              <a:rPr lang="fr-FR" dirty="0">
                <a:solidFill>
                  <a:schemeClr val="bg1"/>
                </a:solidFill>
              </a:rPr>
              <a:t>La « petite bourgeoisie culturelle » comme fraction de la « petite bourgeoisie nouvelle » (</a:t>
            </a:r>
            <a:r>
              <a:rPr lang="fr-FR" dirty="0" err="1">
                <a:solidFill>
                  <a:schemeClr val="bg1"/>
                </a:solidFill>
              </a:rPr>
              <a:t>Guéraut</a:t>
            </a:r>
            <a:r>
              <a:rPr lang="fr-FR" dirty="0">
                <a:solidFill>
                  <a:schemeClr val="bg1"/>
                </a:solidFill>
              </a:rPr>
              <a:t>)</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4"/>
            <a:ext cx="10515600" cy="4834667"/>
          </a:xfrm>
        </p:spPr>
        <p:txBody>
          <a:bodyPr>
            <a:normAutofit lnSpcReduction="10000"/>
          </a:bodyPr>
          <a:lstStyle/>
          <a:p>
            <a:r>
              <a:rPr lang="fr-FR" sz="3200" dirty="0">
                <a:solidFill>
                  <a:schemeClr val="bg1"/>
                </a:solidFill>
              </a:rPr>
              <a:t>Artistes, musiciens, intermédiaires du travail artistique, professeurs, enseignants, animateurs socio-culturels, journalistes : agents de la démocratisation culturelle</a:t>
            </a:r>
          </a:p>
          <a:p>
            <a:pPr marL="0" indent="0">
              <a:buNone/>
            </a:pPr>
            <a:endParaRPr lang="fr-FR" sz="3200" dirty="0">
              <a:solidFill>
                <a:schemeClr val="bg1"/>
              </a:solidFill>
            </a:endParaRPr>
          </a:p>
          <a:p>
            <a:r>
              <a:rPr lang="fr-FR" sz="3200" dirty="0">
                <a:solidFill>
                  <a:schemeClr val="bg1"/>
                </a:solidFill>
              </a:rPr>
              <a:t>A bénéficié du tournant politique socialiste de 1981 avec une institutionnalisation des politiques culturelles sur tout le territoire</a:t>
            </a:r>
          </a:p>
          <a:p>
            <a:endParaRPr lang="fr-FR" sz="3200" dirty="0">
              <a:solidFill>
                <a:schemeClr val="bg1"/>
              </a:solidFill>
            </a:endParaRPr>
          </a:p>
          <a:p>
            <a:r>
              <a:rPr lang="fr-FR" sz="3200" dirty="0" err="1">
                <a:solidFill>
                  <a:schemeClr val="bg1"/>
                </a:solidFill>
              </a:rPr>
              <a:t>Engagé.e.s</a:t>
            </a:r>
            <a:r>
              <a:rPr lang="fr-FR" sz="3200" dirty="0">
                <a:solidFill>
                  <a:schemeClr val="bg1"/>
                </a:solidFill>
              </a:rPr>
              <a:t> dans des associations, </a:t>
            </a:r>
            <a:r>
              <a:rPr lang="fr-FR" sz="3200" dirty="0" err="1">
                <a:solidFill>
                  <a:schemeClr val="bg1"/>
                </a:solidFill>
              </a:rPr>
              <a:t>sympathisant.e.s</a:t>
            </a:r>
            <a:r>
              <a:rPr lang="fr-FR" sz="3200" dirty="0">
                <a:solidFill>
                  <a:schemeClr val="bg1"/>
                </a:solidFill>
              </a:rPr>
              <a:t> des partis de gauche</a:t>
            </a:r>
          </a:p>
          <a:p>
            <a:endParaRPr lang="fr-FR" sz="3200" dirty="0">
              <a:solidFill>
                <a:schemeClr val="bg1"/>
              </a:solidFill>
            </a:endParaRPr>
          </a:p>
        </p:txBody>
      </p:sp>
    </p:spTree>
    <p:extLst>
      <p:ext uri="{BB962C8B-B14F-4D97-AF65-F5344CB8AC3E}">
        <p14:creationId xmlns:p14="http://schemas.microsoft.com/office/powerpoint/2010/main" val="1476179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a:bodyPr>
          <a:lstStyle/>
          <a:p>
            <a:r>
              <a:rPr lang="fr-FR" dirty="0">
                <a:solidFill>
                  <a:schemeClr val="bg1"/>
                </a:solidFill>
              </a:rPr>
              <a:t>Les signes du déclin de la « petite bourgeoisie culturelle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627915"/>
            <a:ext cx="10515600" cy="5032376"/>
          </a:xfrm>
        </p:spPr>
        <p:txBody>
          <a:bodyPr>
            <a:normAutofit fontScale="77500" lnSpcReduction="20000"/>
          </a:bodyPr>
          <a:lstStyle/>
          <a:p>
            <a:r>
              <a:rPr lang="fr-FR" sz="3200" dirty="0">
                <a:solidFill>
                  <a:schemeClr val="bg1"/>
                </a:solidFill>
              </a:rPr>
              <a:t>Une position de classe structurellement ambivalente à l’échelle locale : </a:t>
            </a:r>
          </a:p>
          <a:p>
            <a:pPr lvl="1"/>
            <a:r>
              <a:rPr lang="fr-FR" sz="2800" dirty="0">
                <a:solidFill>
                  <a:schemeClr val="bg1"/>
                </a:solidFill>
              </a:rPr>
              <a:t>Dominée par la bourgeoisie économique locale (professions libérales, chefs d’entreprise)</a:t>
            </a:r>
          </a:p>
          <a:p>
            <a:pPr lvl="1"/>
            <a:r>
              <a:rPr lang="fr-FR" sz="2800" dirty="0">
                <a:solidFill>
                  <a:schemeClr val="bg1"/>
                </a:solidFill>
              </a:rPr>
              <a:t>Dominante vis-à-vis des classes populaires</a:t>
            </a:r>
          </a:p>
          <a:p>
            <a:pPr marL="457200" lvl="1" indent="0">
              <a:buNone/>
            </a:pPr>
            <a:endParaRPr lang="fr-FR" sz="2800" dirty="0">
              <a:solidFill>
                <a:schemeClr val="bg1"/>
              </a:solidFill>
            </a:endParaRPr>
          </a:p>
          <a:p>
            <a:r>
              <a:rPr lang="fr-FR" sz="3200" dirty="0">
                <a:solidFill>
                  <a:schemeClr val="bg1"/>
                </a:solidFill>
              </a:rPr>
              <a:t>Une position de classe fragilisée : </a:t>
            </a:r>
          </a:p>
          <a:p>
            <a:pPr lvl="1"/>
            <a:r>
              <a:rPr lang="fr-FR" sz="2800" dirty="0">
                <a:solidFill>
                  <a:schemeClr val="bg1"/>
                </a:solidFill>
              </a:rPr>
              <a:t>Désengagement de l’Etat, baisse de dotations, politiques d’austérité : néolibéralisme</a:t>
            </a:r>
          </a:p>
          <a:p>
            <a:pPr lvl="1"/>
            <a:r>
              <a:rPr lang="fr-FR" sz="2800" dirty="0">
                <a:solidFill>
                  <a:schemeClr val="bg1"/>
                </a:solidFill>
              </a:rPr>
              <a:t>Dégradation des conditions de travail, fragilisation des vocations, </a:t>
            </a:r>
            <a:r>
              <a:rPr lang="fr-FR" sz="2800" u="sng" dirty="0">
                <a:solidFill>
                  <a:schemeClr val="bg1"/>
                </a:solidFill>
              </a:rPr>
              <a:t>précarisation</a:t>
            </a:r>
            <a:r>
              <a:rPr lang="fr-FR" sz="2800" dirty="0">
                <a:solidFill>
                  <a:schemeClr val="bg1"/>
                </a:solidFill>
              </a:rPr>
              <a:t> des carrières</a:t>
            </a:r>
          </a:p>
          <a:p>
            <a:pPr lvl="1"/>
            <a:r>
              <a:rPr lang="fr-FR" sz="2800" dirty="0">
                <a:solidFill>
                  <a:schemeClr val="bg1"/>
                </a:solidFill>
              </a:rPr>
              <a:t>Affaiblissement relatif des partis de gauche qui représentaient ces groupes sociaux</a:t>
            </a:r>
          </a:p>
          <a:p>
            <a:pPr lvl="1"/>
            <a:endParaRPr lang="fr-FR" sz="2800" dirty="0">
              <a:solidFill>
                <a:schemeClr val="bg1"/>
              </a:solidFill>
            </a:endParaRPr>
          </a:p>
          <a:p>
            <a:r>
              <a:rPr lang="fr-FR" sz="3200" dirty="0">
                <a:solidFill>
                  <a:schemeClr val="bg1"/>
                </a:solidFill>
              </a:rPr>
              <a:t>Pas de reproduction sociale locale du groupe</a:t>
            </a:r>
          </a:p>
          <a:p>
            <a:pPr lvl="1"/>
            <a:r>
              <a:rPr lang="fr-FR" sz="2800" dirty="0">
                <a:solidFill>
                  <a:schemeClr val="bg1"/>
                </a:solidFill>
              </a:rPr>
              <a:t>Ascension grâce au socialisme municipal et à l’emploi public et parapublic pour celles et ceux nés dans les années 1960. Mais leurs enfants quittent la ville et « reproduisent la position parentale à distance de l’espace d’origine » (p. 23)</a:t>
            </a:r>
          </a:p>
          <a:p>
            <a:pPr lvl="1"/>
            <a:r>
              <a:rPr lang="fr-FR" sz="2800" dirty="0">
                <a:solidFill>
                  <a:schemeClr val="bg1"/>
                </a:solidFill>
              </a:rPr>
              <a:t>Ceux et celles qui restent ou qui reviennent  sont plutôt originaires des classes populaires</a:t>
            </a:r>
          </a:p>
          <a:p>
            <a:pPr marL="0" indent="0">
              <a:buNone/>
            </a:pPr>
            <a:endParaRPr lang="fr-FR" sz="3200" dirty="0">
              <a:solidFill>
                <a:schemeClr val="bg1"/>
              </a:solidFill>
            </a:endParaRPr>
          </a:p>
        </p:txBody>
      </p:sp>
    </p:spTree>
    <p:extLst>
      <p:ext uri="{BB962C8B-B14F-4D97-AF65-F5344CB8AC3E}">
        <p14:creationId xmlns:p14="http://schemas.microsoft.com/office/powerpoint/2010/main" val="1328139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a:bodyPr>
          <a:lstStyle/>
          <a:p>
            <a:r>
              <a:rPr lang="fr-FR" dirty="0">
                <a:solidFill>
                  <a:schemeClr val="bg1"/>
                </a:solidFill>
              </a:rPr>
              <a:t>Les signes du déclin de la « petite bourgeoisie culturelle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4"/>
            <a:ext cx="10515600" cy="4834667"/>
          </a:xfrm>
        </p:spPr>
        <p:txBody>
          <a:bodyPr>
            <a:normAutofit/>
          </a:bodyPr>
          <a:lstStyle/>
          <a:p>
            <a:r>
              <a:rPr lang="fr-FR" sz="3200" dirty="0">
                <a:solidFill>
                  <a:schemeClr val="bg1"/>
                </a:solidFill>
              </a:rPr>
              <a:t>Avec le tournant électoral à droite en 2014 et la </a:t>
            </a:r>
            <a:r>
              <a:rPr lang="fr-FR" sz="3200" dirty="0">
                <a:solidFill>
                  <a:schemeClr val="bg1"/>
                </a:solidFill>
                <a:highlight>
                  <a:srgbClr val="008080"/>
                </a:highlight>
              </a:rPr>
              <a:t>crise de reproduction sociale </a:t>
            </a:r>
            <a:r>
              <a:rPr lang="fr-FR" sz="3200" dirty="0">
                <a:solidFill>
                  <a:schemeClr val="bg1"/>
                </a:solidFill>
              </a:rPr>
              <a:t>du groupe : fin des positions « d’autorité culturelle »</a:t>
            </a:r>
          </a:p>
          <a:p>
            <a:pPr marL="0" indent="0">
              <a:buNone/>
            </a:pPr>
            <a:endParaRPr lang="fr-FR" sz="3200" dirty="0">
              <a:solidFill>
                <a:schemeClr val="bg1"/>
              </a:solidFill>
            </a:endParaRPr>
          </a:p>
          <a:p>
            <a:r>
              <a:rPr lang="fr-FR" sz="3200" dirty="0">
                <a:solidFill>
                  <a:schemeClr val="bg1"/>
                </a:solidFill>
              </a:rPr>
              <a:t>Recentrement sur l’exercice d’un « pouvoir symbolique » local en disqualifiant les autres groupes: </a:t>
            </a:r>
          </a:p>
          <a:p>
            <a:pPr lvl="1"/>
            <a:r>
              <a:rPr lang="fr-FR" sz="2800" dirty="0">
                <a:solidFill>
                  <a:schemeClr val="bg1"/>
                </a:solidFill>
              </a:rPr>
              <a:t>Les groupes qui soutiennent la droite au pouvoir municipal et la petite bourgeoisie économique organisée en chambre de commerce locale</a:t>
            </a:r>
          </a:p>
          <a:p>
            <a:pPr lvl="1"/>
            <a:r>
              <a:rPr lang="fr-FR" sz="2800" dirty="0">
                <a:solidFill>
                  <a:schemeClr val="bg1"/>
                </a:solidFill>
              </a:rPr>
              <a:t>Les classes populaires, en particulier précarisées</a:t>
            </a:r>
          </a:p>
        </p:txBody>
      </p:sp>
    </p:spTree>
    <p:extLst>
      <p:ext uri="{BB962C8B-B14F-4D97-AF65-F5344CB8AC3E}">
        <p14:creationId xmlns:p14="http://schemas.microsoft.com/office/powerpoint/2010/main" val="3731818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a:bodyPr>
          <a:lstStyle/>
          <a:p>
            <a:r>
              <a:rPr lang="fr-FR" dirty="0">
                <a:solidFill>
                  <a:schemeClr val="bg1"/>
                </a:solidFill>
              </a:rPr>
              <a:t>Petite bourgeoisie culturelle et « mépris social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4"/>
            <a:ext cx="10515600" cy="4834667"/>
          </a:xfrm>
        </p:spPr>
        <p:txBody>
          <a:bodyPr>
            <a:normAutofit fontScale="92500"/>
          </a:bodyPr>
          <a:lstStyle/>
          <a:p>
            <a:r>
              <a:rPr lang="fr-FR" sz="2800" dirty="0">
                <a:solidFill>
                  <a:schemeClr val="bg1"/>
                </a:solidFill>
              </a:rPr>
              <a:t>Paupérisation du centre-ville et mixité sociale non voulue (« voisinage de populations très différentes qui s’opposent par leurs valeurs et leurs styles de vie », cf. Jean-Claude Chamboredon)</a:t>
            </a:r>
          </a:p>
          <a:p>
            <a:pPr marL="0" indent="0">
              <a:buNone/>
            </a:pPr>
            <a:endParaRPr lang="fr-FR" sz="2800" dirty="0">
              <a:solidFill>
                <a:schemeClr val="bg1"/>
              </a:solidFill>
            </a:endParaRPr>
          </a:p>
          <a:p>
            <a:r>
              <a:rPr lang="fr-FR" dirty="0">
                <a:solidFill>
                  <a:schemeClr val="bg1"/>
                </a:solidFill>
              </a:rPr>
              <a:t>Rejet par la petite-bourgeoisie culturelle des fractions les plus visibles et les plus précarisées des classes populaires : incivilités, déviances des « </a:t>
            </a:r>
            <a:r>
              <a:rPr lang="fr-FR" dirty="0" err="1">
                <a:solidFill>
                  <a:schemeClr val="bg1"/>
                </a:solidFill>
              </a:rPr>
              <a:t>cassos</a:t>
            </a:r>
            <a:r>
              <a:rPr lang="fr-FR" dirty="0">
                <a:solidFill>
                  <a:schemeClr val="bg1"/>
                </a:solidFill>
              </a:rPr>
              <a:t> » </a:t>
            </a:r>
          </a:p>
          <a:p>
            <a:pPr lvl="1"/>
            <a:r>
              <a:rPr lang="fr-FR" dirty="0">
                <a:solidFill>
                  <a:schemeClr val="bg1"/>
                </a:solidFill>
              </a:rPr>
              <a:t>Ex. entorses aux règles sur le tri des déchets, consommation d’alcool en public, réparations mécaniques dans l’espace public, vote FN, toxicomanie, etc. (p. 166)</a:t>
            </a:r>
          </a:p>
          <a:p>
            <a:pPr lvl="1"/>
            <a:endParaRPr lang="fr-FR" dirty="0">
              <a:solidFill>
                <a:schemeClr val="bg1"/>
              </a:solidFill>
            </a:endParaRPr>
          </a:p>
          <a:p>
            <a:r>
              <a:rPr lang="fr-FR" dirty="0">
                <a:solidFill>
                  <a:schemeClr val="bg1"/>
                </a:solidFill>
              </a:rPr>
              <a:t>Logique du « commérage » (Elias, </a:t>
            </a:r>
            <a:r>
              <a:rPr lang="fr-FR" dirty="0" err="1">
                <a:solidFill>
                  <a:schemeClr val="bg1"/>
                </a:solidFill>
              </a:rPr>
              <a:t>Scotson</a:t>
            </a:r>
            <a:r>
              <a:rPr lang="fr-FR" dirty="0">
                <a:solidFill>
                  <a:schemeClr val="bg1"/>
                </a:solidFill>
              </a:rPr>
              <a:t>) qui construit une altérité populaire anomique et indésirable</a:t>
            </a:r>
          </a:p>
        </p:txBody>
      </p:sp>
    </p:spTree>
    <p:extLst>
      <p:ext uri="{BB962C8B-B14F-4D97-AF65-F5344CB8AC3E}">
        <p14:creationId xmlns:p14="http://schemas.microsoft.com/office/powerpoint/2010/main" val="2080007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79F-03FE-AA4B-2B34-52984EA4884A}"/>
              </a:ext>
            </a:extLst>
          </p:cNvPr>
          <p:cNvSpPr>
            <a:spLocks noGrp="1"/>
          </p:cNvSpPr>
          <p:nvPr>
            <p:ph type="title"/>
          </p:nvPr>
        </p:nvSpPr>
        <p:spPr>
          <a:xfrm>
            <a:off x="838200" y="197709"/>
            <a:ext cx="10515600" cy="1325563"/>
          </a:xfrm>
        </p:spPr>
        <p:txBody>
          <a:bodyPr>
            <a:normAutofit/>
          </a:bodyPr>
          <a:lstStyle/>
          <a:p>
            <a:r>
              <a:rPr lang="fr-FR" dirty="0">
                <a:solidFill>
                  <a:schemeClr val="bg1"/>
                </a:solidFill>
              </a:rPr>
              <a:t>Conclusions</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4"/>
            <a:ext cx="10515600" cy="4834667"/>
          </a:xfrm>
        </p:spPr>
        <p:txBody>
          <a:bodyPr>
            <a:normAutofit/>
          </a:bodyPr>
          <a:lstStyle/>
          <a:p>
            <a:endParaRPr lang="fr-FR" dirty="0">
              <a:solidFill>
                <a:schemeClr val="bg1"/>
              </a:solidFill>
            </a:endParaRPr>
          </a:p>
          <a:p>
            <a:r>
              <a:rPr lang="fr-FR" dirty="0">
                <a:solidFill>
                  <a:schemeClr val="bg1"/>
                </a:solidFill>
              </a:rPr>
              <a:t>Quelques mécanismes communs aux adhésions au RN de plusieurs fractions sociales (petite bourgeoisie culturelle et classes populaires) : </a:t>
            </a:r>
          </a:p>
          <a:p>
            <a:pPr lvl="1"/>
            <a:endParaRPr lang="fr-FR" dirty="0">
              <a:solidFill>
                <a:schemeClr val="bg1"/>
              </a:solidFill>
            </a:endParaRPr>
          </a:p>
          <a:p>
            <a:pPr lvl="1"/>
            <a:r>
              <a:rPr lang="fr-FR" dirty="0">
                <a:solidFill>
                  <a:schemeClr val="bg1"/>
                </a:solidFill>
              </a:rPr>
              <a:t>Effet de lieu : le territoire en déclin (avec concurrence pour l’emploi)</a:t>
            </a:r>
          </a:p>
          <a:p>
            <a:pPr lvl="1"/>
            <a:r>
              <a:rPr lang="fr-FR" dirty="0">
                <a:solidFill>
                  <a:schemeClr val="bg1"/>
                </a:solidFill>
              </a:rPr>
              <a:t>Entraîne une crise de reproduction sociale (i. e. intergénérationnelle) du groupe social</a:t>
            </a:r>
          </a:p>
          <a:p>
            <a:pPr lvl="1"/>
            <a:r>
              <a:rPr lang="fr-FR" dirty="0">
                <a:solidFill>
                  <a:schemeClr val="bg1"/>
                </a:solidFill>
              </a:rPr>
              <a:t>Précarisation des plus jeunes</a:t>
            </a:r>
          </a:p>
          <a:p>
            <a:pPr lvl="1"/>
            <a:r>
              <a:rPr lang="fr-FR" dirty="0">
                <a:solidFill>
                  <a:schemeClr val="bg1"/>
                </a:solidFill>
              </a:rPr>
              <a:t>Peur du déclassement ou déclassement effectif</a:t>
            </a:r>
          </a:p>
          <a:p>
            <a:pPr lvl="1"/>
            <a:r>
              <a:rPr lang="fr-FR" dirty="0">
                <a:solidFill>
                  <a:schemeClr val="bg1"/>
                </a:solidFill>
              </a:rPr>
              <a:t>Protection </a:t>
            </a:r>
            <a:r>
              <a:rPr lang="fr-FR" u="sng" dirty="0">
                <a:solidFill>
                  <a:schemeClr val="bg1"/>
                </a:solidFill>
              </a:rPr>
              <a:t>imaginaire</a:t>
            </a:r>
            <a:r>
              <a:rPr lang="fr-FR" dirty="0">
                <a:solidFill>
                  <a:schemeClr val="bg1"/>
                </a:solidFill>
              </a:rPr>
              <a:t> des privilèges perdus du groupe par le « mépris social » d’un groupe social inférieur dans la structure sociale locale</a:t>
            </a:r>
          </a:p>
        </p:txBody>
      </p:sp>
    </p:spTree>
    <p:extLst>
      <p:ext uri="{BB962C8B-B14F-4D97-AF65-F5344CB8AC3E}">
        <p14:creationId xmlns:p14="http://schemas.microsoft.com/office/powerpoint/2010/main" val="3298147719"/>
      </p:ext>
    </p:extLst>
  </p:cSld>
  <p:clrMapOvr>
    <a:masterClrMapping/>
  </p:clrMapOvr>
</p:sld>
</file>

<file path=ppt/theme/theme1.xml><?xml version="1.0" encoding="utf-8"?>
<a:theme xmlns:a="http://schemas.openxmlformats.org/drawingml/2006/main" name="Thème Office">
  <a:themeElements>
    <a:clrScheme name="Personnalisé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20984</TotalTime>
  <Words>881</Words>
  <Application>Microsoft Macintosh PowerPoint</Application>
  <PresentationFormat>Grand écran</PresentationFormat>
  <Paragraphs>70</Paragraphs>
  <Slides>9</Slides>
  <Notes>9</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 Office</vt:lpstr>
      <vt:lpstr>Université Paris 1 Panthéon Sorbonne Cours Master 1 Science politique  « Recompositions et métamorphoses de l’action politique» Année 2024-2025 </vt:lpstr>
      <vt:lpstr>Présentation PowerPoint</vt:lpstr>
      <vt:lpstr>Présentation PowerPoint</vt:lpstr>
      <vt:lpstr>Qu’est-ce que la « petite bourgeoisie nouvelle » (Bourdieu) ?</vt:lpstr>
      <vt:lpstr>La « petite bourgeoisie culturelle » comme fraction de la « petite bourgeoisie nouvelle » (Guéraut)</vt:lpstr>
      <vt:lpstr>Les signes du déclin de la « petite bourgeoisie culturelle »</vt:lpstr>
      <vt:lpstr>Les signes du déclin de la « petite bourgeoisie culturelle »</vt:lpstr>
      <vt:lpstr>Petite bourgeoisie culturelle et « mépris social »</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Paris 1 Panthéon Sorbonne Cours Licence 1 Science politique « Histoire des médias » </dc:title>
  <dc:creator>Laurent Jeanpierre</dc:creator>
  <cp:lastModifiedBy>Auteur</cp:lastModifiedBy>
  <cp:revision>247</cp:revision>
  <cp:lastPrinted>2022-09-15T06:44:26Z</cp:lastPrinted>
  <dcterms:created xsi:type="dcterms:W3CDTF">2020-09-20T14:16:59Z</dcterms:created>
  <dcterms:modified xsi:type="dcterms:W3CDTF">2024-11-21T15:52:54Z</dcterms:modified>
</cp:coreProperties>
</file>