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414" r:id="rId3"/>
    <p:sldId id="426" r:id="rId4"/>
    <p:sldId id="425" r:id="rId5"/>
    <p:sldId id="424" r:id="rId6"/>
    <p:sldId id="427" r:id="rId7"/>
    <p:sldId id="423" r:id="rId8"/>
    <p:sldId id="421" r:id="rId9"/>
    <p:sldId id="419" r:id="rId10"/>
    <p:sldId id="422" r:id="rId11"/>
    <p:sldId id="420"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9"/>
    <p:restoredTop sz="86454"/>
  </p:normalViewPr>
  <p:slideViewPr>
    <p:cSldViewPr snapToGrid="0" snapToObjects="1">
      <p:cViewPr varScale="1">
        <p:scale>
          <a:sx n="105" d="100"/>
          <a:sy n="105" d="100"/>
        </p:scale>
        <p:origin x="64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8D4A1ED-3429-4841-B4B4-F65C44D3B1B6}"/>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0AD291C-10FA-3F41-817B-07DE18AB02ED}"/>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4B0F202-C6F0-0140-9CCB-D83E4C2035DD}" type="datetimeFigureOut">
              <a:rPr lang="fr-FR" smtClean="0"/>
              <a:t>20/12/2024</a:t>
            </a:fld>
            <a:endParaRPr lang="fr-FR"/>
          </a:p>
        </p:txBody>
      </p:sp>
      <p:sp>
        <p:nvSpPr>
          <p:cNvPr id="4" name="Espace réservé du pied de page 3">
            <a:extLst>
              <a:ext uri="{FF2B5EF4-FFF2-40B4-BE49-F238E27FC236}">
                <a16:creationId xmlns:a16="http://schemas.microsoft.com/office/drawing/2014/main" id="{E5B13950-837C-E642-AF59-0970533190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3168472-2985-DF49-A48B-89C85BD87F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0242B1-0250-6144-8A53-8E78E568751C}" type="slidenum">
              <a:rPr lang="fr-FR" smtClean="0"/>
              <a:t>‹N°›</a:t>
            </a:fld>
            <a:endParaRPr lang="fr-FR"/>
          </a:p>
        </p:txBody>
      </p:sp>
    </p:spTree>
    <p:extLst>
      <p:ext uri="{BB962C8B-B14F-4D97-AF65-F5344CB8AC3E}">
        <p14:creationId xmlns:p14="http://schemas.microsoft.com/office/powerpoint/2010/main" val="305478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6AB8ABB4-F6C9-EA45-8C4A-7702F92FB34B}" type="datetimeFigureOut">
              <a:rPr lang="fr-FR" smtClean="0"/>
              <a:t>20/12/2024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2"/>
            <a:ext cx="5486400" cy="3600449"/>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4B0BD50E-BBEA-B64D-8268-520FFD08F12B}" type="slidenum">
              <a:rPr lang="fr-FR" smtClean="0"/>
              <a:t>‹N°›</a:t>
            </a:fld>
            <a:endParaRPr lang="fr-FR"/>
          </a:p>
        </p:txBody>
      </p:sp>
    </p:spTree>
    <p:extLst>
      <p:ext uri="{BB962C8B-B14F-4D97-AF65-F5344CB8AC3E}">
        <p14:creationId xmlns:p14="http://schemas.microsoft.com/office/powerpoint/2010/main" val="178492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1</a:t>
            </a:fld>
            <a:endParaRPr lang="fr-FR"/>
          </a:p>
        </p:txBody>
      </p:sp>
    </p:spTree>
    <p:extLst>
      <p:ext uri="{BB962C8B-B14F-4D97-AF65-F5344CB8AC3E}">
        <p14:creationId xmlns:p14="http://schemas.microsoft.com/office/powerpoint/2010/main" val="3922722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10</a:t>
            </a:fld>
            <a:endParaRPr lang="fr-FR"/>
          </a:p>
        </p:txBody>
      </p:sp>
    </p:spTree>
    <p:extLst>
      <p:ext uri="{BB962C8B-B14F-4D97-AF65-F5344CB8AC3E}">
        <p14:creationId xmlns:p14="http://schemas.microsoft.com/office/powerpoint/2010/main" val="619114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11</a:t>
            </a:fld>
            <a:endParaRPr lang="fr-FR"/>
          </a:p>
        </p:txBody>
      </p:sp>
    </p:spTree>
    <p:extLst>
      <p:ext uri="{BB962C8B-B14F-4D97-AF65-F5344CB8AC3E}">
        <p14:creationId xmlns:p14="http://schemas.microsoft.com/office/powerpoint/2010/main" val="54691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2</a:t>
            </a:fld>
            <a:endParaRPr lang="fr-FR"/>
          </a:p>
        </p:txBody>
      </p:sp>
    </p:spTree>
    <p:extLst>
      <p:ext uri="{BB962C8B-B14F-4D97-AF65-F5344CB8AC3E}">
        <p14:creationId xmlns:p14="http://schemas.microsoft.com/office/powerpoint/2010/main" val="3225252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3</a:t>
            </a:fld>
            <a:endParaRPr lang="fr-FR"/>
          </a:p>
        </p:txBody>
      </p:sp>
    </p:spTree>
    <p:extLst>
      <p:ext uri="{BB962C8B-B14F-4D97-AF65-F5344CB8AC3E}">
        <p14:creationId xmlns:p14="http://schemas.microsoft.com/office/powerpoint/2010/main" val="278417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4</a:t>
            </a:fld>
            <a:endParaRPr lang="fr-FR"/>
          </a:p>
        </p:txBody>
      </p:sp>
    </p:spTree>
    <p:extLst>
      <p:ext uri="{BB962C8B-B14F-4D97-AF65-F5344CB8AC3E}">
        <p14:creationId xmlns:p14="http://schemas.microsoft.com/office/powerpoint/2010/main" val="3803232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5</a:t>
            </a:fld>
            <a:endParaRPr lang="fr-FR"/>
          </a:p>
        </p:txBody>
      </p:sp>
    </p:spTree>
    <p:extLst>
      <p:ext uri="{BB962C8B-B14F-4D97-AF65-F5344CB8AC3E}">
        <p14:creationId xmlns:p14="http://schemas.microsoft.com/office/powerpoint/2010/main" val="91053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6</a:t>
            </a:fld>
            <a:endParaRPr lang="fr-FR"/>
          </a:p>
        </p:txBody>
      </p:sp>
    </p:spTree>
    <p:extLst>
      <p:ext uri="{BB962C8B-B14F-4D97-AF65-F5344CB8AC3E}">
        <p14:creationId xmlns:p14="http://schemas.microsoft.com/office/powerpoint/2010/main" val="3644671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7</a:t>
            </a:fld>
            <a:endParaRPr lang="fr-FR"/>
          </a:p>
        </p:txBody>
      </p:sp>
    </p:spTree>
    <p:extLst>
      <p:ext uri="{BB962C8B-B14F-4D97-AF65-F5344CB8AC3E}">
        <p14:creationId xmlns:p14="http://schemas.microsoft.com/office/powerpoint/2010/main" val="3278243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Voir p. 51-53</a:t>
            </a:r>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8</a:t>
            </a:fld>
            <a:endParaRPr lang="fr-FR"/>
          </a:p>
        </p:txBody>
      </p:sp>
    </p:spTree>
    <p:extLst>
      <p:ext uri="{BB962C8B-B14F-4D97-AF65-F5344CB8AC3E}">
        <p14:creationId xmlns:p14="http://schemas.microsoft.com/office/powerpoint/2010/main" val="2113112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9</a:t>
            </a:fld>
            <a:endParaRPr lang="fr-FR"/>
          </a:p>
        </p:txBody>
      </p:sp>
    </p:spTree>
    <p:extLst>
      <p:ext uri="{BB962C8B-B14F-4D97-AF65-F5344CB8AC3E}">
        <p14:creationId xmlns:p14="http://schemas.microsoft.com/office/powerpoint/2010/main" val="2098146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CD8C9-C0F3-4B48-8C20-F7E361CDE37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D23EB5-41E6-B848-A752-E19C62FE7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3DE27BEF-8EAA-794F-AA7D-A84C4A4D1389}"/>
              </a:ext>
            </a:extLst>
          </p:cNvPr>
          <p:cNvSpPr>
            <a:spLocks noGrp="1"/>
          </p:cNvSpPr>
          <p:nvPr>
            <p:ph type="dt" sz="half" idx="10"/>
          </p:nvPr>
        </p:nvSpPr>
        <p:spPr/>
        <p:txBody>
          <a:bodyPr/>
          <a:lstStyle/>
          <a:p>
            <a:fld id="{2B8643EA-0E58-6F4F-B65B-A444B642798A}" type="datetimeFigureOut">
              <a:rPr lang="fr-FR" smtClean="0"/>
              <a:t>20/12/2024</a:t>
            </a:fld>
            <a:endParaRPr lang="fr-FR"/>
          </a:p>
        </p:txBody>
      </p:sp>
      <p:sp>
        <p:nvSpPr>
          <p:cNvPr id="5" name="Espace réservé du pied de page 4">
            <a:extLst>
              <a:ext uri="{FF2B5EF4-FFF2-40B4-BE49-F238E27FC236}">
                <a16:creationId xmlns:a16="http://schemas.microsoft.com/office/drawing/2014/main" id="{7E12A1A4-7A4F-434E-AE05-84EDD33027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43E60F-F02B-164D-8B00-AF053207EA58}"/>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323431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6AC472-54E0-474D-8274-52842A8F473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88D9E91-79B2-194A-9A2B-F91A2DF8264A}"/>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C26E57-0FC9-2B46-8E05-AA02776CEE9E}"/>
              </a:ext>
            </a:extLst>
          </p:cNvPr>
          <p:cNvSpPr>
            <a:spLocks noGrp="1"/>
          </p:cNvSpPr>
          <p:nvPr>
            <p:ph type="dt" sz="half" idx="10"/>
          </p:nvPr>
        </p:nvSpPr>
        <p:spPr/>
        <p:txBody>
          <a:bodyPr/>
          <a:lstStyle/>
          <a:p>
            <a:fld id="{2B8643EA-0E58-6F4F-B65B-A444B642798A}" type="datetimeFigureOut">
              <a:rPr lang="fr-FR" smtClean="0"/>
              <a:t>20/12/2024</a:t>
            </a:fld>
            <a:endParaRPr lang="fr-FR"/>
          </a:p>
        </p:txBody>
      </p:sp>
      <p:sp>
        <p:nvSpPr>
          <p:cNvPr id="5" name="Espace réservé du pied de page 4">
            <a:extLst>
              <a:ext uri="{FF2B5EF4-FFF2-40B4-BE49-F238E27FC236}">
                <a16:creationId xmlns:a16="http://schemas.microsoft.com/office/drawing/2014/main" id="{7B091026-A0AB-794F-9C01-9E5B51F455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71D1B8-ACE3-454A-AA1D-0DF4911F0F32}"/>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329594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5B15957-0ACE-B642-BAEB-5B5AF5D08C0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64C5603-DF7C-7448-AE43-E27DBF032E6B}"/>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A80207-472D-E047-BFF6-D756DF953CEE}"/>
              </a:ext>
            </a:extLst>
          </p:cNvPr>
          <p:cNvSpPr>
            <a:spLocks noGrp="1"/>
          </p:cNvSpPr>
          <p:nvPr>
            <p:ph type="dt" sz="half" idx="10"/>
          </p:nvPr>
        </p:nvSpPr>
        <p:spPr/>
        <p:txBody>
          <a:bodyPr/>
          <a:lstStyle/>
          <a:p>
            <a:fld id="{2B8643EA-0E58-6F4F-B65B-A444B642798A}" type="datetimeFigureOut">
              <a:rPr lang="fr-FR" smtClean="0"/>
              <a:t>20/12/2024</a:t>
            </a:fld>
            <a:endParaRPr lang="fr-FR"/>
          </a:p>
        </p:txBody>
      </p:sp>
      <p:sp>
        <p:nvSpPr>
          <p:cNvPr id="5" name="Espace réservé du pied de page 4">
            <a:extLst>
              <a:ext uri="{FF2B5EF4-FFF2-40B4-BE49-F238E27FC236}">
                <a16:creationId xmlns:a16="http://schemas.microsoft.com/office/drawing/2014/main" id="{EA408DE4-2DE4-274B-BF78-9FCF79C3D8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923DF4-4261-CC49-81E8-B8F369C3E2BD}"/>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232731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6C77A6-40AF-F948-87DA-A35B44BCA03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022286-4076-FD4C-BD81-490CF55E19C5}"/>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D3C158-FA4D-AF48-A818-4BB3A0D977FC}"/>
              </a:ext>
            </a:extLst>
          </p:cNvPr>
          <p:cNvSpPr>
            <a:spLocks noGrp="1"/>
          </p:cNvSpPr>
          <p:nvPr>
            <p:ph type="dt" sz="half" idx="10"/>
          </p:nvPr>
        </p:nvSpPr>
        <p:spPr/>
        <p:txBody>
          <a:bodyPr/>
          <a:lstStyle/>
          <a:p>
            <a:fld id="{2B8643EA-0E58-6F4F-B65B-A444B642798A}" type="datetimeFigureOut">
              <a:rPr lang="fr-FR" smtClean="0"/>
              <a:t>20/12/2024</a:t>
            </a:fld>
            <a:endParaRPr lang="fr-FR"/>
          </a:p>
        </p:txBody>
      </p:sp>
      <p:sp>
        <p:nvSpPr>
          <p:cNvPr id="5" name="Espace réservé du pied de page 4">
            <a:extLst>
              <a:ext uri="{FF2B5EF4-FFF2-40B4-BE49-F238E27FC236}">
                <a16:creationId xmlns:a16="http://schemas.microsoft.com/office/drawing/2014/main" id="{C176E006-4909-8E41-B59B-82EFBB038A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E035BA-0C9E-1F44-9FD4-3CCD456B4801}"/>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332873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D3F3D8-2D5A-014E-A426-1067C3E6BA6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E3A450C-1C2E-6C42-9755-49B903BD3A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EF1E931B-67DD-F942-8099-B5DE6ABEDC3A}"/>
              </a:ext>
            </a:extLst>
          </p:cNvPr>
          <p:cNvSpPr>
            <a:spLocks noGrp="1"/>
          </p:cNvSpPr>
          <p:nvPr>
            <p:ph type="dt" sz="half" idx="10"/>
          </p:nvPr>
        </p:nvSpPr>
        <p:spPr/>
        <p:txBody>
          <a:bodyPr/>
          <a:lstStyle/>
          <a:p>
            <a:fld id="{2B8643EA-0E58-6F4F-B65B-A444B642798A}" type="datetimeFigureOut">
              <a:rPr lang="fr-FR" smtClean="0"/>
              <a:t>20/12/2024</a:t>
            </a:fld>
            <a:endParaRPr lang="fr-FR"/>
          </a:p>
        </p:txBody>
      </p:sp>
      <p:sp>
        <p:nvSpPr>
          <p:cNvPr id="5" name="Espace réservé du pied de page 4">
            <a:extLst>
              <a:ext uri="{FF2B5EF4-FFF2-40B4-BE49-F238E27FC236}">
                <a16:creationId xmlns:a16="http://schemas.microsoft.com/office/drawing/2014/main" id="{C360AE20-5586-4744-B3EE-6BA5C386C0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F58B0C-28AB-D749-BB38-D633A1D115C7}"/>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306327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0C864B-CA0E-6942-A4FD-AAA58FB789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0A1A984-07F9-E043-8E80-460AB463CFD8}"/>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F8C856A-9238-C34E-B6F8-C7635C75856B}"/>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40B86B0-D5EF-A041-B5D9-8902239645AE}"/>
              </a:ext>
            </a:extLst>
          </p:cNvPr>
          <p:cNvSpPr>
            <a:spLocks noGrp="1"/>
          </p:cNvSpPr>
          <p:nvPr>
            <p:ph type="dt" sz="half" idx="10"/>
          </p:nvPr>
        </p:nvSpPr>
        <p:spPr/>
        <p:txBody>
          <a:bodyPr/>
          <a:lstStyle/>
          <a:p>
            <a:fld id="{2B8643EA-0E58-6F4F-B65B-A444B642798A}" type="datetimeFigureOut">
              <a:rPr lang="fr-FR" smtClean="0"/>
              <a:t>20/12/2024</a:t>
            </a:fld>
            <a:endParaRPr lang="fr-FR"/>
          </a:p>
        </p:txBody>
      </p:sp>
      <p:sp>
        <p:nvSpPr>
          <p:cNvPr id="6" name="Espace réservé du pied de page 5">
            <a:extLst>
              <a:ext uri="{FF2B5EF4-FFF2-40B4-BE49-F238E27FC236}">
                <a16:creationId xmlns:a16="http://schemas.microsoft.com/office/drawing/2014/main" id="{C32DB345-47D7-8948-8AA1-E46E58EBD37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14F0750-7EED-2A44-A358-12FF7DA58306}"/>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345460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881445-B6D8-FF4A-9F86-38CDA47ADDA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8D1B092-B309-AF42-883B-A7302D32D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F112F2A-A13B-5147-87E6-89CA0842C269}"/>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54A52C6-55F3-B047-A00B-2D0AD6788B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1977B88A-4CC9-A846-936C-9A2347A50D54}"/>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5343F04-1296-F340-BD88-FA0CA1E2D335}"/>
              </a:ext>
            </a:extLst>
          </p:cNvPr>
          <p:cNvSpPr>
            <a:spLocks noGrp="1"/>
          </p:cNvSpPr>
          <p:nvPr>
            <p:ph type="dt" sz="half" idx="10"/>
          </p:nvPr>
        </p:nvSpPr>
        <p:spPr/>
        <p:txBody>
          <a:bodyPr/>
          <a:lstStyle/>
          <a:p>
            <a:fld id="{2B8643EA-0E58-6F4F-B65B-A444B642798A}" type="datetimeFigureOut">
              <a:rPr lang="fr-FR" smtClean="0"/>
              <a:t>20/12/2024</a:t>
            </a:fld>
            <a:endParaRPr lang="fr-FR"/>
          </a:p>
        </p:txBody>
      </p:sp>
      <p:sp>
        <p:nvSpPr>
          <p:cNvPr id="8" name="Espace réservé du pied de page 7">
            <a:extLst>
              <a:ext uri="{FF2B5EF4-FFF2-40B4-BE49-F238E27FC236}">
                <a16:creationId xmlns:a16="http://schemas.microsoft.com/office/drawing/2014/main" id="{81170983-80E8-154B-81F9-ED3F9601858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0D52F16-0FFF-7D49-8705-CBAD404D6869}"/>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186986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E23912-17CE-1648-9D7C-395DBA9FF6C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AF0609F-977D-6643-ADA2-BA699212D80E}"/>
              </a:ext>
            </a:extLst>
          </p:cNvPr>
          <p:cNvSpPr>
            <a:spLocks noGrp="1"/>
          </p:cNvSpPr>
          <p:nvPr>
            <p:ph type="dt" sz="half" idx="10"/>
          </p:nvPr>
        </p:nvSpPr>
        <p:spPr/>
        <p:txBody>
          <a:bodyPr/>
          <a:lstStyle/>
          <a:p>
            <a:fld id="{2B8643EA-0E58-6F4F-B65B-A444B642798A}" type="datetimeFigureOut">
              <a:rPr lang="fr-FR" smtClean="0"/>
              <a:t>20/12/2024</a:t>
            </a:fld>
            <a:endParaRPr lang="fr-FR"/>
          </a:p>
        </p:txBody>
      </p:sp>
      <p:sp>
        <p:nvSpPr>
          <p:cNvPr id="4" name="Espace réservé du pied de page 3">
            <a:extLst>
              <a:ext uri="{FF2B5EF4-FFF2-40B4-BE49-F238E27FC236}">
                <a16:creationId xmlns:a16="http://schemas.microsoft.com/office/drawing/2014/main" id="{5577ED42-5DF9-4B4A-8030-2131CEC0EDA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C081D53-1E4A-4C44-BB9C-D44ECE0B76CA}"/>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2449068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067F5DB-E087-E948-AA19-A245CAC1A8F1}"/>
              </a:ext>
            </a:extLst>
          </p:cNvPr>
          <p:cNvSpPr>
            <a:spLocks noGrp="1"/>
          </p:cNvSpPr>
          <p:nvPr>
            <p:ph type="dt" sz="half" idx="10"/>
          </p:nvPr>
        </p:nvSpPr>
        <p:spPr/>
        <p:txBody>
          <a:bodyPr/>
          <a:lstStyle/>
          <a:p>
            <a:fld id="{2B8643EA-0E58-6F4F-B65B-A444B642798A}" type="datetimeFigureOut">
              <a:rPr lang="fr-FR" smtClean="0"/>
              <a:t>20/12/2024</a:t>
            </a:fld>
            <a:endParaRPr lang="fr-FR"/>
          </a:p>
        </p:txBody>
      </p:sp>
      <p:sp>
        <p:nvSpPr>
          <p:cNvPr id="3" name="Espace réservé du pied de page 2">
            <a:extLst>
              <a:ext uri="{FF2B5EF4-FFF2-40B4-BE49-F238E27FC236}">
                <a16:creationId xmlns:a16="http://schemas.microsoft.com/office/drawing/2014/main" id="{D94AE9C6-F77D-4A40-A719-E3E52B52A45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A8DDD6E-930C-D94C-B6B7-4DC09A4C9DE9}"/>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367475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03E31B-EBC4-1844-97CC-0E331F0A648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7E8F511-8E28-9A41-BB61-60B86BC44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A9DA353-94BB-4B4B-A119-59A4A8C6C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F80D350-766C-F441-B5F0-7F9E9204ACE7}"/>
              </a:ext>
            </a:extLst>
          </p:cNvPr>
          <p:cNvSpPr>
            <a:spLocks noGrp="1"/>
          </p:cNvSpPr>
          <p:nvPr>
            <p:ph type="dt" sz="half" idx="10"/>
          </p:nvPr>
        </p:nvSpPr>
        <p:spPr/>
        <p:txBody>
          <a:bodyPr/>
          <a:lstStyle/>
          <a:p>
            <a:fld id="{2B8643EA-0E58-6F4F-B65B-A444B642798A}" type="datetimeFigureOut">
              <a:rPr lang="fr-FR" smtClean="0"/>
              <a:t>20/12/2024</a:t>
            </a:fld>
            <a:endParaRPr lang="fr-FR"/>
          </a:p>
        </p:txBody>
      </p:sp>
      <p:sp>
        <p:nvSpPr>
          <p:cNvPr id="6" name="Espace réservé du pied de page 5">
            <a:extLst>
              <a:ext uri="{FF2B5EF4-FFF2-40B4-BE49-F238E27FC236}">
                <a16:creationId xmlns:a16="http://schemas.microsoft.com/office/drawing/2014/main" id="{F1D821BC-E412-424D-8B2E-097B386D84D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DFD9378-57E2-A843-B4BF-7DFE4B1AFE25}"/>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180708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E0B8B5-138F-BD45-ACD6-2B37FC11686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e l’image 2">
            <a:extLst>
              <a:ext uri="{FF2B5EF4-FFF2-40B4-BE49-F238E27FC236}">
                <a16:creationId xmlns:a16="http://schemas.microsoft.com/office/drawing/2014/main" id="{B2A74D8D-AD87-154D-A952-1B8F0FB058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D350280-03C1-954E-B211-454D31F534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B535278-85C0-064E-812F-4A3AAADE53B5}"/>
              </a:ext>
            </a:extLst>
          </p:cNvPr>
          <p:cNvSpPr>
            <a:spLocks noGrp="1"/>
          </p:cNvSpPr>
          <p:nvPr>
            <p:ph type="dt" sz="half" idx="10"/>
          </p:nvPr>
        </p:nvSpPr>
        <p:spPr/>
        <p:txBody>
          <a:bodyPr/>
          <a:lstStyle/>
          <a:p>
            <a:fld id="{2B8643EA-0E58-6F4F-B65B-A444B642798A}" type="datetimeFigureOut">
              <a:rPr lang="fr-FR" smtClean="0"/>
              <a:t>20/12/2024</a:t>
            </a:fld>
            <a:endParaRPr lang="fr-FR"/>
          </a:p>
        </p:txBody>
      </p:sp>
      <p:sp>
        <p:nvSpPr>
          <p:cNvPr id="6" name="Espace réservé du pied de page 5">
            <a:extLst>
              <a:ext uri="{FF2B5EF4-FFF2-40B4-BE49-F238E27FC236}">
                <a16:creationId xmlns:a16="http://schemas.microsoft.com/office/drawing/2014/main" id="{A536A025-2CB3-3042-8F9F-E13F7D13BF4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080BD77-09EB-8741-BF85-890C69D29789}"/>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144681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AFCAD51-EF12-8C41-A9D3-719DFDAE1C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3D8DC4C-6A8C-404E-BDF5-C53EFC02AD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C78132-1ED4-8A49-934F-FD92AB77D7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643EA-0E58-6F4F-B65B-A444B642798A}" type="datetimeFigureOut">
              <a:rPr lang="fr-FR" smtClean="0"/>
              <a:t>20/12/2024</a:t>
            </a:fld>
            <a:endParaRPr lang="fr-FR"/>
          </a:p>
        </p:txBody>
      </p:sp>
      <p:sp>
        <p:nvSpPr>
          <p:cNvPr id="5" name="Espace réservé du pied de page 4">
            <a:extLst>
              <a:ext uri="{FF2B5EF4-FFF2-40B4-BE49-F238E27FC236}">
                <a16:creationId xmlns:a16="http://schemas.microsoft.com/office/drawing/2014/main" id="{5A14535E-FA6C-134B-838E-DF398E2991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20AC301-2883-A24C-888F-48F0D765C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D3B87-C3BB-9744-9E1E-C7DC7A6FD23E}" type="slidenum">
              <a:rPr lang="fr-FR" smtClean="0"/>
              <a:t>‹N°›</a:t>
            </a:fld>
            <a:endParaRPr lang="fr-FR"/>
          </a:p>
        </p:txBody>
      </p:sp>
    </p:spTree>
    <p:extLst>
      <p:ext uri="{BB962C8B-B14F-4D97-AF65-F5344CB8AC3E}">
        <p14:creationId xmlns:p14="http://schemas.microsoft.com/office/powerpoint/2010/main" val="506723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C6408-BA24-2A42-BC4B-55F7AB09FF07}"/>
              </a:ext>
            </a:extLst>
          </p:cNvPr>
          <p:cNvSpPr>
            <a:spLocks noGrp="1"/>
          </p:cNvSpPr>
          <p:nvPr>
            <p:ph type="ctrTitle"/>
          </p:nvPr>
        </p:nvSpPr>
        <p:spPr>
          <a:xfrm>
            <a:off x="1524000" y="1122363"/>
            <a:ext cx="9144000" cy="2701492"/>
          </a:xfrm>
        </p:spPr>
        <p:txBody>
          <a:bodyPr>
            <a:normAutofit fontScale="90000"/>
          </a:bodyPr>
          <a:lstStyle/>
          <a:p>
            <a:r>
              <a:rPr lang="fr-FR" sz="3100" dirty="0">
                <a:solidFill>
                  <a:schemeClr val="bg1"/>
                </a:solidFill>
              </a:rPr>
              <a:t>Université Paris 1 Panthéon Sorbonne</a:t>
            </a:r>
            <a:br>
              <a:rPr lang="fr-FR" sz="3100" dirty="0">
                <a:solidFill>
                  <a:schemeClr val="bg1"/>
                </a:solidFill>
              </a:rPr>
            </a:br>
            <a:r>
              <a:rPr lang="fr-FR" sz="3100" dirty="0">
                <a:solidFill>
                  <a:schemeClr val="bg1"/>
                </a:solidFill>
              </a:rPr>
              <a:t>Cours Master 1 Science politique</a:t>
            </a:r>
            <a:br>
              <a:rPr lang="fr-FR" sz="3100" dirty="0">
                <a:solidFill>
                  <a:schemeClr val="bg1"/>
                </a:solidFill>
              </a:rPr>
            </a:br>
            <a:br>
              <a:rPr lang="fr-FR" sz="3100" dirty="0">
                <a:solidFill>
                  <a:schemeClr val="bg1"/>
                </a:solidFill>
              </a:rPr>
            </a:br>
            <a:r>
              <a:rPr lang="fr-FR" sz="3100" dirty="0">
                <a:solidFill>
                  <a:schemeClr val="bg1"/>
                </a:solidFill>
              </a:rPr>
              <a:t>« Recompositions et métamorphoses de l’action politique»</a:t>
            </a:r>
            <a:br>
              <a:rPr lang="fr-FR" sz="3100" dirty="0">
                <a:solidFill>
                  <a:schemeClr val="bg1"/>
                </a:solidFill>
              </a:rPr>
            </a:br>
            <a:r>
              <a:rPr lang="fr-FR" sz="3100" dirty="0">
                <a:solidFill>
                  <a:schemeClr val="bg1"/>
                </a:solidFill>
              </a:rPr>
              <a:t>Année 2024-2025</a:t>
            </a:r>
            <a:br>
              <a:rPr lang="fr-FR" sz="3600" dirty="0">
                <a:solidFill>
                  <a:schemeClr val="bg1"/>
                </a:solidFill>
              </a:rPr>
            </a:br>
            <a:endParaRPr lang="fr-FR" sz="3600" dirty="0">
              <a:solidFill>
                <a:schemeClr val="bg1"/>
              </a:solidFill>
            </a:endParaRPr>
          </a:p>
        </p:txBody>
      </p:sp>
      <p:sp>
        <p:nvSpPr>
          <p:cNvPr id="3" name="Sous-titre 2">
            <a:extLst>
              <a:ext uri="{FF2B5EF4-FFF2-40B4-BE49-F238E27FC236}">
                <a16:creationId xmlns:a16="http://schemas.microsoft.com/office/drawing/2014/main" id="{99C8C6D2-7097-094E-A5B5-EEF35A83BF45}"/>
              </a:ext>
            </a:extLst>
          </p:cNvPr>
          <p:cNvSpPr>
            <a:spLocks noGrp="1"/>
          </p:cNvSpPr>
          <p:nvPr>
            <p:ph type="subTitle" idx="1"/>
          </p:nvPr>
        </p:nvSpPr>
        <p:spPr>
          <a:xfrm>
            <a:off x="1524000" y="3823855"/>
            <a:ext cx="9144000" cy="2387600"/>
          </a:xfrm>
        </p:spPr>
        <p:txBody>
          <a:bodyPr>
            <a:normAutofit/>
          </a:bodyPr>
          <a:lstStyle/>
          <a:p>
            <a:r>
              <a:rPr lang="fr-FR" b="1" dirty="0">
                <a:solidFill>
                  <a:schemeClr val="bg1"/>
                </a:solidFill>
              </a:rPr>
              <a:t>L’extrême-droitisation de la France</a:t>
            </a:r>
          </a:p>
          <a:p>
            <a:endParaRPr lang="fr-FR" dirty="0">
              <a:solidFill>
                <a:schemeClr val="bg1"/>
              </a:solidFill>
            </a:endParaRPr>
          </a:p>
          <a:p>
            <a:endParaRPr lang="fr-FR" dirty="0">
              <a:solidFill>
                <a:schemeClr val="bg1"/>
              </a:solidFill>
            </a:endParaRPr>
          </a:p>
          <a:p>
            <a:r>
              <a:rPr lang="fr-FR" dirty="0">
                <a:solidFill>
                  <a:schemeClr val="bg1"/>
                </a:solidFill>
              </a:rPr>
              <a:t>Séance 7</a:t>
            </a:r>
          </a:p>
          <a:p>
            <a:r>
              <a:rPr lang="fr-FR" dirty="0">
                <a:solidFill>
                  <a:schemeClr val="bg1"/>
                </a:solidFill>
              </a:rPr>
              <a:t>Bourgeoisie et extrême-droite</a:t>
            </a:r>
          </a:p>
        </p:txBody>
      </p:sp>
    </p:spTree>
    <p:extLst>
      <p:ext uri="{BB962C8B-B14F-4D97-AF65-F5344CB8AC3E}">
        <p14:creationId xmlns:p14="http://schemas.microsoft.com/office/powerpoint/2010/main" val="319614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A0679F-03FE-AA4B-2B34-52984EA4884A}"/>
              </a:ext>
            </a:extLst>
          </p:cNvPr>
          <p:cNvSpPr>
            <a:spLocks noGrp="1"/>
          </p:cNvSpPr>
          <p:nvPr>
            <p:ph type="title"/>
          </p:nvPr>
        </p:nvSpPr>
        <p:spPr>
          <a:xfrm>
            <a:off x="838200" y="197709"/>
            <a:ext cx="10515600" cy="1325563"/>
          </a:xfrm>
        </p:spPr>
        <p:txBody>
          <a:bodyPr>
            <a:normAutofit/>
          </a:bodyPr>
          <a:lstStyle/>
          <a:p>
            <a:r>
              <a:rPr lang="fr-FR" dirty="0">
                <a:solidFill>
                  <a:schemeClr val="bg1"/>
                </a:solidFill>
              </a:rPr>
              <a:t>L’absence de contradictions entre idéologie libertarienne et gouvernement autoritaire</a:t>
            </a:r>
          </a:p>
        </p:txBody>
      </p:sp>
      <p:sp>
        <p:nvSpPr>
          <p:cNvPr id="3" name="Espace réservé du contenu 2">
            <a:extLst>
              <a:ext uri="{FF2B5EF4-FFF2-40B4-BE49-F238E27FC236}">
                <a16:creationId xmlns:a16="http://schemas.microsoft.com/office/drawing/2014/main" id="{B0FCCAEA-10C9-12E4-7842-A5A70FC9A169}"/>
              </a:ext>
            </a:extLst>
          </p:cNvPr>
          <p:cNvSpPr>
            <a:spLocks noGrp="1"/>
          </p:cNvSpPr>
          <p:nvPr>
            <p:ph idx="1"/>
          </p:nvPr>
        </p:nvSpPr>
        <p:spPr>
          <a:xfrm>
            <a:off x="838200" y="1726769"/>
            <a:ext cx="10515600" cy="4834667"/>
          </a:xfrm>
        </p:spPr>
        <p:txBody>
          <a:bodyPr>
            <a:normAutofit fontScale="85000" lnSpcReduction="10000"/>
          </a:bodyPr>
          <a:lstStyle/>
          <a:p>
            <a:r>
              <a:rPr lang="fr-FR" sz="3200" dirty="0">
                <a:solidFill>
                  <a:schemeClr val="bg1"/>
                </a:solidFill>
              </a:rPr>
              <a:t>Refus de tout mécanisme redistributif (santé, éducation, protection sociale) pour garantir des conditions minimales d’existence</a:t>
            </a:r>
          </a:p>
          <a:p>
            <a:endParaRPr lang="fr-FR" sz="3200" dirty="0">
              <a:solidFill>
                <a:schemeClr val="bg1"/>
              </a:solidFill>
            </a:endParaRPr>
          </a:p>
          <a:p>
            <a:r>
              <a:rPr lang="fr-FR" sz="3200" dirty="0">
                <a:solidFill>
                  <a:schemeClr val="bg1"/>
                </a:solidFill>
              </a:rPr>
              <a:t>Répression des mouvements sociaux, des libertés publiques, ce qui n’est qu’une contradiction apparente avec les principes libertariens</a:t>
            </a:r>
          </a:p>
          <a:p>
            <a:pPr marL="457200" lvl="1" indent="0">
              <a:buNone/>
            </a:pPr>
            <a:r>
              <a:rPr lang="fr-FR" sz="2800" dirty="0">
                <a:solidFill>
                  <a:schemeClr val="bg1"/>
                </a:solidFill>
              </a:rPr>
              <a:t>« En l’absence d’un régime de justification systématique et de dispositifs matériels de compensation des inégalités et de l’appauvrissement d’une part de la population, il ne reste que l’usage de la force comme mode de régulation de la vie sociale. Les libertés se trouvent sacrifiées au profit de la préservation de la principale d’entre elles : celle de posséder et d’accumuler. » (p. 123)</a:t>
            </a:r>
          </a:p>
          <a:p>
            <a:pPr marL="457200" lvl="1" indent="0">
              <a:buNone/>
            </a:pPr>
            <a:endParaRPr lang="fr-FR" sz="2800" dirty="0">
              <a:solidFill>
                <a:schemeClr val="bg1"/>
              </a:solidFill>
            </a:endParaRPr>
          </a:p>
          <a:p>
            <a:r>
              <a:rPr lang="fr-FR" sz="3200" dirty="0">
                <a:solidFill>
                  <a:schemeClr val="bg1"/>
                </a:solidFill>
              </a:rPr>
              <a:t>Pas une réaction à des mouvements populaires mais un mouvement offensif, un programme et un projet des nouveaux patrons financiers</a:t>
            </a:r>
          </a:p>
        </p:txBody>
      </p:sp>
    </p:spTree>
    <p:extLst>
      <p:ext uri="{BB962C8B-B14F-4D97-AF65-F5344CB8AC3E}">
        <p14:creationId xmlns:p14="http://schemas.microsoft.com/office/powerpoint/2010/main" val="1264171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430F8E0-CEC2-5841-ABC9-36E747F314D8}"/>
              </a:ext>
            </a:extLst>
          </p:cNvPr>
          <p:cNvSpPr>
            <a:spLocks noGrp="1"/>
          </p:cNvSpPr>
          <p:nvPr>
            <p:ph type="title"/>
          </p:nvPr>
        </p:nvSpPr>
        <p:spPr/>
        <p:txBody>
          <a:bodyPr>
            <a:normAutofit/>
          </a:bodyPr>
          <a:lstStyle/>
          <a:p>
            <a:endParaRPr lang="fr-FR" b="1" dirty="0">
              <a:solidFill>
                <a:schemeClr val="bg1"/>
              </a:solidFill>
            </a:endParaRPr>
          </a:p>
        </p:txBody>
      </p:sp>
      <p:sp>
        <p:nvSpPr>
          <p:cNvPr id="6" name="Espace réservé du contenu 5">
            <a:extLst>
              <a:ext uri="{FF2B5EF4-FFF2-40B4-BE49-F238E27FC236}">
                <a16:creationId xmlns:a16="http://schemas.microsoft.com/office/drawing/2014/main" id="{16097599-2E2B-AB3E-5C03-F8EEB60C72C4}"/>
              </a:ext>
            </a:extLst>
          </p:cNvPr>
          <p:cNvSpPr>
            <a:spLocks noGrp="1"/>
          </p:cNvSpPr>
          <p:nvPr>
            <p:ph sz="half" idx="2"/>
          </p:nvPr>
        </p:nvSpPr>
        <p:spPr/>
        <p:txBody>
          <a:bodyPr/>
          <a:lstStyle/>
          <a:p>
            <a:endParaRPr lang="fr-FR" dirty="0"/>
          </a:p>
        </p:txBody>
      </p:sp>
      <p:pic>
        <p:nvPicPr>
          <p:cNvPr id="5" name="Espace réservé du contenu 4">
            <a:extLst>
              <a:ext uri="{FF2B5EF4-FFF2-40B4-BE49-F238E27FC236}">
                <a16:creationId xmlns:a16="http://schemas.microsoft.com/office/drawing/2014/main" id="{3212A3E0-B65A-A399-AAEA-50078FEE69C0}"/>
              </a:ext>
            </a:extLst>
          </p:cNvPr>
          <p:cNvPicPr>
            <a:picLocks noGrp="1" noChangeAspect="1"/>
          </p:cNvPicPr>
          <p:nvPr>
            <p:ph sz="half" idx="1"/>
          </p:nvPr>
        </p:nvPicPr>
        <p:blipFill>
          <a:blip r:embed="rId3"/>
          <a:stretch>
            <a:fillRect/>
          </a:stretch>
        </p:blipFill>
        <p:spPr>
          <a:xfrm>
            <a:off x="1993393" y="1879091"/>
            <a:ext cx="3121088" cy="4613783"/>
          </a:xfrm>
        </p:spPr>
      </p:pic>
    </p:spTree>
    <p:extLst>
      <p:ext uri="{BB962C8B-B14F-4D97-AF65-F5344CB8AC3E}">
        <p14:creationId xmlns:p14="http://schemas.microsoft.com/office/powerpoint/2010/main" val="339098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430F8E0-CEC2-5841-ABC9-36E747F314D8}"/>
              </a:ext>
            </a:extLst>
          </p:cNvPr>
          <p:cNvSpPr>
            <a:spLocks noGrp="1"/>
          </p:cNvSpPr>
          <p:nvPr>
            <p:ph type="title"/>
          </p:nvPr>
        </p:nvSpPr>
        <p:spPr/>
        <p:txBody>
          <a:bodyPr>
            <a:normAutofit/>
          </a:bodyPr>
          <a:lstStyle/>
          <a:p>
            <a:endParaRPr lang="fr-FR" b="1" dirty="0">
              <a:solidFill>
                <a:schemeClr val="bg1"/>
              </a:solidFill>
            </a:endParaRPr>
          </a:p>
        </p:txBody>
      </p:sp>
      <p:pic>
        <p:nvPicPr>
          <p:cNvPr id="7" name="Espace réservé du contenu 6">
            <a:extLst>
              <a:ext uri="{FF2B5EF4-FFF2-40B4-BE49-F238E27FC236}">
                <a16:creationId xmlns:a16="http://schemas.microsoft.com/office/drawing/2014/main" id="{0D757569-C151-5416-9DB7-6BE73FD99DE7}"/>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060434" y="1825625"/>
            <a:ext cx="2737131" cy="4351338"/>
          </a:xfrm>
        </p:spPr>
      </p:pic>
      <p:sp>
        <p:nvSpPr>
          <p:cNvPr id="6" name="Espace réservé du contenu 5">
            <a:extLst>
              <a:ext uri="{FF2B5EF4-FFF2-40B4-BE49-F238E27FC236}">
                <a16:creationId xmlns:a16="http://schemas.microsoft.com/office/drawing/2014/main" id="{16097599-2E2B-AB3E-5C03-F8EEB60C72C4}"/>
              </a:ext>
            </a:extLst>
          </p:cNvPr>
          <p:cNvSpPr>
            <a:spLocks noGrp="1"/>
          </p:cNvSpPr>
          <p:nvPr>
            <p:ph sz="half" idx="2"/>
          </p:nvPr>
        </p:nvSpPr>
        <p:spPr/>
        <p:txBody>
          <a:bodyPr>
            <a:normAutofit fontScale="92500"/>
          </a:bodyPr>
          <a:lstStyle/>
          <a:p>
            <a:r>
              <a:rPr lang="fr-FR" dirty="0">
                <a:solidFill>
                  <a:schemeClr val="bg2"/>
                </a:solidFill>
              </a:rPr>
              <a:t>Analyse du vote du Brexit au Royaume-Uni : pas un vote populaire de rejet mais effet d’une « action organisée » d’une nouvelle forme de patronat financier issu de la « seconde financiarisation » (depuis les années 1990).</a:t>
            </a:r>
          </a:p>
          <a:p>
            <a:pPr marL="0" indent="0">
              <a:buNone/>
            </a:pPr>
            <a:endParaRPr lang="fr-FR" dirty="0">
              <a:solidFill>
                <a:schemeClr val="bg2"/>
              </a:solidFill>
            </a:endParaRPr>
          </a:p>
          <a:p>
            <a:r>
              <a:rPr lang="fr-FR" dirty="0">
                <a:solidFill>
                  <a:schemeClr val="bg2"/>
                </a:solidFill>
              </a:rPr>
              <a:t>Transférabilité au moins partielle de l’analyse aux Etats-Unis (Trump) et au Brésil (</a:t>
            </a:r>
            <a:r>
              <a:rPr lang="fr-FR" dirty="0" err="1">
                <a:solidFill>
                  <a:schemeClr val="bg2"/>
                </a:solidFill>
              </a:rPr>
              <a:t>Bolsonaro</a:t>
            </a:r>
            <a:r>
              <a:rPr lang="fr-FR" dirty="0">
                <a:solidFill>
                  <a:schemeClr val="bg2"/>
                </a:solidFill>
              </a:rPr>
              <a:t>)</a:t>
            </a:r>
          </a:p>
        </p:txBody>
      </p:sp>
    </p:spTree>
    <p:extLst>
      <p:ext uri="{BB962C8B-B14F-4D97-AF65-F5344CB8AC3E}">
        <p14:creationId xmlns:p14="http://schemas.microsoft.com/office/powerpoint/2010/main" val="353784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A0679F-03FE-AA4B-2B34-52984EA4884A}"/>
              </a:ext>
            </a:extLst>
          </p:cNvPr>
          <p:cNvSpPr>
            <a:spLocks noGrp="1"/>
          </p:cNvSpPr>
          <p:nvPr>
            <p:ph type="title"/>
          </p:nvPr>
        </p:nvSpPr>
        <p:spPr>
          <a:xfrm>
            <a:off x="838200" y="197709"/>
            <a:ext cx="10671048" cy="1325563"/>
          </a:xfrm>
        </p:spPr>
        <p:txBody>
          <a:bodyPr>
            <a:normAutofit/>
          </a:bodyPr>
          <a:lstStyle/>
          <a:p>
            <a:r>
              <a:rPr lang="fr-FR" dirty="0">
                <a:solidFill>
                  <a:schemeClr val="bg1"/>
                </a:solidFill>
              </a:rPr>
              <a:t>La finance a choisi le Brexit</a:t>
            </a:r>
          </a:p>
        </p:txBody>
      </p:sp>
      <p:pic>
        <p:nvPicPr>
          <p:cNvPr id="6" name="Espace réservé du contenu 5">
            <a:extLst>
              <a:ext uri="{FF2B5EF4-FFF2-40B4-BE49-F238E27FC236}">
                <a16:creationId xmlns:a16="http://schemas.microsoft.com/office/drawing/2014/main" id="{C265E5AB-097F-E67D-4693-17F351D3C1B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565332" y="1825625"/>
            <a:ext cx="7061336" cy="4351338"/>
          </a:xfrm>
          <a:prstGeom prst="rect">
            <a:avLst/>
          </a:prstGeom>
        </p:spPr>
      </p:pic>
    </p:spTree>
    <p:extLst>
      <p:ext uri="{BB962C8B-B14F-4D97-AF65-F5344CB8AC3E}">
        <p14:creationId xmlns:p14="http://schemas.microsoft.com/office/powerpoint/2010/main" val="107821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A0679F-03FE-AA4B-2B34-52984EA4884A}"/>
              </a:ext>
            </a:extLst>
          </p:cNvPr>
          <p:cNvSpPr>
            <a:spLocks noGrp="1"/>
          </p:cNvSpPr>
          <p:nvPr>
            <p:ph type="title"/>
          </p:nvPr>
        </p:nvSpPr>
        <p:spPr>
          <a:xfrm>
            <a:off x="838200" y="197709"/>
            <a:ext cx="10671048" cy="1325563"/>
          </a:xfrm>
        </p:spPr>
        <p:txBody>
          <a:bodyPr>
            <a:normAutofit/>
          </a:bodyPr>
          <a:lstStyle/>
          <a:p>
            <a:r>
              <a:rPr lang="fr-FR" dirty="0">
                <a:solidFill>
                  <a:schemeClr val="bg1"/>
                </a:solidFill>
              </a:rPr>
              <a:t>Qu’est-ce que la « seconde financiarisation » ?</a:t>
            </a:r>
          </a:p>
        </p:txBody>
      </p:sp>
      <p:pic>
        <p:nvPicPr>
          <p:cNvPr id="5" name="Espace réservé du contenu 4">
            <a:extLst>
              <a:ext uri="{FF2B5EF4-FFF2-40B4-BE49-F238E27FC236}">
                <a16:creationId xmlns:a16="http://schemas.microsoft.com/office/drawing/2014/main" id="{99AEC80E-4B8F-8330-A6A4-E5D80BCE1D8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218688" y="1508622"/>
            <a:ext cx="5644896" cy="4890284"/>
          </a:xfrm>
          <a:prstGeom prst="rect">
            <a:avLst/>
          </a:prstGeom>
        </p:spPr>
      </p:pic>
    </p:spTree>
    <p:extLst>
      <p:ext uri="{BB962C8B-B14F-4D97-AF65-F5344CB8AC3E}">
        <p14:creationId xmlns:p14="http://schemas.microsoft.com/office/powerpoint/2010/main" val="17519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A0679F-03FE-AA4B-2B34-52984EA4884A}"/>
              </a:ext>
            </a:extLst>
          </p:cNvPr>
          <p:cNvSpPr>
            <a:spLocks noGrp="1"/>
          </p:cNvSpPr>
          <p:nvPr>
            <p:ph type="title"/>
          </p:nvPr>
        </p:nvSpPr>
        <p:spPr>
          <a:xfrm>
            <a:off x="838200" y="197709"/>
            <a:ext cx="10515600" cy="1325563"/>
          </a:xfrm>
        </p:spPr>
        <p:txBody>
          <a:bodyPr>
            <a:normAutofit/>
          </a:bodyPr>
          <a:lstStyle/>
          <a:p>
            <a:r>
              <a:rPr lang="fr-FR" dirty="0">
                <a:solidFill>
                  <a:schemeClr val="bg1"/>
                </a:solidFill>
              </a:rPr>
              <a:t>Les acteurs de la « seconde financiarisation »</a:t>
            </a:r>
          </a:p>
        </p:txBody>
      </p:sp>
      <p:pic>
        <p:nvPicPr>
          <p:cNvPr id="6" name="Espace réservé du contenu 5">
            <a:extLst>
              <a:ext uri="{FF2B5EF4-FFF2-40B4-BE49-F238E27FC236}">
                <a16:creationId xmlns:a16="http://schemas.microsoft.com/office/drawing/2014/main" id="{01A264AB-3D06-0624-3FDE-4A4341938E0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001374" y="1825625"/>
            <a:ext cx="6189251" cy="4351338"/>
          </a:xfrm>
          <a:prstGeom prst="rect">
            <a:avLst/>
          </a:prstGeom>
        </p:spPr>
      </p:pic>
    </p:spTree>
    <p:extLst>
      <p:ext uri="{BB962C8B-B14F-4D97-AF65-F5344CB8AC3E}">
        <p14:creationId xmlns:p14="http://schemas.microsoft.com/office/powerpoint/2010/main" val="76595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A0679F-03FE-AA4B-2B34-52984EA4884A}"/>
              </a:ext>
            </a:extLst>
          </p:cNvPr>
          <p:cNvSpPr>
            <a:spLocks noGrp="1"/>
          </p:cNvSpPr>
          <p:nvPr>
            <p:ph type="title"/>
          </p:nvPr>
        </p:nvSpPr>
        <p:spPr>
          <a:xfrm>
            <a:off x="838200" y="197709"/>
            <a:ext cx="10671048" cy="1325563"/>
          </a:xfrm>
        </p:spPr>
        <p:txBody>
          <a:bodyPr>
            <a:normAutofit/>
          </a:bodyPr>
          <a:lstStyle/>
          <a:p>
            <a:r>
              <a:rPr lang="fr-FR" dirty="0">
                <a:solidFill>
                  <a:schemeClr val="bg1"/>
                </a:solidFill>
              </a:rPr>
              <a:t>Sous-secteurs financiers et Brexit</a:t>
            </a:r>
          </a:p>
        </p:txBody>
      </p:sp>
      <p:pic>
        <p:nvPicPr>
          <p:cNvPr id="5" name="Espace réservé du contenu 4">
            <a:extLst>
              <a:ext uri="{FF2B5EF4-FFF2-40B4-BE49-F238E27FC236}">
                <a16:creationId xmlns:a16="http://schemas.microsoft.com/office/drawing/2014/main" id="{DF7B2AB9-8FFA-0627-51E8-90AD44DBB7B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206240" y="1105638"/>
            <a:ext cx="3486911" cy="5342952"/>
          </a:xfrm>
          <a:prstGeom prst="rect">
            <a:avLst/>
          </a:prstGeom>
        </p:spPr>
      </p:pic>
    </p:spTree>
    <p:extLst>
      <p:ext uri="{BB962C8B-B14F-4D97-AF65-F5344CB8AC3E}">
        <p14:creationId xmlns:p14="http://schemas.microsoft.com/office/powerpoint/2010/main" val="111332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A0679F-03FE-AA4B-2B34-52984EA4884A}"/>
              </a:ext>
            </a:extLst>
          </p:cNvPr>
          <p:cNvSpPr>
            <a:spLocks noGrp="1"/>
          </p:cNvSpPr>
          <p:nvPr>
            <p:ph type="title"/>
          </p:nvPr>
        </p:nvSpPr>
        <p:spPr>
          <a:xfrm>
            <a:off x="838200" y="197709"/>
            <a:ext cx="10515600" cy="1325563"/>
          </a:xfrm>
        </p:spPr>
        <p:txBody>
          <a:bodyPr>
            <a:normAutofit/>
          </a:bodyPr>
          <a:lstStyle/>
          <a:p>
            <a:endParaRPr lang="fr-FR" dirty="0">
              <a:solidFill>
                <a:schemeClr val="bg1"/>
              </a:solidFill>
            </a:endParaRPr>
          </a:p>
        </p:txBody>
      </p:sp>
      <p:pic>
        <p:nvPicPr>
          <p:cNvPr id="4" name="Espace réservé du contenu 3">
            <a:extLst>
              <a:ext uri="{FF2B5EF4-FFF2-40B4-BE49-F238E27FC236}">
                <a16:creationId xmlns:a16="http://schemas.microsoft.com/office/drawing/2014/main" id="{A1EC281A-2A24-F7F4-1862-CB37CDCD066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49559" y="1422400"/>
            <a:ext cx="7492882" cy="4833938"/>
          </a:xfrm>
          <a:prstGeom prst="rect">
            <a:avLst/>
          </a:prstGeom>
        </p:spPr>
      </p:pic>
    </p:spTree>
    <p:extLst>
      <p:ext uri="{BB962C8B-B14F-4D97-AF65-F5344CB8AC3E}">
        <p14:creationId xmlns:p14="http://schemas.microsoft.com/office/powerpoint/2010/main" val="187227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A0679F-03FE-AA4B-2B34-52984EA4884A}"/>
              </a:ext>
            </a:extLst>
          </p:cNvPr>
          <p:cNvSpPr>
            <a:spLocks noGrp="1"/>
          </p:cNvSpPr>
          <p:nvPr>
            <p:ph type="title"/>
          </p:nvPr>
        </p:nvSpPr>
        <p:spPr>
          <a:xfrm>
            <a:off x="838200" y="197709"/>
            <a:ext cx="10515600" cy="1325563"/>
          </a:xfrm>
        </p:spPr>
        <p:txBody>
          <a:bodyPr>
            <a:normAutofit/>
          </a:bodyPr>
          <a:lstStyle/>
          <a:p>
            <a:r>
              <a:rPr lang="fr-FR" dirty="0">
                <a:solidFill>
                  <a:schemeClr val="bg1"/>
                </a:solidFill>
              </a:rPr>
              <a:t>Les arguments pro-Brexit des patrons de la seconde financiarisation</a:t>
            </a:r>
          </a:p>
        </p:txBody>
      </p:sp>
      <p:sp>
        <p:nvSpPr>
          <p:cNvPr id="3" name="Espace réservé du contenu 2">
            <a:extLst>
              <a:ext uri="{FF2B5EF4-FFF2-40B4-BE49-F238E27FC236}">
                <a16:creationId xmlns:a16="http://schemas.microsoft.com/office/drawing/2014/main" id="{B0FCCAEA-10C9-12E4-7842-A5A70FC9A169}"/>
              </a:ext>
            </a:extLst>
          </p:cNvPr>
          <p:cNvSpPr>
            <a:spLocks noGrp="1"/>
          </p:cNvSpPr>
          <p:nvPr>
            <p:ph idx="1"/>
          </p:nvPr>
        </p:nvSpPr>
        <p:spPr>
          <a:xfrm>
            <a:off x="838200" y="1726769"/>
            <a:ext cx="10515600" cy="4834667"/>
          </a:xfrm>
        </p:spPr>
        <p:txBody>
          <a:bodyPr>
            <a:normAutofit/>
          </a:bodyPr>
          <a:lstStyle/>
          <a:p>
            <a:r>
              <a:rPr lang="fr-FR" sz="3200" dirty="0">
                <a:solidFill>
                  <a:schemeClr val="bg1"/>
                </a:solidFill>
              </a:rPr>
              <a:t>Union européenne jugée trop contraignante pour pouvoir investir librement et peu performante économiquement </a:t>
            </a:r>
          </a:p>
          <a:p>
            <a:endParaRPr lang="fr-FR" sz="3200" dirty="0">
              <a:solidFill>
                <a:schemeClr val="bg1"/>
              </a:solidFill>
            </a:endParaRPr>
          </a:p>
          <a:p>
            <a:r>
              <a:rPr lang="fr-FR" sz="3200" dirty="0">
                <a:solidFill>
                  <a:schemeClr val="bg1"/>
                </a:solidFill>
              </a:rPr>
              <a:t>Accroître les possibilités de commerce et d’alliance avec les autres pays du monde en particulier avec les capitaux des BRICS (dont Inde et Chine surtout)</a:t>
            </a:r>
          </a:p>
          <a:p>
            <a:endParaRPr lang="fr-FR" sz="3200" dirty="0">
              <a:solidFill>
                <a:schemeClr val="bg1"/>
              </a:solidFill>
            </a:endParaRPr>
          </a:p>
          <a:p>
            <a:r>
              <a:rPr lang="fr-FR" sz="3200" dirty="0">
                <a:solidFill>
                  <a:schemeClr val="bg1"/>
                </a:solidFill>
              </a:rPr>
              <a:t>Transformer la City en « plateforme offshore »</a:t>
            </a:r>
          </a:p>
        </p:txBody>
      </p:sp>
    </p:spTree>
    <p:extLst>
      <p:ext uri="{BB962C8B-B14F-4D97-AF65-F5344CB8AC3E}">
        <p14:creationId xmlns:p14="http://schemas.microsoft.com/office/powerpoint/2010/main" val="2203913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A0679F-03FE-AA4B-2B34-52984EA4884A}"/>
              </a:ext>
            </a:extLst>
          </p:cNvPr>
          <p:cNvSpPr>
            <a:spLocks noGrp="1"/>
          </p:cNvSpPr>
          <p:nvPr>
            <p:ph type="title"/>
          </p:nvPr>
        </p:nvSpPr>
        <p:spPr>
          <a:xfrm>
            <a:off x="838200" y="197709"/>
            <a:ext cx="10515600" cy="1325563"/>
          </a:xfrm>
        </p:spPr>
        <p:txBody>
          <a:bodyPr>
            <a:normAutofit/>
          </a:bodyPr>
          <a:lstStyle/>
          <a:p>
            <a:r>
              <a:rPr lang="fr-FR" dirty="0">
                <a:solidFill>
                  <a:schemeClr val="bg1"/>
                </a:solidFill>
              </a:rPr>
              <a:t>L’idéologie libertarienne des patrons de la « seconde financiarisation »</a:t>
            </a:r>
          </a:p>
        </p:txBody>
      </p:sp>
      <p:sp>
        <p:nvSpPr>
          <p:cNvPr id="3" name="Espace réservé du contenu 2">
            <a:extLst>
              <a:ext uri="{FF2B5EF4-FFF2-40B4-BE49-F238E27FC236}">
                <a16:creationId xmlns:a16="http://schemas.microsoft.com/office/drawing/2014/main" id="{B0FCCAEA-10C9-12E4-7842-A5A70FC9A169}"/>
              </a:ext>
            </a:extLst>
          </p:cNvPr>
          <p:cNvSpPr>
            <a:spLocks noGrp="1"/>
          </p:cNvSpPr>
          <p:nvPr>
            <p:ph idx="1"/>
          </p:nvPr>
        </p:nvSpPr>
        <p:spPr>
          <a:xfrm>
            <a:off x="838200" y="1726769"/>
            <a:ext cx="10515600" cy="4834667"/>
          </a:xfrm>
        </p:spPr>
        <p:txBody>
          <a:bodyPr>
            <a:normAutofit fontScale="92500" lnSpcReduction="10000"/>
          </a:bodyPr>
          <a:lstStyle/>
          <a:p>
            <a:r>
              <a:rPr lang="fr-FR" sz="3200" dirty="0">
                <a:solidFill>
                  <a:schemeClr val="bg1"/>
                </a:solidFill>
              </a:rPr>
              <a:t>« [U]ne doctrine économique qui vise à limiter toute forme d’intervention étatique en dehors de la garantie de la propriété privée contre le collectivisme et l’étatisme. » p. 115)</a:t>
            </a:r>
          </a:p>
          <a:p>
            <a:endParaRPr lang="fr-FR" sz="3200" dirty="0">
              <a:solidFill>
                <a:schemeClr val="bg1"/>
              </a:solidFill>
            </a:endParaRPr>
          </a:p>
          <a:p>
            <a:r>
              <a:rPr lang="fr-FR" sz="3200" dirty="0">
                <a:solidFill>
                  <a:schemeClr val="bg1"/>
                </a:solidFill>
              </a:rPr>
              <a:t>Défend un capitalisme entièrement dérégulé et la reconnaissance et protection des « droits de l’individu », contre toute « coercition dans les relations sociales » (Ibid.)</a:t>
            </a:r>
          </a:p>
          <a:p>
            <a:endParaRPr lang="fr-FR" sz="3200" dirty="0">
              <a:solidFill>
                <a:schemeClr val="bg1"/>
              </a:solidFill>
            </a:endParaRPr>
          </a:p>
          <a:p>
            <a:r>
              <a:rPr lang="fr-FR" sz="3200" dirty="0">
                <a:solidFill>
                  <a:schemeClr val="bg1"/>
                </a:solidFill>
              </a:rPr>
              <a:t>Libertariens veulent moins d’État que les « néolibéraux » : pas de rôle dans l’éducation, les transports mais désir aussi de privatiser les fonctions régaliennes comme la police, la justice, la défense.</a:t>
            </a:r>
          </a:p>
        </p:txBody>
      </p:sp>
    </p:spTree>
    <p:extLst>
      <p:ext uri="{BB962C8B-B14F-4D97-AF65-F5344CB8AC3E}">
        <p14:creationId xmlns:p14="http://schemas.microsoft.com/office/powerpoint/2010/main" val="2837203904"/>
      </p:ext>
    </p:extLst>
  </p:cSld>
  <p:clrMapOvr>
    <a:masterClrMapping/>
  </p:clrMapOvr>
</p:sld>
</file>

<file path=ppt/theme/theme1.xml><?xml version="1.0" encoding="utf-8"?>
<a:theme xmlns:a="http://schemas.openxmlformats.org/drawingml/2006/main" name="Thème Office">
  <a:themeElements>
    <a:clrScheme name="Personnalisé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22263</TotalTime>
  <Words>436</Words>
  <Application>Microsoft Macintosh PowerPoint</Application>
  <PresentationFormat>Grand écran</PresentationFormat>
  <Paragraphs>44</Paragraphs>
  <Slides>11</Slides>
  <Notes>11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Calibri Light</vt:lpstr>
      <vt:lpstr>Thème Office</vt:lpstr>
      <vt:lpstr>Université Paris 1 Panthéon Sorbonne Cours Master 1 Science politique  « Recompositions et métamorphoses de l’action politique» Année 2024-2025 </vt:lpstr>
      <vt:lpstr>Présentation PowerPoint</vt:lpstr>
      <vt:lpstr>La finance a choisi le Brexit</vt:lpstr>
      <vt:lpstr>Qu’est-ce que la « seconde financiarisation » ?</vt:lpstr>
      <vt:lpstr>Les acteurs de la « seconde financiarisation »</vt:lpstr>
      <vt:lpstr>Sous-secteurs financiers et Brexit</vt:lpstr>
      <vt:lpstr>Présentation PowerPoint</vt:lpstr>
      <vt:lpstr>Les arguments pro-Brexit des patrons de la seconde financiarisation</vt:lpstr>
      <vt:lpstr>L’idéologie libertarienne des patrons de la « seconde financiarisation »</vt:lpstr>
      <vt:lpstr>L’absence de contradictions entre idéologie libertarienne et gouvernement autoritaire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Université Paris 1 Panthéon Sorbonne Cours Licence 1 Science politique « Histoire des médias » </dc:title>
  <dc:creator>Laurent Jeanpierre</dc:creator>
  <cp:lastModifiedBy>Auteur</cp:lastModifiedBy>
  <cp:revision>256</cp:revision>
  <cp:lastPrinted>2022-09-15T06:44:26Z</cp:lastPrinted>
  <dcterms:created xsi:type="dcterms:W3CDTF">2020-09-20T14:16:59Z</dcterms:created>
  <dcterms:modified xsi:type="dcterms:W3CDTF">2024-12-20T14:57:26Z</dcterms:modified>
</cp:coreProperties>
</file>