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5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9399A5-8CBF-40DE-A192-41E68BE2E0CC}" v="63" dt="2022-10-27T13:35:12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3327" y="276036"/>
            <a:ext cx="7946379" cy="2721354"/>
          </a:xfrm>
        </p:spPr>
        <p:txBody>
          <a:bodyPr>
            <a:normAutofit/>
          </a:bodyPr>
          <a:lstStyle/>
          <a:p>
            <a:r>
              <a:rPr lang="en-US" b="1" dirty="0" err="1">
                <a:cs typeface="Calibri Light"/>
              </a:rPr>
              <a:t>L'ontogénèse</a:t>
            </a:r>
            <a:r>
              <a:rPr lang="en-US" b="1" dirty="0">
                <a:cs typeface="Calibri Light"/>
              </a:rPr>
              <a:t> </a:t>
            </a:r>
            <a:br>
              <a:rPr lang="en-US" b="1" dirty="0">
                <a:cs typeface="Calibri Light"/>
              </a:rPr>
            </a:br>
            <a:r>
              <a:rPr lang="en-US" b="1" dirty="0">
                <a:cs typeface="Calibri Light"/>
              </a:rPr>
              <a:t>des </a:t>
            </a:r>
            <a:br>
              <a:rPr lang="en-US" b="1" dirty="0">
                <a:cs typeface="Calibri Light"/>
              </a:rPr>
            </a:br>
            <a:r>
              <a:rPr lang="en-US" b="1" dirty="0" err="1">
                <a:cs typeface="Calibri Light"/>
              </a:rPr>
              <a:t>matériaux</a:t>
            </a:r>
            <a:r>
              <a:rPr lang="en-US" b="1" dirty="0">
                <a:cs typeface="Calibri Light"/>
              </a:rPr>
              <a:t> </a:t>
            </a:r>
            <a:r>
              <a:rPr lang="en-US" b="1" dirty="0" err="1">
                <a:cs typeface="Calibri Light"/>
              </a:rPr>
              <a:t>culturels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735" y="4904855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William Whitney</a:t>
            </a:r>
          </a:p>
          <a:p>
            <a:pPr algn="l"/>
            <a:r>
              <a:rPr lang="fr-FR" sz="1800" dirty="0"/>
              <a:t>maître de conférence</a:t>
            </a:r>
            <a:br>
              <a:rPr lang="fr-FR" sz="1800" dirty="0"/>
            </a:br>
            <a:r>
              <a:rPr lang="fr-FR" sz="1800" dirty="0"/>
              <a:t>Université Paris 1 Panthéon-Sorbonne</a:t>
            </a:r>
            <a:br>
              <a:rPr lang="fr-FR" sz="1800" dirty="0"/>
            </a:br>
            <a:r>
              <a:rPr lang="fr-FR" sz="1800" dirty="0"/>
              <a:t>Responsable du Master Histoire et Technologie de l'Art et de la Restauration (HTAR)</a:t>
            </a:r>
            <a:br>
              <a:rPr lang="fr-FR" sz="1800" dirty="0"/>
            </a:br>
            <a:r>
              <a:rPr lang="fr-FR" sz="1800" dirty="0"/>
              <a:t>Membre du Centre de Recherche en Préservation des Biens Culturels (CRPBC)</a:t>
            </a:r>
            <a:br>
              <a:rPr lang="fr-FR" sz="1800" dirty="0"/>
            </a:br>
            <a:r>
              <a:rPr lang="fr-FR" sz="1800" dirty="0"/>
              <a:t>EA 4100 Histoire Culturelle et Sociale de l'Art</a:t>
            </a:r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6"/>
          <a:stretch/>
        </p:blipFill>
        <p:spPr bwMode="auto">
          <a:xfrm>
            <a:off x="9938230" y="5089890"/>
            <a:ext cx="1853237" cy="164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283" y="3152312"/>
            <a:ext cx="1733066" cy="177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305" y="2997390"/>
            <a:ext cx="6133762" cy="227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32"/>
          <p:cNvGrpSpPr>
            <a:grpSpLocks/>
          </p:cNvGrpSpPr>
          <p:nvPr/>
        </p:nvGrpSpPr>
        <p:grpSpPr bwMode="auto">
          <a:xfrm>
            <a:off x="4758268" y="1698625"/>
            <a:ext cx="2544233" cy="2357438"/>
            <a:chOff x="1651000" y="1647825"/>
            <a:chExt cx="1768872" cy="2357239"/>
          </a:xfrm>
        </p:grpSpPr>
        <p:sp>
          <p:nvSpPr>
            <p:cNvPr id="34" name="Rectangle 33"/>
            <p:cNvSpPr/>
            <p:nvPr/>
          </p:nvSpPr>
          <p:spPr>
            <a:xfrm>
              <a:off x="1651000" y="1647825"/>
              <a:ext cx="1768872" cy="2357239"/>
            </a:xfrm>
            <a:prstGeom prst="rect">
              <a:avLst/>
            </a:prstGeom>
            <a:solidFill>
              <a:schemeClr val="tx2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2331" name="ZoneTexte 34"/>
            <p:cNvSpPr txBox="1">
              <a:spLocks noChangeArrowheads="1"/>
            </p:cNvSpPr>
            <p:nvPr/>
          </p:nvSpPr>
          <p:spPr bwMode="auto">
            <a:xfrm>
              <a:off x="2090171" y="2955175"/>
              <a:ext cx="89052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600" b="1">
                  <a:solidFill>
                    <a:srgbClr val="FF0000"/>
                  </a:solidFill>
                  <a:latin typeface="Arial" charset="0"/>
                </a:rPr>
                <a:t>action</a:t>
              </a:r>
            </a:p>
          </p:txBody>
        </p:sp>
      </p:grpSp>
      <p:grpSp>
        <p:nvGrpSpPr>
          <p:cNvPr id="6" name="Groupe 35"/>
          <p:cNvGrpSpPr>
            <a:grpSpLocks/>
          </p:cNvGrpSpPr>
          <p:nvPr/>
        </p:nvGrpSpPr>
        <p:grpSpPr bwMode="auto">
          <a:xfrm>
            <a:off x="7514167" y="1733550"/>
            <a:ext cx="2357967" cy="2357438"/>
            <a:chOff x="1651000" y="1647825"/>
            <a:chExt cx="1768872" cy="2357239"/>
          </a:xfrm>
        </p:grpSpPr>
        <p:sp>
          <p:nvSpPr>
            <p:cNvPr id="38" name="Rectangle 37"/>
            <p:cNvSpPr/>
            <p:nvPr/>
          </p:nvSpPr>
          <p:spPr>
            <a:xfrm>
              <a:off x="1651000" y="1647825"/>
              <a:ext cx="1768872" cy="2357239"/>
            </a:xfrm>
            <a:prstGeom prst="rect">
              <a:avLst/>
            </a:prstGeom>
            <a:solidFill>
              <a:schemeClr val="tx2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2329" name="ZoneTexte 38"/>
            <p:cNvSpPr txBox="1">
              <a:spLocks noChangeArrowheads="1"/>
            </p:cNvSpPr>
            <p:nvPr/>
          </p:nvSpPr>
          <p:spPr bwMode="auto">
            <a:xfrm>
              <a:off x="1870273" y="2920555"/>
              <a:ext cx="13303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600" b="1">
                  <a:solidFill>
                    <a:srgbClr val="FF0000"/>
                  </a:solidFill>
                  <a:latin typeface="Arial" charset="0"/>
                </a:rPr>
                <a:t>évaluation</a:t>
              </a:r>
            </a:p>
          </p:txBody>
        </p:sp>
      </p:grp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1" y="1851026"/>
            <a:ext cx="76200" cy="2447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937251" y="324485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b="1"/>
              <a:t> </a:t>
            </a:r>
            <a:endParaRPr lang="fr-FR" altLang="fr-FR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351617" y="1966913"/>
            <a:ext cx="2082800" cy="61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b="1"/>
              <a:t> </a:t>
            </a:r>
            <a:r>
              <a:rPr lang="fr-FR" altLang="fr-FR" sz="1600" b="1"/>
              <a:t>évènement circonstanciel</a:t>
            </a:r>
          </a:p>
        </p:txBody>
      </p:sp>
      <p:sp>
        <p:nvSpPr>
          <p:cNvPr id="9" name="Rectangle 8"/>
          <p:cNvSpPr/>
          <p:nvPr/>
        </p:nvSpPr>
        <p:spPr>
          <a:xfrm>
            <a:off x="3312585" y="230188"/>
            <a:ext cx="5566833" cy="43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296" name="ZoneTexte 18"/>
          <p:cNvSpPr txBox="1">
            <a:spLocks noChangeArrowheads="1"/>
          </p:cNvSpPr>
          <p:nvPr/>
        </p:nvSpPr>
        <p:spPr bwMode="auto">
          <a:xfrm>
            <a:off x="7755638" y="1079500"/>
            <a:ext cx="1989326" cy="58477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/>
              <a:t>seuil de dépassement</a:t>
            </a:r>
          </a:p>
          <a:p>
            <a:pPr algn="ctr"/>
            <a:r>
              <a:rPr lang="fr-FR" altLang="fr-FR" sz="1600"/>
              <a:t>technologique</a:t>
            </a:r>
          </a:p>
        </p:txBody>
      </p:sp>
      <p:sp>
        <p:nvSpPr>
          <p:cNvPr id="12297" name="ZoneTexte 19"/>
          <p:cNvSpPr txBox="1">
            <a:spLocks noChangeArrowheads="1"/>
          </p:cNvSpPr>
          <p:nvPr/>
        </p:nvSpPr>
        <p:spPr bwMode="auto">
          <a:xfrm>
            <a:off x="5125012" y="1063625"/>
            <a:ext cx="1831912" cy="5847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/>
              <a:t>seuil d’achèvement </a:t>
            </a:r>
          </a:p>
          <a:p>
            <a:pPr algn="ctr"/>
            <a:r>
              <a:rPr lang="fr-FR" altLang="fr-FR" sz="1600"/>
              <a:t>technologique</a:t>
            </a:r>
          </a:p>
        </p:txBody>
      </p:sp>
      <p:pic>
        <p:nvPicPr>
          <p:cNvPr id="122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7017" y="1808164"/>
            <a:ext cx="76200" cy="2447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2" name="Connecteur droit 11"/>
          <p:cNvCxnSpPr/>
          <p:nvPr/>
        </p:nvCxnSpPr>
        <p:spPr>
          <a:xfrm>
            <a:off x="4656667" y="1825625"/>
            <a:ext cx="0" cy="24971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519334" y="1849438"/>
            <a:ext cx="742951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 flipV="1">
            <a:off x="7442200" y="1844676"/>
            <a:ext cx="670984" cy="476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2" name="Rectangle 29"/>
          <p:cNvSpPr>
            <a:spLocks noChangeArrowheads="1"/>
          </p:cNvSpPr>
          <p:nvPr/>
        </p:nvSpPr>
        <p:spPr bwMode="auto">
          <a:xfrm>
            <a:off x="4933951" y="1949450"/>
            <a:ext cx="2216149" cy="61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b="1"/>
              <a:t> </a:t>
            </a:r>
            <a:r>
              <a:rPr lang="fr-FR" altLang="fr-FR" sz="1600" b="1"/>
              <a:t>évènement technologique</a:t>
            </a:r>
          </a:p>
        </p:txBody>
      </p:sp>
      <p:sp>
        <p:nvSpPr>
          <p:cNvPr id="12303" name="Rectangle 33"/>
          <p:cNvSpPr>
            <a:spLocks noChangeArrowheads="1"/>
          </p:cNvSpPr>
          <p:nvPr/>
        </p:nvSpPr>
        <p:spPr bwMode="auto">
          <a:xfrm>
            <a:off x="7653867" y="1968500"/>
            <a:ext cx="1710267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600" b="1"/>
              <a:t>séquelle matérielle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60918" y="1981200"/>
            <a:ext cx="1377949" cy="584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séquelle matérielle</a:t>
            </a:r>
          </a:p>
        </p:txBody>
      </p:sp>
      <p:sp>
        <p:nvSpPr>
          <p:cNvPr id="12305" name="Rectangle 37"/>
          <p:cNvSpPr>
            <a:spLocks noChangeArrowheads="1"/>
          </p:cNvSpPr>
          <p:nvPr/>
        </p:nvSpPr>
        <p:spPr bwMode="auto">
          <a:xfrm>
            <a:off x="1938867" y="2619376"/>
            <a:ext cx="236643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100" b="1"/>
              <a:t>conséquence(s)de la séquence précédente</a:t>
            </a:r>
          </a:p>
        </p:txBody>
      </p:sp>
      <p:cxnSp>
        <p:nvCxnSpPr>
          <p:cNvPr id="49" name="Connecteur droit 48"/>
          <p:cNvCxnSpPr/>
          <p:nvPr/>
        </p:nvCxnSpPr>
        <p:spPr>
          <a:xfrm>
            <a:off x="7374467" y="1765300"/>
            <a:ext cx="0" cy="24971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7" name="Rectangle 49"/>
          <p:cNvSpPr>
            <a:spLocks noChangeArrowheads="1"/>
          </p:cNvSpPr>
          <p:nvPr/>
        </p:nvSpPr>
        <p:spPr bwMode="auto">
          <a:xfrm>
            <a:off x="4933951" y="2601914"/>
            <a:ext cx="2216149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100"/>
              <a:t>évènement introstanciel</a:t>
            </a:r>
          </a:p>
        </p:txBody>
      </p:sp>
      <p:sp>
        <p:nvSpPr>
          <p:cNvPr id="41" name="Flèche droite à entaille 40"/>
          <p:cNvSpPr/>
          <p:nvPr/>
        </p:nvSpPr>
        <p:spPr>
          <a:xfrm>
            <a:off x="599017" y="2441576"/>
            <a:ext cx="3708400" cy="792163"/>
          </a:xfrm>
          <a:prstGeom prst="notched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309" name="Rectangle 53"/>
          <p:cNvSpPr>
            <a:spLocks noChangeArrowheads="1"/>
          </p:cNvSpPr>
          <p:nvPr/>
        </p:nvSpPr>
        <p:spPr bwMode="auto">
          <a:xfrm>
            <a:off x="4696884" y="3365501"/>
            <a:ext cx="2605616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100"/>
              <a:t>l’</a:t>
            </a:r>
            <a:r>
              <a:rPr lang="fr-FR" altLang="fr-FR" sz="1100" b="1"/>
              <a:t>intention</a:t>
            </a:r>
            <a:r>
              <a:rPr lang="fr-FR" altLang="fr-FR" sz="1100"/>
              <a:t> </a:t>
            </a:r>
            <a:r>
              <a:rPr lang="fr-FR" altLang="fr-FR" sz="1100" b="1"/>
              <a:t>active</a:t>
            </a:r>
            <a:r>
              <a:rPr lang="fr-FR" altLang="fr-FR" sz="1100"/>
              <a:t> de l’agent</a:t>
            </a:r>
          </a:p>
          <a:p>
            <a:r>
              <a:rPr lang="fr-FR" altLang="fr-FR" sz="1100"/>
              <a:t>à travers les outils, gestes, matériaux, fonctions</a:t>
            </a:r>
          </a:p>
        </p:txBody>
      </p:sp>
      <p:sp>
        <p:nvSpPr>
          <p:cNvPr id="12310" name="Rectangle 54"/>
          <p:cNvSpPr>
            <a:spLocks noChangeArrowheads="1"/>
          </p:cNvSpPr>
          <p:nvPr/>
        </p:nvSpPr>
        <p:spPr bwMode="auto">
          <a:xfrm>
            <a:off x="2201334" y="3373439"/>
            <a:ext cx="2233084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100"/>
              <a:t>les </a:t>
            </a:r>
            <a:r>
              <a:rPr lang="fr-FR" altLang="fr-FR" sz="1100" b="1"/>
              <a:t>raisons</a:t>
            </a:r>
            <a:r>
              <a:rPr lang="fr-FR" altLang="fr-FR" sz="1100"/>
              <a:t> et le </a:t>
            </a:r>
            <a:r>
              <a:rPr lang="fr-FR" altLang="fr-FR" sz="1100" b="1"/>
              <a:t>pouvoir-faire</a:t>
            </a:r>
            <a:r>
              <a:rPr lang="fr-FR" altLang="fr-FR" sz="1100"/>
              <a:t> actifs de l’agent dans un lieu</a:t>
            </a:r>
          </a:p>
        </p:txBody>
      </p:sp>
      <p:sp>
        <p:nvSpPr>
          <p:cNvPr id="12311" name="ZoneTexte 28"/>
          <p:cNvSpPr txBox="1">
            <a:spLocks noChangeArrowheads="1"/>
          </p:cNvSpPr>
          <p:nvPr/>
        </p:nvSpPr>
        <p:spPr bwMode="auto">
          <a:xfrm>
            <a:off x="3503084" y="230188"/>
            <a:ext cx="528108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2000" b="1" dirty="0"/>
              <a:t>l’unité séquentielle d’</a:t>
            </a:r>
            <a:r>
              <a:rPr lang="fr-FR" altLang="fr-FR" sz="2000" b="1" dirty="0">
                <a:solidFill>
                  <a:srgbClr val="FF0000"/>
                </a:solidFill>
              </a:rPr>
              <a:t>évènements</a:t>
            </a:r>
            <a:r>
              <a:rPr lang="fr-FR" altLang="fr-FR" sz="2000" b="1" dirty="0"/>
              <a:t> </a:t>
            </a:r>
            <a:r>
              <a:rPr lang="fr-FR" altLang="fr-FR" sz="1600" dirty="0"/>
              <a:t> </a:t>
            </a:r>
          </a:p>
        </p:txBody>
      </p:sp>
      <p:sp>
        <p:nvSpPr>
          <p:cNvPr id="24" name="Flèche droite 17"/>
          <p:cNvSpPr/>
          <p:nvPr/>
        </p:nvSpPr>
        <p:spPr>
          <a:xfrm>
            <a:off x="2484967" y="4197350"/>
            <a:ext cx="1949451" cy="431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313" name="ZoneTexte 18"/>
          <p:cNvSpPr txBox="1">
            <a:spLocks noChangeArrowheads="1"/>
          </p:cNvSpPr>
          <p:nvPr/>
        </p:nvSpPr>
        <p:spPr bwMode="auto">
          <a:xfrm>
            <a:off x="2709334" y="4281489"/>
            <a:ext cx="161501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100" b="1"/>
              <a:t>Intention conçue</a:t>
            </a:r>
            <a:endParaRPr lang="fr-FR" altLang="fr-FR" sz="1100"/>
          </a:p>
        </p:txBody>
      </p:sp>
      <p:sp>
        <p:nvSpPr>
          <p:cNvPr id="26" name="Flèche droite 17"/>
          <p:cNvSpPr/>
          <p:nvPr/>
        </p:nvSpPr>
        <p:spPr>
          <a:xfrm>
            <a:off x="5065185" y="4083050"/>
            <a:ext cx="1951567" cy="431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315" name="ZoneTexte 18"/>
          <p:cNvSpPr txBox="1">
            <a:spLocks noChangeArrowheads="1"/>
          </p:cNvSpPr>
          <p:nvPr/>
        </p:nvSpPr>
        <p:spPr bwMode="auto">
          <a:xfrm>
            <a:off x="5086351" y="4168775"/>
            <a:ext cx="1803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100" b="1"/>
              <a:t>Intention manifeste</a:t>
            </a:r>
            <a:endParaRPr lang="fr-FR" altLang="fr-FR" sz="1100"/>
          </a:p>
        </p:txBody>
      </p:sp>
      <p:sp>
        <p:nvSpPr>
          <p:cNvPr id="29" name="Flèche droite 17"/>
          <p:cNvSpPr/>
          <p:nvPr/>
        </p:nvSpPr>
        <p:spPr>
          <a:xfrm>
            <a:off x="7533218" y="4219575"/>
            <a:ext cx="1949449" cy="431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317" name="ZoneTexte 18"/>
          <p:cNvSpPr txBox="1">
            <a:spLocks noChangeArrowheads="1"/>
          </p:cNvSpPr>
          <p:nvPr/>
        </p:nvSpPr>
        <p:spPr bwMode="auto">
          <a:xfrm>
            <a:off x="7620000" y="4287839"/>
            <a:ext cx="186266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100" b="1"/>
              <a:t>Intention réalisée</a:t>
            </a:r>
            <a:endParaRPr lang="fr-FR" altLang="fr-FR" sz="1100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7620000" y="3378201"/>
            <a:ext cx="2025651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400" b="1"/>
              <a:t>conséquence</a:t>
            </a:r>
            <a:r>
              <a:rPr lang="fr-FR" altLang="fr-FR" sz="1100" b="1"/>
              <a:t>(s)</a:t>
            </a:r>
          </a:p>
        </p:txBody>
      </p:sp>
      <p:sp>
        <p:nvSpPr>
          <p:cNvPr id="12319" name="ZoneTexte 1"/>
          <p:cNvSpPr txBox="1">
            <a:spLocks noChangeArrowheads="1"/>
          </p:cNvSpPr>
          <p:nvPr/>
        </p:nvSpPr>
        <p:spPr bwMode="auto">
          <a:xfrm>
            <a:off x="7653867" y="2547939"/>
            <a:ext cx="1710267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400" b="1">
                <a:latin typeface="Arial" charset="0"/>
              </a:rPr>
              <a:t>+ déchets</a:t>
            </a:r>
          </a:p>
        </p:txBody>
      </p:sp>
      <p:grpSp>
        <p:nvGrpSpPr>
          <p:cNvPr id="7" name="Groupe 4"/>
          <p:cNvGrpSpPr>
            <a:grpSpLocks/>
          </p:cNvGrpSpPr>
          <p:nvPr/>
        </p:nvGrpSpPr>
        <p:grpSpPr bwMode="auto">
          <a:xfrm>
            <a:off x="2214034" y="1663701"/>
            <a:ext cx="2357967" cy="2341563"/>
            <a:chOff x="1651000" y="1647825"/>
            <a:chExt cx="1768872" cy="2357239"/>
          </a:xfrm>
        </p:grpSpPr>
        <p:sp>
          <p:nvSpPr>
            <p:cNvPr id="3" name="Rectangle 2"/>
            <p:cNvSpPr/>
            <p:nvPr/>
          </p:nvSpPr>
          <p:spPr>
            <a:xfrm>
              <a:off x="1651000" y="1647825"/>
              <a:ext cx="1768872" cy="2357239"/>
            </a:xfrm>
            <a:prstGeom prst="rect">
              <a:avLst/>
            </a:prstGeom>
            <a:solidFill>
              <a:schemeClr val="tx2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2327" name="ZoneTexte 3"/>
            <p:cNvSpPr txBox="1">
              <a:spLocks noChangeArrowheads="1"/>
            </p:cNvSpPr>
            <p:nvPr/>
          </p:nvSpPr>
          <p:spPr bwMode="auto">
            <a:xfrm>
              <a:off x="1791050" y="3034884"/>
              <a:ext cx="13303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600" b="1">
                  <a:solidFill>
                    <a:srgbClr val="FF0000"/>
                  </a:solidFill>
                  <a:latin typeface="Arial" charset="0"/>
                </a:rPr>
                <a:t>préparation</a:t>
              </a:r>
            </a:p>
          </p:txBody>
        </p:sp>
      </p:grpSp>
      <p:sp>
        <p:nvSpPr>
          <p:cNvPr id="44" name="Espace réservé du contenu 2"/>
          <p:cNvSpPr txBox="1">
            <a:spLocks/>
          </p:cNvSpPr>
          <p:nvPr/>
        </p:nvSpPr>
        <p:spPr>
          <a:xfrm>
            <a:off x="3503084" y="4549775"/>
            <a:ext cx="2201333" cy="22288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altLang="fr-FR" b="1" u="sng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altLang="fr-FR" b="1" u="sng" dirty="0"/>
              <a:t>Les fonctions technologiques : 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dirty="0"/>
              <a:t>       ajouter </a:t>
            </a:r>
            <a:r>
              <a:rPr lang="fr-FR" altLang="fr-FR" b="1" dirty="0">
                <a:solidFill>
                  <a:srgbClr val="FF0000"/>
                </a:solidFill>
              </a:rPr>
              <a:t>+</a:t>
            </a:r>
            <a:r>
              <a:rPr lang="fr-FR" altLang="fr-FR" b="1" dirty="0"/>
              <a:t>,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altLang="fr-FR" b="1" dirty="0"/>
              <a:t>retirer </a:t>
            </a:r>
            <a:r>
              <a:rPr lang="fr-FR" altLang="fr-FR" b="1" dirty="0">
                <a:solidFill>
                  <a:srgbClr val="FF0000"/>
                </a:solidFill>
              </a:rPr>
              <a:t>-</a:t>
            </a:r>
            <a:r>
              <a:rPr lang="fr-FR" altLang="fr-FR" b="1" dirty="0"/>
              <a:t>,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altLang="fr-FR" b="1" dirty="0"/>
              <a:t>déplacer   ,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altLang="fr-FR" b="1" dirty="0"/>
              <a:t>changer physiquement ou chimiquement    </a:t>
            </a:r>
          </a:p>
          <a:p>
            <a:pPr fontAlgn="auto">
              <a:spcAft>
                <a:spcPts val="0"/>
              </a:spcAft>
              <a:defRPr/>
            </a:pPr>
            <a:endParaRPr lang="fr-FR" altLang="fr-FR" b="1" dirty="0"/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5" name="Espace réservé du contenu 3"/>
          <p:cNvSpPr txBox="1">
            <a:spLocks/>
          </p:cNvSpPr>
          <p:nvPr/>
        </p:nvSpPr>
        <p:spPr>
          <a:xfrm>
            <a:off x="5734051" y="4538663"/>
            <a:ext cx="2817283" cy="22272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altLang="fr-FR" b="1" u="sng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altLang="fr-FR" b="1" u="sng" dirty="0"/>
              <a:t>Les fonctions conceptuelles :</a:t>
            </a:r>
          </a:p>
          <a:p>
            <a:pPr marL="0" indent="0" fontAlgn="auto">
              <a:spcAft>
                <a:spcPts val="0"/>
              </a:spcAft>
              <a:defRPr/>
            </a:pPr>
            <a:endParaRPr lang="fr-FR" altLang="fr-FR" b="1" dirty="0"/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dirty="0"/>
              <a:t>fonction référentielle, </a:t>
            </a:r>
            <a:r>
              <a:rPr lang="fr-FR" altLang="fr-FR" b="1" i="1" dirty="0"/>
              <a:t>le contexte</a:t>
            </a:r>
            <a:r>
              <a:rPr lang="fr-FR" altLang="fr-FR" sz="1600" b="1" i="1" dirty="0"/>
              <a:t>, </a:t>
            </a:r>
          </a:p>
          <a:p>
            <a:pPr marL="0" indent="0" fontAlgn="auto">
              <a:spcAft>
                <a:spcPts val="0"/>
              </a:spcAft>
              <a:defRPr/>
            </a:pPr>
            <a:endParaRPr lang="fr-FR" altLang="fr-FR" sz="1600" b="1" i="1" dirty="0"/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dirty="0"/>
              <a:t>fonction émotive  </a:t>
            </a:r>
            <a:r>
              <a:rPr lang="fr-FR" altLang="fr-FR" b="1" i="1" dirty="0"/>
              <a:t> le locuteur, </a:t>
            </a:r>
          </a:p>
          <a:p>
            <a:pPr marL="0" indent="0" fontAlgn="auto">
              <a:spcAft>
                <a:spcPts val="0"/>
              </a:spcAft>
              <a:defRPr/>
            </a:pPr>
            <a:endParaRPr lang="fr-FR" altLang="fr-FR" b="1" i="1" dirty="0"/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dirty="0"/>
              <a:t>fonction conative  </a:t>
            </a:r>
            <a:r>
              <a:rPr lang="fr-FR" altLang="fr-FR" b="1" i="1" dirty="0"/>
              <a:t>le destinataire,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i="1" dirty="0"/>
              <a:t> 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dirty="0"/>
              <a:t>fonction phatique        </a:t>
            </a:r>
            <a:r>
              <a:rPr lang="fr-FR" altLang="fr-FR" b="1" i="1" dirty="0"/>
              <a:t> le contact,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i="1" dirty="0"/>
              <a:t> 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dirty="0"/>
              <a:t>fonction métalinguistique</a:t>
            </a:r>
            <a:r>
              <a:rPr lang="fr-FR" altLang="fr-FR" b="1" i="1" dirty="0"/>
              <a:t> le code,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i="1" dirty="0"/>
              <a:t> 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dirty="0"/>
              <a:t>fonction poétique  </a:t>
            </a:r>
            <a:r>
              <a:rPr lang="fr-FR" altLang="fr-FR" b="1" i="1" dirty="0"/>
              <a:t>le</a:t>
            </a:r>
            <a:r>
              <a:rPr lang="fr-FR" altLang="fr-FR" b="1" dirty="0"/>
              <a:t> </a:t>
            </a:r>
            <a:r>
              <a:rPr lang="fr-FR" altLang="fr-FR" b="1" i="1" dirty="0"/>
              <a:t>message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3695701" y="4322763"/>
            <a:ext cx="960967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7374468" y="4270376"/>
            <a:ext cx="1375833" cy="6715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ouble flèche horizontale 1"/>
          <p:cNvSpPr/>
          <p:nvPr/>
        </p:nvSpPr>
        <p:spPr>
          <a:xfrm>
            <a:off x="5128684" y="5313364"/>
            <a:ext cx="829733" cy="358775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26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65EC3F21-CEDD-0A18-442A-7838B87E7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80326"/>
            <a:ext cx="10972800" cy="603158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fr-FR" altLang="it-IT" dirty="0"/>
              <a:t>Sans une méthode systémique d’</a:t>
            </a:r>
            <a:r>
              <a:rPr lang="fr-FR" altLang="it-IT" b="1" dirty="0"/>
              <a:t>actualisation</a:t>
            </a:r>
            <a:r>
              <a:rPr lang="fr-FR" altLang="it-IT" dirty="0"/>
              <a:t> d’articulation par un </a:t>
            </a:r>
            <a:r>
              <a:rPr lang="fr-FR" altLang="it-IT" b="1" dirty="0"/>
              <a:t>agent</a:t>
            </a:r>
            <a:r>
              <a:rPr lang="fr-FR" altLang="it-IT" dirty="0"/>
              <a:t> récepteur, les matériaux de l’artefact culturel restent insignifiants. </a:t>
            </a:r>
          </a:p>
          <a:p>
            <a:pPr marL="0" indent="0">
              <a:buNone/>
            </a:pPr>
            <a:r>
              <a:rPr lang="fr-FR" altLang="it-IT" dirty="0">
                <a:cs typeface="Calibri"/>
              </a:rPr>
              <a:t>Ce système de la matière culturelle se doit de comprend </a:t>
            </a:r>
            <a:r>
              <a:rPr lang="fr-FR" altLang="it-IT" b="1" i="1" dirty="0">
                <a:cs typeface="Calibri"/>
              </a:rPr>
              <a:t>à la fois </a:t>
            </a:r>
            <a:endParaRPr lang="fr-FR" altLang="it-IT" b="1" i="1" dirty="0"/>
          </a:p>
          <a:p>
            <a:pPr marL="0" indent="0">
              <a:buNone/>
            </a:pPr>
            <a:r>
              <a:rPr lang="fr-FR" altLang="it-IT" dirty="0"/>
              <a:t>des propriétés et fonctions physiques, certes, mais surtout : </a:t>
            </a:r>
            <a:endParaRPr lang="fr-FR" altLang="it-IT" dirty="0">
              <a:cs typeface="Calibri"/>
            </a:endParaRPr>
          </a:p>
          <a:p>
            <a:pPr marL="0" indent="0" algn="ctr">
              <a:buNone/>
            </a:pPr>
            <a:r>
              <a:rPr lang="fr-FR" altLang="it-IT" dirty="0"/>
              <a:t>des propriétés et fonctions technologiques et sémiologiques.</a:t>
            </a:r>
            <a:endParaRPr lang="fr-FR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altLang="it-IT" dirty="0"/>
          </a:p>
        </p:txBody>
      </p:sp>
      <p:sp>
        <p:nvSpPr>
          <p:cNvPr id="2" name="Rectangle 1"/>
          <p:cNvSpPr/>
          <p:nvPr/>
        </p:nvSpPr>
        <p:spPr>
          <a:xfrm>
            <a:off x="5936856" y="3155000"/>
            <a:ext cx="366839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b="1" u="sng" dirty="0"/>
              <a:t>Les fonctions sémiologiques :</a:t>
            </a:r>
          </a:p>
          <a:p>
            <a:pPr>
              <a:defRPr/>
            </a:pPr>
            <a:endParaRPr lang="fr-FR" altLang="fr-FR" b="1" dirty="0"/>
          </a:p>
          <a:p>
            <a:pPr>
              <a:defRPr/>
            </a:pPr>
            <a:r>
              <a:rPr lang="fr-FR" altLang="fr-FR" b="1" dirty="0"/>
              <a:t>fonction référentielle, </a:t>
            </a:r>
            <a:r>
              <a:rPr lang="fr-FR" altLang="fr-FR" b="1" i="1" dirty="0"/>
              <a:t>le contexte</a:t>
            </a:r>
            <a:r>
              <a:rPr lang="fr-FR" altLang="fr-FR" sz="1600" b="1" i="1" dirty="0"/>
              <a:t>, </a:t>
            </a:r>
          </a:p>
          <a:p>
            <a:pPr>
              <a:defRPr/>
            </a:pPr>
            <a:endParaRPr lang="fr-FR" altLang="fr-FR" sz="800" b="1" i="1" dirty="0"/>
          </a:p>
          <a:p>
            <a:pPr>
              <a:defRPr/>
            </a:pPr>
            <a:r>
              <a:rPr lang="fr-FR" altLang="fr-FR" b="1" dirty="0"/>
              <a:t>fonction émotive  </a:t>
            </a:r>
            <a:r>
              <a:rPr lang="fr-FR" altLang="fr-FR" b="1" i="1" dirty="0"/>
              <a:t> le destinateur, </a:t>
            </a:r>
          </a:p>
          <a:p>
            <a:pPr>
              <a:defRPr/>
            </a:pPr>
            <a:endParaRPr lang="fr-FR" altLang="fr-FR" sz="800" b="1" i="1" dirty="0"/>
          </a:p>
          <a:p>
            <a:pPr>
              <a:defRPr/>
            </a:pPr>
            <a:r>
              <a:rPr lang="fr-FR" altLang="fr-FR" b="1" dirty="0"/>
              <a:t>fonction conative  </a:t>
            </a:r>
            <a:r>
              <a:rPr lang="fr-FR" altLang="fr-FR" b="1" i="1" dirty="0"/>
              <a:t>le destinataire,</a:t>
            </a:r>
          </a:p>
          <a:p>
            <a:pPr>
              <a:defRPr/>
            </a:pPr>
            <a:endParaRPr lang="fr-FR" altLang="fr-FR" sz="800" b="1" i="1" dirty="0"/>
          </a:p>
          <a:p>
            <a:pPr>
              <a:defRPr/>
            </a:pPr>
            <a:r>
              <a:rPr lang="fr-FR" altLang="fr-FR" b="1" dirty="0"/>
              <a:t>fonction phatique        </a:t>
            </a:r>
            <a:r>
              <a:rPr lang="fr-FR" altLang="fr-FR" b="1" i="1" dirty="0"/>
              <a:t> le contact,</a:t>
            </a:r>
          </a:p>
          <a:p>
            <a:pPr>
              <a:defRPr/>
            </a:pPr>
            <a:endParaRPr lang="fr-FR" altLang="fr-FR" sz="800" b="1" i="1" dirty="0"/>
          </a:p>
          <a:p>
            <a:pPr>
              <a:defRPr/>
            </a:pPr>
            <a:r>
              <a:rPr lang="fr-FR" altLang="fr-FR" b="1" dirty="0"/>
              <a:t>fonction métalinguistique</a:t>
            </a:r>
            <a:r>
              <a:rPr lang="fr-FR" altLang="fr-FR" b="1" i="1" dirty="0"/>
              <a:t> le code,</a:t>
            </a:r>
          </a:p>
          <a:p>
            <a:pPr>
              <a:defRPr/>
            </a:pPr>
            <a:endParaRPr lang="fr-FR" altLang="fr-FR" sz="800" b="1" i="1" dirty="0"/>
          </a:p>
          <a:p>
            <a:pPr>
              <a:defRPr/>
            </a:pPr>
            <a:r>
              <a:rPr lang="fr-FR" altLang="fr-FR" b="1" dirty="0"/>
              <a:t>fonction poétique  </a:t>
            </a:r>
            <a:r>
              <a:rPr lang="fr-FR" altLang="fr-FR" b="1" i="1" dirty="0"/>
              <a:t>le</a:t>
            </a:r>
            <a:r>
              <a:rPr lang="fr-FR" altLang="fr-FR" b="1" dirty="0"/>
              <a:t> </a:t>
            </a:r>
            <a:r>
              <a:rPr lang="fr-FR" altLang="fr-FR" b="1" i="1" dirty="0"/>
              <a:t>message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658868" y="3051853"/>
            <a:ext cx="4054109" cy="2644046"/>
          </a:xfrm>
          <a:prstGeom prst="rect">
            <a:avLst/>
          </a:prstGeom>
          <a:ln>
            <a:noFill/>
          </a:ln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altLang="fr-FR" b="1" u="sng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altLang="fr-FR" b="1" u="sng" dirty="0"/>
              <a:t>Les fonctions technologiques 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altLang="fr-FR" b="1" u="sng" dirty="0"/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altLang="fr-FR" b="1" dirty="0"/>
              <a:t>      	ajouter </a:t>
            </a:r>
            <a:r>
              <a:rPr lang="fr-FR" altLang="fr-FR" b="1" dirty="0">
                <a:solidFill>
                  <a:srgbClr val="FF0000"/>
                </a:solidFill>
              </a:rPr>
              <a:t>+</a:t>
            </a:r>
            <a:r>
              <a:rPr lang="fr-FR" altLang="fr-FR" b="1" dirty="0"/>
              <a:t>,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altLang="fr-FR" b="1" dirty="0"/>
              <a:t>	retirer </a:t>
            </a:r>
            <a:r>
              <a:rPr lang="fr-FR" altLang="fr-FR" b="1" dirty="0">
                <a:solidFill>
                  <a:srgbClr val="FF0000"/>
                </a:solidFill>
              </a:rPr>
              <a:t>-</a:t>
            </a:r>
            <a:r>
              <a:rPr lang="fr-FR" altLang="fr-FR" b="1" dirty="0"/>
              <a:t>,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altLang="fr-FR" b="1" dirty="0"/>
              <a:t>	déplacer   ,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altLang="fr-FR" b="1" dirty="0"/>
              <a:t>	changer physiquement 	ou chimiquement    </a:t>
            </a:r>
          </a:p>
          <a:p>
            <a:pPr fontAlgn="auto">
              <a:spcAft>
                <a:spcPts val="0"/>
              </a:spcAft>
              <a:defRPr/>
            </a:pPr>
            <a:endParaRPr lang="fr-FR" altLang="fr-FR" b="1" dirty="0"/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Triangle isocèle 2"/>
          <p:cNvSpPr/>
          <p:nvPr/>
        </p:nvSpPr>
        <p:spPr>
          <a:xfrm>
            <a:off x="4814761" y="5331756"/>
            <a:ext cx="299405" cy="226576"/>
          </a:xfrm>
          <a:prstGeom prst="triangle">
            <a:avLst>
              <a:gd name="adj" fmla="val 4729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685922" y="4903373"/>
            <a:ext cx="256248" cy="40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744465" y="6078877"/>
            <a:ext cx="10098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Regardons de plus près les fonctions sémiologiques</a:t>
            </a:r>
          </a:p>
        </p:txBody>
      </p:sp>
    </p:spTree>
    <p:extLst>
      <p:ext uri="{BB962C8B-B14F-4D97-AF65-F5344CB8AC3E}">
        <p14:creationId xmlns:p14="http://schemas.microsoft.com/office/powerpoint/2010/main" val="424956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279A9-554C-5807-A8BB-CE3FFB25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01" y="372234"/>
            <a:ext cx="11830556" cy="62227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Comment </a:t>
            </a:r>
            <a:r>
              <a:rPr lang="en-US" b="1" i="1" dirty="0" err="1"/>
              <a:t>caractériser</a:t>
            </a:r>
            <a:r>
              <a:rPr lang="en-US" dirty="0"/>
              <a:t> les </a:t>
            </a:r>
            <a:r>
              <a:rPr lang="en-US" dirty="0" err="1"/>
              <a:t>fonctions</a:t>
            </a:r>
            <a:r>
              <a:rPr lang="en-US" dirty="0"/>
              <a:t> </a:t>
            </a:r>
            <a:r>
              <a:rPr lang="en-US" dirty="0" err="1"/>
              <a:t>sémiologiques</a:t>
            </a:r>
            <a:r>
              <a:rPr lang="en-US" dirty="0"/>
              <a:t> ?</a:t>
            </a:r>
          </a:p>
          <a:p>
            <a:pPr marL="0" indent="0">
              <a:buNone/>
            </a:pPr>
            <a:r>
              <a:rPr lang="en-US" dirty="0"/>
              <a:t>Les </a:t>
            </a:r>
            <a:r>
              <a:rPr lang="en-US" dirty="0" err="1"/>
              <a:t>deux</a:t>
            </a:r>
            <a:r>
              <a:rPr lang="en-US" dirty="0"/>
              <a:t> agents: le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destinateur</a:t>
            </a:r>
            <a:r>
              <a:rPr lang="en-US" dirty="0"/>
              <a:t> et le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destinataire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caractérisés</a:t>
            </a:r>
            <a:r>
              <a:rPr lang="en-US" dirty="0"/>
              <a:t> par </a:t>
            </a:r>
          </a:p>
          <a:p>
            <a:pPr marL="0" indent="0">
              <a:buNone/>
            </a:pP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b="1" dirty="0" err="1"/>
              <a:t>sensibilité</a:t>
            </a:r>
            <a:r>
              <a:rPr lang="en-US" dirty="0"/>
              <a:t>,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b="1" dirty="0"/>
              <a:t>intelligence</a:t>
            </a:r>
            <a:r>
              <a:rPr lang="en-US" dirty="0"/>
              <a:t> et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b="1" dirty="0" err="1"/>
              <a:t>affectivité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par</a:t>
            </a:r>
          </a:p>
          <a:p>
            <a:pPr marL="0" indent="0">
              <a:buNone/>
            </a:pP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b="1" dirty="0" err="1"/>
              <a:t>capacités</a:t>
            </a:r>
            <a:r>
              <a:rPr lang="en-US" dirty="0"/>
              <a:t>,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b="1" dirty="0"/>
              <a:t>motifs</a:t>
            </a:r>
            <a:r>
              <a:rPr lang="en-US" dirty="0"/>
              <a:t> et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b="1" dirty="0"/>
              <a:t>intentions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Praxéologie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psychologie</a:t>
            </a:r>
            <a:r>
              <a:rPr lang="en-US" dirty="0">
                <a:solidFill>
                  <a:srgbClr val="FF0000"/>
                </a:solidFill>
              </a:rPr>
              <a:t>….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Les agents </a:t>
            </a:r>
            <a:r>
              <a:rPr lang="en-US" dirty="0" err="1"/>
              <a:t>dépendent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du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contexte</a:t>
            </a:r>
            <a:r>
              <a:rPr lang="en-US" dirty="0"/>
              <a:t> </a:t>
            </a:r>
            <a:r>
              <a:rPr lang="en-US" dirty="0" err="1"/>
              <a:t>historio</a:t>
            </a:r>
            <a:r>
              <a:rPr lang="en-US" dirty="0"/>
              <a:t>-socio-</a:t>
            </a:r>
            <a:r>
              <a:rPr lang="en-US" dirty="0" err="1"/>
              <a:t>culturel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Histoire de </a:t>
            </a:r>
            <a:r>
              <a:rPr lang="en-US" dirty="0" err="1">
                <a:solidFill>
                  <a:srgbClr val="FF0000"/>
                </a:solidFill>
              </a:rPr>
              <a:t>l’art</a:t>
            </a:r>
            <a:r>
              <a:rPr lang="en-US" dirty="0">
                <a:solidFill>
                  <a:srgbClr val="FF0000"/>
                </a:solidFill>
              </a:rPr>
              <a:t>, histoire des sciences, histoire de la </a:t>
            </a:r>
            <a:r>
              <a:rPr lang="en-US" dirty="0" err="1">
                <a:solidFill>
                  <a:srgbClr val="FF0000"/>
                </a:solidFill>
              </a:rPr>
              <a:t>technologie</a:t>
            </a:r>
            <a:r>
              <a:rPr lang="en-US" dirty="0">
                <a:solidFill>
                  <a:srgbClr val="FF0000"/>
                </a:solidFill>
              </a:rPr>
              <a:t>…</a:t>
            </a:r>
          </a:p>
          <a:p>
            <a:pPr marL="0" indent="0">
              <a:buNone/>
            </a:pPr>
            <a:r>
              <a:rPr lang="en-US" dirty="0"/>
              <a:t>Il </a:t>
            </a:r>
            <a:r>
              <a:rPr lang="en-US" dirty="0" err="1"/>
              <a:t>reste</a:t>
            </a:r>
            <a:r>
              <a:rPr lang="en-US" dirty="0"/>
              <a:t> le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contacte</a:t>
            </a:r>
            <a:r>
              <a:rPr lang="en-US" dirty="0"/>
              <a:t>, le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code</a:t>
            </a:r>
            <a:r>
              <a:rPr lang="en-US" dirty="0"/>
              <a:t> et le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message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L’ensemble</a:t>
            </a:r>
            <a:r>
              <a:rPr lang="en-US" dirty="0"/>
              <a:t> de la </a:t>
            </a:r>
            <a:r>
              <a:rPr lang="en-US" dirty="0" err="1"/>
              <a:t>caractérisation</a:t>
            </a:r>
            <a:r>
              <a:rPr lang="en-US" dirty="0"/>
              <a:t> de la </a:t>
            </a:r>
            <a:r>
              <a:rPr lang="en-US" dirty="0" err="1"/>
              <a:t>technétopie</a:t>
            </a:r>
            <a:r>
              <a:rPr lang="en-US" dirty="0"/>
              <a:t> </a:t>
            </a:r>
            <a:r>
              <a:rPr lang="en-US" dirty="0" err="1"/>
              <a:t>dépend</a:t>
            </a:r>
            <a:r>
              <a:rPr lang="en-US" dirty="0"/>
              <a:t> de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la reconstitution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0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2" descr="A picture containing text, person, old, white&#10;&#10;Description automatically generated">
            <a:extLst>
              <a:ext uri="{FF2B5EF4-FFF2-40B4-BE49-F238E27FC236}">
                <a16:creationId xmlns:a16="http://schemas.microsoft.com/office/drawing/2014/main" id="{995FBDAA-C3FC-172F-4822-E486D5E13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067" b="1894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ree, fruit&#10;&#10;Description automatically generated">
            <a:extLst>
              <a:ext uri="{FF2B5EF4-FFF2-40B4-BE49-F238E27FC236}">
                <a16:creationId xmlns:a16="http://schemas.microsoft.com/office/drawing/2014/main" id="{EE4D3DE2-306B-E9DA-CC32-A52AFC38F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087" y="380326"/>
            <a:ext cx="3919608" cy="2194980"/>
          </a:xfrm>
          <a:prstGeom prst="rect">
            <a:avLst/>
          </a:prstGeom>
        </p:spPr>
      </p:pic>
      <p:pic>
        <p:nvPicPr>
          <p:cNvPr id="6" name="Picture 6" descr="A picture containing wooden, wood&#10;&#10;Description automatically generated">
            <a:extLst>
              <a:ext uri="{FF2B5EF4-FFF2-40B4-BE49-F238E27FC236}">
                <a16:creationId xmlns:a16="http://schemas.microsoft.com/office/drawing/2014/main" id="{F3697B3F-DA9A-E193-077D-7FBC4AAFF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87" y="2735132"/>
            <a:ext cx="3795164" cy="2523784"/>
          </a:xfrm>
          <a:prstGeom prst="rect">
            <a:avLst/>
          </a:prstGeom>
        </p:spPr>
      </p:pic>
      <p:pic>
        <p:nvPicPr>
          <p:cNvPr id="5" name="Picture 5" descr="A picture containing tree, grass, outdoor, plant&#10;&#10;Description automatically generated">
            <a:extLst>
              <a:ext uri="{FF2B5EF4-FFF2-40B4-BE49-F238E27FC236}">
                <a16:creationId xmlns:a16="http://schemas.microsoft.com/office/drawing/2014/main" id="{8AFC2609-0DD4-0658-6036-DA6C17A51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991" y="380326"/>
            <a:ext cx="7085456" cy="475811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80326" y="5470416"/>
            <a:ext cx="1050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cs typeface="Calibri" panose="020F0502020204030204"/>
              </a:rPr>
              <a:t>Les propriétés et fonctions d'un chêne produisent un gland.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80326" y="6030399"/>
            <a:ext cx="11500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cs typeface="Calibri" panose="020F0502020204030204"/>
              </a:rPr>
              <a:t>Ces mêmes propriétés et fonctions ne produisent pas un panneau.</a:t>
            </a:r>
          </a:p>
        </p:txBody>
      </p:sp>
      <p:sp>
        <p:nvSpPr>
          <p:cNvPr id="3" name="Croix 2"/>
          <p:cNvSpPr/>
          <p:nvPr/>
        </p:nvSpPr>
        <p:spPr>
          <a:xfrm rot="2556678">
            <a:off x="1337388" y="2671237"/>
            <a:ext cx="2641056" cy="2651573"/>
          </a:xfrm>
          <a:prstGeom prst="plus">
            <a:avLst>
              <a:gd name="adj" fmla="val 4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60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339" y="332656"/>
            <a:ext cx="11849057" cy="6448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Dans son livre de 1970, </a:t>
            </a:r>
            <a:r>
              <a:rPr lang="fr-FR" i="1" dirty="0"/>
              <a:t>Le Hasard et la Nécessité</a:t>
            </a:r>
            <a:r>
              <a:rPr lang="fr-FR" dirty="0"/>
              <a:t>, Jacques Monod décrit «  l’ontogénèse moléculaire » c’est-à-dire le développement progressif d'un organisme depuis sa conception jusqu'à sa forme mûre. </a:t>
            </a:r>
            <a:endParaRPr lang="fr-FR" sz="800" dirty="0"/>
          </a:p>
          <a:p>
            <a:pPr marL="0" indent="0">
              <a:buNone/>
            </a:pPr>
            <a:endParaRPr lang="fr-FR" sz="1000" dirty="0"/>
          </a:p>
          <a:p>
            <a:pPr marL="0" indent="0">
              <a:buNone/>
            </a:pPr>
            <a:r>
              <a:rPr lang="fr-FR" dirty="0"/>
              <a:t>Cette </a:t>
            </a:r>
            <a:r>
              <a:rPr lang="fr-FR" b="1" dirty="0"/>
              <a:t>ontogénèse</a:t>
            </a:r>
            <a:r>
              <a:rPr lang="fr-FR" dirty="0"/>
              <a:t> comprend deux parties principales:</a:t>
            </a:r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r>
              <a:rPr lang="fr-FR" dirty="0"/>
              <a:t>1. </a:t>
            </a:r>
            <a:r>
              <a:rPr lang="fr-FR" i="1" dirty="0"/>
              <a:t>La</a:t>
            </a:r>
            <a:r>
              <a:rPr lang="fr-FR" b="1" i="1" dirty="0"/>
              <a:t> morphogenèse autonome</a:t>
            </a:r>
            <a:r>
              <a:rPr lang="fr-FR" dirty="0"/>
              <a:t>: la structure d'un être vivant </a:t>
            </a:r>
          </a:p>
          <a:p>
            <a:pPr marL="0" indent="0">
              <a:buNone/>
            </a:pPr>
            <a:r>
              <a:rPr lang="fr-FR" dirty="0"/>
              <a:t>	résulte d'interactions au sein de l'être.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2. Mais également des </a:t>
            </a:r>
            <a:r>
              <a:rPr lang="fr-FR" b="1" dirty="0"/>
              <a:t>interactions</a:t>
            </a:r>
            <a:r>
              <a:rPr lang="fr-FR" dirty="0"/>
              <a:t> de cet être autonome          </a:t>
            </a:r>
          </a:p>
          <a:p>
            <a:pPr marL="0" indent="0">
              <a:buNone/>
            </a:pPr>
            <a:r>
              <a:rPr lang="fr-FR" b="1" dirty="0"/>
              <a:t>	avec les forces du milieu extérieur</a:t>
            </a:r>
            <a:r>
              <a:rPr lang="fr-FR" dirty="0"/>
              <a:t> qui l’entour.</a:t>
            </a:r>
          </a:p>
          <a:p>
            <a:pPr marL="0" indent="0">
              <a:buNone/>
            </a:pPr>
            <a:endParaRPr lang="fr-FR" sz="2100" dirty="0"/>
          </a:p>
          <a:p>
            <a:pPr marL="0" indent="0">
              <a:buNone/>
            </a:pPr>
            <a:endParaRPr lang="fr-FR" sz="1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068" y="4504274"/>
            <a:ext cx="2695999" cy="229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068" y="2209633"/>
            <a:ext cx="2695999" cy="214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20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339" y="332656"/>
            <a:ext cx="11849057" cy="64484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Ce deuxième aspect du développement conduit à :</a:t>
            </a:r>
          </a:p>
          <a:p>
            <a:pPr marL="0" indent="0">
              <a:buNone/>
            </a:pPr>
            <a:endParaRPr lang="fr-FR" sz="1000" dirty="0"/>
          </a:p>
          <a:p>
            <a:pPr marL="514350" indent="-514350">
              <a:buAutoNum type="arabicPeriod"/>
            </a:pPr>
            <a:r>
              <a:rPr lang="fr-FR" dirty="0"/>
              <a:t>l’ontogénèse de l’</a:t>
            </a:r>
            <a:r>
              <a:rPr lang="fr-FR" b="1" i="1" dirty="0"/>
              <a:t>individu</a:t>
            </a:r>
            <a:r>
              <a:rPr lang="fr-FR" dirty="0"/>
              <a:t>.</a:t>
            </a:r>
          </a:p>
          <a:p>
            <a:pPr marL="514350" indent="-514350">
              <a:buAutoNum type="arabicPeriod"/>
            </a:pPr>
            <a:endParaRPr lang="fr-FR" dirty="0"/>
          </a:p>
          <a:p>
            <a:pPr marL="514350" indent="-514350">
              <a:buAutoNum type="arabicPeriod"/>
            </a:pPr>
            <a:endParaRPr lang="fr-FR" dirty="0"/>
          </a:p>
          <a:p>
            <a:pPr marL="514350" indent="-514350">
              <a:buAutoNum type="arabicPeriod"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514350" indent="-514350">
              <a:buAutoNum type="arabicPeriod"/>
            </a:pPr>
            <a:endParaRPr lang="fr-FR" dirty="0"/>
          </a:p>
          <a:p>
            <a:pPr marL="0" indent="0">
              <a:buNone/>
            </a:pPr>
            <a:r>
              <a:rPr lang="fr-FR" dirty="0"/>
              <a:t>2. L’ontogénèse d’</a:t>
            </a:r>
            <a:r>
              <a:rPr lang="fr-FR" b="1" dirty="0"/>
              <a:t>artefacts</a:t>
            </a:r>
          </a:p>
          <a:p>
            <a:pPr marL="0" indent="0">
              <a:buNone/>
            </a:pPr>
            <a:r>
              <a:rPr lang="fr-FR" b="1" dirty="0"/>
              <a:t>L’</a:t>
            </a:r>
            <a:r>
              <a:rPr lang="fr-FR" b="1" dirty="0" err="1"/>
              <a:t>oxygen</a:t>
            </a:r>
            <a:r>
              <a:rPr lang="fr-FR" b="1" dirty="0"/>
              <a:t> by </a:t>
            </a:r>
            <a:r>
              <a:rPr lang="fr-FR" b="1" dirty="0" err="1"/>
              <a:t>photosyntesis</a:t>
            </a:r>
            <a:endParaRPr lang="fr-FR" b="1" dirty="0"/>
          </a:p>
          <a:p>
            <a:pPr marL="514350" indent="-514350">
              <a:buAutoNum type="arabicPeriod"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Mes recherches, nos recherches, concernent </a:t>
            </a:r>
            <a:r>
              <a:rPr lang="fr-FR" b="1" dirty="0"/>
              <a:t>l’ontogénèse des artefacts</a:t>
            </a:r>
            <a:r>
              <a:rPr lang="fr-FR" dirty="0"/>
              <a:t> des êtres humains (agents) et leur milieu.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02" y="1140975"/>
            <a:ext cx="2783746" cy="171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02" y="3222146"/>
            <a:ext cx="2813753" cy="18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1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BDE9BF-747E-2698-1628-BD074244F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404813"/>
            <a:ext cx="11343217" cy="615782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it-IT" dirty="0"/>
              <a:t>Dès l’introduction de ce livre </a:t>
            </a:r>
            <a:r>
              <a:rPr lang="fr-FR" altLang="it-IT" i="1" dirty="0"/>
              <a:t>Le Hasard et la nécessité</a:t>
            </a:r>
            <a:r>
              <a:rPr lang="fr-FR" altLang="it-IT" dirty="0"/>
              <a:t>, Jacques Monod écrit: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it-IT" dirty="0"/>
              <a:t>« La distinction entre objets artificiels et objets naturels paraît à chacun de nous immédiate et sans ambiguïté:</a:t>
            </a:r>
            <a:endParaRPr lang="fr-FR" altLang="it-IT" dirty="0">
              <a:cs typeface="Calibri"/>
            </a:endParaRPr>
          </a:p>
          <a:p>
            <a:pPr marL="0" indent="0">
              <a:buNone/>
            </a:pPr>
            <a:r>
              <a:rPr lang="fr-FR" altLang="it-IT" dirty="0"/>
              <a:t> </a:t>
            </a:r>
          </a:p>
          <a:p>
            <a:pPr marL="0" indent="0">
              <a:buNone/>
            </a:pPr>
            <a:r>
              <a:rPr lang="fr-FR" altLang="it-IT" dirty="0"/>
              <a:t>Rocher, montagne, fleuve ou nuage sont des </a:t>
            </a:r>
            <a:r>
              <a:rPr lang="fr-FR" altLang="it-IT" i="1" dirty="0"/>
              <a:t>objets naturels</a:t>
            </a:r>
            <a:r>
              <a:rPr lang="fr-FR" altLang="it-IT" dirty="0"/>
              <a:t>; </a:t>
            </a:r>
          </a:p>
          <a:p>
            <a:pPr marL="0" indent="0">
              <a:buNone/>
            </a:pPr>
            <a:endParaRPr lang="fr-FR" altLang="it-IT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altLang="it-IT" dirty="0"/>
          </a:p>
          <a:p>
            <a:pPr marL="0" indent="0">
              <a:buFont typeface="Arial" panose="020B0604020202020204" pitchFamily="34" charset="0"/>
              <a:buNone/>
            </a:pPr>
            <a:endParaRPr lang="fr-FR" altLang="it-IT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it-IT" dirty="0"/>
              <a:t>un couteau, un mouchoir, une automobile, sont des </a:t>
            </a:r>
            <a:r>
              <a:rPr lang="fr-FR" altLang="it-IT" i="1" dirty="0"/>
              <a:t>objets artificiels,</a:t>
            </a:r>
            <a:r>
              <a:rPr lang="fr-FR" altLang="it-IT" dirty="0"/>
              <a:t> des </a:t>
            </a:r>
            <a:r>
              <a:rPr lang="fr-FR" altLang="it-IT" b="1" dirty="0"/>
              <a:t>artefacts </a:t>
            </a:r>
            <a:r>
              <a:rPr lang="fr-FR" altLang="it-IT" dirty="0"/>
              <a:t>».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altLang="it-IT" dirty="0">
              <a:cs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98" y="2891723"/>
            <a:ext cx="10001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14" y="2891723"/>
            <a:ext cx="10001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36" y="2891722"/>
            <a:ext cx="1991717" cy="127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72" y="2935093"/>
            <a:ext cx="1852892" cy="123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46" y="5148853"/>
            <a:ext cx="15430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36" y="5128623"/>
            <a:ext cx="15430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11" y="5106545"/>
            <a:ext cx="1599694" cy="119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7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2AF4E-3593-D938-5D33-F48F17D0D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44" y="511629"/>
            <a:ext cx="11571512" cy="611799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Calibri"/>
              </a:rPr>
              <a:t>Les </a:t>
            </a:r>
            <a:r>
              <a:rPr lang="en-US" dirty="0" err="1">
                <a:cs typeface="Calibri"/>
              </a:rPr>
              <a:t>propriétés</a:t>
            </a:r>
            <a:r>
              <a:rPr lang="en-US" dirty="0">
                <a:cs typeface="Calibri"/>
              </a:rPr>
              <a:t> physiques des </a:t>
            </a:r>
            <a:r>
              <a:rPr lang="en-US" dirty="0" err="1">
                <a:cs typeface="Calibri"/>
              </a:rPr>
              <a:t>matériaux</a:t>
            </a:r>
            <a:r>
              <a:rPr lang="en-US" dirty="0">
                <a:cs typeface="Calibri"/>
              </a:rPr>
              <a:t> des </a:t>
            </a:r>
            <a:r>
              <a:rPr lang="en-US" dirty="0" err="1">
                <a:cs typeface="Calibri"/>
              </a:rPr>
              <a:t>artefacts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dépendent</a:t>
            </a:r>
            <a:r>
              <a:rPr lang="en-US" dirty="0">
                <a:cs typeface="Calibri"/>
              </a:rPr>
              <a:t> </a:t>
            </a:r>
            <a:r>
              <a:rPr lang="en-US" i="1" dirty="0">
                <a:cs typeface="Calibri"/>
              </a:rPr>
              <a:t>à </a:t>
            </a:r>
            <a:r>
              <a:rPr lang="en-US" i="1" dirty="0" err="1">
                <a:cs typeface="Calibri"/>
              </a:rPr>
              <a:t>l'origine</a:t>
            </a:r>
            <a:r>
              <a:rPr lang="en-US" dirty="0">
                <a:cs typeface="Calibri"/>
              </a:rPr>
              <a:t> de la Nature: de la </a:t>
            </a:r>
            <a:r>
              <a:rPr lang="en-US" dirty="0" err="1">
                <a:cs typeface="Calibri"/>
              </a:rPr>
              <a:t>morphogénèse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autonome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ainsi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que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l’ontogénèse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l’individu</a:t>
            </a:r>
            <a:r>
              <a:rPr lang="en-US" dirty="0">
                <a:cs typeface="Calibri"/>
              </a:rPr>
              <a:t>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En revanche, </a:t>
            </a:r>
            <a:r>
              <a:rPr lang="en-US" dirty="0" err="1">
                <a:cs typeface="Calibri"/>
              </a:rPr>
              <a:t>leurs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propriétés</a:t>
            </a:r>
            <a:r>
              <a:rPr lang="en-US" dirty="0">
                <a:cs typeface="Calibri"/>
              </a:rPr>
              <a:t> et </a:t>
            </a:r>
            <a:r>
              <a:rPr lang="en-US" dirty="0" err="1">
                <a:cs typeface="Calibri"/>
              </a:rPr>
              <a:t>fonctions</a:t>
            </a:r>
            <a:r>
              <a:rPr lang="en-US" dirty="0">
                <a:cs typeface="Calibri"/>
              </a:rPr>
              <a:t> </a:t>
            </a:r>
            <a:r>
              <a:rPr lang="en-US" b="1" dirty="0" err="1">
                <a:cs typeface="Calibri"/>
              </a:rPr>
              <a:t>culturels</a:t>
            </a:r>
            <a:r>
              <a:rPr lang="en-US" dirty="0">
                <a:cs typeface="Calibri"/>
              </a:rPr>
              <a:t> (</a:t>
            </a:r>
            <a:r>
              <a:rPr lang="en-US" b="1" dirty="0" err="1">
                <a:cs typeface="Calibri"/>
              </a:rPr>
              <a:t>technologiques</a:t>
            </a:r>
            <a:r>
              <a:rPr lang="en-US" b="1" dirty="0">
                <a:cs typeface="Calibri"/>
              </a:rPr>
              <a:t> et </a:t>
            </a:r>
            <a:r>
              <a:rPr lang="en-US" b="1" dirty="0" err="1">
                <a:cs typeface="Calibri"/>
              </a:rPr>
              <a:t>sémiologiques</a:t>
            </a:r>
            <a:r>
              <a:rPr lang="en-US" dirty="0">
                <a:cs typeface="Calibri"/>
              </a:rPr>
              <a:t>) </a:t>
            </a:r>
            <a:r>
              <a:rPr lang="en-US" dirty="0" err="1">
                <a:cs typeface="Calibri"/>
              </a:rPr>
              <a:t>dépendent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exclusivement</a:t>
            </a:r>
            <a:r>
              <a:rPr lang="en-US" dirty="0">
                <a:cs typeface="Calibri"/>
              </a:rPr>
              <a:t> d</a:t>
            </a:r>
            <a:r>
              <a:rPr lang="fr-FR" dirty="0">
                <a:cs typeface="Calibri"/>
              </a:rPr>
              <a:t>e l'</a:t>
            </a:r>
            <a:r>
              <a:rPr lang="fr-FR" b="1" i="1" dirty="0">
                <a:cs typeface="Calibri"/>
              </a:rPr>
              <a:t>acte</a:t>
            </a:r>
            <a:r>
              <a:rPr lang="fr-FR" dirty="0">
                <a:cs typeface="Calibri"/>
              </a:rPr>
              <a:t> d’articulation qui comprend à la fois :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r-FR" dirty="0">
                <a:cs typeface="Calibri"/>
              </a:rPr>
              <a:t>l’</a:t>
            </a:r>
            <a:r>
              <a:rPr lang="fr-FR" b="1" dirty="0">
                <a:cs typeface="Calibri"/>
              </a:rPr>
              <a:t>agent</a:t>
            </a:r>
            <a:r>
              <a:rPr lang="fr-FR" dirty="0">
                <a:cs typeface="Calibri"/>
              </a:rPr>
              <a:t>, 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fr-FR" dirty="0">
                <a:cs typeface="Calibri"/>
              </a:rPr>
              <a:t>                 ses motifs, 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fr-FR" dirty="0">
                <a:cs typeface="Calibri"/>
              </a:rPr>
              <a:t>                                     ses capacités 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fr-FR" dirty="0">
                <a:cs typeface="Calibri"/>
              </a:rPr>
              <a:t>                                                           et ses intentions.  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51668" y="1140260"/>
            <a:ext cx="1483133" cy="235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701472" y="1535195"/>
            <a:ext cx="5106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qualité du bois choisi pour fabriquer un violon dépend à la fois du type de bois, mais également des qualités d’un arbre individuel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10" y="4324014"/>
            <a:ext cx="1548823" cy="233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63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DDCFB8-F409-E8D3-FE0B-E152148EA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331335"/>
            <a:ext cx="11517085" cy="620304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dirty="0"/>
              <a:t>Selon l’échelle et l’aboutissement du dessein technologique de l'agent,  certains de ces artefacts pourraient être mieux qualifiés de </a:t>
            </a:r>
            <a:r>
              <a:rPr lang="fr-FR" b="1" i="1" dirty="0"/>
              <a:t>matériaux</a:t>
            </a:r>
            <a:r>
              <a:rPr lang="fr-FR" dirty="0"/>
              <a:t> artificiels.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fr-FR" dirty="0">
                <a:cs typeface="Calibri"/>
              </a:rPr>
              <a:t>Si j'évoque Jacques Monod c'est parce que le </a:t>
            </a:r>
            <a:r>
              <a:rPr lang="fr-FR" dirty="0">
                <a:ea typeface="+mn-lt"/>
                <a:cs typeface="+mn-lt"/>
              </a:rPr>
              <a:t>déploiement</a:t>
            </a:r>
            <a:r>
              <a:rPr lang="fr-FR" dirty="0">
                <a:cs typeface="Calibri"/>
              </a:rPr>
              <a:t> de </a:t>
            </a:r>
            <a:r>
              <a:rPr lang="fr-FR" dirty="0"/>
              <a:t>l’ontogénèse des </a:t>
            </a:r>
            <a:r>
              <a:rPr lang="fr-FR" b="1" i="1" dirty="0"/>
              <a:t>artefacts</a:t>
            </a:r>
            <a:r>
              <a:rPr lang="fr-FR" dirty="0"/>
              <a:t> dépend exclusivement de l'agent.</a:t>
            </a:r>
            <a:endParaRPr lang="fr-FR" dirty="0">
              <a:cs typeface="Calibri"/>
            </a:endParaRP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r-FR" altLang="fr-FR" u="sng" dirty="0"/>
              <a:t>Le déploiement de l'ontogénèse est déclenché par</a:t>
            </a:r>
            <a:endParaRPr lang="fr-FR" altLang="fr-FR" u="sng" dirty="0">
              <a:cs typeface="Calibri"/>
            </a:endParaRPr>
          </a:p>
          <a:p>
            <a:pPr algn="just">
              <a:spcAft>
                <a:spcPts val="0"/>
              </a:spcAft>
              <a:buNone/>
              <a:defRPr/>
            </a:pPr>
            <a:endParaRPr lang="fr-FR" altLang="fr-FR" sz="800" dirty="0">
              <a:cs typeface="Calibri"/>
            </a:endParaRPr>
          </a:p>
          <a:p>
            <a:pPr algn="ctr">
              <a:spcAft>
                <a:spcPts val="0"/>
              </a:spcAft>
              <a:buNone/>
              <a:defRPr/>
            </a:pPr>
            <a:r>
              <a:rPr lang="fr-FR" altLang="fr-FR" dirty="0"/>
              <a:t>l’</a:t>
            </a:r>
            <a:r>
              <a:rPr lang="fr-FR" altLang="fr-FR" b="1" i="1" dirty="0"/>
              <a:t>énergie</a:t>
            </a:r>
            <a:r>
              <a:rPr lang="fr-FR" altLang="fr-FR" dirty="0"/>
              <a:t> dépensée par l’agent</a:t>
            </a:r>
            <a:endParaRPr lang="fr-FR" dirty="0"/>
          </a:p>
          <a:p>
            <a:pPr algn="ctr">
              <a:spcAft>
                <a:spcPts val="0"/>
              </a:spcAft>
              <a:buNone/>
              <a:defRPr/>
            </a:pPr>
            <a:r>
              <a:rPr lang="fr-FR" altLang="fr-FR" dirty="0"/>
              <a:t>vers</a:t>
            </a:r>
            <a:endParaRPr lang="fr-FR" dirty="0">
              <a:cs typeface="Calibri"/>
            </a:endParaRPr>
          </a:p>
          <a:p>
            <a:pPr algn="ctr">
              <a:spcAft>
                <a:spcPts val="0"/>
              </a:spcAft>
              <a:buNone/>
              <a:defRPr/>
            </a:pPr>
            <a:r>
              <a:rPr lang="fr-FR" dirty="0">
                <a:ea typeface="+mn-lt"/>
                <a:cs typeface="+mn-lt"/>
              </a:rPr>
              <a:t>le </a:t>
            </a:r>
            <a:r>
              <a:rPr lang="fr-FR" b="1" i="1" dirty="0">
                <a:ea typeface="+mn-lt"/>
                <a:cs typeface="+mn-lt"/>
              </a:rPr>
              <a:t>fond</a:t>
            </a:r>
            <a:r>
              <a:rPr lang="fr-FR" altLang="fr-FR" dirty="0"/>
              <a:t> que constitue </a:t>
            </a:r>
            <a:r>
              <a:rPr lang="fr-FR" dirty="0">
                <a:ea typeface="+mn-lt"/>
                <a:cs typeface="+mn-lt"/>
              </a:rPr>
              <a:t>la matière du milieu</a:t>
            </a:r>
            <a:r>
              <a:rPr lang="fr-FR" altLang="fr-FR" dirty="0"/>
              <a:t>.</a:t>
            </a:r>
            <a:endParaRPr lang="fr-FR" altLang="fr-FR" dirty="0"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19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2"/>
          <p:cNvGrpSpPr>
            <a:grpSpLocks/>
          </p:cNvGrpSpPr>
          <p:nvPr/>
        </p:nvGrpSpPr>
        <p:grpSpPr bwMode="auto">
          <a:xfrm>
            <a:off x="4758268" y="1698625"/>
            <a:ext cx="2544233" cy="2357438"/>
            <a:chOff x="1651000" y="1647825"/>
            <a:chExt cx="1768872" cy="2357239"/>
          </a:xfrm>
        </p:grpSpPr>
        <p:sp>
          <p:nvSpPr>
            <p:cNvPr id="34" name="Rectangle 33"/>
            <p:cNvSpPr/>
            <p:nvPr/>
          </p:nvSpPr>
          <p:spPr>
            <a:xfrm>
              <a:off x="1651000" y="1647825"/>
              <a:ext cx="1768872" cy="2357239"/>
            </a:xfrm>
            <a:prstGeom prst="rect">
              <a:avLst/>
            </a:prstGeom>
            <a:solidFill>
              <a:schemeClr val="tx2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0281" name="ZoneTexte 34"/>
            <p:cNvSpPr txBox="1">
              <a:spLocks noChangeArrowheads="1"/>
            </p:cNvSpPr>
            <p:nvPr/>
          </p:nvSpPr>
          <p:spPr bwMode="auto">
            <a:xfrm>
              <a:off x="2090171" y="2955175"/>
              <a:ext cx="89052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600" b="1">
                  <a:solidFill>
                    <a:srgbClr val="FF0000"/>
                  </a:solidFill>
                  <a:latin typeface="Arial" charset="0"/>
                </a:rPr>
                <a:t>action</a:t>
              </a:r>
            </a:p>
          </p:txBody>
        </p:sp>
      </p:grpSp>
      <p:grpSp>
        <p:nvGrpSpPr>
          <p:cNvPr id="4" name="Groupe 35"/>
          <p:cNvGrpSpPr>
            <a:grpSpLocks/>
          </p:cNvGrpSpPr>
          <p:nvPr/>
        </p:nvGrpSpPr>
        <p:grpSpPr bwMode="auto">
          <a:xfrm>
            <a:off x="7514167" y="1733550"/>
            <a:ext cx="2357967" cy="2357438"/>
            <a:chOff x="1651000" y="1647825"/>
            <a:chExt cx="1768872" cy="2357239"/>
          </a:xfrm>
        </p:grpSpPr>
        <p:sp>
          <p:nvSpPr>
            <p:cNvPr id="38" name="Rectangle 37"/>
            <p:cNvSpPr/>
            <p:nvPr/>
          </p:nvSpPr>
          <p:spPr>
            <a:xfrm>
              <a:off x="1651000" y="1647825"/>
              <a:ext cx="1768872" cy="2357239"/>
            </a:xfrm>
            <a:prstGeom prst="rect">
              <a:avLst/>
            </a:prstGeom>
            <a:solidFill>
              <a:schemeClr val="tx2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0279" name="ZoneTexte 38"/>
            <p:cNvSpPr txBox="1">
              <a:spLocks noChangeArrowheads="1"/>
            </p:cNvSpPr>
            <p:nvPr/>
          </p:nvSpPr>
          <p:spPr bwMode="auto">
            <a:xfrm>
              <a:off x="1870273" y="2920555"/>
              <a:ext cx="13303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600" b="1">
                  <a:solidFill>
                    <a:srgbClr val="FF0000"/>
                  </a:solidFill>
                  <a:latin typeface="Arial" charset="0"/>
                </a:rPr>
                <a:t>évaluation</a:t>
              </a:r>
            </a:p>
          </p:txBody>
        </p:sp>
      </p:grp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1" y="1851026"/>
            <a:ext cx="76200" cy="2447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937251" y="324485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b="1"/>
              <a:t> </a:t>
            </a:r>
            <a:endParaRPr lang="fr-FR" altLang="fr-FR"/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2351617" y="1966913"/>
            <a:ext cx="2082800" cy="61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b="1"/>
              <a:t> </a:t>
            </a:r>
            <a:r>
              <a:rPr lang="fr-FR" altLang="fr-FR" sz="1600" b="1"/>
              <a:t>évènement circonstanciel</a:t>
            </a:r>
          </a:p>
        </p:txBody>
      </p:sp>
      <p:sp>
        <p:nvSpPr>
          <p:cNvPr id="9" name="Rectangle 8"/>
          <p:cNvSpPr/>
          <p:nvPr/>
        </p:nvSpPr>
        <p:spPr>
          <a:xfrm>
            <a:off x="3312585" y="230188"/>
            <a:ext cx="5566833" cy="43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248" name="ZoneTexte 18"/>
          <p:cNvSpPr txBox="1">
            <a:spLocks noChangeArrowheads="1"/>
          </p:cNvSpPr>
          <p:nvPr/>
        </p:nvSpPr>
        <p:spPr bwMode="auto">
          <a:xfrm>
            <a:off x="7755638" y="1079500"/>
            <a:ext cx="1989326" cy="58477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/>
              <a:t>seuil de dépassement</a:t>
            </a:r>
          </a:p>
          <a:p>
            <a:pPr algn="ctr"/>
            <a:r>
              <a:rPr lang="fr-FR" altLang="fr-FR" sz="1600"/>
              <a:t>technologique</a:t>
            </a:r>
          </a:p>
        </p:txBody>
      </p:sp>
      <p:sp>
        <p:nvSpPr>
          <p:cNvPr id="10249" name="ZoneTexte 19"/>
          <p:cNvSpPr txBox="1">
            <a:spLocks noChangeArrowheads="1"/>
          </p:cNvSpPr>
          <p:nvPr/>
        </p:nvSpPr>
        <p:spPr bwMode="auto">
          <a:xfrm>
            <a:off x="5125012" y="1063625"/>
            <a:ext cx="1831912" cy="5847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/>
              <a:t>seuil d’achèvement </a:t>
            </a:r>
          </a:p>
          <a:p>
            <a:pPr algn="ctr"/>
            <a:r>
              <a:rPr lang="fr-FR" altLang="fr-FR" sz="1600"/>
              <a:t>technologique</a:t>
            </a:r>
          </a:p>
        </p:txBody>
      </p:sp>
      <p:pic>
        <p:nvPicPr>
          <p:cNvPr id="102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7017" y="1808164"/>
            <a:ext cx="76200" cy="2447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2" name="Connecteur droit 11"/>
          <p:cNvCxnSpPr/>
          <p:nvPr/>
        </p:nvCxnSpPr>
        <p:spPr>
          <a:xfrm>
            <a:off x="4656667" y="1825625"/>
            <a:ext cx="0" cy="24971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519334" y="1849438"/>
            <a:ext cx="742951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 flipV="1">
            <a:off x="7442200" y="1844676"/>
            <a:ext cx="670984" cy="476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Rectangle 29"/>
          <p:cNvSpPr>
            <a:spLocks noChangeArrowheads="1"/>
          </p:cNvSpPr>
          <p:nvPr/>
        </p:nvSpPr>
        <p:spPr bwMode="auto">
          <a:xfrm>
            <a:off x="4933951" y="1949450"/>
            <a:ext cx="2216149" cy="61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b="1"/>
              <a:t> </a:t>
            </a:r>
            <a:r>
              <a:rPr lang="fr-FR" altLang="fr-FR" sz="1600" b="1"/>
              <a:t>évènement technologique</a:t>
            </a:r>
          </a:p>
        </p:txBody>
      </p:sp>
      <p:sp>
        <p:nvSpPr>
          <p:cNvPr id="10255" name="Rectangle 33"/>
          <p:cNvSpPr>
            <a:spLocks noChangeArrowheads="1"/>
          </p:cNvSpPr>
          <p:nvPr/>
        </p:nvSpPr>
        <p:spPr bwMode="auto">
          <a:xfrm>
            <a:off x="7653867" y="1968500"/>
            <a:ext cx="1710267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600" b="1"/>
              <a:t>séquelle matérielle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60918" y="1981200"/>
            <a:ext cx="1377949" cy="584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séquelle matérielle</a:t>
            </a:r>
          </a:p>
        </p:txBody>
      </p:sp>
      <p:sp>
        <p:nvSpPr>
          <p:cNvPr id="10257" name="Rectangle 37"/>
          <p:cNvSpPr>
            <a:spLocks noChangeArrowheads="1"/>
          </p:cNvSpPr>
          <p:nvPr/>
        </p:nvSpPr>
        <p:spPr bwMode="auto">
          <a:xfrm>
            <a:off x="1938867" y="2619376"/>
            <a:ext cx="236643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100" b="1"/>
              <a:t>conséquence(s)de la séquence précédente</a:t>
            </a:r>
          </a:p>
        </p:txBody>
      </p:sp>
      <p:cxnSp>
        <p:nvCxnSpPr>
          <p:cNvPr id="49" name="Connecteur droit 48"/>
          <p:cNvCxnSpPr/>
          <p:nvPr/>
        </p:nvCxnSpPr>
        <p:spPr>
          <a:xfrm>
            <a:off x="7374467" y="1765300"/>
            <a:ext cx="0" cy="24971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9" name="Rectangle 49"/>
          <p:cNvSpPr>
            <a:spLocks noChangeArrowheads="1"/>
          </p:cNvSpPr>
          <p:nvPr/>
        </p:nvSpPr>
        <p:spPr bwMode="auto">
          <a:xfrm>
            <a:off x="4933951" y="2601914"/>
            <a:ext cx="2216149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100"/>
              <a:t>évènement introstanciel</a:t>
            </a:r>
          </a:p>
        </p:txBody>
      </p:sp>
      <p:sp>
        <p:nvSpPr>
          <p:cNvPr id="41" name="Flèche droite à entaille 40"/>
          <p:cNvSpPr/>
          <p:nvPr/>
        </p:nvSpPr>
        <p:spPr>
          <a:xfrm>
            <a:off x="599017" y="2441576"/>
            <a:ext cx="3708400" cy="792163"/>
          </a:xfrm>
          <a:prstGeom prst="notched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261" name="Rectangle 53"/>
          <p:cNvSpPr>
            <a:spLocks noChangeArrowheads="1"/>
          </p:cNvSpPr>
          <p:nvPr/>
        </p:nvSpPr>
        <p:spPr bwMode="auto">
          <a:xfrm>
            <a:off x="4696884" y="3365501"/>
            <a:ext cx="2605616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100"/>
              <a:t>l’</a:t>
            </a:r>
            <a:r>
              <a:rPr lang="fr-FR" altLang="fr-FR" sz="1100" b="1"/>
              <a:t>intention</a:t>
            </a:r>
            <a:r>
              <a:rPr lang="fr-FR" altLang="fr-FR" sz="1100"/>
              <a:t> </a:t>
            </a:r>
            <a:r>
              <a:rPr lang="fr-FR" altLang="fr-FR" sz="1100" b="1"/>
              <a:t>active</a:t>
            </a:r>
            <a:r>
              <a:rPr lang="fr-FR" altLang="fr-FR" sz="1100"/>
              <a:t> de l’agent</a:t>
            </a:r>
          </a:p>
          <a:p>
            <a:r>
              <a:rPr lang="fr-FR" altLang="fr-FR" sz="1100"/>
              <a:t>à travers les outils, gestes, matériaux, fonctions</a:t>
            </a:r>
          </a:p>
        </p:txBody>
      </p:sp>
      <p:sp>
        <p:nvSpPr>
          <p:cNvPr id="10262" name="Rectangle 54"/>
          <p:cNvSpPr>
            <a:spLocks noChangeArrowheads="1"/>
          </p:cNvSpPr>
          <p:nvPr/>
        </p:nvSpPr>
        <p:spPr bwMode="auto">
          <a:xfrm>
            <a:off x="2201334" y="3373439"/>
            <a:ext cx="2233084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100"/>
              <a:t>les </a:t>
            </a:r>
            <a:r>
              <a:rPr lang="fr-FR" altLang="fr-FR" sz="1100" b="1"/>
              <a:t>raisons</a:t>
            </a:r>
            <a:r>
              <a:rPr lang="fr-FR" altLang="fr-FR" sz="1100"/>
              <a:t> et le </a:t>
            </a:r>
            <a:r>
              <a:rPr lang="fr-FR" altLang="fr-FR" sz="1100" b="1"/>
              <a:t>pouvoir-faire</a:t>
            </a:r>
            <a:r>
              <a:rPr lang="fr-FR" altLang="fr-FR" sz="1100"/>
              <a:t> actifs de l’agent dans un lieu</a:t>
            </a:r>
          </a:p>
        </p:txBody>
      </p:sp>
      <p:sp>
        <p:nvSpPr>
          <p:cNvPr id="10263" name="ZoneTexte 28"/>
          <p:cNvSpPr txBox="1">
            <a:spLocks noChangeArrowheads="1"/>
          </p:cNvSpPr>
          <p:nvPr/>
        </p:nvSpPr>
        <p:spPr bwMode="auto">
          <a:xfrm>
            <a:off x="3503084" y="230188"/>
            <a:ext cx="528108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2000" b="1" dirty="0"/>
              <a:t>l’unité séquentielle d’</a:t>
            </a:r>
            <a:r>
              <a:rPr lang="fr-FR" altLang="fr-FR" sz="2000" b="1" dirty="0">
                <a:solidFill>
                  <a:srgbClr val="FF0000"/>
                </a:solidFill>
              </a:rPr>
              <a:t>évènements</a:t>
            </a:r>
            <a:r>
              <a:rPr lang="fr-FR" altLang="fr-FR" sz="2000" b="1" dirty="0"/>
              <a:t> </a:t>
            </a:r>
            <a:r>
              <a:rPr lang="fr-FR" altLang="fr-FR" sz="1600" dirty="0"/>
              <a:t> </a:t>
            </a:r>
          </a:p>
        </p:txBody>
      </p:sp>
      <p:sp>
        <p:nvSpPr>
          <p:cNvPr id="24" name="Flèche droite 17"/>
          <p:cNvSpPr/>
          <p:nvPr/>
        </p:nvSpPr>
        <p:spPr>
          <a:xfrm>
            <a:off x="2484967" y="4197350"/>
            <a:ext cx="1949451" cy="431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265" name="ZoneTexte 18"/>
          <p:cNvSpPr txBox="1">
            <a:spLocks noChangeArrowheads="1"/>
          </p:cNvSpPr>
          <p:nvPr/>
        </p:nvSpPr>
        <p:spPr bwMode="auto">
          <a:xfrm>
            <a:off x="2709334" y="4281489"/>
            <a:ext cx="161501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100" b="1"/>
              <a:t>Intention conçue</a:t>
            </a:r>
            <a:endParaRPr lang="fr-FR" altLang="fr-FR" sz="1100"/>
          </a:p>
        </p:txBody>
      </p:sp>
      <p:sp>
        <p:nvSpPr>
          <p:cNvPr id="26" name="Flèche droite 17"/>
          <p:cNvSpPr/>
          <p:nvPr/>
        </p:nvSpPr>
        <p:spPr>
          <a:xfrm>
            <a:off x="5065185" y="4197350"/>
            <a:ext cx="1951567" cy="431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267" name="ZoneTexte 18"/>
          <p:cNvSpPr txBox="1">
            <a:spLocks noChangeArrowheads="1"/>
          </p:cNvSpPr>
          <p:nvPr/>
        </p:nvSpPr>
        <p:spPr bwMode="auto">
          <a:xfrm>
            <a:off x="5031317" y="4281488"/>
            <a:ext cx="1803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100" b="1"/>
              <a:t>Intention manifeste</a:t>
            </a:r>
            <a:endParaRPr lang="fr-FR" altLang="fr-FR" sz="1100"/>
          </a:p>
        </p:txBody>
      </p:sp>
      <p:sp>
        <p:nvSpPr>
          <p:cNvPr id="29" name="Flèche droite 17"/>
          <p:cNvSpPr/>
          <p:nvPr/>
        </p:nvSpPr>
        <p:spPr>
          <a:xfrm>
            <a:off x="7533218" y="4219575"/>
            <a:ext cx="1949449" cy="431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269" name="ZoneTexte 18"/>
          <p:cNvSpPr txBox="1">
            <a:spLocks noChangeArrowheads="1"/>
          </p:cNvSpPr>
          <p:nvPr/>
        </p:nvSpPr>
        <p:spPr bwMode="auto">
          <a:xfrm>
            <a:off x="7620000" y="4287839"/>
            <a:ext cx="186266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100" b="1"/>
              <a:t>Intention réalisée</a:t>
            </a:r>
            <a:endParaRPr lang="fr-FR" altLang="fr-FR" sz="1100"/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7620000" y="3378201"/>
            <a:ext cx="2025651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400" b="1"/>
              <a:t>conséquence</a:t>
            </a:r>
            <a:r>
              <a:rPr lang="fr-FR" altLang="fr-FR" sz="1100" b="1"/>
              <a:t>(s)</a:t>
            </a:r>
          </a:p>
        </p:txBody>
      </p:sp>
      <p:sp>
        <p:nvSpPr>
          <p:cNvPr id="10271" name="ZoneTexte 1"/>
          <p:cNvSpPr txBox="1">
            <a:spLocks noChangeArrowheads="1"/>
          </p:cNvSpPr>
          <p:nvPr/>
        </p:nvSpPr>
        <p:spPr bwMode="auto">
          <a:xfrm>
            <a:off x="7653867" y="2547939"/>
            <a:ext cx="1710267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400" b="1">
                <a:latin typeface="Arial" charset="0"/>
              </a:rPr>
              <a:t>+ déchets</a:t>
            </a:r>
          </a:p>
        </p:txBody>
      </p: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2214034" y="1663701"/>
            <a:ext cx="2357967" cy="2341563"/>
            <a:chOff x="1651000" y="1647825"/>
            <a:chExt cx="1768872" cy="2357239"/>
          </a:xfrm>
        </p:grpSpPr>
        <p:sp>
          <p:nvSpPr>
            <p:cNvPr id="3" name="Rectangle 2"/>
            <p:cNvSpPr/>
            <p:nvPr/>
          </p:nvSpPr>
          <p:spPr>
            <a:xfrm>
              <a:off x="1651000" y="1647825"/>
              <a:ext cx="1768872" cy="2357239"/>
            </a:xfrm>
            <a:prstGeom prst="rect">
              <a:avLst/>
            </a:prstGeom>
            <a:solidFill>
              <a:schemeClr val="tx2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0277" name="ZoneTexte 3"/>
            <p:cNvSpPr txBox="1">
              <a:spLocks noChangeArrowheads="1"/>
            </p:cNvSpPr>
            <p:nvPr/>
          </p:nvSpPr>
          <p:spPr bwMode="auto">
            <a:xfrm>
              <a:off x="1791050" y="3034884"/>
              <a:ext cx="13303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600" b="1">
                  <a:solidFill>
                    <a:srgbClr val="FF0000"/>
                  </a:solidFill>
                  <a:latin typeface="Arial" charset="0"/>
                </a:rPr>
                <a:t>préparation</a:t>
              </a:r>
            </a:p>
          </p:txBody>
        </p: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691718" y="5299075"/>
            <a:ext cx="1418167" cy="3381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600">
                <a:solidFill>
                  <a:srgbClr val="FF0000"/>
                </a:solidFill>
              </a:rPr>
              <a:t>séquence</a:t>
            </a:r>
          </a:p>
        </p:txBody>
      </p:sp>
      <p:pic>
        <p:nvPicPr>
          <p:cNvPr id="4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9884" y="4651376"/>
            <a:ext cx="316653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8067" y="4708526"/>
            <a:ext cx="380576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358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2"/>
          <p:cNvGrpSpPr>
            <a:grpSpLocks/>
          </p:cNvGrpSpPr>
          <p:nvPr/>
        </p:nvGrpSpPr>
        <p:grpSpPr bwMode="auto">
          <a:xfrm>
            <a:off x="4758268" y="1698625"/>
            <a:ext cx="2544233" cy="2357438"/>
            <a:chOff x="1651000" y="1647825"/>
            <a:chExt cx="1768872" cy="2357239"/>
          </a:xfrm>
        </p:grpSpPr>
        <p:sp>
          <p:nvSpPr>
            <p:cNvPr id="34" name="Rectangle 33"/>
            <p:cNvSpPr/>
            <p:nvPr/>
          </p:nvSpPr>
          <p:spPr>
            <a:xfrm>
              <a:off x="1651000" y="1647825"/>
              <a:ext cx="1768872" cy="2357239"/>
            </a:xfrm>
            <a:prstGeom prst="rect">
              <a:avLst/>
            </a:prstGeom>
            <a:solidFill>
              <a:schemeClr val="tx2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1306" name="ZoneTexte 34"/>
            <p:cNvSpPr txBox="1">
              <a:spLocks noChangeArrowheads="1"/>
            </p:cNvSpPr>
            <p:nvPr/>
          </p:nvSpPr>
          <p:spPr bwMode="auto">
            <a:xfrm>
              <a:off x="2090171" y="2955175"/>
              <a:ext cx="89052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600" b="1">
                  <a:solidFill>
                    <a:srgbClr val="FF0000"/>
                  </a:solidFill>
                  <a:latin typeface="Arial" charset="0"/>
                </a:rPr>
                <a:t>action</a:t>
              </a:r>
            </a:p>
          </p:txBody>
        </p:sp>
      </p:grpSp>
      <p:grpSp>
        <p:nvGrpSpPr>
          <p:cNvPr id="5" name="Groupe 35"/>
          <p:cNvGrpSpPr>
            <a:grpSpLocks/>
          </p:cNvGrpSpPr>
          <p:nvPr/>
        </p:nvGrpSpPr>
        <p:grpSpPr bwMode="auto">
          <a:xfrm>
            <a:off x="7514167" y="1733550"/>
            <a:ext cx="2357967" cy="2357438"/>
            <a:chOff x="1651000" y="1647825"/>
            <a:chExt cx="1768872" cy="2357239"/>
          </a:xfrm>
        </p:grpSpPr>
        <p:sp>
          <p:nvSpPr>
            <p:cNvPr id="38" name="Rectangle 37"/>
            <p:cNvSpPr/>
            <p:nvPr/>
          </p:nvSpPr>
          <p:spPr>
            <a:xfrm>
              <a:off x="1651000" y="1647825"/>
              <a:ext cx="1768872" cy="2357239"/>
            </a:xfrm>
            <a:prstGeom prst="rect">
              <a:avLst/>
            </a:prstGeom>
            <a:solidFill>
              <a:schemeClr val="tx2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1304" name="ZoneTexte 38"/>
            <p:cNvSpPr txBox="1">
              <a:spLocks noChangeArrowheads="1"/>
            </p:cNvSpPr>
            <p:nvPr/>
          </p:nvSpPr>
          <p:spPr bwMode="auto">
            <a:xfrm>
              <a:off x="1870273" y="2920555"/>
              <a:ext cx="13303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600" b="1">
                  <a:solidFill>
                    <a:srgbClr val="FF0000"/>
                  </a:solidFill>
                  <a:latin typeface="Arial" charset="0"/>
                </a:rPr>
                <a:t>évaluation</a:t>
              </a:r>
            </a:p>
          </p:txBody>
        </p:sp>
      </p:grp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1" y="1851026"/>
            <a:ext cx="76200" cy="2447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937251" y="324485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b="1"/>
              <a:t> </a:t>
            </a:r>
            <a:endParaRPr lang="fr-FR" altLang="fr-FR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2351617" y="1966913"/>
            <a:ext cx="2082800" cy="61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b="1"/>
              <a:t> </a:t>
            </a:r>
            <a:r>
              <a:rPr lang="fr-FR" altLang="fr-FR" sz="1600" b="1"/>
              <a:t>évènement circonstanciel</a:t>
            </a:r>
          </a:p>
        </p:txBody>
      </p:sp>
      <p:sp>
        <p:nvSpPr>
          <p:cNvPr id="9" name="Rectangle 8"/>
          <p:cNvSpPr/>
          <p:nvPr/>
        </p:nvSpPr>
        <p:spPr>
          <a:xfrm>
            <a:off x="3312585" y="230188"/>
            <a:ext cx="5566833" cy="43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272" name="ZoneTexte 18"/>
          <p:cNvSpPr txBox="1">
            <a:spLocks noChangeArrowheads="1"/>
          </p:cNvSpPr>
          <p:nvPr/>
        </p:nvSpPr>
        <p:spPr bwMode="auto">
          <a:xfrm>
            <a:off x="7755638" y="1079500"/>
            <a:ext cx="1989326" cy="58477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/>
              <a:t>seuil de dépassement</a:t>
            </a:r>
          </a:p>
          <a:p>
            <a:pPr algn="ctr"/>
            <a:r>
              <a:rPr lang="fr-FR" altLang="fr-FR" sz="1600"/>
              <a:t>technologique</a:t>
            </a:r>
          </a:p>
        </p:txBody>
      </p:sp>
      <p:sp>
        <p:nvSpPr>
          <p:cNvPr id="11273" name="ZoneTexte 19"/>
          <p:cNvSpPr txBox="1">
            <a:spLocks noChangeArrowheads="1"/>
          </p:cNvSpPr>
          <p:nvPr/>
        </p:nvSpPr>
        <p:spPr bwMode="auto">
          <a:xfrm>
            <a:off x="5125012" y="1063625"/>
            <a:ext cx="1831912" cy="5847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600"/>
              <a:t>seuil d’achèvement </a:t>
            </a:r>
          </a:p>
          <a:p>
            <a:pPr algn="ctr"/>
            <a:r>
              <a:rPr lang="fr-FR" altLang="fr-FR" sz="1600"/>
              <a:t>technologique</a:t>
            </a:r>
          </a:p>
        </p:txBody>
      </p:sp>
      <p:pic>
        <p:nvPicPr>
          <p:cNvPr id="112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7017" y="1808164"/>
            <a:ext cx="76200" cy="2447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2" name="Connecteur droit 11"/>
          <p:cNvCxnSpPr/>
          <p:nvPr/>
        </p:nvCxnSpPr>
        <p:spPr>
          <a:xfrm>
            <a:off x="4656667" y="1825625"/>
            <a:ext cx="0" cy="24971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519334" y="1849438"/>
            <a:ext cx="742951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 flipV="1">
            <a:off x="7442200" y="1844676"/>
            <a:ext cx="670984" cy="476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8" name="Rectangle 29"/>
          <p:cNvSpPr>
            <a:spLocks noChangeArrowheads="1"/>
          </p:cNvSpPr>
          <p:nvPr/>
        </p:nvSpPr>
        <p:spPr bwMode="auto">
          <a:xfrm>
            <a:off x="4933951" y="1949450"/>
            <a:ext cx="2216149" cy="61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b="1"/>
              <a:t> </a:t>
            </a:r>
            <a:r>
              <a:rPr lang="fr-FR" altLang="fr-FR" sz="1600" b="1"/>
              <a:t>évènement technologique</a:t>
            </a:r>
          </a:p>
        </p:txBody>
      </p:sp>
      <p:sp>
        <p:nvSpPr>
          <p:cNvPr id="11279" name="Rectangle 33"/>
          <p:cNvSpPr>
            <a:spLocks noChangeArrowheads="1"/>
          </p:cNvSpPr>
          <p:nvPr/>
        </p:nvSpPr>
        <p:spPr bwMode="auto">
          <a:xfrm>
            <a:off x="7653867" y="1968500"/>
            <a:ext cx="1710267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600" b="1"/>
              <a:t>séquelle matérielle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60918" y="1981200"/>
            <a:ext cx="1377949" cy="584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séquelle matérielle</a:t>
            </a:r>
          </a:p>
        </p:txBody>
      </p:sp>
      <p:sp>
        <p:nvSpPr>
          <p:cNvPr id="11281" name="Rectangle 37"/>
          <p:cNvSpPr>
            <a:spLocks noChangeArrowheads="1"/>
          </p:cNvSpPr>
          <p:nvPr/>
        </p:nvSpPr>
        <p:spPr bwMode="auto">
          <a:xfrm>
            <a:off x="1938867" y="2619376"/>
            <a:ext cx="236643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100" b="1"/>
              <a:t>conséquence(s)de la séquence précédente</a:t>
            </a:r>
          </a:p>
        </p:txBody>
      </p:sp>
      <p:cxnSp>
        <p:nvCxnSpPr>
          <p:cNvPr id="49" name="Connecteur droit 48"/>
          <p:cNvCxnSpPr/>
          <p:nvPr/>
        </p:nvCxnSpPr>
        <p:spPr>
          <a:xfrm>
            <a:off x="7374467" y="1765300"/>
            <a:ext cx="0" cy="24971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3" name="Rectangle 49"/>
          <p:cNvSpPr>
            <a:spLocks noChangeArrowheads="1"/>
          </p:cNvSpPr>
          <p:nvPr/>
        </p:nvSpPr>
        <p:spPr bwMode="auto">
          <a:xfrm>
            <a:off x="4933951" y="2601914"/>
            <a:ext cx="2216149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100"/>
              <a:t>évènement introstanciel</a:t>
            </a:r>
          </a:p>
        </p:txBody>
      </p:sp>
      <p:sp>
        <p:nvSpPr>
          <p:cNvPr id="41" name="Flèche droite à entaille 40"/>
          <p:cNvSpPr/>
          <p:nvPr/>
        </p:nvSpPr>
        <p:spPr>
          <a:xfrm>
            <a:off x="599017" y="2441576"/>
            <a:ext cx="3708400" cy="792163"/>
          </a:xfrm>
          <a:prstGeom prst="notched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285" name="Rectangle 53"/>
          <p:cNvSpPr>
            <a:spLocks noChangeArrowheads="1"/>
          </p:cNvSpPr>
          <p:nvPr/>
        </p:nvSpPr>
        <p:spPr bwMode="auto">
          <a:xfrm>
            <a:off x="4696884" y="3365501"/>
            <a:ext cx="2605616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100"/>
              <a:t>l’</a:t>
            </a:r>
            <a:r>
              <a:rPr lang="fr-FR" altLang="fr-FR" sz="1100" b="1"/>
              <a:t>intention</a:t>
            </a:r>
            <a:r>
              <a:rPr lang="fr-FR" altLang="fr-FR" sz="1100"/>
              <a:t> </a:t>
            </a:r>
            <a:r>
              <a:rPr lang="fr-FR" altLang="fr-FR" sz="1100" b="1"/>
              <a:t>active</a:t>
            </a:r>
            <a:r>
              <a:rPr lang="fr-FR" altLang="fr-FR" sz="1100"/>
              <a:t> de l’agent</a:t>
            </a:r>
          </a:p>
          <a:p>
            <a:r>
              <a:rPr lang="fr-FR" altLang="fr-FR" sz="1100"/>
              <a:t>à travers les outils, gestes, matériaux, fonctions</a:t>
            </a:r>
          </a:p>
        </p:txBody>
      </p:sp>
      <p:sp>
        <p:nvSpPr>
          <p:cNvPr id="11286" name="Rectangle 54"/>
          <p:cNvSpPr>
            <a:spLocks noChangeArrowheads="1"/>
          </p:cNvSpPr>
          <p:nvPr/>
        </p:nvSpPr>
        <p:spPr bwMode="auto">
          <a:xfrm>
            <a:off x="2201334" y="3373439"/>
            <a:ext cx="2233084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100"/>
              <a:t>les </a:t>
            </a:r>
            <a:r>
              <a:rPr lang="fr-FR" altLang="fr-FR" sz="1100" b="1"/>
              <a:t>raisons</a:t>
            </a:r>
            <a:r>
              <a:rPr lang="fr-FR" altLang="fr-FR" sz="1100"/>
              <a:t> et le </a:t>
            </a:r>
            <a:r>
              <a:rPr lang="fr-FR" altLang="fr-FR" sz="1100" b="1"/>
              <a:t>pouvoir-faire</a:t>
            </a:r>
            <a:r>
              <a:rPr lang="fr-FR" altLang="fr-FR" sz="1100"/>
              <a:t> actifs de l’agent dans un lieu</a:t>
            </a:r>
          </a:p>
        </p:txBody>
      </p:sp>
      <p:sp>
        <p:nvSpPr>
          <p:cNvPr id="11287" name="ZoneTexte 28"/>
          <p:cNvSpPr txBox="1">
            <a:spLocks noChangeArrowheads="1"/>
          </p:cNvSpPr>
          <p:nvPr/>
        </p:nvSpPr>
        <p:spPr bwMode="auto">
          <a:xfrm>
            <a:off x="3503084" y="230188"/>
            <a:ext cx="528108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2000" b="1" dirty="0"/>
              <a:t>l’unité séquentielle d’</a:t>
            </a:r>
            <a:r>
              <a:rPr lang="fr-FR" altLang="fr-FR" sz="2000" b="1" dirty="0">
                <a:solidFill>
                  <a:srgbClr val="FF0000"/>
                </a:solidFill>
              </a:rPr>
              <a:t>évènements</a:t>
            </a:r>
            <a:r>
              <a:rPr lang="fr-FR" altLang="fr-FR" sz="2000" b="1" dirty="0"/>
              <a:t> </a:t>
            </a:r>
            <a:r>
              <a:rPr lang="fr-FR" altLang="fr-FR" sz="1600" dirty="0"/>
              <a:t> </a:t>
            </a:r>
          </a:p>
        </p:txBody>
      </p:sp>
      <p:sp>
        <p:nvSpPr>
          <p:cNvPr id="24" name="Flèche droite 17"/>
          <p:cNvSpPr/>
          <p:nvPr/>
        </p:nvSpPr>
        <p:spPr>
          <a:xfrm>
            <a:off x="2484967" y="4197350"/>
            <a:ext cx="1949451" cy="431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289" name="ZoneTexte 18"/>
          <p:cNvSpPr txBox="1">
            <a:spLocks noChangeArrowheads="1"/>
          </p:cNvSpPr>
          <p:nvPr/>
        </p:nvSpPr>
        <p:spPr bwMode="auto">
          <a:xfrm>
            <a:off x="2709334" y="4281489"/>
            <a:ext cx="161501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100" b="1"/>
              <a:t>Intention conçue</a:t>
            </a:r>
            <a:endParaRPr lang="fr-FR" altLang="fr-FR" sz="1100"/>
          </a:p>
        </p:txBody>
      </p:sp>
      <p:sp>
        <p:nvSpPr>
          <p:cNvPr id="26" name="Flèche droite 17"/>
          <p:cNvSpPr/>
          <p:nvPr/>
        </p:nvSpPr>
        <p:spPr>
          <a:xfrm>
            <a:off x="5065185" y="4083050"/>
            <a:ext cx="1951567" cy="431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291" name="ZoneTexte 18"/>
          <p:cNvSpPr txBox="1">
            <a:spLocks noChangeArrowheads="1"/>
          </p:cNvSpPr>
          <p:nvPr/>
        </p:nvSpPr>
        <p:spPr bwMode="auto">
          <a:xfrm>
            <a:off x="5086351" y="4168775"/>
            <a:ext cx="1803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100" b="1"/>
              <a:t>Intention manifeste</a:t>
            </a:r>
            <a:endParaRPr lang="fr-FR" altLang="fr-FR" sz="1100"/>
          </a:p>
        </p:txBody>
      </p:sp>
      <p:sp>
        <p:nvSpPr>
          <p:cNvPr id="29" name="Flèche droite 17"/>
          <p:cNvSpPr/>
          <p:nvPr/>
        </p:nvSpPr>
        <p:spPr>
          <a:xfrm>
            <a:off x="7533218" y="4219575"/>
            <a:ext cx="1949449" cy="431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293" name="ZoneTexte 18"/>
          <p:cNvSpPr txBox="1">
            <a:spLocks noChangeArrowheads="1"/>
          </p:cNvSpPr>
          <p:nvPr/>
        </p:nvSpPr>
        <p:spPr bwMode="auto">
          <a:xfrm>
            <a:off x="7620000" y="4287839"/>
            <a:ext cx="186266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100" b="1"/>
              <a:t>Intention réalisée</a:t>
            </a:r>
            <a:endParaRPr lang="fr-FR" altLang="fr-FR" sz="1100"/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7620000" y="3378201"/>
            <a:ext cx="2025651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400" b="1"/>
              <a:t>conséquence</a:t>
            </a:r>
            <a:r>
              <a:rPr lang="fr-FR" altLang="fr-FR" sz="1100" b="1"/>
              <a:t>(s)</a:t>
            </a:r>
          </a:p>
        </p:txBody>
      </p:sp>
      <p:sp>
        <p:nvSpPr>
          <p:cNvPr id="11295" name="ZoneTexte 1"/>
          <p:cNvSpPr txBox="1">
            <a:spLocks noChangeArrowheads="1"/>
          </p:cNvSpPr>
          <p:nvPr/>
        </p:nvSpPr>
        <p:spPr bwMode="auto">
          <a:xfrm>
            <a:off x="7653867" y="2547939"/>
            <a:ext cx="1710267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400" b="1">
                <a:latin typeface="Arial" charset="0"/>
              </a:rPr>
              <a:t>+ déchets</a:t>
            </a:r>
          </a:p>
        </p:txBody>
      </p:sp>
      <p:grpSp>
        <p:nvGrpSpPr>
          <p:cNvPr id="6" name="Groupe 4"/>
          <p:cNvGrpSpPr>
            <a:grpSpLocks/>
          </p:cNvGrpSpPr>
          <p:nvPr/>
        </p:nvGrpSpPr>
        <p:grpSpPr bwMode="auto">
          <a:xfrm>
            <a:off x="2214034" y="1663701"/>
            <a:ext cx="2357967" cy="2341563"/>
            <a:chOff x="1651000" y="1647825"/>
            <a:chExt cx="1768872" cy="2357239"/>
          </a:xfrm>
        </p:grpSpPr>
        <p:sp>
          <p:nvSpPr>
            <p:cNvPr id="3" name="Rectangle 2"/>
            <p:cNvSpPr/>
            <p:nvPr/>
          </p:nvSpPr>
          <p:spPr>
            <a:xfrm>
              <a:off x="1651000" y="1647825"/>
              <a:ext cx="1768872" cy="2357239"/>
            </a:xfrm>
            <a:prstGeom prst="rect">
              <a:avLst/>
            </a:prstGeom>
            <a:solidFill>
              <a:schemeClr val="tx2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1302" name="ZoneTexte 3"/>
            <p:cNvSpPr txBox="1">
              <a:spLocks noChangeArrowheads="1"/>
            </p:cNvSpPr>
            <p:nvPr/>
          </p:nvSpPr>
          <p:spPr bwMode="auto">
            <a:xfrm>
              <a:off x="1791050" y="3034884"/>
              <a:ext cx="13303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600" b="1">
                  <a:solidFill>
                    <a:srgbClr val="FF0000"/>
                  </a:solidFill>
                  <a:latin typeface="Arial" charset="0"/>
                </a:rPr>
                <a:t>préparation</a:t>
              </a:r>
            </a:p>
          </p:txBody>
        </p:sp>
      </p:grpSp>
      <p:sp>
        <p:nvSpPr>
          <p:cNvPr id="44" name="Espace réservé du contenu 2"/>
          <p:cNvSpPr txBox="1">
            <a:spLocks/>
          </p:cNvSpPr>
          <p:nvPr/>
        </p:nvSpPr>
        <p:spPr>
          <a:xfrm>
            <a:off x="3983567" y="4549775"/>
            <a:ext cx="1720851" cy="22288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altLang="fr-FR" b="1" u="sng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altLang="fr-FR" b="1" u="sng" dirty="0"/>
              <a:t>Les fonctions technologiques 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altLang="fr-FR" b="1" dirty="0"/>
              <a:t>- ajouter </a:t>
            </a:r>
            <a:r>
              <a:rPr lang="fr-FR" altLang="fr-FR" b="1" dirty="0">
                <a:solidFill>
                  <a:srgbClr val="FF0000"/>
                </a:solidFill>
              </a:rPr>
              <a:t>+</a:t>
            </a:r>
            <a:r>
              <a:rPr lang="fr-FR" altLang="fr-FR" b="1" dirty="0"/>
              <a:t>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altLang="fr-FR" b="1" dirty="0"/>
              <a:t>- retirer </a:t>
            </a:r>
            <a:r>
              <a:rPr lang="fr-FR" altLang="fr-FR" b="1" dirty="0">
                <a:solidFill>
                  <a:srgbClr val="FF0000"/>
                </a:solidFill>
              </a:rPr>
              <a:t>-</a:t>
            </a:r>
            <a:r>
              <a:rPr lang="fr-FR" altLang="fr-FR" b="1" dirty="0"/>
              <a:t>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altLang="fr-FR" b="1" dirty="0"/>
              <a:t>- déplacer   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altLang="fr-FR" b="1" dirty="0"/>
              <a:t>- changer physiquement ou chimiquement    </a:t>
            </a:r>
          </a:p>
          <a:p>
            <a:pPr fontAlgn="auto">
              <a:spcAft>
                <a:spcPts val="0"/>
              </a:spcAft>
              <a:defRPr/>
            </a:pPr>
            <a:endParaRPr lang="fr-FR" altLang="fr-FR" b="1" dirty="0"/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5" name="Espace réservé du contenu 3"/>
          <p:cNvSpPr txBox="1">
            <a:spLocks/>
          </p:cNvSpPr>
          <p:nvPr/>
        </p:nvSpPr>
        <p:spPr>
          <a:xfrm>
            <a:off x="5689601" y="4559301"/>
            <a:ext cx="2817284" cy="22272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altLang="fr-FR" b="1" u="sng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altLang="fr-FR" b="1" u="sng" dirty="0"/>
              <a:t>Les fonctions conceptuelles :</a:t>
            </a:r>
          </a:p>
          <a:p>
            <a:pPr marL="0" indent="0" fontAlgn="auto">
              <a:spcAft>
                <a:spcPts val="0"/>
              </a:spcAft>
              <a:defRPr/>
            </a:pPr>
            <a:endParaRPr lang="fr-FR" altLang="fr-FR" b="1" dirty="0"/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dirty="0"/>
              <a:t>fonction référentielle, </a:t>
            </a:r>
            <a:r>
              <a:rPr lang="fr-FR" altLang="fr-FR" b="1" i="1" dirty="0"/>
              <a:t>le contexte</a:t>
            </a:r>
            <a:r>
              <a:rPr lang="fr-FR" altLang="fr-FR" sz="1600" b="1" i="1" dirty="0"/>
              <a:t>, </a:t>
            </a:r>
          </a:p>
          <a:p>
            <a:pPr marL="0" indent="0" fontAlgn="auto">
              <a:spcAft>
                <a:spcPts val="0"/>
              </a:spcAft>
              <a:defRPr/>
            </a:pPr>
            <a:endParaRPr lang="fr-FR" altLang="fr-FR" sz="1600" b="1" i="1" dirty="0"/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dirty="0"/>
              <a:t>fonction émotive  </a:t>
            </a:r>
            <a:r>
              <a:rPr lang="fr-FR" altLang="fr-FR" b="1" i="1" dirty="0"/>
              <a:t> le locuteur, </a:t>
            </a:r>
          </a:p>
          <a:p>
            <a:pPr marL="0" indent="0" fontAlgn="auto">
              <a:spcAft>
                <a:spcPts val="0"/>
              </a:spcAft>
              <a:defRPr/>
            </a:pPr>
            <a:endParaRPr lang="fr-FR" altLang="fr-FR" b="1" i="1" dirty="0"/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dirty="0"/>
              <a:t>fonction conative  </a:t>
            </a:r>
            <a:r>
              <a:rPr lang="fr-FR" altLang="fr-FR" b="1" i="1" dirty="0"/>
              <a:t>le destinataire,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i="1" dirty="0"/>
              <a:t> 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dirty="0"/>
              <a:t>fonction phatique        </a:t>
            </a:r>
            <a:r>
              <a:rPr lang="fr-FR" altLang="fr-FR" b="1" i="1" dirty="0"/>
              <a:t> le contact,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i="1" dirty="0"/>
              <a:t> 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dirty="0"/>
              <a:t>fonction métalinguistique</a:t>
            </a:r>
            <a:r>
              <a:rPr lang="fr-FR" altLang="fr-FR" b="1" i="1" dirty="0"/>
              <a:t> le code,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i="1" dirty="0"/>
              <a:t> 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fr-FR" altLang="fr-FR" b="1" dirty="0"/>
              <a:t>fonction poétique  </a:t>
            </a:r>
            <a:r>
              <a:rPr lang="fr-FR" altLang="fr-FR" b="1" i="1" dirty="0"/>
              <a:t>le</a:t>
            </a:r>
            <a:r>
              <a:rPr lang="fr-FR" altLang="fr-FR" b="1" dirty="0"/>
              <a:t> </a:t>
            </a:r>
            <a:r>
              <a:rPr lang="fr-FR" altLang="fr-FR" b="1" i="1" dirty="0"/>
              <a:t>message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3695701" y="4322763"/>
            <a:ext cx="960967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7374468" y="4270376"/>
            <a:ext cx="1375833" cy="6715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26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4718</TotalTime>
  <Words>931</Words>
  <Application>Microsoft Office PowerPoint</Application>
  <PresentationFormat>Grand écran</PresentationFormat>
  <Paragraphs>203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L'ontogénèse  des  matériaux culturels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Utilisateur</dc:creator>
  <cp:lastModifiedBy>William Whitney</cp:lastModifiedBy>
  <cp:revision>47</cp:revision>
  <dcterms:created xsi:type="dcterms:W3CDTF">2022-10-27T13:13:01Z</dcterms:created>
  <dcterms:modified xsi:type="dcterms:W3CDTF">2025-09-23T07:45:09Z</dcterms:modified>
</cp:coreProperties>
</file>