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5" r:id="rId17"/>
    <p:sldId id="277" r:id="rId18"/>
    <p:sldId id="274" r:id="rId19"/>
    <p:sldId id="276" r:id="rId20"/>
    <p:sldId id="271" r:id="rId21"/>
    <p:sldId id="272" r:id="rId22"/>
    <p:sldId id="273" r:id="rId23"/>
    <p:sldId id="278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>
      <p:cViewPr varScale="1">
        <p:scale>
          <a:sx n="102" d="100"/>
          <a:sy n="102" d="100"/>
        </p:scale>
        <p:origin x="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515C7D-C20F-2D9D-8DD4-19ED9853E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A28FD6-FD6C-38C2-DA46-259721566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C09F37-8BE5-3E5D-85D6-22D7062E3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A789-70BC-0344-9214-CBE2232FBD9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5F56F9-E2AD-8B7B-4EC4-BB1080108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60927B-7BB4-E4EB-CC77-0200BAAC6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5030-3583-5347-B004-EC96EB982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62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35D66F-0D5C-AD49-4E60-1B2D67FC9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510ED9-1F09-083F-F7E1-C9B66EB3E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79448A-CC3D-DADD-3F20-5FAC9EF22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A789-70BC-0344-9214-CBE2232FBD9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F654A9-0530-F63D-DB80-24304154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564329-5B14-C4FE-425F-97859D81D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5030-3583-5347-B004-EC96EB982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23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8785B43-6F3A-41FD-4937-91C9710E0A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716DD1-A945-B0FA-08F0-E33655BD6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2DEAA0-952F-832C-D609-19C44763A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A789-70BC-0344-9214-CBE2232FBD9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F80E0B-AC4C-D588-CEF0-323D75E5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E33B82-BB3E-B73F-2398-5F923ED9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5030-3583-5347-B004-EC96EB982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27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1BCCEF-241D-C2AE-C1BE-AC5F6F8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BB0606-06DB-D00C-2BA5-BAEAE9A8F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A42CD4-97A6-FD25-7B68-CFF46C6BF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A789-70BC-0344-9214-CBE2232FBD9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118314-2E2E-5940-26F2-9FC62807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3BAB7-A9AF-3419-BBE5-243E28F51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5030-3583-5347-B004-EC96EB982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84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48D619-85CD-DD65-DD18-EB2B67D99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B545AB-A9A7-7BEA-19DC-025E207EF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A7530A-4EA6-EB69-C2E0-BE0D7C68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A789-70BC-0344-9214-CBE2232FBD9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65770F-59C8-59D6-FEFE-31E3D553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D014A8-8483-302F-5348-3FB98A7C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5030-3583-5347-B004-EC96EB982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01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8A6CC2-524E-352C-6BEF-F64D15452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62EB07-1983-23F5-890E-FD7568255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1C1583-142C-F423-8216-FFCF17FFC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6D14DE-4AD6-9691-CDDD-D3C791197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A789-70BC-0344-9214-CBE2232FBD9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415DD1-B62F-25C9-1C66-2052297DC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66E06A-A7BD-7E79-F816-45A03D121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5030-3583-5347-B004-EC96EB982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11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8136B-11FA-2BC8-F019-933EFCEC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4FC7AB-8C5B-6964-AB33-CB923DDD6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408110-E362-0CBA-C86F-19CE2A3A9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1A1261-E890-7C7F-7E94-814DA928B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219DDE7-82BB-34A3-904C-1CB7F55807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1168116-2A6A-BF72-5092-D8D67DA1B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A789-70BC-0344-9214-CBE2232FBD9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AA6485-6BED-73B9-A310-42F0802F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F5D6586-3995-5E60-1657-7CBC3603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5030-3583-5347-B004-EC96EB982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65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D56614-1576-9763-BFC5-E7CA9C0A3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341E6B7-3445-1E65-D134-52AB03CBE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A789-70BC-0344-9214-CBE2232FBD9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97D129-F8A6-42FB-AC4F-7664668AE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5F89EB-A869-5E08-7FDC-B268271E2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5030-3583-5347-B004-EC96EB982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08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6E202EA-EE2D-C827-4A61-1052A8E16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A789-70BC-0344-9214-CBE2232FBD9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AB3694-013A-B48D-6540-738834B2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9DF96C-A2AD-FEDD-6DBB-E91F194A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5030-3583-5347-B004-EC96EB982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966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EEF1E3-1596-50B8-EB58-C1B2683A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175C1C-1AC3-BE8C-6702-C89FF490C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682F24-16C6-DD20-5874-6DE6963AD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402152-5BC1-0B99-9504-3ABE78570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A789-70BC-0344-9214-CBE2232FBD9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7159F2-71F4-3EF3-A335-876687CE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1DC075-B30B-360A-6DA6-484A3C66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5030-3583-5347-B004-EC96EB982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80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62AC1-73F7-98D8-5B8A-FBB66793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FCF5231-3A3A-C869-D4FE-163CAB5AF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5A41CB-7998-4C01-362C-C3E564970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34BC8C-8583-9B33-7326-AC783CAA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A789-70BC-0344-9214-CBE2232FBD9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E007B1-5A56-6ACB-C82D-802DB224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43A49F-4DF5-B982-0A6B-652B1951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5030-3583-5347-B004-EC96EB982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95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4EB0225-CC60-A00E-1B8B-88EDAA05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C72A83-1907-256F-6A1C-6143FA24B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D30A7C-E527-D408-1DF5-D52837DF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7A789-70BC-0344-9214-CBE2232FBD9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8ED0B1-39D0-F96B-1045-B47DE686B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243023-A9C0-F3DA-F9E8-3B071028C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5030-3583-5347-B004-EC96EB982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3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maitron.fr/dictionnaires/afrique/?pagenum=3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F0AA9D-26AD-90DD-9434-98875803F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Fabrique des idées politiques en Afrique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37C5C08-6DA3-112D-1C3A-A716FB1472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M2 2025-2026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FAC908-A216-B041-C6DF-BFC14B4DA5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314636" y="0"/>
            <a:ext cx="12821271" cy="69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82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AE74AB-EB75-C33E-07EB-4FE82794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Les intellectuels comme acteurs dans les mondes sociaux et politiques: l’apport d’une approche bourdieusienne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F45365A-3145-7CC1-5CE3-BCA81CFCC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2933" y="2483102"/>
            <a:ext cx="6786134" cy="3693861"/>
          </a:xfrm>
        </p:spPr>
      </p:pic>
    </p:spTree>
    <p:extLst>
      <p:ext uri="{BB962C8B-B14F-4D97-AF65-F5344CB8AC3E}">
        <p14:creationId xmlns:p14="http://schemas.microsoft.com/office/powerpoint/2010/main" val="1747904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730B6F-4018-1834-BA8D-E3A688F13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D. Encodage/Décodage, Stuart Hall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32D6AE2-AB10-BAAE-9B47-4D52C1D45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90272"/>
            <a:ext cx="4181465" cy="4351338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BE48187-EC73-E871-02AE-9A5FF9CF8593}"/>
              </a:ext>
            </a:extLst>
          </p:cNvPr>
          <p:cNvSpPr txBox="1"/>
          <p:nvPr/>
        </p:nvSpPr>
        <p:spPr>
          <a:xfrm>
            <a:off x="838200" y="6031210"/>
            <a:ext cx="4181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0" i="0" u="none" strike="noStrike" dirty="0" err="1">
                <a:solidFill>
                  <a:srgbClr val="666666"/>
                </a:solidFill>
                <a:effectLst/>
                <a:latin typeface="Graphik"/>
              </a:rPr>
              <a:t>Photograph</a:t>
            </a:r>
            <a:r>
              <a:rPr lang="fr-FR" sz="1200" b="0" i="0" u="none" strike="noStrike" dirty="0">
                <a:solidFill>
                  <a:srgbClr val="666666"/>
                </a:solidFill>
                <a:effectLst/>
                <a:latin typeface="Graphik"/>
              </a:rPr>
              <a:t> by </a:t>
            </a:r>
            <a:r>
              <a:rPr lang="fr-FR" sz="1200" b="0" i="0" u="none" strike="noStrike" dirty="0" err="1">
                <a:solidFill>
                  <a:srgbClr val="666666"/>
                </a:solidFill>
                <a:effectLst/>
                <a:latin typeface="Graphik"/>
              </a:rPr>
              <a:t>Eamonn</a:t>
            </a:r>
            <a:r>
              <a:rPr lang="fr-FR" sz="1200" b="0" i="0" u="none" strike="noStrike" dirty="0">
                <a:solidFill>
                  <a:srgbClr val="666666"/>
                </a:solidFill>
                <a:effectLst/>
                <a:latin typeface="Graphik"/>
              </a:rPr>
              <a:t> McCabe / Camera </a:t>
            </a:r>
            <a:r>
              <a:rPr lang="fr-FR" sz="1200" b="0" i="0" u="none" strike="noStrike" dirty="0" err="1">
                <a:solidFill>
                  <a:srgbClr val="666666"/>
                </a:solidFill>
                <a:effectLst/>
                <a:latin typeface="Graphik"/>
              </a:rPr>
              <a:t>Press</a:t>
            </a:r>
            <a:r>
              <a:rPr lang="fr-FR" sz="1200" b="0" i="0" u="none" strike="noStrike" dirty="0">
                <a:solidFill>
                  <a:srgbClr val="666666"/>
                </a:solidFill>
                <a:effectLst/>
                <a:latin typeface="Graphik"/>
              </a:rPr>
              <a:t> / </a:t>
            </a:r>
            <a:r>
              <a:rPr lang="fr-FR" sz="1200" b="0" i="0" u="none" strike="noStrike" dirty="0" err="1">
                <a:solidFill>
                  <a:srgbClr val="666666"/>
                </a:solidFill>
                <a:effectLst/>
                <a:latin typeface="Graphik"/>
              </a:rPr>
              <a:t>Redux</a:t>
            </a:r>
            <a:r>
              <a:rPr lang="fr-FR" sz="1200" b="0" i="0" u="none" strike="noStrike" dirty="0">
                <a:solidFill>
                  <a:srgbClr val="666666"/>
                </a:solidFill>
                <a:effectLst/>
                <a:latin typeface="Graphik"/>
              </a:rPr>
              <a:t>, The New </a:t>
            </a:r>
            <a:r>
              <a:rPr lang="fr-FR" sz="1200" b="0" i="0" u="none" strike="noStrike" dirty="0" err="1">
                <a:solidFill>
                  <a:srgbClr val="666666"/>
                </a:solidFill>
                <a:effectLst/>
                <a:latin typeface="Graphik"/>
              </a:rPr>
              <a:t>Yorker</a:t>
            </a: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D3BD27-614D-E47C-BFE1-D6FFBA906D5A}"/>
              </a:ext>
            </a:extLst>
          </p:cNvPr>
          <p:cNvSpPr txBox="1"/>
          <p:nvPr/>
        </p:nvSpPr>
        <p:spPr>
          <a:xfrm>
            <a:off x="5949863" y="3429000"/>
            <a:ext cx="5010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Voir: 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Newell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Stephanie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‘The Last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Laugh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African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Audience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Responses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Colonial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Health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Propaganda Films,’ </a:t>
            </a:r>
            <a:r>
              <a:rPr lang="fr-FR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Cambridge Journal of Postcolonial </a:t>
            </a:r>
            <a:r>
              <a:rPr lang="fr-FR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Literary</a:t>
            </a:r>
            <a:r>
              <a:rPr lang="fr-FR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Inquiry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Vol. 4, No.3, pp. 347-361, 2017.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160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7136D-175F-74FC-313C-B151738AC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E. Imaginaires politiques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DF53BF1-7BB3-123D-D3CB-4E65D5500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1426" y="1690688"/>
            <a:ext cx="4964799" cy="4964799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66D753-C964-BC99-ACF6-C8E4ABE98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853" y="1788760"/>
            <a:ext cx="3410385" cy="50692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67F1DE-F1AE-7F14-892B-F01A65C88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4287"/>
            <a:ext cx="3319397" cy="52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6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57A55-4B56-00EC-EA78-8404B6E17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F. Économie morale/ethnicité morale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8FA6D4D-C398-5D80-95EB-FC721B611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510" y="1690688"/>
            <a:ext cx="6646686" cy="4503765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5382C2-99F2-29D5-5D9C-699C6E94C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240" y="1690688"/>
            <a:ext cx="3392229" cy="51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4ED36C-D2EE-4C84-1031-739AC628A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Passage en revue des séances…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F64E37F-9D01-601E-C638-B32DEF805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384" y="1690688"/>
            <a:ext cx="4109232" cy="4109232"/>
          </a:xfrm>
        </p:spPr>
      </p:pic>
    </p:spTree>
    <p:extLst>
      <p:ext uri="{BB962C8B-B14F-4D97-AF65-F5344CB8AC3E}">
        <p14:creationId xmlns:p14="http://schemas.microsoft.com/office/powerpoint/2010/main" val="2690131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81C75-90A7-18BA-EB2B-71FEE6C3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396"/>
            <a:ext cx="10515600" cy="1325563"/>
          </a:xfrm>
        </p:spPr>
        <p:txBody>
          <a:bodyPr/>
          <a:lstStyle/>
          <a:p>
            <a:r>
              <a:rPr lang="fr-FR" dirty="0"/>
              <a:t>Note critique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DF53E9-BBF7-1EFB-7E93-05ECB4CF7479}"/>
              </a:ext>
            </a:extLst>
          </p:cNvPr>
          <p:cNvSpPr txBox="1"/>
          <p:nvPr/>
        </p:nvSpPr>
        <p:spPr>
          <a:xfrm>
            <a:off x="1574104" y="1730462"/>
            <a:ext cx="35740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Ce qu’une biographie sociologique n’est PAS: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Une série d’anecdotes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Une série d’évènements chronologiques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L’isolement d’un individu de son environnement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Une opportunité de comprendre le ‘moi profond’ d’une personne. </a:t>
            </a:r>
            <a:endParaRPr lang="fr-FR" sz="2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0DACE1-F9A8-C8E9-8E5C-237D36D04737}"/>
              </a:ext>
            </a:extLst>
          </p:cNvPr>
          <p:cNvSpPr txBox="1"/>
          <p:nvPr/>
        </p:nvSpPr>
        <p:spPr>
          <a:xfrm>
            <a:off x="6254663" y="195630"/>
            <a:ext cx="4363233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Ce qu’est une biographie sociologique: </a:t>
            </a:r>
          </a:p>
          <a:p>
            <a:pPr algn="ctr"/>
            <a:endParaRPr lang="fr-FR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Révéler la fabrique sociale d’un individu (socialisations primaire, secondaire)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Comment il ou elle a pu naviguer la société (quelles étaient ses ressources pour le faire)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Un prétexte pour comprendre la société: les hiérarchies sociales, les paramètres de la mobilité sociale, les contraintes et opportunités dans un contexte social précis, le changement social.</a:t>
            </a:r>
          </a:p>
          <a:p>
            <a:endParaRPr lang="fr-FR" dirty="0">
              <a:effectLst/>
              <a:latin typeface="Calibri" panose="020F0502020204030204" pitchFamily="34" charset="0"/>
            </a:endParaRP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D00806C-2F81-42C6-45EC-C24EEEF88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96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3F1C6-9995-3EE4-E19A-9CE3B5DC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397349-C240-CDD8-E829-E1E6A4201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784" y="1474331"/>
            <a:ext cx="8588679" cy="5041726"/>
          </a:xfrm>
        </p:spPr>
        <p:txBody>
          <a:bodyPr>
            <a:normAutofit fontScale="62500" lnSpcReduction="20000"/>
          </a:bodyPr>
          <a:lstStyle/>
          <a:p>
            <a:pPr marL="635000" indent="-457200">
              <a:lnSpc>
                <a:spcPct val="150000"/>
              </a:lnSpc>
              <a:spcBef>
                <a:spcPts val="0"/>
              </a:spcBef>
            </a:pPr>
            <a:endParaRPr lang="fr-FR" sz="2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635000" indent="-457200">
              <a:lnSpc>
                <a:spcPct val="150000"/>
              </a:lnSpc>
              <a:spcBef>
                <a:spcPts val="0"/>
              </a:spcBef>
            </a:pPr>
            <a:r>
              <a:rPr lang="fr-FR" sz="2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Hiérarchies ambivalentes entre aristocratie et bourgeoisie dans l’Europe de la 2</a:t>
            </a:r>
            <a:r>
              <a:rPr lang="fr-FR" sz="26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fr-FR" sz="2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moitié du 18</a:t>
            </a:r>
            <a:r>
              <a:rPr lang="fr-FR" sz="26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fr-FR" sz="2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les bouleversements qui affectent les conditions sociales de la création artistique entre le 18</a:t>
            </a:r>
            <a:r>
              <a:rPr lang="fr-FR" sz="26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fr-FR" sz="2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le 19</a:t>
            </a:r>
            <a:r>
              <a:rPr lang="fr-FR" sz="26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fr-FR" sz="2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635000" indent="-457200">
              <a:lnSpc>
                <a:spcPct val="150000"/>
              </a:lnSpc>
              <a:spcBef>
                <a:spcPts val="0"/>
              </a:spcBef>
            </a:pPr>
            <a:r>
              <a:rPr lang="fr-FR" sz="2600" dirty="0">
                <a:solidFill>
                  <a:srgbClr val="000000"/>
                </a:solidFill>
                <a:latin typeface="Arial" panose="020B0604020202020204" pitchFamily="34" charset="0"/>
              </a:rPr>
              <a:t>L’aristocratie domine encore l’Europe mais la bourgeoisie se renforce (en amont RF). Les artistes dépendent du patronage aristocrate. </a:t>
            </a:r>
          </a:p>
          <a:p>
            <a:pPr marL="635000" indent="-457200">
              <a:lnSpc>
                <a:spcPct val="150000"/>
              </a:lnSpc>
              <a:spcBef>
                <a:spcPts val="0"/>
              </a:spcBef>
            </a:pPr>
            <a:r>
              <a:rPr lang="fr-FR" sz="2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Mozart conforme ses créations musicales aux goûts de la cour mais n’arrive pas à ajuster ses habitus. </a:t>
            </a:r>
          </a:p>
          <a:p>
            <a:pPr marL="635000" indent="-457200">
              <a:lnSpc>
                <a:spcPct val="150000"/>
              </a:lnSpc>
              <a:spcBef>
                <a:spcPts val="0"/>
              </a:spcBef>
            </a:pPr>
            <a:r>
              <a:rPr lang="fr-FR" sz="2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Mais cela est aussi une des sources de son originalité: il introduit de nouveaux éléments dans ses créations musicales car il est relativement autonome (donc misérable). Il était trop ‘moderne’ pour son époque. D’où le rejet dont il fit l’objet à la fin de sa vie et sa fin dans la misère. </a:t>
            </a:r>
            <a:br>
              <a:rPr lang="fr-FR" sz="2600" dirty="0"/>
            </a:br>
            <a:br>
              <a:rPr lang="fr-FR" dirty="0"/>
            </a:br>
            <a:br>
              <a:rPr lang="fr-FR" dirty="0">
                <a:effectLst/>
                <a:latin typeface="Calibri" panose="020F0502020204030204" pitchFamily="34" charset="0"/>
              </a:rPr>
            </a:br>
            <a:endParaRPr lang="fr-FR" dirty="0">
              <a:effectLst/>
              <a:latin typeface="Calibri" panose="020F0502020204030204" pitchFamily="34" charset="0"/>
            </a:endParaRPr>
          </a:p>
          <a:p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6A36C2D-CF88-CA7B-9D21-3612642EE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57907" cy="504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10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FDFDBF-B825-ABCF-9E71-9DC1024CA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Découverte du </a:t>
            </a:r>
            <a:r>
              <a:rPr lang="fr-FR" dirty="0" err="1"/>
              <a:t>Maitron</a:t>
            </a:r>
            <a:r>
              <a:rPr lang="fr-FR" dirty="0"/>
              <a:t> Afrique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F0CB61-9382-89D1-ABAD-FFAC3AAD6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https://maitron.fr/dictionnaires/afrique/?pagenum=3</a:t>
            </a:r>
            <a:r>
              <a:rPr lang="fr-FR" dirty="0"/>
              <a:t> </a:t>
            </a:r>
          </a:p>
          <a:p>
            <a:r>
              <a:rPr lang="fr-FR" dirty="0"/>
              <a:t>Dictionnaire du </a:t>
            </a:r>
            <a:r>
              <a:rPr lang="fr-FR" dirty="0" err="1"/>
              <a:t>mvt</a:t>
            </a:r>
            <a:r>
              <a:rPr lang="fr-FR" dirty="0"/>
              <a:t> ouvrier lancé par Jean </a:t>
            </a:r>
            <a:r>
              <a:rPr lang="fr-FR" dirty="0" err="1"/>
              <a:t>Maitron</a:t>
            </a:r>
            <a:r>
              <a:rPr lang="fr-FR" dirty="0"/>
              <a:t> (historien) en 1964 et repris par le CNRS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EF323B-669C-37F6-B481-D77A175B4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246" y="3429000"/>
            <a:ext cx="5880970" cy="32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15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3B64D7-4964-E287-A103-11E8FF273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Faire une biographie d’un objet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72B8DE-C1FB-D390-5F6D-3A68992E2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21312" cy="435133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D’où vient cet objet, qui l’a fabriqué?</a:t>
            </a:r>
          </a:p>
          <a:p>
            <a:r>
              <a:rPr lang="fr-FR" dirty="0"/>
              <a:t>Quelle a été sa carrière jusqu’ici? Correspond-elle aux attentes qui avaient été exprimées pour lui? </a:t>
            </a:r>
          </a:p>
          <a:p>
            <a:r>
              <a:rPr lang="fr-FR" dirty="0"/>
              <a:t>Quels sont les ‘âges’ reconnus de cet objet? Quels marqueurs peut-on repérer? </a:t>
            </a:r>
          </a:p>
          <a:p>
            <a:r>
              <a:rPr lang="fr-FR" dirty="0"/>
              <a:t>Comment ses usages ont-ils changé avec le temps et que lui arrive-t-il quand il n’est plus utile? </a:t>
            </a:r>
          </a:p>
          <a:p>
            <a:r>
              <a:rPr lang="fr-FR" dirty="0"/>
              <a:t>Les objets sont imprégnés de sens, qui varient socialement</a:t>
            </a:r>
          </a:p>
          <a:p>
            <a:r>
              <a:rPr lang="fr-FR" dirty="0"/>
              <a:t>Les objets ‘font’ des choses aux gens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BF7664-387E-9C21-5FA5-27A700A81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850" y="939126"/>
            <a:ext cx="3863612" cy="579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41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44EC3A-2C13-28F8-1C65-057A5819E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120EB0-79B8-3E76-D419-B9DA3873F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Comment est fixée la valeur d’une chose? Comment varie-t-elle? </a:t>
            </a:r>
          </a:p>
          <a:p>
            <a:r>
              <a:rPr lang="fr-FR" dirty="0"/>
              <a:t>Où et avec quoi est-elle échangée? </a:t>
            </a:r>
          </a:p>
          <a:p>
            <a:r>
              <a:rPr lang="fr-FR" dirty="0"/>
              <a:t>Comment la forme de ces échanges affecte-t-elle la valeur d’un objet?</a:t>
            </a:r>
          </a:p>
          <a:p>
            <a:r>
              <a:rPr lang="fr-FR" dirty="0"/>
              <a:t>Un objet peut être dé-</a:t>
            </a:r>
            <a:r>
              <a:rPr lang="fr-FR" dirty="0" err="1"/>
              <a:t>commodifié</a:t>
            </a:r>
            <a:r>
              <a:rPr lang="fr-FR" dirty="0"/>
              <a:t> (sorti du circuit des échanges) et re-</a:t>
            </a:r>
            <a:r>
              <a:rPr lang="fr-FR" dirty="0" err="1"/>
              <a:t>commodifié</a:t>
            </a:r>
            <a:endParaRPr lang="fr-FR" dirty="0"/>
          </a:p>
          <a:p>
            <a:r>
              <a:rPr lang="fr-FR" dirty="0"/>
              <a:t>Variation entre les contextes / cultures</a:t>
            </a:r>
          </a:p>
          <a:p>
            <a:r>
              <a:rPr lang="fr-FR" dirty="0"/>
              <a:t>Pas linéaire (comme les personnes, cf. Illusion biographique)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7CF4C7-E9A9-E2B8-6D43-A402BE21D0F2}"/>
              </a:ext>
            </a:extLst>
          </p:cNvPr>
          <p:cNvSpPr txBox="1"/>
          <p:nvPr/>
        </p:nvSpPr>
        <p:spPr>
          <a:xfrm>
            <a:off x="838200" y="5549030"/>
            <a:ext cx="1082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/>
              <a:t>Voir: </a:t>
            </a:r>
            <a:r>
              <a:rPr lang="fr-FR" b="0" i="0" u="none" strike="noStrike" dirty="0">
                <a:solidFill>
                  <a:srgbClr val="212427"/>
                </a:solidFill>
                <a:effectLst/>
                <a:latin typeface="Alegreya Sans"/>
              </a:rPr>
              <a:t>Bertho, Elara. « Photographies de </a:t>
            </a:r>
            <a:r>
              <a:rPr lang="fr-FR" b="0" i="0" u="none" strike="noStrike" dirty="0" err="1">
                <a:solidFill>
                  <a:srgbClr val="212427"/>
                </a:solidFill>
                <a:effectLst/>
                <a:latin typeface="Alegreya Sans"/>
              </a:rPr>
              <a:t>Samori</a:t>
            </a:r>
            <a:r>
              <a:rPr lang="fr-FR" b="0" i="0" u="none" strike="noStrike" dirty="0">
                <a:solidFill>
                  <a:srgbClr val="212427"/>
                </a:solidFill>
                <a:effectLst/>
                <a:latin typeface="Alegreya Sans"/>
              </a:rPr>
              <a:t> Touré : de la carte postale coloniale aux pochettes de vinyles : Le devenir d’une icône ». </a:t>
            </a:r>
            <a:r>
              <a:rPr lang="fr-FR" b="0" i="1" u="none" strike="noStrike" dirty="0">
                <a:solidFill>
                  <a:srgbClr val="212427"/>
                </a:solidFill>
                <a:effectLst/>
                <a:latin typeface="Alegreya Sans"/>
              </a:rPr>
              <a:t>Cahiers d'études africaines, </a:t>
            </a:r>
            <a:r>
              <a:rPr lang="fr-FR" b="0" i="0" u="none" strike="noStrike" dirty="0">
                <a:solidFill>
                  <a:srgbClr val="212427"/>
                </a:solidFill>
                <a:effectLst/>
                <a:latin typeface="Alegreya Sans"/>
              </a:rPr>
              <a:t>2018/2 n° 230, 2018. p.301-322.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0559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A7EC1-AB57-B2BB-E693-7EFFB595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générale du séminaire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507566-6575-DB75-3578-2A2C3E920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 construction…</a:t>
            </a:r>
          </a:p>
          <a:p>
            <a:r>
              <a:rPr lang="fr-FR" dirty="0"/>
              <a:t>Le séminaire au sein de ce parcours de master, penser le regard porté sur la zone PCAMO</a:t>
            </a:r>
          </a:p>
          <a:p>
            <a:r>
              <a:rPr lang="fr-FR" dirty="0"/>
              <a:t>Mettre en valeur des travaux anciens </a:t>
            </a:r>
            <a:r>
              <a:rPr lang="fr-FR" u="sng" dirty="0"/>
              <a:t>et</a:t>
            </a:r>
            <a:r>
              <a:rPr lang="fr-FR" dirty="0"/>
              <a:t> un agenda de recherche actuel en pleine floraison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5170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CACC30-F00F-5B7C-9FDA-0DE310EE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Recherche collective: discussion sur sujets possibles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E401E16-8DA5-54EE-3BFB-BBC2BA00D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6205" y="1800291"/>
            <a:ext cx="3879589" cy="3879589"/>
          </a:xfrm>
        </p:spPr>
      </p:pic>
    </p:spTree>
    <p:extLst>
      <p:ext uri="{BB962C8B-B14F-4D97-AF65-F5344CB8AC3E}">
        <p14:creationId xmlns:p14="http://schemas.microsoft.com/office/powerpoint/2010/main" val="4215538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964E7-0468-7CB6-8CF8-A2D81C87B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Discussion sur la lecture du 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347642-3B7A-5A37-4C42-BA8AC7B9D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Park, Emma, Derek R. Peterson, Anne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Pitcher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and Keith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Breckenridge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“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Intellectual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Cultural Work in Times of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Austerity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Introduction.” </a:t>
            </a:r>
            <a:r>
              <a:rPr lang="fr-F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Africa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91, no. 4 (2021): 517–31.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6784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F55727-8BD7-9046-CB7E-4E033413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59" y="390177"/>
            <a:ext cx="5099137" cy="1325563"/>
          </a:xfrm>
        </p:spPr>
        <p:txBody>
          <a:bodyPr/>
          <a:lstStyle/>
          <a:p>
            <a:r>
              <a:rPr lang="fr-FR" dirty="0"/>
              <a:t>Exercice sur matériau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6590C73-A024-655A-291C-47CCBA249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42359"/>
            <a:ext cx="4779960" cy="6373281"/>
          </a:xfrm>
        </p:spPr>
      </p:pic>
    </p:spTree>
    <p:extLst>
      <p:ext uri="{BB962C8B-B14F-4D97-AF65-F5344CB8AC3E}">
        <p14:creationId xmlns:p14="http://schemas.microsoft.com/office/powerpoint/2010/main" val="4176158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E367F1-F6F3-6896-9E3E-82CC3D897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F28A49B-45FC-2F61-6FCB-FE093F95B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9533" y="436154"/>
            <a:ext cx="9332934" cy="6056721"/>
          </a:xfrm>
        </p:spPr>
      </p:pic>
    </p:spTree>
    <p:extLst>
      <p:ext uri="{BB962C8B-B14F-4D97-AF65-F5344CB8AC3E}">
        <p14:creationId xmlns:p14="http://schemas.microsoft.com/office/powerpoint/2010/main" val="624700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D6FF85-8E1D-6693-C261-83B45F4A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Organisation du travail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754243-09FA-CF03-2C62-234F1AF8D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Lecture hebdomadaire, critique et approfondie</a:t>
            </a:r>
          </a:p>
          <a:p>
            <a:r>
              <a:rPr lang="fr-FR" dirty="0"/>
              <a:t>Partage de matériaux empiriques</a:t>
            </a:r>
          </a:p>
          <a:p>
            <a:r>
              <a:rPr lang="fr-FR" dirty="0"/>
              <a:t>Assiduité et participation obligatoires</a:t>
            </a:r>
          </a:p>
          <a:p>
            <a:r>
              <a:rPr lang="fr-FR" dirty="0"/>
              <a:t>1 exercice individuel: la biographie sociale d’</a:t>
            </a:r>
            <a:r>
              <a:rPr lang="fr-FR" dirty="0" err="1"/>
              <a:t>un.e</a:t>
            </a:r>
            <a:r>
              <a:rPr lang="fr-FR" dirty="0"/>
              <a:t> producteur/</a:t>
            </a:r>
            <a:r>
              <a:rPr lang="fr-FR" dirty="0" err="1"/>
              <a:t>trice</a:t>
            </a:r>
            <a:r>
              <a:rPr lang="fr-FR" dirty="0"/>
              <a:t> d’idées, ou d’un objet politique/culturel</a:t>
            </a:r>
          </a:p>
          <a:p>
            <a:r>
              <a:rPr lang="fr-FR" dirty="0"/>
              <a:t>1 exercice collectif (toute la classe): projet de recherche collectif, sujet à déterminer</a:t>
            </a:r>
          </a:p>
          <a:p>
            <a:r>
              <a:rPr lang="fr-FR" dirty="0"/>
              <a:t>Quels objectifs pédagogiques de ces deux exercices? </a:t>
            </a:r>
          </a:p>
        </p:txBody>
      </p:sp>
    </p:spTree>
    <p:extLst>
      <p:ext uri="{BB962C8B-B14F-4D97-AF65-F5344CB8AC3E}">
        <p14:creationId xmlns:p14="http://schemas.microsoft.com/office/powerpoint/2010/main" val="78126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1482BF-93E7-0272-1FEB-DF60D80E8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épistémique du séminaire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E72AE1-37B8-71F1-FE8B-A904AF1C6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Débattre des idées sur le fond</a:t>
            </a:r>
          </a:p>
          <a:p>
            <a:r>
              <a:rPr lang="fr-FR" dirty="0"/>
              <a:t>Donner à voir la généalogie des concepts, héritage des </a:t>
            </a:r>
            <a:r>
              <a:rPr lang="fr-FR" i="1" dirty="0"/>
              <a:t>postcolonial </a:t>
            </a:r>
            <a:r>
              <a:rPr lang="fr-FR" i="1" dirty="0" err="1"/>
              <a:t>studies</a:t>
            </a:r>
            <a:endParaRPr lang="fr-FR" i="1" dirty="0"/>
          </a:p>
          <a:p>
            <a:pPr marL="0" indent="0">
              <a:buNone/>
            </a:pP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Dipesh Chakrabarty, </a:t>
            </a:r>
            <a:r>
              <a:rPr lang="fr-F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Provincialiser l'Europe. La pensée postcoloniale et la différence historique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, Paris, Amsterdam, 2020.</a:t>
            </a:r>
            <a:endParaRPr lang="fr-FR" sz="1400" i="1" dirty="0"/>
          </a:p>
          <a:p>
            <a:r>
              <a:rPr lang="fr-FR" i="1" dirty="0"/>
              <a:t>Mais ce séminaire n’est pas un séminaire de pensée politique ou de théorie politique</a:t>
            </a:r>
          </a:p>
          <a:p>
            <a:r>
              <a:rPr lang="fr-FR" dirty="0"/>
              <a:t>Accent sur la </a:t>
            </a:r>
            <a:r>
              <a:rPr lang="fr-FR" i="1" dirty="0"/>
              <a:t>fabrique</a:t>
            </a:r>
            <a:r>
              <a:rPr lang="fr-FR" dirty="0"/>
              <a:t> matérielle et sociale des idées</a:t>
            </a:r>
          </a:p>
          <a:p>
            <a:r>
              <a:rPr lang="fr-FR" dirty="0"/>
              <a:t>Par le bas</a:t>
            </a:r>
          </a:p>
          <a:p>
            <a:r>
              <a:rPr lang="fr-FR" dirty="0"/>
              <a:t>Au-delà des grands canons et des grands noms</a:t>
            </a:r>
          </a:p>
          <a:p>
            <a:pPr marL="0" indent="0">
              <a:buNone/>
            </a:pPr>
            <a:r>
              <a:rPr lang="fr-FR" sz="1500" dirty="0"/>
              <a:t>Barber Karin, </a:t>
            </a:r>
            <a:r>
              <a:rPr lang="fr-FR" sz="1500" dirty="0" err="1"/>
              <a:t>ed</a:t>
            </a:r>
            <a:r>
              <a:rPr lang="fr-FR" sz="1500" dirty="0"/>
              <a:t>., </a:t>
            </a:r>
            <a:r>
              <a:rPr lang="fr-FR" sz="1500" i="1" dirty="0" err="1"/>
              <a:t>Africa’s</a:t>
            </a:r>
            <a:r>
              <a:rPr lang="fr-FR" sz="1500" i="1" dirty="0"/>
              <a:t> </a:t>
            </a:r>
            <a:r>
              <a:rPr lang="fr-FR" sz="1500" i="1" dirty="0" err="1"/>
              <a:t>Hidden</a:t>
            </a:r>
            <a:r>
              <a:rPr lang="fr-FR" sz="1500" i="1" dirty="0"/>
              <a:t> Histories. Everyday </a:t>
            </a:r>
            <a:r>
              <a:rPr lang="fr-FR" sz="1500" i="1" dirty="0" err="1"/>
              <a:t>Literacy</a:t>
            </a:r>
            <a:r>
              <a:rPr lang="fr-FR" sz="1500" i="1" dirty="0"/>
              <a:t> and </a:t>
            </a:r>
            <a:r>
              <a:rPr lang="fr-FR" sz="1500" i="1" dirty="0" err="1"/>
              <a:t>Making</a:t>
            </a:r>
            <a:r>
              <a:rPr lang="fr-FR" sz="1500" i="1" dirty="0"/>
              <a:t> the Self</a:t>
            </a:r>
            <a:r>
              <a:rPr lang="fr-FR" sz="1500" dirty="0"/>
              <a:t>, Bloomington, Indiana </a:t>
            </a:r>
            <a:r>
              <a:rPr lang="fr-FR" sz="1500" dirty="0" err="1"/>
              <a:t>University</a:t>
            </a:r>
            <a:r>
              <a:rPr lang="fr-FR" sz="1500" dirty="0"/>
              <a:t> </a:t>
            </a:r>
            <a:r>
              <a:rPr lang="fr-FR" sz="1500" dirty="0" err="1"/>
              <a:t>Press</a:t>
            </a:r>
            <a:r>
              <a:rPr lang="fr-FR" sz="1500" dirty="0"/>
              <a:t>, 2006</a:t>
            </a:r>
          </a:p>
          <a:p>
            <a:endParaRPr lang="fr-FR" dirty="0"/>
          </a:p>
          <a:p>
            <a:endParaRPr lang="fr-FR" dirty="0"/>
          </a:p>
          <a:p>
            <a:pPr lvl="1">
              <a:buFont typeface="Courier New" panose="02070309020205020404" pitchFamily="49" charset="0"/>
              <a:buChar char="o"/>
            </a:pPr>
            <a:endParaRPr lang="fr-FR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fr-FR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fr-FR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fr-FR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fr-FR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fr-FR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fr-FR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2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01701-E347-32E2-FF7B-640BA5EF7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Approche épistémique (2)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538229-F3CB-7C70-4323-B16C7C7B6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Mettre en intrigue le succès (ou pas) de certaines idées politiques</a:t>
            </a: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Les idées font-elles la révolution? </a:t>
            </a:r>
          </a:p>
          <a:p>
            <a:pPr marL="0" indent="0">
              <a:buNone/>
            </a:pPr>
            <a:endParaRPr 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5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Chartier Roger, </a:t>
            </a:r>
            <a:r>
              <a:rPr lang="fr-FR" sz="150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Les origines culturelles de la Révolution française,</a:t>
            </a:r>
            <a:r>
              <a:rPr lang="fr-FR" sz="15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Paris, Seuil, 1990.</a:t>
            </a:r>
          </a:p>
          <a:p>
            <a:pPr marL="0" indent="0">
              <a:buNone/>
            </a:pPr>
            <a:r>
              <a:rPr lang="fr-FR" sz="15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Timothy </a:t>
            </a:r>
            <a:r>
              <a:rPr lang="fr-FR" sz="150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Tackett</a:t>
            </a:r>
            <a:r>
              <a:rPr lang="fr-FR" sz="15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500" i="1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Becoming</a:t>
            </a:r>
            <a:r>
              <a:rPr lang="fr-FR" sz="150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500" i="1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Revolutionary</a:t>
            </a:r>
            <a:r>
              <a:rPr lang="fr-FR" sz="150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The </a:t>
            </a:r>
            <a:r>
              <a:rPr lang="fr-FR" sz="1500" i="1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Deputies</a:t>
            </a:r>
            <a:r>
              <a:rPr lang="fr-FR" sz="150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French National </a:t>
            </a:r>
            <a:r>
              <a:rPr lang="fr-FR" sz="1500" i="1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Assembly</a:t>
            </a:r>
            <a:r>
              <a:rPr lang="fr-FR" sz="150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the Emergence of </a:t>
            </a:r>
            <a:r>
              <a:rPr lang="fr-FR" sz="1500" i="1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Revolutionary</a:t>
            </a:r>
            <a:r>
              <a:rPr lang="fr-FR" sz="150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Culture (1789-1790)</a:t>
            </a:r>
            <a:r>
              <a:rPr lang="fr-FR" sz="15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Princeton, Princeton </a:t>
            </a:r>
            <a:r>
              <a:rPr lang="fr-FR" sz="150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fr-FR" sz="15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50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fr-FR" sz="15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1996. </a:t>
            </a:r>
          </a:p>
          <a:p>
            <a:pPr marL="0" indent="0">
              <a:buNone/>
            </a:pPr>
            <a:endParaRPr lang="fr-FR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Diversité des supports</a:t>
            </a: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Pluralité théorique et disciplinaire</a:t>
            </a:r>
          </a:p>
          <a:p>
            <a:pPr marL="0" indent="0">
              <a:buNone/>
            </a:pPr>
            <a:endParaRPr lang="fr-FR" sz="15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FF095-40E5-01A4-3D04-46570C5B3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A. Les héritages de l’école de Cambridge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2D5E92-F454-B064-33D6-BDDA32E46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fr-F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500" dirty="0">
                <a:solidFill>
                  <a:srgbClr val="000000"/>
                </a:solidFill>
                <a:latin typeface="Arial" panose="020B0604020202020204" pitchFamily="34" charset="0"/>
              </a:rPr>
              <a:t>Voir: </a:t>
            </a:r>
            <a:r>
              <a:rPr lang="fr-FR" sz="15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Matonti</a:t>
            </a:r>
            <a:r>
              <a:rPr lang="fr-FR" sz="1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Frédérique, « Plaidoyer pour une histoire sociale des idées politiques ».</a:t>
            </a:r>
            <a:r>
              <a:rPr lang="fr-FR" sz="15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Revue d’histoire moderne &amp; contemporaine, </a:t>
            </a:r>
            <a:r>
              <a:rPr lang="fr-FR" sz="1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2012/5 n° 59-4bis, 2012, p.85-104</a:t>
            </a:r>
            <a:endParaRPr lang="fr-FR" sz="15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8B3AF6-1AD0-0C62-6C35-45662C658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517" y="1825625"/>
            <a:ext cx="2100824" cy="33282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A4341F-E876-F9FB-5931-04C2C1D2F019}"/>
              </a:ext>
            </a:extLst>
          </p:cNvPr>
          <p:cNvSpPr txBox="1"/>
          <p:nvPr/>
        </p:nvSpPr>
        <p:spPr>
          <a:xfrm>
            <a:off x="2035504" y="1825625"/>
            <a:ext cx="33945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Renverser la démarche par rapport approches antérieures </a:t>
            </a:r>
          </a:p>
          <a:p>
            <a:pPr marL="285750" indent="-285750">
              <a:buFontTx/>
              <a:buChar char="-"/>
            </a:pPr>
            <a:r>
              <a:rPr lang="fr-FR" dirty="0"/>
              <a:t>VS évolutionnisme, anachronismes et </a:t>
            </a:r>
            <a:r>
              <a:rPr lang="fr-FR" dirty="0" err="1"/>
              <a:t>téléologismes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Reconstituer des contextes d’énonciation</a:t>
            </a:r>
          </a:p>
          <a:p>
            <a:pPr marL="285750" indent="-285750">
              <a:buFontTx/>
              <a:buChar char="-"/>
            </a:pPr>
            <a:r>
              <a:rPr lang="fr-FR" dirty="0"/>
              <a:t>Focale sur la dimension discursive/langagière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Obj</a:t>
            </a:r>
            <a:r>
              <a:rPr lang="fr-FR" dirty="0"/>
              <a:t>: reconstituer des manières de concevoir le politique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619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D8B17D-F40F-0F63-0D95-DCC0B84BD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38"/>
            <a:ext cx="10515600" cy="1325563"/>
          </a:xfrm>
        </p:spPr>
        <p:txBody>
          <a:bodyPr/>
          <a:lstStyle/>
          <a:p>
            <a:r>
              <a:rPr lang="fr-FR" dirty="0"/>
              <a:t>B. Les mondes de l’art, Howard Becker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7E2E946-BB71-A16C-09CD-F4462A2BB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1" y="1419301"/>
            <a:ext cx="3625799" cy="543869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50A9CCB-72CA-2C17-EFE1-1198F9205203}"/>
              </a:ext>
            </a:extLst>
          </p:cNvPr>
          <p:cNvSpPr txBox="1"/>
          <p:nvPr/>
        </p:nvSpPr>
        <p:spPr>
          <a:xfrm>
            <a:off x="6601216" y="1741118"/>
            <a:ext cx="47525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L’art comme action collective, le résultat d’interactions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L’art est un travail, un labeur pas différent des autres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relations sont médiées par des conventions, qui permettent et contraignent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Différents types de producteurs: artistes et personnel de renfort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076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E728C-51A3-5FA2-E24F-8115980D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FC52EA8-FBC5-EFFF-1BF0-B39499E42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538" y="1027906"/>
            <a:ext cx="9142923" cy="5120037"/>
          </a:xfrm>
        </p:spPr>
      </p:pic>
    </p:spTree>
    <p:extLst>
      <p:ext uri="{BB962C8B-B14F-4D97-AF65-F5344CB8AC3E}">
        <p14:creationId xmlns:p14="http://schemas.microsoft.com/office/powerpoint/2010/main" val="3255580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8027A3-0E58-8AEF-F790-AEB105A63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C. La théorie des champs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FB48B11-B162-0624-34F4-52DE68FCA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0324" y="192928"/>
            <a:ext cx="4043476" cy="6665072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5F3465-1B52-65E6-5EAC-45101F30FFD3}"/>
              </a:ext>
            </a:extLst>
          </p:cNvPr>
          <p:cNvSpPr txBox="1"/>
          <p:nvPr/>
        </p:nvSpPr>
        <p:spPr>
          <a:xfrm>
            <a:off x="1177447" y="2150658"/>
            <a:ext cx="53861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Penser plus finement l’ancrage social des productions culturelles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champ comme espace de lutte entre agents et entre pôles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lutte pour la définition de la valeur des capitaux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question de l’autonomie et de sa détermination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L’introduction de la question des crises politiques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32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1067</Words>
  <Application>Microsoft Macintosh PowerPoint</Application>
  <PresentationFormat>Grand écran</PresentationFormat>
  <Paragraphs>117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Alegreya Sans</vt:lpstr>
      <vt:lpstr>Arial</vt:lpstr>
      <vt:lpstr>Calibri</vt:lpstr>
      <vt:lpstr>Calibri Light</vt:lpstr>
      <vt:lpstr>Courier New</vt:lpstr>
      <vt:lpstr>Graphik</vt:lpstr>
      <vt:lpstr>Thème Office</vt:lpstr>
      <vt:lpstr>Fabrique des idées politiques en Afrique</vt:lpstr>
      <vt:lpstr>Présentation générale du séminaire</vt:lpstr>
      <vt:lpstr>Organisation du travail</vt:lpstr>
      <vt:lpstr>Approche épistémique du séminaire</vt:lpstr>
      <vt:lpstr>Approche épistémique (2)</vt:lpstr>
      <vt:lpstr>A. Les héritages de l’école de Cambridge</vt:lpstr>
      <vt:lpstr>B. Les mondes de l’art, Howard Becker</vt:lpstr>
      <vt:lpstr>Présentation PowerPoint</vt:lpstr>
      <vt:lpstr>C. La théorie des champs</vt:lpstr>
      <vt:lpstr>Les intellectuels comme acteurs dans les mondes sociaux et politiques: l’apport d’une approche bourdieusienne </vt:lpstr>
      <vt:lpstr>D. Encodage/Décodage, Stuart Hall</vt:lpstr>
      <vt:lpstr>E. Imaginaires politiques</vt:lpstr>
      <vt:lpstr>F. Économie morale/ethnicité morale</vt:lpstr>
      <vt:lpstr>Passage en revue des séances…</vt:lpstr>
      <vt:lpstr>Note critique</vt:lpstr>
      <vt:lpstr>Présentation PowerPoint</vt:lpstr>
      <vt:lpstr>Découverte du Maitron Afrique</vt:lpstr>
      <vt:lpstr>Faire une biographie d’un objet</vt:lpstr>
      <vt:lpstr>Présentation PowerPoint</vt:lpstr>
      <vt:lpstr>Recherche collective: discussion sur sujets possibles</vt:lpstr>
      <vt:lpstr>Discussion sur la lecture du jour</vt:lpstr>
      <vt:lpstr>Exercice sur matériau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38</cp:revision>
  <dcterms:created xsi:type="dcterms:W3CDTF">2025-09-25T09:16:53Z</dcterms:created>
  <dcterms:modified xsi:type="dcterms:W3CDTF">2025-09-26T07:43:37Z</dcterms:modified>
</cp:coreProperties>
</file>