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–Johnny Appleseed</a:t>
            </a:r>
          </a:p>
        </p:txBody>
      </p:sp>
      <p:sp>
        <p:nvSpPr>
          <p:cNvPr id="94" name="“Type a quote here.”"/>
          <p:cNvSpPr txBox="1"/>
          <p:nvPr>
            <p:ph type="body" sz="quarter" idx="22"/>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929606" y="-12700"/>
            <a:ext cx="16551777" cy="1103451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lvl1pPr>
              <a:defRPr>
                <a:latin typeface="Helvetica Light"/>
                <a:ea typeface="Helvetica Light"/>
                <a:cs typeface="Helvetica Light"/>
                <a:sym typeface="Helvetica Light"/>
              </a:defRPr>
            </a:lvl1pPr>
          </a:lstStyle>
          <a:p>
            <a:pPr/>
            <a:r>
              <a:t>Title Text</a:t>
            </a:r>
          </a:p>
        </p:txBody>
      </p:sp>
      <p:sp>
        <p:nvSpPr>
          <p:cNvPr id="118" name="Body Level One…"/>
          <p:cNvSpPr txBox="1"/>
          <p:nvPr>
            <p:ph type="body" idx="1"/>
          </p:nvPr>
        </p:nvSpPr>
        <p:spPr>
          <a:prstGeom prst="rect">
            <a:avLst/>
          </a:prstGeom>
        </p:spPr>
        <p:txBody>
          <a:bodyPr/>
          <a:lstStyle>
            <a:lvl1pPr>
              <a:buClrTx/>
              <a:buSzPct val="75000"/>
              <a:defRPr sz="3800">
                <a:latin typeface="Helvetica Light"/>
                <a:ea typeface="Helvetica Light"/>
                <a:cs typeface="Helvetica Light"/>
                <a:sym typeface="Helvetica Light"/>
              </a:defRPr>
            </a:lvl1pPr>
            <a:lvl2pPr>
              <a:buClrTx/>
              <a:buSzPct val="75000"/>
              <a:defRPr sz="3800">
                <a:latin typeface="Helvetica Light"/>
                <a:ea typeface="Helvetica Light"/>
                <a:cs typeface="Helvetica Light"/>
                <a:sym typeface="Helvetica Light"/>
              </a:defRPr>
            </a:lvl2pPr>
            <a:lvl3pPr>
              <a:buClrTx/>
              <a:buSzPct val="75000"/>
              <a:defRPr sz="3800">
                <a:latin typeface="Helvetica Light"/>
                <a:ea typeface="Helvetica Light"/>
                <a:cs typeface="Helvetica Light"/>
                <a:sym typeface="Helvetica Light"/>
              </a:defRPr>
            </a:lvl3pPr>
            <a:lvl4pPr>
              <a:buClrTx/>
              <a:buSzPct val="75000"/>
              <a:defRPr sz="3800">
                <a:latin typeface="Helvetica Light"/>
                <a:ea typeface="Helvetica Light"/>
                <a:cs typeface="Helvetica Light"/>
                <a:sym typeface="Helvetica Light"/>
              </a:defRPr>
            </a:lvl4pPr>
            <a:lvl5pPr>
              <a:buClrTx/>
              <a:buSzPct val="75000"/>
              <a:defRPr sz="3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647700" y="508000"/>
            <a:ext cx="12369801" cy="6142538"/>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451058" y="-138499"/>
            <a:ext cx="13525502" cy="9017002"/>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473575" y="2032000"/>
            <a:ext cx="10287000" cy="6858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426200" y="4965700"/>
            <a:ext cx="5886450" cy="3924300"/>
          </a:xfrm>
          <a:prstGeom prst="rect">
            <a:avLst/>
          </a:prstGeom>
        </p:spPr>
        <p:txBody>
          <a:bodyPr lIns="91439" tIns="45719" rIns="91439" bIns="45719" anchor="t">
            <a:noAutofit/>
          </a:bodyPr>
          <a:lstStyle/>
          <a:p>
            <a:pPr/>
          </a:p>
        </p:txBody>
      </p:sp>
      <p:sp>
        <p:nvSpPr>
          <p:cNvPr id="84" name="Image"/>
          <p:cNvSpPr/>
          <p:nvPr>
            <p:ph type="pic" sz="quarter" idx="22"/>
          </p:nvPr>
        </p:nvSpPr>
        <p:spPr>
          <a:xfrm>
            <a:off x="6737350" y="639233"/>
            <a:ext cx="5880100" cy="3920067"/>
          </a:xfrm>
          <a:prstGeom prst="rect">
            <a:avLst/>
          </a:prstGeom>
        </p:spPr>
        <p:txBody>
          <a:bodyPr lIns="91439" tIns="45719" rIns="91439" bIns="45719" anchor="t">
            <a:noAutofit/>
          </a:bodyPr>
          <a:lstStyle/>
          <a:p>
            <a:pPr/>
          </a:p>
        </p:txBody>
      </p:sp>
      <p:sp>
        <p:nvSpPr>
          <p:cNvPr id="85" name="Image"/>
          <p:cNvSpPr/>
          <p:nvPr>
            <p:ph type="pic" idx="23"/>
          </p:nvPr>
        </p:nvSpPr>
        <p:spPr>
          <a:xfrm>
            <a:off x="-3400425" y="-127000"/>
            <a:ext cx="13525500" cy="90170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a:extLst/>
          </a:blip>
          <a:stretch>
            <a:fillRect/>
          </a:stretch>
        </p:blipFill>
        <p:spPr>
          <a:xfrm>
            <a:off x="0" y="17436"/>
            <a:ext cx="13004800" cy="8566151"/>
          </a:xfrm>
          <a:prstGeom prst="rect">
            <a:avLst/>
          </a:prstGeom>
          <a:ln w="12700">
            <a:miter lim="400000"/>
          </a:ln>
        </p:spPr>
      </p:pic>
      <p:sp>
        <p:nvSpPr>
          <p:cNvPr id="129" name="Édouard Riou (1833-1900), dans Guillaume Louis Figuier (1819-1894), La Terre avant le déluge, publié par Hachette à Paris en 1863"/>
          <p:cNvSpPr txBox="1"/>
          <p:nvPr/>
        </p:nvSpPr>
        <p:spPr>
          <a:xfrm>
            <a:off x="19049" y="8699500"/>
            <a:ext cx="1296670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0" sz="2100">
                <a:latin typeface="Bookman Old Style"/>
                <a:ea typeface="Bookman Old Style"/>
                <a:cs typeface="Bookman Old Style"/>
                <a:sym typeface="Bookman Old Style"/>
              </a:defRPr>
            </a:pPr>
            <a:r>
              <a:t>Édouard Riou (1833-1900), dans Guillaume Louis Figuier (1819-1894), </a:t>
            </a:r>
            <a:r>
              <a:rPr i="1"/>
              <a:t>La Terre avant le déluge</a:t>
            </a:r>
            <a:r>
              <a:t>, publié par Hachette à Paris en 1863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2a.jpg" descr="2a.jpg"/>
          <p:cNvPicPr>
            <a:picLocks noChangeAspect="1"/>
          </p:cNvPicPr>
          <p:nvPr/>
        </p:nvPicPr>
        <p:blipFill>
          <a:blip r:embed="rId2">
            <a:extLst/>
          </a:blip>
          <a:stretch>
            <a:fillRect/>
          </a:stretch>
        </p:blipFill>
        <p:spPr>
          <a:xfrm>
            <a:off x="136459" y="100773"/>
            <a:ext cx="5634260" cy="3550757"/>
          </a:xfrm>
          <a:prstGeom prst="rect">
            <a:avLst/>
          </a:prstGeom>
          <a:ln w="12700">
            <a:miter lim="400000"/>
          </a:ln>
        </p:spPr>
      </p:pic>
      <p:pic>
        <p:nvPicPr>
          <p:cNvPr id="149" name="2b.png" descr="2b.png"/>
          <p:cNvPicPr>
            <a:picLocks noChangeAspect="1"/>
          </p:cNvPicPr>
          <p:nvPr/>
        </p:nvPicPr>
        <p:blipFill>
          <a:blip r:embed="rId3">
            <a:extLst/>
          </a:blip>
          <a:stretch>
            <a:fillRect/>
          </a:stretch>
        </p:blipFill>
        <p:spPr>
          <a:xfrm>
            <a:off x="5888309" y="96485"/>
            <a:ext cx="6858589" cy="4380275"/>
          </a:xfrm>
          <a:prstGeom prst="rect">
            <a:avLst/>
          </a:prstGeom>
          <a:ln w="12700">
            <a:miter lim="400000"/>
          </a:ln>
        </p:spPr>
      </p:pic>
      <p:pic>
        <p:nvPicPr>
          <p:cNvPr id="150" name="2d.png" descr="2d.png"/>
          <p:cNvPicPr>
            <a:picLocks noChangeAspect="1"/>
          </p:cNvPicPr>
          <p:nvPr/>
        </p:nvPicPr>
        <p:blipFill>
          <a:blip r:embed="rId4">
            <a:extLst/>
          </a:blip>
          <a:stretch>
            <a:fillRect/>
          </a:stretch>
        </p:blipFill>
        <p:spPr>
          <a:xfrm>
            <a:off x="-44724" y="4757691"/>
            <a:ext cx="7668996" cy="4852652"/>
          </a:xfrm>
          <a:prstGeom prst="rect">
            <a:avLst/>
          </a:prstGeom>
          <a:ln w="12700">
            <a:miter lim="400000"/>
          </a:ln>
        </p:spPr>
      </p:pic>
      <p:pic>
        <p:nvPicPr>
          <p:cNvPr id="151" name="2b.jpg" descr="2b.jpg"/>
          <p:cNvPicPr>
            <a:picLocks noChangeAspect="1"/>
          </p:cNvPicPr>
          <p:nvPr/>
        </p:nvPicPr>
        <p:blipFill>
          <a:blip r:embed="rId5">
            <a:extLst/>
          </a:blip>
          <a:stretch>
            <a:fillRect/>
          </a:stretch>
        </p:blipFill>
        <p:spPr>
          <a:xfrm>
            <a:off x="7574328" y="4871901"/>
            <a:ext cx="5364377" cy="326193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Une mer houleuse : c’est ce que montre ce dessin. La pluie tombe abondamment en lignes verticales, striant presque la surface de la feuille, avec des traits noirs de plus en plus épais là où l’eau est plus dense, entrecoupés de zones plus éparses. Les mê"/>
          <p:cNvSpPr txBox="1"/>
          <p:nvPr/>
        </p:nvSpPr>
        <p:spPr>
          <a:xfrm>
            <a:off x="19049" y="1555749"/>
            <a:ext cx="12966701" cy="765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0" sz="3000">
                <a:latin typeface="Bookman Old Style"/>
                <a:ea typeface="Bookman Old Style"/>
                <a:cs typeface="Bookman Old Style"/>
                <a:sym typeface="Bookman Old Style"/>
              </a:defRPr>
            </a:pPr>
            <a:r>
              <a:t>Une mer houleuse : c’est ce que montre ce dessin. La pluie tombe abondamment en lignes verticales, striant presque la surface de la feuille, avec des traits noirs de plus en plus épais là où l’eau est plus dense, entrecoupés de zones plus éparses. Les mêmes gradations de couleurs sont présentes dans la mer, avec une couche sombre qui suggère l’obscurité de la zone pélagique de l’océan, et un éclaircissement progressif vers l’horizon. Le raccourcissement décisif de la perspective est généré par la pluie elle-même, qui, avec un effet de rideau, rappelle les coulisses d’une scène de théâtre – une scène primordiale racontant les origines de la Terre, comme l’indique le titre de l’image : </a:t>
            </a:r>
            <a:r>
              <a:rPr i="1"/>
              <a:t>Condensation et chute des eaux sur le globe primitif</a:t>
            </a:r>
            <a:r>
              <a:t>. Le regard est canalisé vers un amoncellement, une densification de nuages rayonnant d’une source invisible et derrière, au fond. Leur ascension est brusquement interrompue par trois éclairs qui déchirent le ciel de leur mouvement zigzagant, les seules lignes s’écartant de la pluie parallèle qui segmente l’image sur toute sa longueur.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Screen Shot 2022-09-20 at 22.55.43.png" descr="Screen Shot 2022-09-20 at 22.55.43.png"/>
          <p:cNvPicPr>
            <a:picLocks noChangeAspect="1"/>
          </p:cNvPicPr>
          <p:nvPr/>
        </p:nvPicPr>
        <p:blipFill>
          <a:blip r:embed="rId2">
            <a:extLst/>
          </a:blip>
          <a:srcRect l="6115" t="3189" r="6115" b="3189"/>
          <a:stretch>
            <a:fillRect/>
          </a:stretch>
        </p:blipFill>
        <p:spPr>
          <a:xfrm>
            <a:off x="159356" y="-10838"/>
            <a:ext cx="12454241" cy="902182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Image" descr="Image"/>
          <p:cNvPicPr>
            <a:picLocks noChangeAspect="1"/>
          </p:cNvPicPr>
          <p:nvPr/>
        </p:nvPicPr>
        <p:blipFill>
          <a:blip r:embed="rId2">
            <a:extLst/>
          </a:blip>
          <a:srcRect l="3412" t="0" r="0" b="0"/>
          <a:stretch>
            <a:fillRect/>
          </a:stretch>
        </p:blipFill>
        <p:spPr>
          <a:xfrm>
            <a:off x="443753" y="8215"/>
            <a:ext cx="12561047" cy="948055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Image" descr="Image"/>
          <p:cNvPicPr>
            <a:picLocks noChangeAspect="1"/>
          </p:cNvPicPr>
          <p:nvPr/>
        </p:nvPicPr>
        <p:blipFill>
          <a:blip r:embed="rId2">
            <a:extLst/>
          </a:blip>
          <a:stretch>
            <a:fillRect/>
          </a:stretch>
        </p:blipFill>
        <p:spPr>
          <a:xfrm>
            <a:off x="659143" y="0"/>
            <a:ext cx="11356097" cy="97536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extLst/>
          </a:blip>
          <a:stretch>
            <a:fillRect/>
          </a:stretch>
        </p:blipFill>
        <p:spPr>
          <a:xfrm>
            <a:off x="93279" y="80535"/>
            <a:ext cx="12818242" cy="89252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La_terre_avant_le_déluge_[...]Figuier_Louis_bpt6k353985.JPEG" descr="La_terre_avant_le_déluge_[...]Figuier_Louis_bpt6k353985.JPEG"/>
          <p:cNvPicPr>
            <a:picLocks noChangeAspect="1"/>
          </p:cNvPicPr>
          <p:nvPr/>
        </p:nvPicPr>
        <p:blipFill>
          <a:blip r:embed="rId2">
            <a:extLst/>
          </a:blip>
          <a:stretch>
            <a:fillRect/>
          </a:stretch>
        </p:blipFill>
        <p:spPr>
          <a:xfrm>
            <a:off x="2370519" y="-684029"/>
            <a:ext cx="8263762" cy="1195985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La_terre_avant_le_déluge_[-1...]Figuier_Louis_bpt6k353985.JPEG" descr="La_terre_avant_le_déluge_[-1...]Figuier_Louis_bpt6k353985.JPEG"/>
          <p:cNvPicPr>
            <a:picLocks noChangeAspect="1"/>
          </p:cNvPicPr>
          <p:nvPr/>
        </p:nvPicPr>
        <p:blipFill>
          <a:blip r:embed="rId2">
            <a:extLst/>
          </a:blip>
          <a:stretch>
            <a:fillRect/>
          </a:stretch>
        </p:blipFill>
        <p:spPr>
          <a:xfrm>
            <a:off x="1390949" y="557715"/>
            <a:ext cx="10222902" cy="1479525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Image" descr="Image"/>
          <p:cNvPicPr>
            <a:picLocks noChangeAspect="1"/>
          </p:cNvPicPr>
          <p:nvPr/>
        </p:nvPicPr>
        <p:blipFill>
          <a:blip r:embed="rId2">
            <a:extLst/>
          </a:blip>
          <a:stretch>
            <a:fillRect/>
          </a:stretch>
        </p:blipFill>
        <p:spPr>
          <a:xfrm>
            <a:off x="-11045" y="-49882"/>
            <a:ext cx="13026890" cy="8209655"/>
          </a:xfrm>
          <a:prstGeom prst="rect">
            <a:avLst/>
          </a:prstGeom>
          <a:ln w="12700">
            <a:miter lim="400000"/>
          </a:ln>
        </p:spPr>
      </p:pic>
      <p:sp>
        <p:nvSpPr>
          <p:cNvPr id="144" name="Max Ernst, Condensation et chute des eaux sur le globe primitif, collage, 10x16 cm, 1929"/>
          <p:cNvSpPr txBox="1"/>
          <p:nvPr/>
        </p:nvSpPr>
        <p:spPr>
          <a:xfrm>
            <a:off x="19049" y="8496300"/>
            <a:ext cx="12966701"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0" sz="3000">
                <a:latin typeface="Bookman Old Style"/>
                <a:ea typeface="Bookman Old Style"/>
                <a:cs typeface="Bookman Old Style"/>
                <a:sym typeface="Bookman Old Style"/>
              </a:defRPr>
            </a:pPr>
            <a:r>
              <a:t>Max Ernst, </a:t>
            </a:r>
            <a:r>
              <a:rPr i="1"/>
              <a:t>Condensation et chute des eaux sur le globe primitif</a:t>
            </a:r>
            <a:r>
              <a:t>, collage, 10x16 cm, 1929</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2b.png" descr="2b.png"/>
          <p:cNvPicPr>
            <a:picLocks noChangeAspect="1"/>
          </p:cNvPicPr>
          <p:nvPr/>
        </p:nvPicPr>
        <p:blipFill>
          <a:blip r:embed="rId2">
            <a:extLst/>
          </a:blip>
          <a:stretch>
            <a:fillRect/>
          </a:stretch>
        </p:blipFill>
        <p:spPr>
          <a:xfrm>
            <a:off x="0" y="121885"/>
            <a:ext cx="13004800" cy="8305587"/>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