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2" r:id="rId8"/>
    <p:sldId id="264" r:id="rId9"/>
    <p:sldId id="265" r:id="rId10"/>
    <p:sldId id="266" r:id="rId11"/>
    <p:sldId id="267" r:id="rId12"/>
    <p:sldId id="268"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86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FBB7C3-84D3-4DEE-9283-361079603D9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E67AA19-DA99-4AFE-B614-BB383C32C5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702AFD1-7359-4145-82AA-BFC9A45727FF}"/>
              </a:ext>
            </a:extLst>
          </p:cNvPr>
          <p:cNvSpPr>
            <a:spLocks noGrp="1"/>
          </p:cNvSpPr>
          <p:nvPr>
            <p:ph type="dt" sz="half" idx="10"/>
          </p:nvPr>
        </p:nvSpPr>
        <p:spPr/>
        <p:txBody>
          <a:bodyPr/>
          <a:lstStyle/>
          <a:p>
            <a:fld id="{C749F6C7-86CC-4EF4-A4ED-1CC7D9B28962}" type="datetimeFigureOut">
              <a:rPr lang="fr-FR" smtClean="0"/>
              <a:t>01/10/2025</a:t>
            </a:fld>
            <a:endParaRPr lang="fr-FR"/>
          </a:p>
        </p:txBody>
      </p:sp>
      <p:sp>
        <p:nvSpPr>
          <p:cNvPr id="5" name="Espace réservé du pied de page 4">
            <a:extLst>
              <a:ext uri="{FF2B5EF4-FFF2-40B4-BE49-F238E27FC236}">
                <a16:creationId xmlns:a16="http://schemas.microsoft.com/office/drawing/2014/main" id="{2CD26EFA-58C6-4404-AE89-AA6CDF027EA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F82AA14-F7D8-4A19-A81A-6A29C2AC073B}"/>
              </a:ext>
            </a:extLst>
          </p:cNvPr>
          <p:cNvSpPr>
            <a:spLocks noGrp="1"/>
          </p:cNvSpPr>
          <p:nvPr>
            <p:ph type="sldNum" sz="quarter" idx="12"/>
          </p:nvPr>
        </p:nvSpPr>
        <p:spPr/>
        <p:txBody>
          <a:bodyPr/>
          <a:lstStyle/>
          <a:p>
            <a:fld id="{877BF1AB-61B5-4C5B-B8E7-096015F0C48E}" type="slidenum">
              <a:rPr lang="fr-FR" smtClean="0"/>
              <a:t>‹N°›</a:t>
            </a:fld>
            <a:endParaRPr lang="fr-FR"/>
          </a:p>
        </p:txBody>
      </p:sp>
    </p:spTree>
    <p:extLst>
      <p:ext uri="{BB962C8B-B14F-4D97-AF65-F5344CB8AC3E}">
        <p14:creationId xmlns:p14="http://schemas.microsoft.com/office/powerpoint/2010/main" val="3178525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16E429-5AED-4B75-8CEE-F682A690F57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5C357CC-AB01-4D28-A369-862E1C4DEC45}"/>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20ACDBD-3FA8-4D08-B782-37EF01BA54ED}"/>
              </a:ext>
            </a:extLst>
          </p:cNvPr>
          <p:cNvSpPr>
            <a:spLocks noGrp="1"/>
          </p:cNvSpPr>
          <p:nvPr>
            <p:ph type="dt" sz="half" idx="10"/>
          </p:nvPr>
        </p:nvSpPr>
        <p:spPr/>
        <p:txBody>
          <a:bodyPr/>
          <a:lstStyle/>
          <a:p>
            <a:fld id="{C749F6C7-86CC-4EF4-A4ED-1CC7D9B28962}" type="datetimeFigureOut">
              <a:rPr lang="fr-FR" smtClean="0"/>
              <a:t>01/10/2025</a:t>
            </a:fld>
            <a:endParaRPr lang="fr-FR"/>
          </a:p>
        </p:txBody>
      </p:sp>
      <p:sp>
        <p:nvSpPr>
          <p:cNvPr id="5" name="Espace réservé du pied de page 4">
            <a:extLst>
              <a:ext uri="{FF2B5EF4-FFF2-40B4-BE49-F238E27FC236}">
                <a16:creationId xmlns:a16="http://schemas.microsoft.com/office/drawing/2014/main" id="{2D6124E5-0937-40AD-83E1-19C32D2C8A4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90AD42F-C4F8-42C5-BF59-16A3E66B9C91}"/>
              </a:ext>
            </a:extLst>
          </p:cNvPr>
          <p:cNvSpPr>
            <a:spLocks noGrp="1"/>
          </p:cNvSpPr>
          <p:nvPr>
            <p:ph type="sldNum" sz="quarter" idx="12"/>
          </p:nvPr>
        </p:nvSpPr>
        <p:spPr/>
        <p:txBody>
          <a:bodyPr/>
          <a:lstStyle/>
          <a:p>
            <a:fld id="{877BF1AB-61B5-4C5B-B8E7-096015F0C48E}" type="slidenum">
              <a:rPr lang="fr-FR" smtClean="0"/>
              <a:t>‹N°›</a:t>
            </a:fld>
            <a:endParaRPr lang="fr-FR"/>
          </a:p>
        </p:txBody>
      </p:sp>
    </p:spTree>
    <p:extLst>
      <p:ext uri="{BB962C8B-B14F-4D97-AF65-F5344CB8AC3E}">
        <p14:creationId xmlns:p14="http://schemas.microsoft.com/office/powerpoint/2010/main" val="2746757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180B35C-44C7-4841-BA61-5D54D4E7C04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15FC749-DA1A-4347-BD25-3EB2ABC61537}"/>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2014774-7A31-41DE-A82A-48F236D18520}"/>
              </a:ext>
            </a:extLst>
          </p:cNvPr>
          <p:cNvSpPr>
            <a:spLocks noGrp="1"/>
          </p:cNvSpPr>
          <p:nvPr>
            <p:ph type="dt" sz="half" idx="10"/>
          </p:nvPr>
        </p:nvSpPr>
        <p:spPr/>
        <p:txBody>
          <a:bodyPr/>
          <a:lstStyle/>
          <a:p>
            <a:fld id="{C749F6C7-86CC-4EF4-A4ED-1CC7D9B28962}" type="datetimeFigureOut">
              <a:rPr lang="fr-FR" smtClean="0"/>
              <a:t>01/10/2025</a:t>
            </a:fld>
            <a:endParaRPr lang="fr-FR"/>
          </a:p>
        </p:txBody>
      </p:sp>
      <p:sp>
        <p:nvSpPr>
          <p:cNvPr id="5" name="Espace réservé du pied de page 4">
            <a:extLst>
              <a:ext uri="{FF2B5EF4-FFF2-40B4-BE49-F238E27FC236}">
                <a16:creationId xmlns:a16="http://schemas.microsoft.com/office/drawing/2014/main" id="{6CC6F8DC-8DB5-4323-BA9A-96BB1E8364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A0AEC97-5628-4A1B-9116-641D2E8DE63B}"/>
              </a:ext>
            </a:extLst>
          </p:cNvPr>
          <p:cNvSpPr>
            <a:spLocks noGrp="1"/>
          </p:cNvSpPr>
          <p:nvPr>
            <p:ph type="sldNum" sz="quarter" idx="12"/>
          </p:nvPr>
        </p:nvSpPr>
        <p:spPr/>
        <p:txBody>
          <a:bodyPr/>
          <a:lstStyle/>
          <a:p>
            <a:fld id="{877BF1AB-61B5-4C5B-B8E7-096015F0C48E}" type="slidenum">
              <a:rPr lang="fr-FR" smtClean="0"/>
              <a:t>‹N°›</a:t>
            </a:fld>
            <a:endParaRPr lang="fr-FR"/>
          </a:p>
        </p:txBody>
      </p:sp>
    </p:spTree>
    <p:extLst>
      <p:ext uri="{BB962C8B-B14F-4D97-AF65-F5344CB8AC3E}">
        <p14:creationId xmlns:p14="http://schemas.microsoft.com/office/powerpoint/2010/main" val="3413129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7660CF-BCA1-4B9A-8EF0-7B6F3FB5763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9067CF3-4964-4DD8-87E1-9A11BD7D58A1}"/>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E3F267F-7A3B-411E-86A2-8045343E359D}"/>
              </a:ext>
            </a:extLst>
          </p:cNvPr>
          <p:cNvSpPr>
            <a:spLocks noGrp="1"/>
          </p:cNvSpPr>
          <p:nvPr>
            <p:ph type="dt" sz="half" idx="10"/>
          </p:nvPr>
        </p:nvSpPr>
        <p:spPr/>
        <p:txBody>
          <a:bodyPr/>
          <a:lstStyle/>
          <a:p>
            <a:fld id="{C749F6C7-86CC-4EF4-A4ED-1CC7D9B28962}" type="datetimeFigureOut">
              <a:rPr lang="fr-FR" smtClean="0"/>
              <a:t>01/10/2025</a:t>
            </a:fld>
            <a:endParaRPr lang="fr-FR"/>
          </a:p>
        </p:txBody>
      </p:sp>
      <p:sp>
        <p:nvSpPr>
          <p:cNvPr id="5" name="Espace réservé du pied de page 4">
            <a:extLst>
              <a:ext uri="{FF2B5EF4-FFF2-40B4-BE49-F238E27FC236}">
                <a16:creationId xmlns:a16="http://schemas.microsoft.com/office/drawing/2014/main" id="{F90DB6BD-25D8-4C38-9EBF-EB3F629ACB8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874C685-63B0-4E3C-BB81-5D22D00F9C0D}"/>
              </a:ext>
            </a:extLst>
          </p:cNvPr>
          <p:cNvSpPr>
            <a:spLocks noGrp="1"/>
          </p:cNvSpPr>
          <p:nvPr>
            <p:ph type="sldNum" sz="quarter" idx="12"/>
          </p:nvPr>
        </p:nvSpPr>
        <p:spPr/>
        <p:txBody>
          <a:bodyPr/>
          <a:lstStyle/>
          <a:p>
            <a:fld id="{877BF1AB-61B5-4C5B-B8E7-096015F0C48E}" type="slidenum">
              <a:rPr lang="fr-FR" smtClean="0"/>
              <a:t>‹N°›</a:t>
            </a:fld>
            <a:endParaRPr lang="fr-FR"/>
          </a:p>
        </p:txBody>
      </p:sp>
    </p:spTree>
    <p:extLst>
      <p:ext uri="{BB962C8B-B14F-4D97-AF65-F5344CB8AC3E}">
        <p14:creationId xmlns:p14="http://schemas.microsoft.com/office/powerpoint/2010/main" val="970858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25A7B9-AF8D-47F7-92BE-7BB83C7EA70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8E62600-FBF6-46D9-8820-8A00031BF5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866F4E76-2DA4-4B55-B8D2-A8B724D94716}"/>
              </a:ext>
            </a:extLst>
          </p:cNvPr>
          <p:cNvSpPr>
            <a:spLocks noGrp="1"/>
          </p:cNvSpPr>
          <p:nvPr>
            <p:ph type="dt" sz="half" idx="10"/>
          </p:nvPr>
        </p:nvSpPr>
        <p:spPr/>
        <p:txBody>
          <a:bodyPr/>
          <a:lstStyle/>
          <a:p>
            <a:fld id="{C749F6C7-86CC-4EF4-A4ED-1CC7D9B28962}" type="datetimeFigureOut">
              <a:rPr lang="fr-FR" smtClean="0"/>
              <a:t>01/10/2025</a:t>
            </a:fld>
            <a:endParaRPr lang="fr-FR"/>
          </a:p>
        </p:txBody>
      </p:sp>
      <p:sp>
        <p:nvSpPr>
          <p:cNvPr id="5" name="Espace réservé du pied de page 4">
            <a:extLst>
              <a:ext uri="{FF2B5EF4-FFF2-40B4-BE49-F238E27FC236}">
                <a16:creationId xmlns:a16="http://schemas.microsoft.com/office/drawing/2014/main" id="{9DB8B0F8-26D7-4766-B3E7-B7F155720A3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147D150-8C2E-468D-97EF-73212A663023}"/>
              </a:ext>
            </a:extLst>
          </p:cNvPr>
          <p:cNvSpPr>
            <a:spLocks noGrp="1"/>
          </p:cNvSpPr>
          <p:nvPr>
            <p:ph type="sldNum" sz="quarter" idx="12"/>
          </p:nvPr>
        </p:nvSpPr>
        <p:spPr/>
        <p:txBody>
          <a:bodyPr/>
          <a:lstStyle/>
          <a:p>
            <a:fld id="{877BF1AB-61B5-4C5B-B8E7-096015F0C48E}" type="slidenum">
              <a:rPr lang="fr-FR" smtClean="0"/>
              <a:t>‹N°›</a:t>
            </a:fld>
            <a:endParaRPr lang="fr-FR"/>
          </a:p>
        </p:txBody>
      </p:sp>
    </p:spTree>
    <p:extLst>
      <p:ext uri="{BB962C8B-B14F-4D97-AF65-F5344CB8AC3E}">
        <p14:creationId xmlns:p14="http://schemas.microsoft.com/office/powerpoint/2010/main" val="423432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62DC1D-E192-451E-96E2-B62B0C9E90C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88AEE65-B30F-4572-93C7-E7A795B52B71}"/>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3D1FD37-62A9-41C4-A627-8145FA91A630}"/>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8480AA0-603C-44EC-AA6B-BBEE0D80E377}"/>
              </a:ext>
            </a:extLst>
          </p:cNvPr>
          <p:cNvSpPr>
            <a:spLocks noGrp="1"/>
          </p:cNvSpPr>
          <p:nvPr>
            <p:ph type="dt" sz="half" idx="10"/>
          </p:nvPr>
        </p:nvSpPr>
        <p:spPr/>
        <p:txBody>
          <a:bodyPr/>
          <a:lstStyle/>
          <a:p>
            <a:fld id="{C749F6C7-86CC-4EF4-A4ED-1CC7D9B28962}" type="datetimeFigureOut">
              <a:rPr lang="fr-FR" smtClean="0"/>
              <a:t>01/10/2025</a:t>
            </a:fld>
            <a:endParaRPr lang="fr-FR"/>
          </a:p>
        </p:txBody>
      </p:sp>
      <p:sp>
        <p:nvSpPr>
          <p:cNvPr id="6" name="Espace réservé du pied de page 5">
            <a:extLst>
              <a:ext uri="{FF2B5EF4-FFF2-40B4-BE49-F238E27FC236}">
                <a16:creationId xmlns:a16="http://schemas.microsoft.com/office/drawing/2014/main" id="{8EEAA8D9-E872-4DE0-818C-6B9FFD2AE92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F52FF45-A1E7-4EF1-8EE5-8419909B3F3A}"/>
              </a:ext>
            </a:extLst>
          </p:cNvPr>
          <p:cNvSpPr>
            <a:spLocks noGrp="1"/>
          </p:cNvSpPr>
          <p:nvPr>
            <p:ph type="sldNum" sz="quarter" idx="12"/>
          </p:nvPr>
        </p:nvSpPr>
        <p:spPr/>
        <p:txBody>
          <a:bodyPr/>
          <a:lstStyle/>
          <a:p>
            <a:fld id="{877BF1AB-61B5-4C5B-B8E7-096015F0C48E}" type="slidenum">
              <a:rPr lang="fr-FR" smtClean="0"/>
              <a:t>‹N°›</a:t>
            </a:fld>
            <a:endParaRPr lang="fr-FR"/>
          </a:p>
        </p:txBody>
      </p:sp>
    </p:spTree>
    <p:extLst>
      <p:ext uri="{BB962C8B-B14F-4D97-AF65-F5344CB8AC3E}">
        <p14:creationId xmlns:p14="http://schemas.microsoft.com/office/powerpoint/2010/main" val="436270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FF6FE9-957D-4376-AEBA-515606FA75C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B54CC60-4505-4AAD-BAA0-62D87BAA22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130CD7AE-06A0-409C-BD7A-8378A437CE71}"/>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AFDDF29-CADA-4896-8962-ED52B3F474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ED75AD8B-E42B-4B1D-9ABE-4306917CA633}"/>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F563FD3-8A62-4665-9650-04E21C26AB5C}"/>
              </a:ext>
            </a:extLst>
          </p:cNvPr>
          <p:cNvSpPr>
            <a:spLocks noGrp="1"/>
          </p:cNvSpPr>
          <p:nvPr>
            <p:ph type="dt" sz="half" idx="10"/>
          </p:nvPr>
        </p:nvSpPr>
        <p:spPr/>
        <p:txBody>
          <a:bodyPr/>
          <a:lstStyle/>
          <a:p>
            <a:fld id="{C749F6C7-86CC-4EF4-A4ED-1CC7D9B28962}" type="datetimeFigureOut">
              <a:rPr lang="fr-FR" smtClean="0"/>
              <a:t>01/10/2025</a:t>
            </a:fld>
            <a:endParaRPr lang="fr-FR"/>
          </a:p>
        </p:txBody>
      </p:sp>
      <p:sp>
        <p:nvSpPr>
          <p:cNvPr id="8" name="Espace réservé du pied de page 7">
            <a:extLst>
              <a:ext uri="{FF2B5EF4-FFF2-40B4-BE49-F238E27FC236}">
                <a16:creationId xmlns:a16="http://schemas.microsoft.com/office/drawing/2014/main" id="{FA6454CC-6D92-4A8F-BA4C-893AE323A81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8C36205-016B-489F-AB37-49DDB401E44A}"/>
              </a:ext>
            </a:extLst>
          </p:cNvPr>
          <p:cNvSpPr>
            <a:spLocks noGrp="1"/>
          </p:cNvSpPr>
          <p:nvPr>
            <p:ph type="sldNum" sz="quarter" idx="12"/>
          </p:nvPr>
        </p:nvSpPr>
        <p:spPr/>
        <p:txBody>
          <a:bodyPr/>
          <a:lstStyle/>
          <a:p>
            <a:fld id="{877BF1AB-61B5-4C5B-B8E7-096015F0C48E}" type="slidenum">
              <a:rPr lang="fr-FR" smtClean="0"/>
              <a:t>‹N°›</a:t>
            </a:fld>
            <a:endParaRPr lang="fr-FR"/>
          </a:p>
        </p:txBody>
      </p:sp>
    </p:spTree>
    <p:extLst>
      <p:ext uri="{BB962C8B-B14F-4D97-AF65-F5344CB8AC3E}">
        <p14:creationId xmlns:p14="http://schemas.microsoft.com/office/powerpoint/2010/main" val="2858872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012F2C-C103-4FD0-A693-77DC9D0CD9A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9C53552-3D1C-48A6-9B6D-8A35484743A3}"/>
              </a:ext>
            </a:extLst>
          </p:cNvPr>
          <p:cNvSpPr>
            <a:spLocks noGrp="1"/>
          </p:cNvSpPr>
          <p:nvPr>
            <p:ph type="dt" sz="half" idx="10"/>
          </p:nvPr>
        </p:nvSpPr>
        <p:spPr/>
        <p:txBody>
          <a:bodyPr/>
          <a:lstStyle/>
          <a:p>
            <a:fld id="{C749F6C7-86CC-4EF4-A4ED-1CC7D9B28962}" type="datetimeFigureOut">
              <a:rPr lang="fr-FR" smtClean="0"/>
              <a:t>01/10/2025</a:t>
            </a:fld>
            <a:endParaRPr lang="fr-FR"/>
          </a:p>
        </p:txBody>
      </p:sp>
      <p:sp>
        <p:nvSpPr>
          <p:cNvPr id="4" name="Espace réservé du pied de page 3">
            <a:extLst>
              <a:ext uri="{FF2B5EF4-FFF2-40B4-BE49-F238E27FC236}">
                <a16:creationId xmlns:a16="http://schemas.microsoft.com/office/drawing/2014/main" id="{8D80EC0F-D19A-4EB0-A092-15AEFAFADA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8B90610-1FDD-4C85-A708-5DF9A1E5D5D0}"/>
              </a:ext>
            </a:extLst>
          </p:cNvPr>
          <p:cNvSpPr>
            <a:spLocks noGrp="1"/>
          </p:cNvSpPr>
          <p:nvPr>
            <p:ph type="sldNum" sz="quarter" idx="12"/>
          </p:nvPr>
        </p:nvSpPr>
        <p:spPr/>
        <p:txBody>
          <a:bodyPr/>
          <a:lstStyle/>
          <a:p>
            <a:fld id="{877BF1AB-61B5-4C5B-B8E7-096015F0C48E}" type="slidenum">
              <a:rPr lang="fr-FR" smtClean="0"/>
              <a:t>‹N°›</a:t>
            </a:fld>
            <a:endParaRPr lang="fr-FR"/>
          </a:p>
        </p:txBody>
      </p:sp>
    </p:spTree>
    <p:extLst>
      <p:ext uri="{BB962C8B-B14F-4D97-AF65-F5344CB8AC3E}">
        <p14:creationId xmlns:p14="http://schemas.microsoft.com/office/powerpoint/2010/main" val="2023375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D82AE9F-CCBE-4156-A286-136F9C7ADC13}"/>
              </a:ext>
            </a:extLst>
          </p:cNvPr>
          <p:cNvSpPr>
            <a:spLocks noGrp="1"/>
          </p:cNvSpPr>
          <p:nvPr>
            <p:ph type="dt" sz="half" idx="10"/>
          </p:nvPr>
        </p:nvSpPr>
        <p:spPr/>
        <p:txBody>
          <a:bodyPr/>
          <a:lstStyle/>
          <a:p>
            <a:fld id="{C749F6C7-86CC-4EF4-A4ED-1CC7D9B28962}" type="datetimeFigureOut">
              <a:rPr lang="fr-FR" smtClean="0"/>
              <a:t>01/10/2025</a:t>
            </a:fld>
            <a:endParaRPr lang="fr-FR"/>
          </a:p>
        </p:txBody>
      </p:sp>
      <p:sp>
        <p:nvSpPr>
          <p:cNvPr id="3" name="Espace réservé du pied de page 2">
            <a:extLst>
              <a:ext uri="{FF2B5EF4-FFF2-40B4-BE49-F238E27FC236}">
                <a16:creationId xmlns:a16="http://schemas.microsoft.com/office/drawing/2014/main" id="{BDDEC157-784E-41C3-BD15-6B1FB3F1949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D015FB9-12D8-4BA2-BCF6-FB603F92C0E2}"/>
              </a:ext>
            </a:extLst>
          </p:cNvPr>
          <p:cNvSpPr>
            <a:spLocks noGrp="1"/>
          </p:cNvSpPr>
          <p:nvPr>
            <p:ph type="sldNum" sz="quarter" idx="12"/>
          </p:nvPr>
        </p:nvSpPr>
        <p:spPr/>
        <p:txBody>
          <a:bodyPr/>
          <a:lstStyle/>
          <a:p>
            <a:fld id="{877BF1AB-61B5-4C5B-B8E7-096015F0C48E}" type="slidenum">
              <a:rPr lang="fr-FR" smtClean="0"/>
              <a:t>‹N°›</a:t>
            </a:fld>
            <a:endParaRPr lang="fr-FR"/>
          </a:p>
        </p:txBody>
      </p:sp>
    </p:spTree>
    <p:extLst>
      <p:ext uri="{BB962C8B-B14F-4D97-AF65-F5344CB8AC3E}">
        <p14:creationId xmlns:p14="http://schemas.microsoft.com/office/powerpoint/2010/main" val="38127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CABE11-7BA7-4088-9043-A4C45648285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769965A-F032-4987-9C85-CA32A9369D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D890FC6-FCC3-4490-87FB-F3CDFA1BB9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C0AC028E-0131-478F-A2E5-DDCEC96E9723}"/>
              </a:ext>
            </a:extLst>
          </p:cNvPr>
          <p:cNvSpPr>
            <a:spLocks noGrp="1"/>
          </p:cNvSpPr>
          <p:nvPr>
            <p:ph type="dt" sz="half" idx="10"/>
          </p:nvPr>
        </p:nvSpPr>
        <p:spPr/>
        <p:txBody>
          <a:bodyPr/>
          <a:lstStyle/>
          <a:p>
            <a:fld id="{C749F6C7-86CC-4EF4-A4ED-1CC7D9B28962}" type="datetimeFigureOut">
              <a:rPr lang="fr-FR" smtClean="0"/>
              <a:t>01/10/2025</a:t>
            </a:fld>
            <a:endParaRPr lang="fr-FR"/>
          </a:p>
        </p:txBody>
      </p:sp>
      <p:sp>
        <p:nvSpPr>
          <p:cNvPr id="6" name="Espace réservé du pied de page 5">
            <a:extLst>
              <a:ext uri="{FF2B5EF4-FFF2-40B4-BE49-F238E27FC236}">
                <a16:creationId xmlns:a16="http://schemas.microsoft.com/office/drawing/2014/main" id="{14C1EFA0-AEE9-45AA-9E75-A12E5962F14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975A645-5AE6-4FD2-ACB5-1F3D8C745ACC}"/>
              </a:ext>
            </a:extLst>
          </p:cNvPr>
          <p:cNvSpPr>
            <a:spLocks noGrp="1"/>
          </p:cNvSpPr>
          <p:nvPr>
            <p:ph type="sldNum" sz="quarter" idx="12"/>
          </p:nvPr>
        </p:nvSpPr>
        <p:spPr/>
        <p:txBody>
          <a:bodyPr/>
          <a:lstStyle/>
          <a:p>
            <a:fld id="{877BF1AB-61B5-4C5B-B8E7-096015F0C48E}" type="slidenum">
              <a:rPr lang="fr-FR" smtClean="0"/>
              <a:t>‹N°›</a:t>
            </a:fld>
            <a:endParaRPr lang="fr-FR"/>
          </a:p>
        </p:txBody>
      </p:sp>
    </p:spTree>
    <p:extLst>
      <p:ext uri="{BB962C8B-B14F-4D97-AF65-F5344CB8AC3E}">
        <p14:creationId xmlns:p14="http://schemas.microsoft.com/office/powerpoint/2010/main" val="2092010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FD291F-24DE-43E1-BF41-1AA111EE355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D92D2E26-FDF5-45A9-9639-19460FBC65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4F136D5-6245-45D4-BC1A-3813EFCFE2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B725226-6F7B-4B9C-A9CD-EFE8B882449D}"/>
              </a:ext>
            </a:extLst>
          </p:cNvPr>
          <p:cNvSpPr>
            <a:spLocks noGrp="1"/>
          </p:cNvSpPr>
          <p:nvPr>
            <p:ph type="dt" sz="half" idx="10"/>
          </p:nvPr>
        </p:nvSpPr>
        <p:spPr/>
        <p:txBody>
          <a:bodyPr/>
          <a:lstStyle/>
          <a:p>
            <a:fld id="{C749F6C7-86CC-4EF4-A4ED-1CC7D9B28962}" type="datetimeFigureOut">
              <a:rPr lang="fr-FR" smtClean="0"/>
              <a:t>01/10/2025</a:t>
            </a:fld>
            <a:endParaRPr lang="fr-FR"/>
          </a:p>
        </p:txBody>
      </p:sp>
      <p:sp>
        <p:nvSpPr>
          <p:cNvPr id="6" name="Espace réservé du pied de page 5">
            <a:extLst>
              <a:ext uri="{FF2B5EF4-FFF2-40B4-BE49-F238E27FC236}">
                <a16:creationId xmlns:a16="http://schemas.microsoft.com/office/drawing/2014/main" id="{7069392B-7111-4947-A065-0EECF9291D0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7AAC3C0-DF19-4782-B9E5-7733C0154EF9}"/>
              </a:ext>
            </a:extLst>
          </p:cNvPr>
          <p:cNvSpPr>
            <a:spLocks noGrp="1"/>
          </p:cNvSpPr>
          <p:nvPr>
            <p:ph type="sldNum" sz="quarter" idx="12"/>
          </p:nvPr>
        </p:nvSpPr>
        <p:spPr/>
        <p:txBody>
          <a:bodyPr/>
          <a:lstStyle/>
          <a:p>
            <a:fld id="{877BF1AB-61B5-4C5B-B8E7-096015F0C48E}" type="slidenum">
              <a:rPr lang="fr-FR" smtClean="0"/>
              <a:t>‹N°›</a:t>
            </a:fld>
            <a:endParaRPr lang="fr-FR"/>
          </a:p>
        </p:txBody>
      </p:sp>
    </p:spTree>
    <p:extLst>
      <p:ext uri="{BB962C8B-B14F-4D97-AF65-F5344CB8AC3E}">
        <p14:creationId xmlns:p14="http://schemas.microsoft.com/office/powerpoint/2010/main" val="4018199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48D8C53-ADC2-4F7A-87D2-E2967277B3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028DF59-BD69-41D3-87F4-F4FD37F1C4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A51476-5C45-4315-9CE6-9F0C4C113F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49F6C7-86CC-4EF4-A4ED-1CC7D9B28962}" type="datetimeFigureOut">
              <a:rPr lang="fr-FR" smtClean="0"/>
              <a:t>01/10/2025</a:t>
            </a:fld>
            <a:endParaRPr lang="fr-FR"/>
          </a:p>
        </p:txBody>
      </p:sp>
      <p:sp>
        <p:nvSpPr>
          <p:cNvPr id="5" name="Espace réservé du pied de page 4">
            <a:extLst>
              <a:ext uri="{FF2B5EF4-FFF2-40B4-BE49-F238E27FC236}">
                <a16:creationId xmlns:a16="http://schemas.microsoft.com/office/drawing/2014/main" id="{296539B5-A84D-4209-80A0-D92E60776F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F53B4E2-0B90-41A5-B72C-5E604AAEE4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7BF1AB-61B5-4C5B-B8E7-096015F0C48E}" type="slidenum">
              <a:rPr lang="fr-FR" smtClean="0"/>
              <a:t>‹N°›</a:t>
            </a:fld>
            <a:endParaRPr lang="fr-FR"/>
          </a:p>
        </p:txBody>
      </p:sp>
    </p:spTree>
    <p:extLst>
      <p:ext uri="{BB962C8B-B14F-4D97-AF65-F5344CB8AC3E}">
        <p14:creationId xmlns:p14="http://schemas.microsoft.com/office/powerpoint/2010/main" val="3064142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AC92F6-DC50-4EE0-AC4D-3EF1CAB729A4}"/>
              </a:ext>
            </a:extLst>
          </p:cNvPr>
          <p:cNvSpPr>
            <a:spLocks noGrp="1"/>
          </p:cNvSpPr>
          <p:nvPr>
            <p:ph type="title"/>
          </p:nvPr>
        </p:nvSpPr>
        <p:spPr/>
        <p:txBody>
          <a:bodyPr/>
          <a:lstStyle/>
          <a:p>
            <a:r>
              <a:rPr lang="fr-FR" dirty="0"/>
              <a:t>Alexandre </a:t>
            </a:r>
            <a:r>
              <a:rPr lang="fr-FR" dirty="0" err="1"/>
              <a:t>Dupilet</a:t>
            </a:r>
            <a:r>
              <a:rPr lang="fr-FR" dirty="0"/>
              <a:t>, « La fausse révolution du Régent », </a:t>
            </a:r>
            <a:r>
              <a:rPr lang="fr-FR" i="1" dirty="0"/>
              <a:t>L’Histoire</a:t>
            </a:r>
            <a:r>
              <a:rPr lang="fr-FR" dirty="0"/>
              <a:t>, 2011</a:t>
            </a:r>
          </a:p>
        </p:txBody>
      </p:sp>
      <p:sp>
        <p:nvSpPr>
          <p:cNvPr id="3" name="Espace réservé du contenu 2">
            <a:extLst>
              <a:ext uri="{FF2B5EF4-FFF2-40B4-BE49-F238E27FC236}">
                <a16:creationId xmlns:a16="http://schemas.microsoft.com/office/drawing/2014/main" id="{EF8D7EDE-CF7F-4177-B9D6-F5BBB04F2F56}"/>
              </a:ext>
            </a:extLst>
          </p:cNvPr>
          <p:cNvSpPr>
            <a:spLocks noGrp="1"/>
          </p:cNvSpPr>
          <p:nvPr>
            <p:ph idx="1"/>
          </p:nvPr>
        </p:nvSpPr>
        <p:spPr/>
        <p:txBody>
          <a:bodyPr>
            <a:normAutofit fontScale="85000" lnSpcReduction="20000"/>
          </a:bodyPr>
          <a:lstStyle/>
          <a:p>
            <a:r>
              <a:rPr lang="fr-FR" sz="3200" dirty="0"/>
              <a:t>-Image Régence: époque de joie, de désordre, de débauche</a:t>
            </a:r>
          </a:p>
          <a:p>
            <a:r>
              <a:rPr lang="fr-FR" sz="3200" dirty="0"/>
              <a:t>Incestueux, empoisonneur </a:t>
            </a:r>
          </a:p>
          <a:p>
            <a:r>
              <a:rPr lang="fr-FR" sz="3200" dirty="0" err="1"/>
              <a:t>Iibéral</a:t>
            </a:r>
            <a:r>
              <a:rPr lang="fr-FR" sz="3200" dirty="0"/>
              <a:t> = précurseur de la République, souverain modéré?</a:t>
            </a:r>
          </a:p>
          <a:p>
            <a:r>
              <a:rPr lang="fr-FR" sz="3200" dirty="0"/>
              <a:t>==TOUT EST FAUX</a:t>
            </a:r>
          </a:p>
          <a:p>
            <a:r>
              <a:rPr lang="fr-FR" sz="3200" dirty="0"/>
              <a:t>DUPILET: </a:t>
            </a:r>
          </a:p>
          <a:p>
            <a:r>
              <a:rPr lang="fr-FR" sz="3200" dirty="0"/>
              <a:t>- continuité avec LXIV manière autoritaire et personnelle de gouverner &gt;1717</a:t>
            </a:r>
          </a:p>
          <a:p>
            <a:r>
              <a:rPr lang="fr-FR" sz="3200" dirty="0"/>
              <a:t>- polysynodie modèle espagnol Ph V</a:t>
            </a:r>
          </a:p>
          <a:p>
            <a:r>
              <a:rPr lang="fr-FR" sz="3200" dirty="0"/>
              <a:t>- polysynodie système efficace = témoigne de la </a:t>
            </a:r>
            <a:r>
              <a:rPr lang="fr-FR" sz="3200" dirty="0" err="1"/>
              <a:t>dymanique</a:t>
            </a:r>
            <a:r>
              <a:rPr lang="fr-FR" sz="3200" dirty="0"/>
              <a:t> de rationalisation de l’organisation des institutions et de la pratique du pouvoir = participe aux Lumières</a:t>
            </a:r>
          </a:p>
        </p:txBody>
      </p:sp>
    </p:spTree>
    <p:extLst>
      <p:ext uri="{BB962C8B-B14F-4D97-AF65-F5344CB8AC3E}">
        <p14:creationId xmlns:p14="http://schemas.microsoft.com/office/powerpoint/2010/main" val="2579641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44D8F36-A4DE-4C08-A6C5-8DA1AEE34B64}"/>
              </a:ext>
            </a:extLst>
          </p:cNvPr>
          <p:cNvSpPr>
            <a:spLocks noGrp="1"/>
          </p:cNvSpPr>
          <p:nvPr>
            <p:ph idx="1"/>
          </p:nvPr>
        </p:nvSpPr>
        <p:spPr>
          <a:xfrm>
            <a:off x="838200" y="598714"/>
            <a:ext cx="10515600" cy="5578249"/>
          </a:xfrm>
        </p:spPr>
        <p:txBody>
          <a:bodyPr/>
          <a:lstStyle/>
          <a:p>
            <a:r>
              <a:rPr lang="fr-FR" dirty="0"/>
              <a:t>Dysfonctionnement dès </a:t>
            </a:r>
            <a:r>
              <a:rPr lang="fr-FR" dirty="0" err="1"/>
              <a:t>nov</a:t>
            </a:r>
            <a:r>
              <a:rPr lang="fr-FR" dirty="0"/>
              <a:t> 1717 conseil de la guerre est paralysé activité mensuelle 117 </a:t>
            </a:r>
            <a:r>
              <a:rPr lang="fr-FR" dirty="0" err="1"/>
              <a:t>nov</a:t>
            </a:r>
            <a:r>
              <a:rPr lang="fr-FR" dirty="0"/>
              <a:t> 1717 à 77 en </a:t>
            </a:r>
            <a:r>
              <a:rPr lang="fr-FR" dirty="0" err="1"/>
              <a:t>fev</a:t>
            </a:r>
            <a:r>
              <a:rPr lang="fr-FR" dirty="0"/>
              <a:t> 1718 – conseil des finances grippé en 1718 – autres conseils par ex de la marine </a:t>
            </a:r>
          </a:p>
          <a:p>
            <a:r>
              <a:rPr lang="fr-FR" dirty="0"/>
              <a:t>Cout = 500.000 livres par an </a:t>
            </a:r>
          </a:p>
          <a:p>
            <a:endParaRPr lang="fr-FR" dirty="0"/>
          </a:p>
        </p:txBody>
      </p:sp>
    </p:spTree>
    <p:extLst>
      <p:ext uri="{BB962C8B-B14F-4D97-AF65-F5344CB8AC3E}">
        <p14:creationId xmlns:p14="http://schemas.microsoft.com/office/powerpoint/2010/main" val="4029768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5408378-C315-478E-A00D-113E6A42C0C0}"/>
              </a:ext>
            </a:extLst>
          </p:cNvPr>
          <p:cNvSpPr>
            <a:spLocks noGrp="1"/>
          </p:cNvSpPr>
          <p:nvPr>
            <p:ph idx="1"/>
          </p:nvPr>
        </p:nvSpPr>
        <p:spPr>
          <a:xfrm>
            <a:off x="620486" y="388710"/>
            <a:ext cx="10515600" cy="6077403"/>
          </a:xfrm>
        </p:spPr>
        <p:txBody>
          <a:bodyPr>
            <a:normAutofit fontScale="92500" lnSpcReduction="20000"/>
          </a:bodyPr>
          <a:lstStyle/>
          <a:p>
            <a:r>
              <a:rPr lang="fr-FR" dirty="0"/>
              <a:t>2° UNE CRITIQUE QUI CACHE UN INTERET PLUS POLITIQUE= AFFIRMATION DU PARLEMENT ET DE LA NOBLESSE DE ROBE</a:t>
            </a:r>
          </a:p>
          <a:p>
            <a:r>
              <a:rPr lang="fr-FR" u="sng" dirty="0"/>
              <a:t>A) LA REACTION DE LA NOBLESSE DE ROBE CONTRE LE RETOUR DE LA NOBLESSE DE COUR/D’EPEE</a:t>
            </a:r>
          </a:p>
          <a:p>
            <a:r>
              <a:rPr lang="fr-FR" dirty="0"/>
              <a:t>Noblesse d’épée écartée du pouvoir depuis les années 1630 </a:t>
            </a:r>
          </a:p>
          <a:p>
            <a:r>
              <a:rPr lang="fr-FR" dirty="0"/>
              <a:t>Noblesse de Cour vue comme parasite de l’Etat faveur grâce, pas efficace, pas compétente </a:t>
            </a:r>
          </a:p>
          <a:p>
            <a:r>
              <a:rPr lang="fr-FR" i="1" dirty="0"/>
              <a:t>Almanach</a:t>
            </a:r>
            <a:r>
              <a:rPr lang="fr-FR" dirty="0"/>
              <a:t> 1716 62 membres la moitié noblesse de cour 1/3 noblesse de robe (maîtres des requêtes, intendants, magistrats, conseillers d’Etat) = noblesse de Cour a retrouvé le poids qu’elle avait perdu après la Fronde (milieu 17</a:t>
            </a:r>
            <a:r>
              <a:rPr lang="fr-FR" baseline="30000" dirty="0"/>
              <a:t>e</a:t>
            </a:r>
            <a:r>
              <a:rPr lang="fr-FR" dirty="0"/>
              <a:t> </a:t>
            </a:r>
            <a:r>
              <a:rPr lang="fr-FR" dirty="0" err="1"/>
              <a:t>rebellion</a:t>
            </a:r>
            <a:r>
              <a:rPr lang="fr-FR" dirty="0"/>
              <a:t> des Grands nobles 1648-1653) = parasites, sangsues duc d’Antin chef du conseil du dedans</a:t>
            </a:r>
          </a:p>
          <a:p>
            <a:r>
              <a:rPr lang="fr-FR" u="sng" dirty="0"/>
              <a:t>B) AFFIRMATION DU PARLEMENT FACE AU REGENT</a:t>
            </a:r>
            <a:endParaRPr lang="fr-FR" dirty="0"/>
          </a:p>
          <a:p>
            <a:r>
              <a:rPr lang="fr-FR" dirty="0"/>
              <a:t>Doutes sur sa légitimité</a:t>
            </a:r>
          </a:p>
          <a:p>
            <a:r>
              <a:rPr lang="fr-FR" dirty="0"/>
              <a:t>Libelles images mauvaise réputation « Philippiques » </a:t>
            </a:r>
          </a:p>
          <a:p>
            <a:r>
              <a:rPr lang="fr-FR" dirty="0"/>
              <a:t>Rapport de force dans tout le texte </a:t>
            </a:r>
          </a:p>
          <a:p>
            <a:endParaRPr lang="fr-FR" dirty="0"/>
          </a:p>
        </p:txBody>
      </p:sp>
    </p:spTree>
    <p:extLst>
      <p:ext uri="{BB962C8B-B14F-4D97-AF65-F5344CB8AC3E}">
        <p14:creationId xmlns:p14="http://schemas.microsoft.com/office/powerpoint/2010/main" val="1058496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83BF39E-6F65-41BF-8C20-1F56AD2F765F}"/>
              </a:ext>
            </a:extLst>
          </p:cNvPr>
          <p:cNvSpPr>
            <a:spLocks noGrp="1"/>
          </p:cNvSpPr>
          <p:nvPr>
            <p:ph idx="1"/>
          </p:nvPr>
        </p:nvSpPr>
        <p:spPr>
          <a:xfrm>
            <a:off x="838200" y="707571"/>
            <a:ext cx="10515600" cy="5469392"/>
          </a:xfrm>
        </p:spPr>
        <p:txBody>
          <a:bodyPr/>
          <a:lstStyle/>
          <a:p>
            <a:r>
              <a:rPr lang="fr-FR" dirty="0"/>
              <a:t>3° 1718, UNE INFLEXION LIBERALE DANS LA PRATIQUE DU POUVOIR?</a:t>
            </a:r>
          </a:p>
          <a:p>
            <a:r>
              <a:rPr lang="fr-FR" u="sng" dirty="0"/>
              <a:t>A) LE ROLE DE L’OPINION PUBLIQUE DANS LE LEGITIMITE POL</a:t>
            </a:r>
          </a:p>
          <a:p>
            <a:r>
              <a:rPr lang="fr-FR" dirty="0"/>
              <a:t>Confiance perdue dans l’</a:t>
            </a:r>
            <a:r>
              <a:rPr lang="fr-FR" dirty="0" err="1"/>
              <a:t>opion</a:t>
            </a:r>
            <a:r>
              <a:rPr lang="fr-FR" dirty="0"/>
              <a:t> </a:t>
            </a:r>
          </a:p>
          <a:p>
            <a:r>
              <a:rPr lang="fr-FR" dirty="0"/>
              <a:t>Lettre imprimée, publiée, diffusée = pression pour gagner un rapport de force = convaincre le « public » = trace des Lumières, rôle croissant des médias écrits, visuels, = placent le « public » comme un arbitre de + en + important des politiques</a:t>
            </a:r>
          </a:p>
          <a:p>
            <a:r>
              <a:rPr lang="fr-FR" dirty="0"/>
              <a:t>=&gt; sept 1718 victoire du « public » sur le prince? Suppression des conseils = Parlement réussit à se présenter comme la voix du public</a:t>
            </a:r>
          </a:p>
          <a:p>
            <a:r>
              <a:rPr lang="fr-FR" dirty="0"/>
              <a:t>B</a:t>
            </a:r>
            <a:r>
              <a:rPr lang="fr-FR"/>
              <a:t>) UNE EXPERIENCE MANQUEE VERS LE RENFORCEMENT DE L’AUTORITE MONARCHIQUE </a:t>
            </a:r>
            <a:endParaRPr lang="fr-FR" dirty="0"/>
          </a:p>
          <a:p>
            <a:endParaRPr lang="fr-FR" dirty="0"/>
          </a:p>
        </p:txBody>
      </p:sp>
    </p:spTree>
    <p:extLst>
      <p:ext uri="{BB962C8B-B14F-4D97-AF65-F5344CB8AC3E}">
        <p14:creationId xmlns:p14="http://schemas.microsoft.com/office/powerpoint/2010/main" val="2201804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2DB6E7-C2CA-4239-BAA5-CE5A8FABB27D}"/>
              </a:ext>
            </a:extLst>
          </p:cNvPr>
          <p:cNvSpPr>
            <a:spLocks noGrp="1"/>
          </p:cNvSpPr>
          <p:nvPr>
            <p:ph type="title"/>
          </p:nvPr>
        </p:nvSpPr>
        <p:spPr/>
        <p:txBody>
          <a:bodyPr/>
          <a:lstStyle/>
          <a:p>
            <a:r>
              <a:rPr lang="fr-FR" dirty="0"/>
              <a:t>INTRODUCTION</a:t>
            </a:r>
          </a:p>
        </p:txBody>
      </p:sp>
      <p:sp>
        <p:nvSpPr>
          <p:cNvPr id="3" name="Espace réservé du contenu 2">
            <a:extLst>
              <a:ext uri="{FF2B5EF4-FFF2-40B4-BE49-F238E27FC236}">
                <a16:creationId xmlns:a16="http://schemas.microsoft.com/office/drawing/2014/main" id="{88B4F1F2-2A65-4F2A-BED6-575CBE5832A8}"/>
              </a:ext>
            </a:extLst>
          </p:cNvPr>
          <p:cNvSpPr>
            <a:spLocks noGrp="1"/>
          </p:cNvSpPr>
          <p:nvPr>
            <p:ph idx="1"/>
          </p:nvPr>
        </p:nvSpPr>
        <p:spPr/>
        <p:txBody>
          <a:bodyPr>
            <a:normAutofit lnSpcReduction="10000"/>
          </a:bodyPr>
          <a:lstStyle/>
          <a:p>
            <a:r>
              <a:rPr lang="fr-FR" dirty="0"/>
              <a:t>Historiens réévaluent l’importance de la période de la Régence </a:t>
            </a:r>
          </a:p>
          <a:p>
            <a:r>
              <a:rPr lang="fr-FR" dirty="0"/>
              <a:t>Alexandre </a:t>
            </a:r>
            <a:r>
              <a:rPr lang="fr-FR" dirty="0" err="1"/>
              <a:t>Dupilet</a:t>
            </a:r>
            <a:endParaRPr lang="fr-FR" dirty="0"/>
          </a:p>
          <a:p>
            <a:r>
              <a:rPr lang="fr-FR" dirty="0"/>
              <a:t>- Ph Orléans (Régent) rompu avec la pratique du pouvoir absolu de LXIV, consensus, participation accrue des élites (noblesse d’épée)</a:t>
            </a:r>
          </a:p>
          <a:p>
            <a:r>
              <a:rPr lang="fr-FR" dirty="0"/>
              <a:t>- réformes </a:t>
            </a:r>
            <a:r>
              <a:rPr lang="fr-FR" dirty="0" err="1"/>
              <a:t>écos</a:t>
            </a:r>
            <a:r>
              <a:rPr lang="fr-FR" dirty="0"/>
              <a:t> et financières avec le système de Law</a:t>
            </a:r>
          </a:p>
          <a:p>
            <a:r>
              <a:rPr lang="fr-FR" dirty="0"/>
              <a:t>- importance du modèle libéral anglais (Glorieuse Révolution 1688 – monarchie parlementaire)</a:t>
            </a:r>
          </a:p>
          <a:p>
            <a:r>
              <a:rPr lang="fr-FR" dirty="0"/>
              <a:t>- religion inflexion = en faveur de la tolérance envers les jansénistes = catholiques rompent avec l’orthodoxie Clément XI = 1692 Pasquier Quesnel 101 propositions du Nouveau Testament = Bulle Unigenitus </a:t>
            </a:r>
          </a:p>
        </p:txBody>
      </p:sp>
    </p:spTree>
    <p:extLst>
      <p:ext uri="{BB962C8B-B14F-4D97-AF65-F5344CB8AC3E}">
        <p14:creationId xmlns:p14="http://schemas.microsoft.com/office/powerpoint/2010/main" val="150516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43FF126-A61A-45BC-B7D0-CF11169499A2}"/>
              </a:ext>
            </a:extLst>
          </p:cNvPr>
          <p:cNvSpPr>
            <a:spLocks noGrp="1"/>
          </p:cNvSpPr>
          <p:nvPr>
            <p:ph idx="1"/>
          </p:nvPr>
        </p:nvSpPr>
        <p:spPr>
          <a:xfrm>
            <a:off x="838200" y="772886"/>
            <a:ext cx="10515600" cy="5404077"/>
          </a:xfrm>
        </p:spPr>
        <p:txBody>
          <a:bodyPr>
            <a:normAutofit lnSpcReduction="10000"/>
          </a:bodyPr>
          <a:lstStyle/>
          <a:p>
            <a:r>
              <a:rPr lang="fr-FR" dirty="0"/>
              <a:t>Polysynodie = système de gvt roi gouverne avec 7 conseils – abbé de St Pierre, animateur club de l’Entresol Fénelon duc de St Simon = duc de Bourgogne </a:t>
            </a:r>
          </a:p>
          <a:p>
            <a:r>
              <a:rPr lang="fr-FR" dirty="0"/>
              <a:t>AUTEUR délégation parlement de Paris PARLEMENT=  cour de justice + cour administrative (COURS SOUVERAINES= parlements, chambres des comptes, cour des aides) CONSEIL D ETAT = édits, ordonnances déclarations royales (lettre patente) – enregistrement OU remontrance – lit de justice – exiler </a:t>
            </a:r>
          </a:p>
          <a:p>
            <a:r>
              <a:rPr lang="fr-FR" dirty="0"/>
              <a:t>7 </a:t>
            </a:r>
            <a:r>
              <a:rPr lang="fr-FR" dirty="0" err="1"/>
              <a:t>fev</a:t>
            </a:r>
            <a:r>
              <a:rPr lang="fr-FR" dirty="0"/>
              <a:t> 1718 Palais Royal</a:t>
            </a:r>
          </a:p>
          <a:p>
            <a:r>
              <a:rPr lang="fr-FR" dirty="0"/>
              <a:t>Jean Jacques de </a:t>
            </a:r>
            <a:r>
              <a:rPr lang="fr-FR" dirty="0" err="1"/>
              <a:t>Mesmes</a:t>
            </a:r>
            <a:r>
              <a:rPr lang="fr-FR" dirty="0"/>
              <a:t> 1</a:t>
            </a:r>
            <a:r>
              <a:rPr lang="fr-FR" baseline="30000" dirty="0"/>
              <a:t>er</a:t>
            </a:r>
            <a:r>
              <a:rPr lang="fr-FR" dirty="0"/>
              <a:t> pdt</a:t>
            </a:r>
          </a:p>
          <a:p>
            <a:r>
              <a:rPr lang="fr-FR" dirty="0"/>
              <a:t>CONTEXTE 1718 DEPUIS 3 ANS AU POUVOIR 3 ANS SYSTÈME DES CONSEILS  - DROIT DE REMONTRANCES SUPPRIME par LXIV 1673 rétabli le 2 sept 1715</a:t>
            </a:r>
          </a:p>
        </p:txBody>
      </p:sp>
    </p:spTree>
    <p:extLst>
      <p:ext uri="{BB962C8B-B14F-4D97-AF65-F5344CB8AC3E}">
        <p14:creationId xmlns:p14="http://schemas.microsoft.com/office/powerpoint/2010/main" val="2096947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45D944-90AC-4010-ABC0-A9AABF33B5D0}"/>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B1DB9FBF-A10E-4840-8B8C-0249032EBB31}"/>
              </a:ext>
            </a:extLst>
          </p:cNvPr>
          <p:cNvSpPr>
            <a:spLocks noGrp="1"/>
          </p:cNvSpPr>
          <p:nvPr>
            <p:ph idx="1"/>
          </p:nvPr>
        </p:nvSpPr>
        <p:spPr/>
        <p:txBody>
          <a:bodyPr/>
          <a:lstStyle/>
          <a:p>
            <a:r>
              <a:rPr lang="fr-FR" dirty="0"/>
              <a:t>SUJET DU TEXTE CRITIQUE DE LA POLYSYNODIE attaque en règle </a:t>
            </a:r>
          </a:p>
          <a:p>
            <a:r>
              <a:rPr lang="fr-FR" dirty="0"/>
              <a:t>= libelles/pamphlets  </a:t>
            </a:r>
          </a:p>
          <a:p>
            <a:endParaRPr lang="fr-FR" dirty="0"/>
          </a:p>
          <a:p>
            <a:r>
              <a:rPr lang="fr-FR" dirty="0"/>
              <a:t>Consigne travail d’argumentation: « montrez que les parlementaires critiquent le système des conseils »</a:t>
            </a:r>
          </a:p>
          <a:p>
            <a:r>
              <a:rPr lang="fr-FR" dirty="0"/>
              <a:t>Méthode: </a:t>
            </a:r>
            <a:r>
              <a:rPr lang="fr-FR" dirty="0">
                <a:solidFill>
                  <a:srgbClr val="FF0000"/>
                </a:solidFill>
              </a:rPr>
              <a:t>1° argument clair avec mots à vous (pas de paraphrase) </a:t>
            </a:r>
            <a:r>
              <a:rPr lang="fr-FR" dirty="0">
                <a:solidFill>
                  <a:schemeClr val="accent6"/>
                </a:solidFill>
              </a:rPr>
              <a:t>2° citez un morceau du texte qui appuie/illustre votre argument </a:t>
            </a:r>
            <a:r>
              <a:rPr lang="fr-FR" dirty="0">
                <a:solidFill>
                  <a:schemeClr val="accent1"/>
                </a:solidFill>
              </a:rPr>
              <a:t>3°apportez une ou des connaissances qui viennent approfondir</a:t>
            </a:r>
            <a:r>
              <a:rPr lang="fr-FR">
                <a:solidFill>
                  <a:schemeClr val="accent1"/>
                </a:solidFill>
              </a:rPr>
              <a:t>, enrichir </a:t>
            </a:r>
            <a:r>
              <a:rPr lang="fr-FR" dirty="0">
                <a:solidFill>
                  <a:schemeClr val="accent1"/>
                </a:solidFill>
              </a:rPr>
              <a:t>votre argument</a:t>
            </a:r>
          </a:p>
        </p:txBody>
      </p:sp>
    </p:spTree>
    <p:extLst>
      <p:ext uri="{BB962C8B-B14F-4D97-AF65-F5344CB8AC3E}">
        <p14:creationId xmlns:p14="http://schemas.microsoft.com/office/powerpoint/2010/main" val="1316294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A5CCAB-EB07-4C76-8BCF-A4E6DB21589E}"/>
              </a:ext>
            </a:extLst>
          </p:cNvPr>
          <p:cNvSpPr>
            <a:spLocks noGrp="1"/>
          </p:cNvSpPr>
          <p:nvPr>
            <p:ph type="title"/>
          </p:nvPr>
        </p:nvSpPr>
        <p:spPr/>
        <p:txBody>
          <a:bodyPr>
            <a:noAutofit/>
          </a:bodyPr>
          <a:lstStyle/>
          <a:p>
            <a:r>
              <a:rPr lang="fr-FR" sz="2800" dirty="0"/>
              <a:t>Correction du Travail sur table 1/argumentation (faire comme si on était dans une sous-partie: </a:t>
            </a:r>
            <a:r>
              <a:rPr lang="fr-FR" sz="2800" i="1" dirty="0"/>
              <a:t>Montrez que les Magistrats critiquent le gouvernement par les conseils</a:t>
            </a:r>
          </a:p>
        </p:txBody>
      </p:sp>
      <p:sp>
        <p:nvSpPr>
          <p:cNvPr id="3" name="Espace réservé du contenu 2">
            <a:extLst>
              <a:ext uri="{FF2B5EF4-FFF2-40B4-BE49-F238E27FC236}">
                <a16:creationId xmlns:a16="http://schemas.microsoft.com/office/drawing/2014/main" id="{9506839B-A891-48DC-9EC8-0831E93B72F0}"/>
              </a:ext>
            </a:extLst>
          </p:cNvPr>
          <p:cNvSpPr>
            <a:spLocks noGrp="1"/>
          </p:cNvSpPr>
          <p:nvPr>
            <p:ph idx="1"/>
          </p:nvPr>
        </p:nvSpPr>
        <p:spPr/>
        <p:txBody>
          <a:bodyPr/>
          <a:lstStyle/>
          <a:p>
            <a:r>
              <a:rPr lang="fr-FR" dirty="0">
                <a:solidFill>
                  <a:srgbClr val="FF0000"/>
                </a:solidFill>
              </a:rPr>
              <a:t>La délégation de magistrats du Parlement de Paris accusent le gouvernement par les conseils d’être coûteux pour l’Etat, alors qu’ils devaient au contraire apporter efficacité et économie. </a:t>
            </a:r>
            <a:r>
              <a:rPr lang="fr-FR" dirty="0">
                <a:solidFill>
                  <a:schemeClr val="accent6"/>
                </a:solidFill>
              </a:rPr>
              <a:t>Dans la lettre, ils disent en effet que la multiplication des conseillers est « très onéreux à ses finances » (en parlant du budget de la Couronne) + (l. 2</a:t>
            </a:r>
            <a:r>
              <a:rPr lang="fr-FR" baseline="30000" dirty="0">
                <a:solidFill>
                  <a:schemeClr val="accent6"/>
                </a:solidFill>
              </a:rPr>
              <a:t>e</a:t>
            </a:r>
            <a:r>
              <a:rPr lang="fr-FR" dirty="0">
                <a:solidFill>
                  <a:schemeClr val="accent6"/>
                </a:solidFill>
              </a:rPr>
              <a:t> §, 3</a:t>
            </a:r>
            <a:r>
              <a:rPr lang="fr-FR" baseline="30000" dirty="0">
                <a:solidFill>
                  <a:schemeClr val="accent6"/>
                </a:solidFill>
              </a:rPr>
              <a:t>e</a:t>
            </a:r>
            <a:r>
              <a:rPr lang="fr-FR" dirty="0">
                <a:solidFill>
                  <a:schemeClr val="accent6"/>
                </a:solidFill>
              </a:rPr>
              <a:t> §) + (l. 8, 20-21). </a:t>
            </a:r>
            <a:r>
              <a:rPr lang="fr-FR" dirty="0">
                <a:solidFill>
                  <a:schemeClr val="accent1"/>
                </a:solidFill>
              </a:rPr>
              <a:t>De fait, les 62 conseillers coûtent bien plus cher que les membres du Conseil d’Etat, moins nombreux: chaque président est rémunéré 20.000 livres et, comme le mentionne le texte, cumule ses pensions de courtisan et d’officier avec cette gratification, le tout représentant annuellement un budget d’environ 500.000 livres tournois. </a:t>
            </a:r>
            <a:endParaRPr lang="fr-FR" dirty="0">
              <a:solidFill>
                <a:schemeClr val="accent6"/>
              </a:solidFill>
            </a:endParaRPr>
          </a:p>
        </p:txBody>
      </p:sp>
    </p:spTree>
    <p:extLst>
      <p:ext uri="{BB962C8B-B14F-4D97-AF65-F5344CB8AC3E}">
        <p14:creationId xmlns:p14="http://schemas.microsoft.com/office/powerpoint/2010/main" val="1719534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B8B6A1-F64E-4945-BAB8-8D086EBAABFD}"/>
              </a:ext>
            </a:extLst>
          </p:cNvPr>
          <p:cNvSpPr>
            <a:spLocks noGrp="1"/>
          </p:cNvSpPr>
          <p:nvPr>
            <p:ph type="title"/>
          </p:nvPr>
        </p:nvSpPr>
        <p:spPr/>
        <p:txBody>
          <a:bodyPr/>
          <a:lstStyle/>
          <a:p>
            <a:endParaRPr lang="fr-FR"/>
          </a:p>
        </p:txBody>
      </p:sp>
      <p:sp>
        <p:nvSpPr>
          <p:cNvPr id="4" name="Titre 1">
            <a:extLst>
              <a:ext uri="{FF2B5EF4-FFF2-40B4-BE49-F238E27FC236}">
                <a16:creationId xmlns:a16="http://schemas.microsoft.com/office/drawing/2014/main" id="{FCE572D5-AB12-4DDD-9656-603A74F4BDC7}"/>
              </a:ext>
            </a:extLst>
          </p:cNvPr>
          <p:cNvSpPr>
            <a:spLocks noGrp="1"/>
          </p:cNvSpPr>
          <p:nvPr>
            <p:ph idx="1"/>
          </p:nvPr>
        </p:nvSpPr>
        <p:spPr>
          <a:xfrm>
            <a:off x="838200" y="1825625"/>
            <a:ext cx="10515600" cy="4351338"/>
          </a:xfrm>
        </p:spPr>
        <p:txBody>
          <a:bodyPr>
            <a:noAutofit/>
          </a:bodyPr>
          <a:lstStyle/>
          <a:p>
            <a:r>
              <a:rPr lang="fr-FR" sz="3200" dirty="0"/>
              <a:t>Problématique dans quelle mesure cette lettre révèle-t-elle les transformations des pratiques du pouvoir après la mort de Louis XIV, dans le contexte de Lumières? </a:t>
            </a:r>
          </a:p>
        </p:txBody>
      </p:sp>
    </p:spTree>
    <p:extLst>
      <p:ext uri="{BB962C8B-B14F-4D97-AF65-F5344CB8AC3E}">
        <p14:creationId xmlns:p14="http://schemas.microsoft.com/office/powerpoint/2010/main" val="219596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8453B40-6356-4FC1-97ED-BDDD6A238244}"/>
              </a:ext>
            </a:extLst>
          </p:cNvPr>
          <p:cNvSpPr>
            <a:spLocks noGrp="1"/>
          </p:cNvSpPr>
          <p:nvPr>
            <p:ph idx="1"/>
          </p:nvPr>
        </p:nvSpPr>
        <p:spPr>
          <a:xfrm>
            <a:off x="696686" y="373517"/>
            <a:ext cx="10515600" cy="4351338"/>
          </a:xfrm>
        </p:spPr>
        <p:txBody>
          <a:bodyPr>
            <a:normAutofit fontScale="92500" lnSpcReduction="10000"/>
          </a:bodyPr>
          <a:lstStyle/>
          <a:p>
            <a:pPr marL="0" indent="0">
              <a:buNone/>
            </a:pPr>
            <a:r>
              <a:rPr lang="fr-FR" b="1" dirty="0"/>
              <a:t>1° LA POLYSYNODIE: UNE LIBERALISATION DES PRATIQUES DU POUVOIR</a:t>
            </a:r>
          </a:p>
          <a:p>
            <a:pPr marL="514350" indent="-514350">
              <a:buAutoNum type="alphaUcParenR"/>
            </a:pPr>
            <a:r>
              <a:rPr lang="fr-FR" dirty="0"/>
              <a:t>LE ROLE REVENU DU PARLEMENT COMME CONTRE POUVOIR</a:t>
            </a:r>
          </a:p>
          <a:p>
            <a:pPr marL="514350" indent="-514350">
              <a:buAutoNum type="alphaUcParenR"/>
            </a:pPr>
            <a:r>
              <a:rPr lang="fr-FR" dirty="0"/>
              <a:t>LE GOUVERNEMENT PAR LES CONSEILS OU LA COLLEGIALITE DU POUVOIR</a:t>
            </a:r>
          </a:p>
          <a:p>
            <a:pPr marL="514350" indent="-514350">
              <a:buAutoNum type="alphaUcParenR"/>
            </a:pPr>
            <a:r>
              <a:rPr lang="fr-FR" dirty="0"/>
              <a:t>LE TALENT PLUS QUE LA FAVEUR: UNE MONARCHIE DES LUMIERES?</a:t>
            </a:r>
          </a:p>
          <a:p>
            <a:pPr marL="0" indent="0">
              <a:buNone/>
            </a:pPr>
            <a:r>
              <a:rPr lang="fr-FR" b="1" dirty="0"/>
              <a:t>2° UNE REALITE DIFFERENTE: LA CONTINUITE DES PRATIQUES DE LA MONARCHIE ABSOLUE</a:t>
            </a:r>
          </a:p>
          <a:p>
            <a:pPr marL="514350" indent="-514350">
              <a:buAutoNum type="alphaUcParenR"/>
            </a:pPr>
            <a:r>
              <a:rPr lang="fr-FR" dirty="0"/>
              <a:t>LE REGENT, UN ROI ABSOLU DES LUMIERES?</a:t>
            </a:r>
          </a:p>
          <a:p>
            <a:pPr marL="514350" indent="-514350">
              <a:buAutoNum type="alphaUcParenR"/>
            </a:pPr>
            <a:r>
              <a:rPr lang="fr-FR" dirty="0"/>
              <a:t>FAVEUR, GRACE ET COMPETITION NOBILIAIRE POUR LE POUVOIR</a:t>
            </a:r>
          </a:p>
          <a:p>
            <a:pPr marL="514350" indent="-514350">
              <a:buAutoNum type="alphaUcParenR"/>
            </a:pPr>
            <a:r>
              <a:rPr lang="fr-FR" dirty="0"/>
              <a:t>LA REPRISE DES CONFLITS ENTRE PARLEMENTS ET SOUVERAIN?</a:t>
            </a:r>
          </a:p>
          <a:p>
            <a:pPr marL="514350" indent="-514350">
              <a:buAutoNum type="alphaUcParenR"/>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2530072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2CCC465-B8F1-4CD4-9C41-C9AAEB499F2F}"/>
              </a:ext>
            </a:extLst>
          </p:cNvPr>
          <p:cNvSpPr>
            <a:spLocks noGrp="1"/>
          </p:cNvSpPr>
          <p:nvPr>
            <p:ph idx="1"/>
          </p:nvPr>
        </p:nvSpPr>
        <p:spPr>
          <a:xfrm>
            <a:off x="838200" y="642257"/>
            <a:ext cx="10515600" cy="5534706"/>
          </a:xfrm>
        </p:spPr>
        <p:txBody>
          <a:bodyPr/>
          <a:lstStyle/>
          <a:p>
            <a:r>
              <a:rPr lang="fr-FR" b="1" dirty="0"/>
              <a:t>1° UN SYSTÈME INEFFICACE ET COUTEUX: L’ECHEC DE LA RUPTURE DE 1715?</a:t>
            </a:r>
          </a:p>
          <a:p>
            <a:r>
              <a:rPr lang="fr-FR" dirty="0"/>
              <a:t>A) UN SYSTÈME AU DEPART SOUHAITE CONTRE LE MODELE ABSOLU DE LXIV</a:t>
            </a:r>
          </a:p>
          <a:p>
            <a:pPr marL="0" indent="0">
              <a:buNone/>
            </a:pPr>
            <a:r>
              <a:rPr lang="fr-FR" dirty="0"/>
              <a:t>Rappel que les conseils ont été 	acceptés négociés dans la 2</a:t>
            </a:r>
            <a:r>
              <a:rPr lang="fr-FR" baseline="30000" dirty="0"/>
              <a:t>e</a:t>
            </a:r>
            <a:r>
              <a:rPr lang="fr-FR" dirty="0"/>
              <a:t> partie de la séance du 2 sept 1715 – rappel duc de Bourgogne (mort en 1712) – en échange d’un retour du droit de remontrances + création d’un conseil de conscience (bcp magistrats jansénistes) + défense de la politique gallicane à laquelle le Parlement est attaché (concordat de Bologne) = en réalité la négociation a été dure</a:t>
            </a:r>
          </a:p>
          <a:p>
            <a:pPr marL="0" indent="0">
              <a:buNone/>
            </a:pPr>
            <a:r>
              <a:rPr lang="fr-FR" dirty="0"/>
              <a:t>Dès sept 1715 les conseils sont établis (l5) édit 15 sept 1715 = modèle monarchie espagnole min supprimés = 7 conseils </a:t>
            </a:r>
          </a:p>
          <a:p>
            <a:pPr marL="0" indent="0">
              <a:buNone/>
            </a:pPr>
            <a:endParaRPr lang="fr-FR" dirty="0"/>
          </a:p>
        </p:txBody>
      </p:sp>
    </p:spTree>
    <p:extLst>
      <p:ext uri="{BB962C8B-B14F-4D97-AF65-F5344CB8AC3E}">
        <p14:creationId xmlns:p14="http://schemas.microsoft.com/office/powerpoint/2010/main" val="1473676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E7590ED-0F1D-4740-BEF7-F88E0E34D592}"/>
              </a:ext>
            </a:extLst>
          </p:cNvPr>
          <p:cNvSpPr>
            <a:spLocks noGrp="1"/>
          </p:cNvSpPr>
          <p:nvPr>
            <p:ph idx="1"/>
          </p:nvPr>
        </p:nvSpPr>
        <p:spPr>
          <a:xfrm>
            <a:off x="838200" y="576943"/>
            <a:ext cx="10515600" cy="5600020"/>
          </a:xfrm>
        </p:spPr>
        <p:txBody>
          <a:bodyPr>
            <a:normAutofit fontScale="92500" lnSpcReduction="10000"/>
          </a:bodyPr>
          <a:lstStyle/>
          <a:p>
            <a:r>
              <a:rPr lang="fr-FR" dirty="0"/>
              <a:t>B) UN SYSTÈME INEFFICACE ET COUTEUX POUR LES FINANCES ROYALES</a:t>
            </a:r>
          </a:p>
          <a:p>
            <a:pPr marL="0" indent="0">
              <a:buNone/>
            </a:pPr>
            <a:r>
              <a:rPr lang="fr-FR" dirty="0"/>
              <a:t>Inefficacité discutable A </a:t>
            </a:r>
            <a:r>
              <a:rPr lang="fr-FR" dirty="0" err="1"/>
              <a:t>Dupilet</a:t>
            </a:r>
            <a:r>
              <a:rPr lang="fr-FR" dirty="0"/>
              <a:t> polysynodie progrès incontestable de la prise de décision publique, culture administrative, organisation Etat plus efficace, chaine de l’autorité plus claire, rapide, influence des Lumières sur la rationalisation de l’Etat, entamée sous Louis XIV + répartition des tâches par compétence et non par la faveur ou la grâce, procédures strictes </a:t>
            </a:r>
          </a:p>
          <a:p>
            <a:pPr marL="0" indent="0">
              <a:buNone/>
            </a:pPr>
            <a:r>
              <a:rPr lang="fr-FR" dirty="0"/>
              <a:t>Au départ système fait pour efficacité et </a:t>
            </a:r>
            <a:r>
              <a:rPr lang="fr-FR" dirty="0" err="1"/>
              <a:t>écnomies</a:t>
            </a:r>
            <a:r>
              <a:rPr lang="fr-FR" dirty="0"/>
              <a:t>: mort de LXIV dette d’e l’Etat presque 1,5 Milliards livres = 3 M en 1719 = échec ++ au départ sortir de la spirale coûteuse des guerres = Conseil de la Guerre plus collégial Roi + secrétaire d’Etat à la guerre </a:t>
            </a:r>
          </a:p>
          <a:p>
            <a:pPr marL="0" indent="0">
              <a:buNone/>
            </a:pPr>
            <a:r>
              <a:rPr lang="fr-FR" dirty="0"/>
              <a:t>Inefficacité rivalités entre nobles par ex conseil des Finances duc de Noailles – duc de La Force  = société d’ordres est un frein à la réforme de l’Etat </a:t>
            </a:r>
            <a:r>
              <a:rPr lang="fr-FR" dirty="0" err="1"/>
              <a:t>aet</a:t>
            </a:r>
            <a:r>
              <a:rPr lang="fr-FR" dirty="0"/>
              <a:t> aux Lumières administratives &gt;1716 + les nobles d’épée viennent dans les conseils non pas au service de l’Etat mais pour avoir une faveur, une place = siègent dans les conseils non pour le service du public ou de l’Etat mais pour leurs intérêts familiaux </a:t>
            </a:r>
          </a:p>
        </p:txBody>
      </p:sp>
    </p:spTree>
    <p:extLst>
      <p:ext uri="{BB962C8B-B14F-4D97-AF65-F5344CB8AC3E}">
        <p14:creationId xmlns:p14="http://schemas.microsoft.com/office/powerpoint/2010/main" val="30755193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1274</Words>
  <Application>Microsoft Office PowerPoint</Application>
  <PresentationFormat>Grand écran</PresentationFormat>
  <Paragraphs>66</Paragraphs>
  <Slides>12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Calibri</vt:lpstr>
      <vt:lpstr>Calibri Light</vt:lpstr>
      <vt:lpstr>Thème Office</vt:lpstr>
      <vt:lpstr>Alexandre Dupilet, « La fausse révolution du Régent », L’Histoire, 2011</vt:lpstr>
      <vt:lpstr>INTRODUCTION</vt:lpstr>
      <vt:lpstr>Présentation PowerPoint</vt:lpstr>
      <vt:lpstr>Présentation PowerPoint</vt:lpstr>
      <vt:lpstr>Correction du Travail sur table 1/argumentation (faire comme si on était dans une sous-partie: Montrez que les Magistrats critiquent le gouvernement par les conseils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Guillaume Mazeau</dc:creator>
  <cp:lastModifiedBy>Guillaume Mazeau</cp:lastModifiedBy>
  <cp:revision>17</cp:revision>
  <dcterms:created xsi:type="dcterms:W3CDTF">2025-09-23T13:09:42Z</dcterms:created>
  <dcterms:modified xsi:type="dcterms:W3CDTF">2025-10-01T10:38:41Z</dcterms:modified>
</cp:coreProperties>
</file>