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7" r:id="rId3"/>
    <p:sldId id="280" r:id="rId4"/>
    <p:sldId id="281" r:id="rId5"/>
    <p:sldId id="282" r:id="rId6"/>
    <p:sldId id="283" r:id="rId7"/>
    <p:sldId id="278" r:id="rId8"/>
    <p:sldId id="284" r:id="rId9"/>
    <p:sldId id="285" r:id="rId10"/>
    <p:sldId id="272" r:id="rId11"/>
    <p:sldId id="273" r:id="rId12"/>
    <p:sldId id="274" r:id="rId13"/>
    <p:sldId id="275" r:id="rId14"/>
    <p:sldId id="286" r:id="rId15"/>
    <p:sldId id="279"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9" d="100"/>
          <a:sy n="69" d="100"/>
        </p:scale>
        <p:origin x="-78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25B3CAA-AEB8-8CDE-AB82-64F04237114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C6A1E68E-775B-EF96-382D-338C6B0A1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C768DFA6-DD30-47FB-A6E4-1555947A8639}"/>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63BFD9A3-AFF7-D8D7-23BF-3C6815A779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C78EE144-B818-727D-4C0A-BDA1CAE7000F}"/>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1315683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8CBA36A-96B6-E5E7-E737-6982245670F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F6E09183-639D-6DC6-A401-E74E3D94B18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CA17F49-12C1-0313-A89C-6649F0BE42D5}"/>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6E7F7657-C216-B0A3-91E5-3B613A1C6C8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74284C8-9673-DDB5-78B2-5FECA9995863}"/>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916538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D5D984A7-F114-19D0-3810-7BF750A7AB4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5EDE30A4-C32A-841A-3AB2-3A36C5F8552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259A335F-0C93-85E9-B40F-425A8E80246A}"/>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E06F23F8-CC02-6664-654D-6D35932C58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6B81B4B6-BE39-3A37-0885-2789ED867623}"/>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1259010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029229F-0E58-44FD-881B-8C1CC21BAD9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0FFEB432-577B-FC3C-A73B-5D59F6DA06E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12CD2435-43A0-B69F-3EEA-854544AF6736}"/>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DB3A2F7B-4C83-B43D-74B9-AF7E567F4C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9F571366-64C2-7C91-AB29-4946FA77363B}"/>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3773700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F68E6AF-5DE5-53FA-419B-BF3076D7A0D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65915F51-2CFF-C097-583E-51954525A41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0E381006-951F-426F-3616-2D3F43411AFB}"/>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850CEF14-3016-BAE4-A52B-4AC791C046B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D5DC6E7-49B6-48E9-16BB-04883CCDBB4D}"/>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420711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2C12EC8-63A4-7FDF-3968-A57233393E4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7385BD29-73F6-1412-27B2-1FB10A73B3F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ED683E79-CD7F-F0C7-6A89-ABEF9EF0221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FAAC9EB2-1071-38AE-BEEB-40994612181D}"/>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6" name="Espace réservé du pied de page 5">
            <a:extLst>
              <a:ext uri="{FF2B5EF4-FFF2-40B4-BE49-F238E27FC236}">
                <a16:creationId xmlns:a16="http://schemas.microsoft.com/office/drawing/2014/main" xmlns="" id="{35220EBA-8F66-6B73-C926-3602D1B1288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959DDADE-4E05-7073-E834-8B378F29367D}"/>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32236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727F356-B86C-1AF4-30A7-B055C218055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709B1F71-ECF1-D5F3-793C-6291AAF4C1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F5B57E12-D206-C1A5-3CB5-5E4F56060FB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37E27080-D906-B54F-9AF2-A1386C6203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83C6F6DC-4A9F-F5FB-0FEA-45213EA3BCA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CE204400-CF7E-1BFD-D219-93535DCC4757}"/>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8" name="Espace réservé du pied de page 7">
            <a:extLst>
              <a:ext uri="{FF2B5EF4-FFF2-40B4-BE49-F238E27FC236}">
                <a16:creationId xmlns:a16="http://schemas.microsoft.com/office/drawing/2014/main" xmlns="" id="{0E3A110F-F53F-97D2-E208-BBF348E1924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51CA9D5C-B3B2-9F72-F083-FEB1B32719B9}"/>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178582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608C679-EE28-9240-4625-130FC985223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DE67BCE8-7D60-C7C3-AD0F-02F1CB8F5F32}"/>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4" name="Espace réservé du pied de page 3">
            <a:extLst>
              <a:ext uri="{FF2B5EF4-FFF2-40B4-BE49-F238E27FC236}">
                <a16:creationId xmlns:a16="http://schemas.microsoft.com/office/drawing/2014/main" xmlns="" id="{73B4E323-45F8-FAE9-05B6-66E4DF69EC6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5720456E-77F0-7A65-330D-85B5A337C95F}"/>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2614975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45FC2340-3F66-7E53-BB61-8F8A23B20F43}"/>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3" name="Espace réservé du pied de page 2">
            <a:extLst>
              <a:ext uri="{FF2B5EF4-FFF2-40B4-BE49-F238E27FC236}">
                <a16:creationId xmlns:a16="http://schemas.microsoft.com/office/drawing/2014/main" xmlns="" id="{815E922B-D625-6849-4131-C25ABDB6EFF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E2DA23CA-B4ED-F67F-4C73-E31126B83802}"/>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303496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0450C09-4FEF-8495-30AF-2A3F7C7B0DE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61A264DC-77CC-C8BE-7D9F-161477866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2FABAF24-B9EE-F589-10F6-2D7AE67926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D21506D2-C63F-772B-7B1A-AEA1D3F9F075}"/>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6" name="Espace réservé du pied de page 5">
            <a:extLst>
              <a:ext uri="{FF2B5EF4-FFF2-40B4-BE49-F238E27FC236}">
                <a16:creationId xmlns:a16="http://schemas.microsoft.com/office/drawing/2014/main" xmlns="" id="{84007D6F-B271-16F6-7A80-1207D2984A2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F65D0BEE-69BB-52A7-4BC7-3187F5A6BA73}"/>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2049673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46C149-924E-709C-725A-01C740B5047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2EBBC44F-10E0-4765-BEA3-E323422558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22003579-6716-F1B5-6AFE-BA6F69DE57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0A3978E7-3DBB-321D-1973-ADD9B0DB7798}"/>
              </a:ext>
            </a:extLst>
          </p:cNvPr>
          <p:cNvSpPr>
            <a:spLocks noGrp="1"/>
          </p:cNvSpPr>
          <p:nvPr>
            <p:ph type="dt" sz="half" idx="10"/>
          </p:nvPr>
        </p:nvSpPr>
        <p:spPr/>
        <p:txBody>
          <a:bodyPr/>
          <a:lstStyle/>
          <a:p>
            <a:fld id="{993A2AC4-1203-48E0-9E78-CAD3828F6111}" type="datetimeFigureOut">
              <a:rPr lang="fr-FR" smtClean="0"/>
              <a:t>24/09/2025</a:t>
            </a:fld>
            <a:endParaRPr lang="fr-FR"/>
          </a:p>
        </p:txBody>
      </p:sp>
      <p:sp>
        <p:nvSpPr>
          <p:cNvPr id="6" name="Espace réservé du pied de page 5">
            <a:extLst>
              <a:ext uri="{FF2B5EF4-FFF2-40B4-BE49-F238E27FC236}">
                <a16:creationId xmlns:a16="http://schemas.microsoft.com/office/drawing/2014/main" xmlns="" id="{EE1B2B0A-2C6E-4A5A-2397-76449489181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4A98C85C-FC44-911A-29DA-EBFA754DC5C7}"/>
              </a:ext>
            </a:extLst>
          </p:cNvPr>
          <p:cNvSpPr>
            <a:spLocks noGrp="1"/>
          </p:cNvSpPr>
          <p:nvPr>
            <p:ph type="sldNum" sz="quarter" idx="12"/>
          </p:nvPr>
        </p:nvSpPr>
        <p:spPr/>
        <p:txBody>
          <a:bodyPr/>
          <a:lstStyle/>
          <a:p>
            <a:fld id="{C0D79DBF-7715-4E4B-8FC3-898BABA15931}" type="slidenum">
              <a:rPr lang="fr-FR" smtClean="0"/>
              <a:t>‹N°›</a:t>
            </a:fld>
            <a:endParaRPr lang="fr-FR"/>
          </a:p>
        </p:txBody>
      </p:sp>
    </p:spTree>
    <p:extLst>
      <p:ext uri="{BB962C8B-B14F-4D97-AF65-F5344CB8AC3E}">
        <p14:creationId xmlns:p14="http://schemas.microsoft.com/office/powerpoint/2010/main" val="1114474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FB6141D8-8340-9936-28ED-923011C17F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BBEC609F-CDD4-70F5-1148-F3AB0CF6F3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0CDDCA7-2DB9-00B6-A755-466DCECA4B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3A2AC4-1203-48E0-9E78-CAD3828F6111}" type="datetimeFigureOut">
              <a:rPr lang="fr-FR" smtClean="0"/>
              <a:t>24/09/2025</a:t>
            </a:fld>
            <a:endParaRPr lang="fr-FR"/>
          </a:p>
        </p:txBody>
      </p:sp>
      <p:sp>
        <p:nvSpPr>
          <p:cNvPr id="5" name="Espace réservé du pied de page 4">
            <a:extLst>
              <a:ext uri="{FF2B5EF4-FFF2-40B4-BE49-F238E27FC236}">
                <a16:creationId xmlns:a16="http://schemas.microsoft.com/office/drawing/2014/main" xmlns="" id="{2072A8C1-2812-434E-48CC-FFAC3CCBB5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E92E1978-DE83-8B8E-7106-E414154AEB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D79DBF-7715-4E4B-8FC3-898BABA15931}" type="slidenum">
              <a:rPr lang="fr-FR" smtClean="0"/>
              <a:t>‹N°›</a:t>
            </a:fld>
            <a:endParaRPr lang="fr-FR"/>
          </a:p>
        </p:txBody>
      </p:sp>
    </p:spTree>
    <p:extLst>
      <p:ext uri="{BB962C8B-B14F-4D97-AF65-F5344CB8AC3E}">
        <p14:creationId xmlns:p14="http://schemas.microsoft.com/office/powerpoint/2010/main" val="3474012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xmlns="" id="{5B1E2CDA-DD5F-90F5-7D07-A993BEB53D7D}"/>
              </a:ext>
            </a:extLst>
          </p:cNvPr>
          <p:cNvPicPr>
            <a:picLocks noChangeAspect="1"/>
          </p:cNvPicPr>
          <p:nvPr/>
        </p:nvPicPr>
        <p:blipFill>
          <a:blip r:embed="rId2"/>
          <a:stretch>
            <a:fillRect/>
          </a:stretch>
        </p:blipFill>
        <p:spPr>
          <a:xfrm>
            <a:off x="1966911" y="946860"/>
            <a:ext cx="8015289" cy="4964280"/>
          </a:xfrm>
          <a:prstGeom prst="rect">
            <a:avLst/>
          </a:prstGeom>
        </p:spPr>
      </p:pic>
      <p:sp>
        <p:nvSpPr>
          <p:cNvPr id="3" name="Espace réservé du contenu 2"/>
          <p:cNvSpPr>
            <a:spLocks noGrp="1"/>
          </p:cNvSpPr>
          <p:nvPr>
            <p:ph idx="1"/>
          </p:nvPr>
        </p:nvSpPr>
        <p:spPr>
          <a:xfrm>
            <a:off x="757237" y="228600"/>
            <a:ext cx="10906125" cy="971550"/>
          </a:xfrm>
        </p:spPr>
        <p:txBody>
          <a:bodyPr>
            <a:normAutofit/>
          </a:bodyPr>
          <a:lstStyle/>
          <a:p>
            <a:pPr>
              <a:buNone/>
            </a:pPr>
            <a:r>
              <a:rPr lang="fr-FR" sz="4400" b="1" dirty="0">
                <a:solidFill>
                  <a:srgbClr val="FF0000"/>
                </a:solidFill>
                <a:latin typeface="Calibri" panose="020F0502020204030204" pitchFamily="34" charset="0"/>
                <a:cs typeface="Calibri" panose="020F0502020204030204" pitchFamily="34" charset="0"/>
              </a:rPr>
              <a:t>Méthodes de recherches technologiques</a:t>
            </a:r>
          </a:p>
          <a:p>
            <a:pPr>
              <a:buNone/>
            </a:pPr>
            <a:endParaRPr lang="fr-FR" sz="4400" b="1" dirty="0">
              <a:solidFill>
                <a:srgbClr val="FF0000"/>
              </a:solidFill>
            </a:endParaRPr>
          </a:p>
          <a:p>
            <a:pPr>
              <a:buNone/>
            </a:pPr>
            <a:endParaRPr lang="fr-FR" sz="4400" b="1" dirty="0">
              <a:solidFill>
                <a:srgbClr val="FF0000"/>
              </a:solidFill>
            </a:endParaRPr>
          </a:p>
          <a:p>
            <a:pPr>
              <a:buNone/>
            </a:pPr>
            <a:endParaRPr lang="fr-FR" sz="4400" b="1" dirty="0">
              <a:solidFill>
                <a:srgbClr val="FF0000"/>
              </a:solidFill>
            </a:endParaRPr>
          </a:p>
          <a:p>
            <a:pPr>
              <a:buNone/>
            </a:pPr>
            <a:endParaRPr lang="fr-FR" sz="4400" b="1" dirty="0"/>
          </a:p>
        </p:txBody>
      </p:sp>
      <p:sp>
        <p:nvSpPr>
          <p:cNvPr id="5" name="ZoneTexte 4">
            <a:extLst>
              <a:ext uri="{FF2B5EF4-FFF2-40B4-BE49-F238E27FC236}">
                <a16:creationId xmlns:a16="http://schemas.microsoft.com/office/drawing/2014/main" xmlns="" id="{1D099BD9-5137-1DCA-B225-4E3651E0517C}"/>
              </a:ext>
            </a:extLst>
          </p:cNvPr>
          <p:cNvSpPr txBox="1"/>
          <p:nvPr/>
        </p:nvSpPr>
        <p:spPr>
          <a:xfrm>
            <a:off x="1062037" y="5911140"/>
            <a:ext cx="10601325" cy="984885"/>
          </a:xfrm>
          <a:prstGeom prst="rect">
            <a:avLst/>
          </a:prstGeom>
          <a:noFill/>
        </p:spPr>
        <p:txBody>
          <a:bodyPr wrap="square" rtlCol="0">
            <a:spAutoFit/>
          </a:bodyPr>
          <a:lstStyle/>
          <a:p>
            <a:r>
              <a:rPr lang="fr-FR" sz="4000" b="1" dirty="0">
                <a:latin typeface="Calibri" panose="020F0502020204030204" pitchFamily="34" charset="0"/>
                <a:cs typeface="Calibri" panose="020F0502020204030204" pitchFamily="34" charset="0"/>
              </a:rPr>
              <a:t>L’étude technologique et la criminalistique</a:t>
            </a:r>
          </a:p>
          <a:p>
            <a:endParaRPr lang="fr-FR"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8125" y="332657"/>
            <a:ext cx="11677650" cy="6220543"/>
          </a:xfrm>
        </p:spPr>
        <p:txBody>
          <a:bodyPr>
            <a:normAutofit/>
          </a:bodyPr>
          <a:lstStyle/>
          <a:p>
            <a:pPr>
              <a:buNone/>
            </a:pPr>
            <a:r>
              <a:rPr lang="fr-FR" dirty="0">
                <a:latin typeface="Calibri" panose="020F0502020204030204" pitchFamily="34" charset="0"/>
                <a:cs typeface="Calibri" panose="020F0502020204030204" pitchFamily="34" charset="0"/>
              </a:rPr>
              <a:t>L’on peut constater que si les sciences des matériaux culturels ont évoluées vers plus en plus de précision dans la caractérisation de la matière, la science de la criminalistique (</a:t>
            </a:r>
            <a:r>
              <a:rPr lang="fr-FR" i="1" dirty="0" err="1">
                <a:latin typeface="Calibri" panose="020F0502020204030204" pitchFamily="34" charset="0"/>
                <a:cs typeface="Calibri" panose="020F0502020204030204" pitchFamily="34" charset="0"/>
              </a:rPr>
              <a:t>forensic</a:t>
            </a:r>
            <a:r>
              <a:rPr lang="fr-FR" i="1" dirty="0">
                <a:latin typeface="Calibri" panose="020F0502020204030204" pitchFamily="34" charset="0"/>
                <a:cs typeface="Calibri" panose="020F0502020204030204" pitchFamily="34" charset="0"/>
              </a:rPr>
              <a:t> science</a:t>
            </a:r>
            <a:r>
              <a:rPr lang="fr-FR" dirty="0">
                <a:latin typeface="Calibri" panose="020F0502020204030204" pitchFamily="34" charset="0"/>
                <a:cs typeface="Calibri" panose="020F0502020204030204" pitchFamily="34" charset="0"/>
              </a:rPr>
              <a:t> en anglais), en revanche, a évoluée vers des analyses plus holistiques des matériaux </a:t>
            </a:r>
            <a:r>
              <a:rPr lang="fr-FR" b="1" dirty="0">
                <a:latin typeface="Calibri" panose="020F0502020204030204" pitchFamily="34" charset="0"/>
                <a:cs typeface="Calibri" panose="020F0502020204030204" pitchFamily="34" charset="0"/>
              </a:rPr>
              <a:t>chargés de sens </a:t>
            </a:r>
            <a:r>
              <a:rPr lang="fr-FR" dirty="0">
                <a:latin typeface="Calibri" panose="020F0502020204030204" pitchFamily="34" charset="0"/>
                <a:cs typeface="Calibri" panose="020F0502020204030204" pitchFamily="34" charset="0"/>
              </a:rPr>
              <a:t>:  « rechercher les signes de l’action, savoir les prélever et au final les interpréter, telle est la démarche, complexe bien entendu car une telle construction nécessite aussi une connaissance de la sémiotique. » </a:t>
            </a:r>
          </a:p>
          <a:p>
            <a:pPr>
              <a:buNone/>
            </a:pPr>
            <a:r>
              <a:rPr lang="fr-FR" dirty="0">
                <a:latin typeface="Calibri" panose="020F0502020204030204" pitchFamily="34" charset="0"/>
                <a:cs typeface="Calibri" panose="020F0502020204030204" pitchFamily="34" charset="0"/>
              </a:rPr>
              <a:t>Sans une méthode scientifique d’</a:t>
            </a:r>
            <a:r>
              <a:rPr lang="fr-FR" b="1" dirty="0">
                <a:latin typeface="Calibri" panose="020F0502020204030204" pitchFamily="34" charset="0"/>
                <a:cs typeface="Calibri" panose="020F0502020204030204" pitchFamily="34" charset="0"/>
              </a:rPr>
              <a:t>actualisation</a:t>
            </a:r>
            <a:r>
              <a:rPr lang="fr-FR" dirty="0">
                <a:latin typeface="Calibri" panose="020F0502020204030204" pitchFamily="34" charset="0"/>
                <a:cs typeface="Calibri" panose="020F0502020204030204" pitchFamily="34" charset="0"/>
              </a:rPr>
              <a:t> d’articulation par un agent récepteur, les matériaux de l’artefact culturel restent insignifiants. </a:t>
            </a:r>
          </a:p>
          <a:p>
            <a:pPr>
              <a:buNone/>
            </a:pPr>
            <a:endParaRPr lang="fr-FR" dirty="0">
              <a:latin typeface="Calibri" panose="020F0502020204030204" pitchFamily="34" charset="0"/>
              <a:cs typeface="Calibri" panose="020F0502020204030204" pitchFamily="34" charset="0"/>
            </a:endParaRPr>
          </a:p>
          <a:p>
            <a:pPr>
              <a:buNone/>
            </a:pPr>
            <a:endParaRPr lang="fr-FR" dirty="0">
              <a:latin typeface="Calibri" panose="020F0502020204030204" pitchFamily="34" charset="0"/>
              <a:cs typeface="Calibri" panose="020F0502020204030204" pitchFamily="34" charset="0"/>
            </a:endParaRPr>
          </a:p>
          <a:p>
            <a:pPr>
              <a:buNone/>
            </a:pPr>
            <a:r>
              <a:rPr lang="fr-FR" sz="1700" dirty="0" err="1">
                <a:latin typeface="Calibri" panose="020F0502020204030204" pitchFamily="34" charset="0"/>
                <a:cs typeface="Calibri" panose="020F0502020204030204" pitchFamily="34" charset="0"/>
              </a:rPr>
              <a:t>Locard</a:t>
            </a:r>
            <a:r>
              <a:rPr lang="fr-FR" sz="1700" dirty="0">
                <a:latin typeface="Calibri" panose="020F0502020204030204" pitchFamily="34" charset="0"/>
                <a:cs typeface="Calibri" panose="020F0502020204030204" pitchFamily="34" charset="0"/>
              </a:rPr>
              <a:t> E., </a:t>
            </a:r>
            <a:r>
              <a:rPr lang="fr-FR" sz="1700" i="1" dirty="0">
                <a:latin typeface="Calibri" panose="020F0502020204030204" pitchFamily="34" charset="0"/>
                <a:cs typeface="Calibri" panose="020F0502020204030204" pitchFamily="34" charset="0"/>
              </a:rPr>
              <a:t>L’Enquête criminelle et les Méthodes scientifiques</a:t>
            </a:r>
            <a:r>
              <a:rPr lang="fr-FR" sz="1700" dirty="0">
                <a:latin typeface="Calibri" panose="020F0502020204030204" pitchFamily="34" charset="0"/>
                <a:cs typeface="Calibri" panose="020F0502020204030204" pitchFamily="34" charset="0"/>
              </a:rPr>
              <a:t>, Paris, Flammarion, 1920. </a:t>
            </a:r>
            <a:r>
              <a:rPr lang="fr-FR" sz="1700" dirty="0" err="1">
                <a:latin typeface="Calibri" panose="020F0502020204030204" pitchFamily="34" charset="0"/>
                <a:cs typeface="Calibri" panose="020F0502020204030204" pitchFamily="34" charset="0"/>
              </a:rPr>
              <a:t>Locard</a:t>
            </a:r>
            <a:r>
              <a:rPr lang="fr-FR" sz="1700" dirty="0">
                <a:latin typeface="Calibri" panose="020F0502020204030204" pitchFamily="34" charset="0"/>
                <a:cs typeface="Calibri" panose="020F0502020204030204" pitchFamily="34" charset="0"/>
              </a:rPr>
              <a:t> explique, dans son ouvrage, </a:t>
            </a:r>
            <a:r>
              <a:rPr lang="fr-FR" sz="1700" i="1" dirty="0">
                <a:latin typeface="Calibri" panose="020F0502020204030204" pitchFamily="34" charset="0"/>
                <a:cs typeface="Calibri" panose="020F0502020204030204" pitchFamily="34" charset="0"/>
              </a:rPr>
              <a:t>Policiers de roman et policiers de laboratoire</a:t>
            </a:r>
            <a:r>
              <a:rPr lang="fr-FR" sz="1700" dirty="0">
                <a:latin typeface="Calibri" panose="020F0502020204030204" pitchFamily="34" charset="0"/>
                <a:cs typeface="Calibri" panose="020F0502020204030204" pitchFamily="34" charset="0"/>
              </a:rPr>
              <a:t>, Paris, Payot, 11924, p.96-97 que c’est en lisant </a:t>
            </a:r>
            <a:r>
              <a:rPr lang="fr-FR" sz="1700" i="1" dirty="0">
                <a:latin typeface="Calibri" panose="020F0502020204030204" pitchFamily="34" charset="0"/>
                <a:cs typeface="Calibri" panose="020F0502020204030204" pitchFamily="34" charset="0"/>
              </a:rPr>
              <a:t>Une étude en rouge</a:t>
            </a:r>
            <a:r>
              <a:rPr lang="fr-FR" sz="1700" dirty="0">
                <a:latin typeface="Calibri" panose="020F0502020204030204" pitchFamily="34" charset="0"/>
                <a:cs typeface="Calibri" panose="020F0502020204030204" pitchFamily="34" charset="0"/>
              </a:rPr>
              <a:t> de Sir Conan Doyle qu’il lui a emprunté cette vision.</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90550" y="332657"/>
            <a:ext cx="11353800" cy="5793507"/>
          </a:xfrm>
        </p:spPr>
        <p:txBody>
          <a:bodyPr>
            <a:normAutofit/>
          </a:bodyPr>
          <a:lstStyle/>
          <a:p>
            <a:pPr>
              <a:buNone/>
            </a:pPr>
            <a:r>
              <a:rPr lang="fr-FR" dirty="0">
                <a:latin typeface="Calibri" panose="020F0502020204030204" pitchFamily="34" charset="0"/>
                <a:cs typeface="Calibri" panose="020F0502020204030204" pitchFamily="34" charset="0"/>
              </a:rPr>
              <a:t>« Rechercher les signes de l’action, savoir les prélever et au final les interpréter, telle est la démarche, complexe bien entendu car une telle construction nécessite aussi une connaissance de la sémiotique. […] Le principe de l’échange, dit principe de </a:t>
            </a:r>
            <a:r>
              <a:rPr lang="fr-FR" dirty="0" err="1">
                <a:latin typeface="Calibri" panose="020F0502020204030204" pitchFamily="34" charset="0"/>
                <a:cs typeface="Calibri" panose="020F0502020204030204" pitchFamily="34" charset="0"/>
              </a:rPr>
              <a:t>Locard</a:t>
            </a:r>
            <a:r>
              <a:rPr lang="fr-FR" dirty="0">
                <a:latin typeface="Calibri" panose="020F0502020204030204" pitchFamily="34" charset="0"/>
                <a:cs typeface="Calibri" panose="020F0502020204030204" pitchFamily="34" charset="0"/>
              </a:rPr>
              <a:t>, a été énoncé comme suit : </a:t>
            </a:r>
          </a:p>
          <a:p>
            <a:pPr>
              <a:buNone/>
            </a:pPr>
            <a:r>
              <a:rPr lang="fr-FR" dirty="0">
                <a:latin typeface="Calibri" panose="020F0502020204030204" pitchFamily="34" charset="0"/>
                <a:cs typeface="Calibri" panose="020F0502020204030204" pitchFamily="34" charset="0"/>
              </a:rPr>
              <a:t>« La vérité est que nul ne peut agir avec l’intensité que suppose l’action criminelle [lire également </a:t>
            </a:r>
            <a:r>
              <a:rPr lang="fr-FR" i="1" dirty="0">
                <a:latin typeface="Calibri" panose="020F0502020204030204" pitchFamily="34" charset="0"/>
                <a:cs typeface="Calibri" panose="020F0502020204030204" pitchFamily="34" charset="0"/>
              </a:rPr>
              <a:t>artistique</a:t>
            </a:r>
            <a:r>
              <a:rPr lang="fr-FR" dirty="0">
                <a:latin typeface="Calibri" panose="020F0502020204030204" pitchFamily="34" charset="0"/>
                <a:cs typeface="Calibri" panose="020F0502020204030204" pitchFamily="34" charset="0"/>
              </a:rPr>
              <a:t>] sans laisser des marques multiples de son passage. »</a:t>
            </a:r>
          </a:p>
          <a:p>
            <a:pPr>
              <a:buNone/>
            </a:pPr>
            <a:endParaRPr lang="fr-FR" dirty="0">
              <a:latin typeface="Calibri" panose="020F0502020204030204" pitchFamily="34" charset="0"/>
              <a:cs typeface="Calibri" panose="020F0502020204030204" pitchFamily="34" charset="0"/>
            </a:endParaRPr>
          </a:p>
          <a:p>
            <a:pPr>
              <a:buNone/>
            </a:pPr>
            <a:endParaRPr lang="fr-FR" dirty="0">
              <a:latin typeface="Calibri" panose="020F0502020204030204" pitchFamily="34" charset="0"/>
              <a:cs typeface="Calibri" panose="020F0502020204030204" pitchFamily="34" charset="0"/>
            </a:endParaRPr>
          </a:p>
          <a:p>
            <a:pPr>
              <a:buNone/>
            </a:pPr>
            <a:endParaRPr lang="fr-FR" dirty="0">
              <a:latin typeface="Calibri" panose="020F0502020204030204" pitchFamily="34" charset="0"/>
              <a:cs typeface="Calibri" panose="020F0502020204030204" pitchFamily="34" charset="0"/>
            </a:endParaRPr>
          </a:p>
          <a:p>
            <a:pPr>
              <a:buNone/>
            </a:pPr>
            <a:r>
              <a:rPr lang="fr-FR" sz="1600" dirty="0" err="1">
                <a:latin typeface="Calibri" panose="020F0502020204030204" pitchFamily="34" charset="0"/>
                <a:cs typeface="Calibri" panose="020F0502020204030204" pitchFamily="34" charset="0"/>
              </a:rPr>
              <a:t>Locard</a:t>
            </a:r>
            <a:r>
              <a:rPr lang="fr-FR" sz="1600" dirty="0">
                <a:latin typeface="Calibri" panose="020F0502020204030204" pitchFamily="34" charset="0"/>
                <a:cs typeface="Calibri" panose="020F0502020204030204" pitchFamily="34" charset="0"/>
              </a:rPr>
              <a:t> E., </a:t>
            </a:r>
            <a:r>
              <a:rPr lang="fr-FR" sz="1600" i="1" dirty="0">
                <a:latin typeface="Calibri" panose="020F0502020204030204" pitchFamily="34" charset="0"/>
                <a:cs typeface="Calibri" panose="020F0502020204030204" pitchFamily="34" charset="0"/>
              </a:rPr>
              <a:t>L’Enquête criminelle et les Méthodes scientifiques</a:t>
            </a:r>
            <a:r>
              <a:rPr lang="fr-FR" sz="1600" dirty="0">
                <a:latin typeface="Calibri" panose="020F0502020204030204" pitchFamily="34" charset="0"/>
                <a:cs typeface="Calibri" panose="020F0502020204030204" pitchFamily="34" charset="0"/>
              </a:rPr>
              <a:t>, Paris, Flammarion, 1920. </a:t>
            </a:r>
            <a:r>
              <a:rPr lang="fr-FR" sz="1600" dirty="0" err="1">
                <a:latin typeface="Calibri" panose="020F0502020204030204" pitchFamily="34" charset="0"/>
                <a:cs typeface="Calibri" panose="020F0502020204030204" pitchFamily="34" charset="0"/>
              </a:rPr>
              <a:t>Locard</a:t>
            </a:r>
            <a:r>
              <a:rPr lang="fr-FR" sz="1600" dirty="0">
                <a:latin typeface="Calibri" panose="020F0502020204030204" pitchFamily="34" charset="0"/>
                <a:cs typeface="Calibri" panose="020F0502020204030204" pitchFamily="34" charset="0"/>
              </a:rPr>
              <a:t> explique, dans son ouvrage, </a:t>
            </a:r>
            <a:r>
              <a:rPr lang="fr-FR" sz="1600" i="1" dirty="0">
                <a:latin typeface="Calibri" panose="020F0502020204030204" pitchFamily="34" charset="0"/>
                <a:cs typeface="Calibri" panose="020F0502020204030204" pitchFamily="34" charset="0"/>
              </a:rPr>
              <a:t>Policiers de roman et policiers de laboratoire</a:t>
            </a:r>
            <a:r>
              <a:rPr lang="fr-FR" sz="1600" dirty="0">
                <a:latin typeface="Calibri" panose="020F0502020204030204" pitchFamily="34" charset="0"/>
                <a:cs typeface="Calibri" panose="020F0502020204030204" pitchFamily="34" charset="0"/>
              </a:rPr>
              <a:t>, Paris, Payot, 11924, p.96-97 que c’est en lisant </a:t>
            </a:r>
            <a:r>
              <a:rPr lang="fr-FR" sz="1600" i="1" dirty="0">
                <a:latin typeface="Calibri" panose="020F0502020204030204" pitchFamily="34" charset="0"/>
                <a:cs typeface="Calibri" panose="020F0502020204030204" pitchFamily="34" charset="0"/>
              </a:rPr>
              <a:t>Une étude en rouge</a:t>
            </a:r>
            <a:r>
              <a:rPr lang="fr-FR" sz="1600" dirty="0">
                <a:latin typeface="Calibri" panose="020F0502020204030204" pitchFamily="34" charset="0"/>
                <a:cs typeface="Calibri" panose="020F0502020204030204" pitchFamily="34" charset="0"/>
              </a:rPr>
              <a:t> de Sir Conan Doyle qu’il lui a emprunté cette vision.</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7649" y="260648"/>
            <a:ext cx="11763375" cy="6597352"/>
          </a:xfrm>
        </p:spPr>
        <p:txBody>
          <a:bodyPr>
            <a:normAutofit/>
          </a:bodyPr>
          <a:lstStyle/>
          <a:p>
            <a:pPr>
              <a:buNone/>
            </a:pPr>
            <a:r>
              <a:rPr lang="fr-FR" dirty="0">
                <a:latin typeface="Calibri" panose="020F0502020204030204" pitchFamily="34" charset="0"/>
                <a:cs typeface="Calibri" panose="020F0502020204030204" pitchFamily="34" charset="0"/>
              </a:rPr>
              <a:t>« Paul Kirk en 1953 confirme toute l’importance du principe de l’échange, dit principe de </a:t>
            </a:r>
            <a:r>
              <a:rPr lang="fr-FR" dirty="0" err="1">
                <a:latin typeface="Calibri" panose="020F0502020204030204" pitchFamily="34" charset="0"/>
                <a:cs typeface="Calibri" panose="020F0502020204030204" pitchFamily="34" charset="0"/>
              </a:rPr>
              <a:t>Locard</a:t>
            </a:r>
            <a:r>
              <a:rPr lang="fr-FR" dirty="0">
                <a:latin typeface="Calibri" panose="020F0502020204030204" pitchFamily="34" charset="0"/>
                <a:cs typeface="Calibri" panose="020F0502020204030204" pitchFamily="34" charset="0"/>
              </a:rPr>
              <a:t> qu’il détaille plus encore :</a:t>
            </a:r>
          </a:p>
          <a:p>
            <a:pPr>
              <a:buNone/>
            </a:pPr>
            <a:r>
              <a:rPr lang="fr-FR" dirty="0">
                <a:latin typeface="Calibri" panose="020F0502020204030204" pitchFamily="34" charset="0"/>
                <a:cs typeface="Calibri" panose="020F0502020204030204" pitchFamily="34" charset="0"/>
              </a:rPr>
              <a:t>« Où qu’il marche, quoiqu’il touche ou laisse même inconsciemment, servira de preuve silencieuse contre lui. Pas seulement ses empreintes digitales ou ses traces de pas, mais ses cheveux, ses poils, les fibres de ses vêtements, le verre qu’il brise, les traces d’outils qu’il dépose […] – tout cela et plus encore est un témoin muet contre lui. […] C’est une preuve factuelle. Une preuve matérielle ne peut pas être fausse ; elle ne peut pas parjurer ; […] Seule son interprétation peut être erronée. </a:t>
            </a:r>
            <a:r>
              <a:rPr lang="fr-FR" b="1" dirty="0">
                <a:latin typeface="Calibri" panose="020F0502020204030204" pitchFamily="34" charset="0"/>
                <a:cs typeface="Calibri" panose="020F0502020204030204" pitchFamily="34" charset="0"/>
              </a:rPr>
              <a:t>Seule l’incapacité à la trouver, à l’étudier et à le comprendre peut en diminuer sa valeur</a:t>
            </a:r>
            <a:r>
              <a:rPr lang="fr-FR" dirty="0">
                <a:latin typeface="Calibri" panose="020F0502020204030204" pitchFamily="34" charset="0"/>
                <a:cs typeface="Calibri" panose="020F0502020204030204" pitchFamily="34" charset="0"/>
              </a:rPr>
              <a:t>. »</a:t>
            </a:r>
          </a:p>
          <a:p>
            <a:pPr>
              <a:buNone/>
            </a:pPr>
            <a:endParaRPr lang="fr-FR" dirty="0">
              <a:latin typeface="Calibri" panose="020F0502020204030204" pitchFamily="34" charset="0"/>
              <a:cs typeface="Calibri" panose="020F0502020204030204" pitchFamily="34" charset="0"/>
            </a:endParaRPr>
          </a:p>
          <a:p>
            <a:pPr>
              <a:buNone/>
            </a:pPr>
            <a:endParaRPr lang="fr-FR" dirty="0">
              <a:latin typeface="Calibri" panose="020F0502020204030204" pitchFamily="34" charset="0"/>
              <a:cs typeface="Calibri" panose="020F0502020204030204" pitchFamily="34" charset="0"/>
            </a:endParaRPr>
          </a:p>
          <a:p>
            <a:pPr>
              <a:buNone/>
            </a:pPr>
            <a:r>
              <a:rPr lang="en-GB" sz="2100" dirty="0">
                <a:latin typeface="Calibri" panose="020F0502020204030204" pitchFamily="34" charset="0"/>
                <a:cs typeface="Calibri" panose="020F0502020204030204" pitchFamily="34" charset="0"/>
              </a:rPr>
              <a:t>Paul Kirk, </a:t>
            </a:r>
            <a:r>
              <a:rPr lang="en-GB" sz="2100" i="1" dirty="0">
                <a:latin typeface="Calibri" panose="020F0502020204030204" pitchFamily="34" charset="0"/>
                <a:cs typeface="Calibri" panose="020F0502020204030204" pitchFamily="34" charset="0"/>
              </a:rPr>
              <a:t>Crime Investigation</a:t>
            </a:r>
            <a:r>
              <a:rPr lang="en-GB" sz="2100" dirty="0">
                <a:latin typeface="Calibri" panose="020F0502020204030204" pitchFamily="34" charset="0"/>
                <a:cs typeface="Calibri" panose="020F0502020204030204" pitchFamily="34" charset="0"/>
              </a:rPr>
              <a:t>, New York, John Wiley, Sons, 1974.</a:t>
            </a:r>
            <a:endParaRPr lang="fr-FR" sz="2100" dirty="0">
              <a:latin typeface="Calibri" panose="020F0502020204030204" pitchFamily="34" charset="0"/>
              <a:cs typeface="Calibri" panose="020F0502020204030204" pitchFamily="34" charset="0"/>
            </a:endParaRP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500" y="332657"/>
            <a:ext cx="11391900" cy="6163393"/>
          </a:xfrm>
        </p:spPr>
        <p:txBody>
          <a:bodyPr>
            <a:normAutofit/>
          </a:bodyPr>
          <a:lstStyle/>
          <a:p>
            <a:pPr>
              <a:buNone/>
            </a:pPr>
            <a:r>
              <a:rPr lang="fr-FR" dirty="0">
                <a:latin typeface="Calibri" panose="020F0502020204030204" pitchFamily="34" charset="0"/>
                <a:cs typeface="Calibri" panose="020F0502020204030204" pitchFamily="34" charset="0"/>
              </a:rPr>
              <a:t>Les recherches (de Kirk) le conduisent à introduire un principe fondamental pour la criminalistique, celui de l’unicité, son identité, qui vient accroître la valeur des résultats. [Cette principe de] l’unicité [est] la propriété unique que possède tout objet dans l’univers. Cette caractéristique est déterminante dans l’interprétation en criminalistique, elle est à la base du renforcement de la valeur de toute identification par l’</a:t>
            </a:r>
            <a:r>
              <a:rPr lang="fr-FR" b="1" i="1" dirty="0">
                <a:latin typeface="Calibri" panose="020F0502020204030204" pitchFamily="34" charset="0"/>
                <a:cs typeface="Calibri" panose="020F0502020204030204" pitchFamily="34" charset="0"/>
              </a:rPr>
              <a:t>individualisation</a:t>
            </a:r>
            <a:r>
              <a:rPr lang="fr-FR" dirty="0">
                <a:latin typeface="Calibri" panose="020F0502020204030204" pitchFamily="34" charset="0"/>
                <a:cs typeface="Calibri" panose="020F0502020204030204" pitchFamily="34" charset="0"/>
              </a:rPr>
              <a:t> : </a:t>
            </a:r>
          </a:p>
          <a:p>
            <a:pPr>
              <a:buNone/>
            </a:pPr>
            <a:r>
              <a:rPr lang="fr-FR" dirty="0">
                <a:latin typeface="Calibri" panose="020F0502020204030204" pitchFamily="34" charset="0"/>
                <a:cs typeface="Calibri" panose="020F0502020204030204" pitchFamily="34" charset="0"/>
              </a:rPr>
              <a:t>«Une chose ne peut être </a:t>
            </a:r>
            <a:r>
              <a:rPr lang="fr-FR" b="1" dirty="0">
                <a:latin typeface="Calibri" panose="020F0502020204030204" pitchFamily="34" charset="0"/>
                <a:cs typeface="Calibri" panose="020F0502020204030204" pitchFamily="34" charset="0"/>
              </a:rPr>
              <a:t>identique</a:t>
            </a:r>
            <a:r>
              <a:rPr lang="fr-FR" dirty="0">
                <a:latin typeface="Calibri" panose="020F0502020204030204" pitchFamily="34" charset="0"/>
                <a:cs typeface="Calibri" panose="020F0502020204030204" pitchFamily="34" charset="0"/>
              </a:rPr>
              <a:t> seulement avec elle-même, jamais avec un autre objet, puisque tous les objets dans l’univers sont uniques. Si cela n’était pas vrai, il ne pourrait y avoir d’identification au sens employé par le criminaliste. » </a:t>
            </a:r>
          </a:p>
          <a:p>
            <a:pPr>
              <a:buNone/>
            </a:pPr>
            <a:endParaRPr lang="fr-FR" dirty="0">
              <a:latin typeface="Calibri" panose="020F0502020204030204" pitchFamily="34" charset="0"/>
              <a:cs typeface="Calibri" panose="020F0502020204030204" pitchFamily="34" charset="0"/>
            </a:endParaRPr>
          </a:p>
          <a:p>
            <a:pPr>
              <a:buNone/>
            </a:pPr>
            <a:endParaRPr lang="fr-FR" dirty="0">
              <a:latin typeface="Calibri" panose="020F0502020204030204" pitchFamily="34" charset="0"/>
              <a:cs typeface="Calibri" panose="020F0502020204030204" pitchFamily="34" charset="0"/>
            </a:endParaRPr>
          </a:p>
          <a:p>
            <a:pPr>
              <a:buNone/>
            </a:pPr>
            <a:r>
              <a:rPr lang="en-GB" sz="1600" dirty="0">
                <a:latin typeface="Calibri" panose="020F0502020204030204" pitchFamily="34" charset="0"/>
                <a:cs typeface="Calibri" panose="020F0502020204030204" pitchFamily="34" charset="0"/>
              </a:rPr>
              <a:t>Paul Kirk, The Ontogeny of </a:t>
            </a:r>
            <a:r>
              <a:rPr lang="en-GB" sz="1600" dirty="0" err="1">
                <a:latin typeface="Calibri" panose="020F0502020204030204" pitchFamily="34" charset="0"/>
                <a:cs typeface="Calibri" panose="020F0502020204030204" pitchFamily="34" charset="0"/>
              </a:rPr>
              <a:t>Criminalistics</a:t>
            </a:r>
            <a:r>
              <a:rPr lang="en-GB" sz="1600" dirty="0">
                <a:latin typeface="Calibri" panose="020F0502020204030204" pitchFamily="34" charset="0"/>
                <a:cs typeface="Calibri" panose="020F0502020204030204" pitchFamily="34" charset="0"/>
              </a:rPr>
              <a:t> », </a:t>
            </a:r>
            <a:r>
              <a:rPr lang="en-GB" sz="1600" i="1" dirty="0">
                <a:latin typeface="Calibri" panose="020F0502020204030204" pitchFamily="34" charset="0"/>
                <a:cs typeface="Calibri" panose="020F0502020204030204" pitchFamily="34" charset="0"/>
              </a:rPr>
              <a:t>Journal of Criminal Law, Criminology and Science</a:t>
            </a:r>
            <a:r>
              <a:rPr lang="en-GB" sz="1600" dirty="0">
                <a:latin typeface="Calibri" panose="020F0502020204030204" pitchFamily="34" charset="0"/>
                <a:cs typeface="Calibri" panose="020F0502020204030204" pitchFamily="34" charset="0"/>
              </a:rPr>
              <a:t>, 54, 1963, p.235-238.</a:t>
            </a:r>
            <a:endParaRPr lang="fr-FR" sz="1600" dirty="0">
              <a:latin typeface="Calibri" panose="020F0502020204030204" pitchFamily="34" charset="0"/>
              <a:cs typeface="Calibri" panose="020F0502020204030204" pitchFamily="34" charset="0"/>
            </a:endParaRP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B612798-D839-AF05-80A5-10BBD6D554B4}"/>
              </a:ext>
            </a:extLst>
          </p:cNvPr>
          <p:cNvSpPr>
            <a:spLocks noGrp="1"/>
          </p:cNvSpPr>
          <p:nvPr>
            <p:ph idx="1"/>
          </p:nvPr>
        </p:nvSpPr>
        <p:spPr>
          <a:xfrm>
            <a:off x="838200" y="866775"/>
            <a:ext cx="10515600" cy="5310188"/>
          </a:xfrm>
        </p:spPr>
        <p:txBody>
          <a:bodyPr>
            <a:normAutofit/>
          </a:bodyPr>
          <a:lstStyle/>
          <a:p>
            <a:pPr marL="0" indent="0">
              <a:buNone/>
            </a:pPr>
            <a:r>
              <a:rPr lang="fr-FR" sz="8000" dirty="0">
                <a:latin typeface="Calibri" panose="020F0502020204030204" pitchFamily="34" charset="0"/>
                <a:cs typeface="Calibri" panose="020F0502020204030204" pitchFamily="34" charset="0"/>
              </a:rPr>
              <a:t>identité et individuation</a:t>
            </a:r>
          </a:p>
        </p:txBody>
      </p:sp>
    </p:spTree>
    <p:extLst>
      <p:ext uri="{BB962C8B-B14F-4D97-AF65-F5344CB8AC3E}">
        <p14:creationId xmlns:p14="http://schemas.microsoft.com/office/powerpoint/2010/main" val="3902450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03512" y="188640"/>
            <a:ext cx="8964488" cy="6408712"/>
          </a:xfrm>
        </p:spPr>
        <p:txBody>
          <a:bodyPr>
            <a:normAutofit/>
          </a:bodyPr>
          <a:lstStyle/>
          <a:p>
            <a:pPr>
              <a:buNone/>
            </a:pPr>
            <a:r>
              <a:rPr lang="fr-FR" sz="4000" dirty="0">
                <a:latin typeface="Calibri" panose="020F0502020204030204" pitchFamily="34" charset="0"/>
                <a:cs typeface="Calibri" panose="020F0502020204030204" pitchFamily="34" charset="0"/>
              </a:rPr>
              <a:t>En 1927 Henri Verne, nouveau directeur des musées nationaux demande à Jean-François </a:t>
            </a:r>
            <a:r>
              <a:rPr lang="fr-FR" sz="4000" dirty="0" err="1">
                <a:latin typeface="Calibri" panose="020F0502020204030204" pitchFamily="34" charset="0"/>
                <a:cs typeface="Calibri" panose="020F0502020204030204" pitchFamily="34" charset="0"/>
              </a:rPr>
              <a:t>Cellerier</a:t>
            </a:r>
            <a:r>
              <a:rPr lang="fr-FR" sz="4000" dirty="0">
                <a:latin typeface="Calibri" panose="020F0502020204030204" pitchFamily="34" charset="0"/>
                <a:cs typeface="Calibri" panose="020F0502020204030204" pitchFamily="34" charset="0"/>
              </a:rPr>
              <a:t>, directeur du </a:t>
            </a:r>
            <a:r>
              <a:rPr lang="fr-FR" sz="4000" b="1" i="1" dirty="0">
                <a:latin typeface="Calibri" panose="020F0502020204030204" pitchFamily="34" charset="0"/>
                <a:cs typeface="Calibri" panose="020F0502020204030204" pitchFamily="34" charset="0"/>
              </a:rPr>
              <a:t>Laboratoire de recherche du Centre National des Arts et Métiers</a:t>
            </a:r>
            <a:r>
              <a:rPr lang="fr-FR" sz="4000" dirty="0">
                <a:latin typeface="Calibri" panose="020F0502020204030204" pitchFamily="34" charset="0"/>
                <a:cs typeface="Calibri" panose="020F0502020204030204" pitchFamily="34" charset="0"/>
              </a:rPr>
              <a:t> de proposer un projet pour un laboratoire de recherche au Louvre. </a:t>
            </a:r>
          </a:p>
          <a:p>
            <a:pPr>
              <a:buNone/>
            </a:pPr>
            <a:endParaRPr lang="fr-FR" sz="4000" dirty="0">
              <a:latin typeface="Calibri" panose="020F0502020204030204" pitchFamily="34" charset="0"/>
              <a:cs typeface="Calibri" panose="020F0502020204030204" pitchFamily="34" charset="0"/>
            </a:endParaRPr>
          </a:p>
          <a:p>
            <a:pPr>
              <a:buNone/>
            </a:pPr>
            <a:endParaRPr lang="fr-FR" sz="4000" dirty="0">
              <a:latin typeface="Calibri" panose="020F0502020204030204" pitchFamily="34" charset="0"/>
              <a:cs typeface="Calibri" panose="020F0502020204030204" pitchFamily="34" charset="0"/>
            </a:endParaRPr>
          </a:p>
          <a:p>
            <a:pPr>
              <a:buNone/>
            </a:pPr>
            <a:r>
              <a:rPr lang="fr-FR" sz="2300" dirty="0">
                <a:latin typeface="Calibri" panose="020F0502020204030204" pitchFamily="34" charset="0"/>
                <a:cs typeface="Calibri" panose="020F0502020204030204" pitchFamily="34" charset="0"/>
              </a:rPr>
              <a:t>Amandine </a:t>
            </a:r>
            <a:r>
              <a:rPr lang="fr-FR" sz="2300" dirty="0" err="1">
                <a:latin typeface="Calibri" panose="020F0502020204030204" pitchFamily="34" charset="0"/>
                <a:cs typeface="Calibri" panose="020F0502020204030204" pitchFamily="34" charset="0"/>
              </a:rPr>
              <a:t>Pequignot</a:t>
            </a:r>
            <a:r>
              <a:rPr lang="fr-FR" sz="2300" dirty="0">
                <a:latin typeface="Calibri" panose="020F0502020204030204" pitchFamily="34" charset="0"/>
                <a:cs typeface="Calibri" panose="020F0502020204030204" pitchFamily="34" charset="0"/>
              </a:rPr>
              <a:t>, « La </a:t>
            </a:r>
            <a:r>
              <a:rPr lang="fr-FR" sz="2300" dirty="0" err="1">
                <a:latin typeface="Calibri" panose="020F0502020204030204" pitchFamily="34" charset="0"/>
                <a:cs typeface="Calibri" panose="020F0502020204030204" pitchFamily="34" charset="0"/>
              </a:rPr>
              <a:t>pinacologie</a:t>
            </a:r>
            <a:r>
              <a:rPr lang="fr-FR" sz="2300" dirty="0">
                <a:latin typeface="Calibri" panose="020F0502020204030204" pitchFamily="34" charset="0"/>
                <a:cs typeface="Calibri" panose="020F0502020204030204" pitchFamily="34" charset="0"/>
              </a:rPr>
              <a:t> de Fernando Perez et l’Institut </a:t>
            </a:r>
            <a:r>
              <a:rPr lang="fr-FR" sz="2300" dirty="0" err="1">
                <a:latin typeface="Calibri" panose="020F0502020204030204" pitchFamily="34" charset="0"/>
                <a:cs typeface="Calibri" panose="020F0502020204030204" pitchFamily="34" charset="0"/>
              </a:rPr>
              <a:t>Mainini</a:t>
            </a:r>
            <a:r>
              <a:rPr lang="fr-FR" sz="2300" dirty="0">
                <a:latin typeface="Calibri" panose="020F0502020204030204" pitchFamily="34" charset="0"/>
                <a:cs typeface="Calibri" panose="020F0502020204030204" pitchFamily="34" charset="0"/>
              </a:rPr>
              <a:t> : quand la science de la conservation s’implante au musée », Cahiers des Amériques latines, n° 83,  2016, p.133-150.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5B423E7-F07B-3EA7-3AFC-B1D77A554F74}"/>
              </a:ext>
            </a:extLst>
          </p:cNvPr>
          <p:cNvSpPr>
            <a:spLocks noGrp="1"/>
          </p:cNvSpPr>
          <p:nvPr>
            <p:ph idx="1"/>
          </p:nvPr>
        </p:nvSpPr>
        <p:spPr>
          <a:xfrm>
            <a:off x="838200" y="657225"/>
            <a:ext cx="10515600" cy="5943600"/>
          </a:xfrm>
        </p:spPr>
        <p:txBody>
          <a:bodyPr>
            <a:normAutofit fontScale="92500" lnSpcReduction="20000"/>
          </a:bodyPr>
          <a:lstStyle/>
          <a:p>
            <a:pPr marL="0" indent="0">
              <a:buNone/>
            </a:pPr>
            <a:r>
              <a:rPr lang="fr-FR" sz="4300" dirty="0">
                <a:latin typeface="Calibri" panose="020F0502020204030204" pitchFamily="34" charset="0"/>
                <a:cs typeface="Calibri" panose="020F0502020204030204" pitchFamily="34" charset="0"/>
              </a:rPr>
              <a:t>Le 20 mars 1930, Verne nomme une commission pour étudier l’organisation d’un </a:t>
            </a:r>
            <a:r>
              <a:rPr lang="fr-FR" sz="4300" b="1" i="1" dirty="0">
                <a:latin typeface="Calibri" panose="020F0502020204030204" pitchFamily="34" charset="0"/>
                <a:cs typeface="Calibri" panose="020F0502020204030204" pitchFamily="34" charset="0"/>
              </a:rPr>
              <a:t>Laboratoire d’essai et d’identification des peintures et des œuvres d’art</a:t>
            </a:r>
            <a:r>
              <a:rPr lang="fr-FR" sz="4300" dirty="0">
                <a:latin typeface="Calibri" panose="020F0502020204030204" pitchFamily="34" charset="0"/>
                <a:cs typeface="Calibri" panose="020F0502020204030204" pitchFamily="34" charset="0"/>
              </a:rPr>
              <a:t>, </a:t>
            </a:r>
          </a:p>
          <a:p>
            <a:pPr marL="0" indent="0">
              <a:buNone/>
            </a:pPr>
            <a:r>
              <a:rPr lang="fr-FR" sz="4300" dirty="0">
                <a:latin typeface="Calibri" panose="020F0502020204030204" pitchFamily="34" charset="0"/>
                <a:cs typeface="Calibri" panose="020F0502020204030204" pitchFamily="34" charset="0"/>
              </a:rPr>
              <a:t>	dont Jacques </a:t>
            </a:r>
            <a:r>
              <a:rPr lang="fr-FR" sz="4300" dirty="0" err="1">
                <a:latin typeface="Calibri" panose="020F0502020204030204" pitchFamily="34" charset="0"/>
                <a:cs typeface="Calibri" panose="020F0502020204030204" pitchFamily="34" charset="0"/>
              </a:rPr>
              <a:t>Maroger</a:t>
            </a:r>
            <a:r>
              <a:rPr lang="fr-FR" sz="4300" dirty="0">
                <a:latin typeface="Calibri" panose="020F0502020204030204" pitchFamily="34" charset="0"/>
                <a:cs typeface="Calibri" panose="020F0502020204030204" pitchFamily="34" charset="0"/>
              </a:rPr>
              <a:t>, Secrétaire Général des experts internationaux, et </a:t>
            </a:r>
            <a:r>
              <a:rPr lang="fr-FR" sz="4300" b="1" dirty="0">
                <a:latin typeface="Calibri" panose="020F0502020204030204" pitchFamily="34" charset="0"/>
                <a:cs typeface="Calibri" panose="020F0502020204030204" pitchFamily="34" charset="0"/>
              </a:rPr>
              <a:t>président de l’association des restaurateurs de France</a:t>
            </a:r>
            <a:r>
              <a:rPr lang="fr-FR" sz="4300" dirty="0">
                <a:latin typeface="Calibri" panose="020F0502020204030204" pitchFamily="34" charset="0"/>
                <a:cs typeface="Calibri" panose="020F0502020204030204" pitchFamily="34" charset="0"/>
              </a:rPr>
              <a:t>. </a:t>
            </a:r>
          </a:p>
          <a:p>
            <a:pPr marL="0" indent="0">
              <a:buNone/>
            </a:pPr>
            <a:endParaRPr lang="fr-FR" sz="4000" dirty="0">
              <a:latin typeface="Calibri" panose="020F0502020204030204" pitchFamily="34" charset="0"/>
              <a:cs typeface="Calibri" panose="020F0502020204030204" pitchFamily="34" charset="0"/>
            </a:endParaRPr>
          </a:p>
          <a:p>
            <a:pPr marL="0" indent="0">
              <a:buNone/>
            </a:pPr>
            <a:endParaRPr lang="fr-FR" sz="4000" dirty="0">
              <a:latin typeface="Calibri" panose="020F0502020204030204" pitchFamily="34" charset="0"/>
              <a:cs typeface="Calibri" panose="020F0502020204030204" pitchFamily="34" charset="0"/>
            </a:endParaRPr>
          </a:p>
          <a:p>
            <a:pPr marL="0" indent="0">
              <a:buNone/>
            </a:pPr>
            <a:endParaRPr lang="fr-FR" sz="4000" dirty="0">
              <a:latin typeface="Calibri" panose="020F0502020204030204" pitchFamily="34" charset="0"/>
              <a:cs typeface="Calibri" panose="020F0502020204030204" pitchFamily="34" charset="0"/>
            </a:endParaRPr>
          </a:p>
          <a:p>
            <a:pPr marL="0" indent="0">
              <a:buNone/>
            </a:pPr>
            <a:r>
              <a:rPr lang="fr-FR" sz="2600" dirty="0">
                <a:latin typeface="Calibri" panose="020F0502020204030204" pitchFamily="34" charset="0"/>
                <a:cs typeface="Calibri" panose="020F0502020204030204" pitchFamily="34" charset="0"/>
              </a:rPr>
              <a:t>Amandine </a:t>
            </a:r>
            <a:r>
              <a:rPr lang="fr-FR" sz="2600" dirty="0" err="1">
                <a:latin typeface="Calibri" panose="020F0502020204030204" pitchFamily="34" charset="0"/>
                <a:cs typeface="Calibri" panose="020F0502020204030204" pitchFamily="34" charset="0"/>
              </a:rPr>
              <a:t>Pequignot</a:t>
            </a:r>
            <a:r>
              <a:rPr lang="fr-FR" sz="2600" dirty="0">
                <a:latin typeface="Calibri" panose="020F0502020204030204" pitchFamily="34" charset="0"/>
                <a:cs typeface="Calibri" panose="020F0502020204030204" pitchFamily="34" charset="0"/>
              </a:rPr>
              <a:t>, « La </a:t>
            </a:r>
            <a:r>
              <a:rPr lang="fr-FR" sz="2600" dirty="0" err="1">
                <a:latin typeface="Calibri" panose="020F0502020204030204" pitchFamily="34" charset="0"/>
                <a:cs typeface="Calibri" panose="020F0502020204030204" pitchFamily="34" charset="0"/>
              </a:rPr>
              <a:t>pinacologie</a:t>
            </a:r>
            <a:r>
              <a:rPr lang="fr-FR" sz="2600" dirty="0">
                <a:latin typeface="Calibri" panose="020F0502020204030204" pitchFamily="34" charset="0"/>
                <a:cs typeface="Calibri" panose="020F0502020204030204" pitchFamily="34" charset="0"/>
              </a:rPr>
              <a:t> de Fernando Perez et l’Institut </a:t>
            </a:r>
            <a:r>
              <a:rPr lang="fr-FR" sz="2600" dirty="0" err="1">
                <a:latin typeface="Calibri" panose="020F0502020204030204" pitchFamily="34" charset="0"/>
                <a:cs typeface="Calibri" panose="020F0502020204030204" pitchFamily="34" charset="0"/>
              </a:rPr>
              <a:t>Mainini</a:t>
            </a:r>
            <a:r>
              <a:rPr lang="fr-FR" sz="2600" dirty="0">
                <a:latin typeface="Calibri" panose="020F0502020204030204" pitchFamily="34" charset="0"/>
                <a:cs typeface="Calibri" panose="020F0502020204030204" pitchFamily="34" charset="0"/>
              </a:rPr>
              <a:t> : quand la science de la conservation s’implante au musée », Cahiers des Amériques latines, n° 83,  2016, p.133-150. </a:t>
            </a:r>
          </a:p>
          <a:p>
            <a:pPr marL="0" indent="0">
              <a:buNone/>
            </a:pPr>
            <a:endParaRPr lang="fr-FR" sz="4000" dirty="0"/>
          </a:p>
        </p:txBody>
      </p:sp>
    </p:spTree>
    <p:extLst>
      <p:ext uri="{BB962C8B-B14F-4D97-AF65-F5344CB8AC3E}">
        <p14:creationId xmlns:p14="http://schemas.microsoft.com/office/powerpoint/2010/main" val="1917223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D642C66-4652-975B-8628-1D7CE960B47A}"/>
              </a:ext>
            </a:extLst>
          </p:cNvPr>
          <p:cNvSpPr>
            <a:spLocks noGrp="1"/>
          </p:cNvSpPr>
          <p:nvPr>
            <p:ph idx="1"/>
          </p:nvPr>
        </p:nvSpPr>
        <p:spPr>
          <a:xfrm>
            <a:off x="838200" y="304800"/>
            <a:ext cx="10515600" cy="6438899"/>
          </a:xfrm>
        </p:spPr>
        <p:txBody>
          <a:bodyPr>
            <a:normAutofit fontScale="92500"/>
          </a:bodyPr>
          <a:lstStyle/>
          <a:p>
            <a:pPr marL="0" indent="0">
              <a:buNone/>
            </a:pPr>
            <a:r>
              <a:rPr lang="fr-FR" sz="4000" dirty="0">
                <a:latin typeface="Calibri" panose="020F0502020204030204" pitchFamily="34" charset="0"/>
                <a:cs typeface="Calibri" panose="020F0502020204030204" pitchFamily="34" charset="0"/>
              </a:rPr>
              <a:t>Le 30 novembre de la même année, </a:t>
            </a:r>
            <a:r>
              <a:rPr lang="fr-FR" sz="4000" b="1" dirty="0" smtClean="0">
                <a:latin typeface="Calibri" panose="020F0502020204030204" pitchFamily="34" charset="0"/>
                <a:cs typeface="Calibri" panose="020F0502020204030204" pitchFamily="34" charset="0"/>
              </a:rPr>
              <a:t>Jacques</a:t>
            </a:r>
            <a:r>
              <a:rPr lang="fr-FR" sz="4000" dirty="0" smtClean="0">
                <a:latin typeface="Calibri" panose="020F0502020204030204" pitchFamily="34" charset="0"/>
                <a:cs typeface="Calibri" panose="020F0502020204030204" pitchFamily="34" charset="0"/>
              </a:rPr>
              <a:t> </a:t>
            </a:r>
            <a:r>
              <a:rPr lang="fr-FR" sz="4000" b="1" dirty="0" err="1" smtClean="0">
                <a:latin typeface="Calibri" panose="020F0502020204030204" pitchFamily="34" charset="0"/>
                <a:cs typeface="Calibri" panose="020F0502020204030204" pitchFamily="34" charset="0"/>
              </a:rPr>
              <a:t>Maroger</a:t>
            </a:r>
            <a:r>
              <a:rPr lang="fr-FR" sz="4000" dirty="0" smtClean="0">
                <a:latin typeface="Calibri" panose="020F0502020204030204" pitchFamily="34" charset="0"/>
                <a:cs typeface="Calibri" panose="020F0502020204030204" pitchFamily="34" charset="0"/>
              </a:rPr>
              <a:t> </a:t>
            </a:r>
            <a:r>
              <a:rPr lang="fr-FR" sz="4000" dirty="0">
                <a:latin typeface="Calibri" panose="020F0502020204030204" pitchFamily="34" charset="0"/>
                <a:cs typeface="Calibri" panose="020F0502020204030204" pitchFamily="34" charset="0"/>
              </a:rPr>
              <a:t>est nommé également à la Commission de la conservation des peintures des musées nationaux. </a:t>
            </a:r>
          </a:p>
          <a:p>
            <a:pPr marL="0" indent="0">
              <a:buNone/>
            </a:pPr>
            <a:r>
              <a:rPr lang="fr-FR" sz="4000" dirty="0">
                <a:latin typeface="Calibri" panose="020F0502020204030204" pitchFamily="34" charset="0"/>
                <a:cs typeface="Calibri" panose="020F0502020204030204" pitchFamily="34" charset="0"/>
              </a:rPr>
              <a:t>Six ans plus tard, le 10 mars 1938, </a:t>
            </a:r>
            <a:r>
              <a:rPr lang="fr-FR" sz="4000" dirty="0" err="1">
                <a:latin typeface="Calibri" panose="020F0502020204030204" pitchFamily="34" charset="0"/>
                <a:cs typeface="Calibri" panose="020F0502020204030204" pitchFamily="34" charset="0"/>
              </a:rPr>
              <a:t>Maroger</a:t>
            </a:r>
            <a:r>
              <a:rPr lang="fr-FR" sz="4000" dirty="0">
                <a:latin typeface="Calibri" panose="020F0502020204030204" pitchFamily="34" charset="0"/>
                <a:cs typeface="Calibri" panose="020F0502020204030204" pitchFamily="34" charset="0"/>
              </a:rPr>
              <a:t> devient </a:t>
            </a:r>
            <a:r>
              <a:rPr lang="fr-FR" sz="4000" b="1" dirty="0">
                <a:latin typeface="Calibri" panose="020F0502020204030204" pitchFamily="34" charset="0"/>
                <a:cs typeface="Calibri" panose="020F0502020204030204" pitchFamily="34" charset="0"/>
              </a:rPr>
              <a:t>directeur d’études techniques</a:t>
            </a:r>
            <a:r>
              <a:rPr lang="fr-FR" sz="4000" dirty="0">
                <a:latin typeface="Calibri" panose="020F0502020204030204" pitchFamily="34" charset="0"/>
                <a:cs typeface="Calibri" panose="020F0502020204030204" pitchFamily="34" charset="0"/>
              </a:rPr>
              <a:t> du </a:t>
            </a:r>
            <a:r>
              <a:rPr lang="fr-FR" sz="4000" b="1" i="1" dirty="0">
                <a:latin typeface="Calibri" panose="020F0502020204030204" pitchFamily="34" charset="0"/>
                <a:cs typeface="Calibri" panose="020F0502020204030204" pitchFamily="34" charset="0"/>
              </a:rPr>
              <a:t>Laboratoire d’essai et d’identification des peintures et des œuvres d’art</a:t>
            </a:r>
            <a:r>
              <a:rPr lang="fr-FR" sz="4000" dirty="0">
                <a:latin typeface="Calibri" panose="020F0502020204030204" pitchFamily="34" charset="0"/>
                <a:cs typeface="Calibri" panose="020F0502020204030204" pitchFamily="34" charset="0"/>
              </a:rPr>
              <a:t>. </a:t>
            </a:r>
          </a:p>
          <a:p>
            <a:pPr marL="0" indent="0">
              <a:buNone/>
            </a:pPr>
            <a:r>
              <a:rPr lang="fr-FR" sz="4000" dirty="0">
                <a:latin typeface="Calibri" panose="020F0502020204030204" pitchFamily="34" charset="0"/>
                <a:cs typeface="Calibri" panose="020F0502020204030204" pitchFamily="34" charset="0"/>
              </a:rPr>
              <a:t>En tant que tel, il est responsable de ce que </a:t>
            </a:r>
            <a:r>
              <a:rPr lang="fr-FR" sz="4000" dirty="0" err="1">
                <a:latin typeface="Calibri" panose="020F0502020204030204" pitchFamily="34" charset="0"/>
                <a:cs typeface="Calibri" panose="020F0502020204030204" pitchFamily="34" charset="0"/>
              </a:rPr>
              <a:t>Cellerier</a:t>
            </a:r>
            <a:r>
              <a:rPr lang="fr-FR" sz="4000" dirty="0">
                <a:latin typeface="Calibri" panose="020F0502020204030204" pitchFamily="34" charset="0"/>
                <a:cs typeface="Calibri" panose="020F0502020204030204" pitchFamily="34" charset="0"/>
              </a:rPr>
              <a:t> appelait « l’expérimentation technique » des œuvres d’art.</a:t>
            </a:r>
          </a:p>
          <a:p>
            <a:pPr marL="0" indent="0">
              <a:buNone/>
            </a:pPr>
            <a:endParaRPr lang="fr-FR" dirty="0">
              <a:latin typeface="Calibri" panose="020F0502020204030204" pitchFamily="34" charset="0"/>
              <a:cs typeface="Calibri" panose="020F0502020204030204" pitchFamily="34" charset="0"/>
            </a:endParaRPr>
          </a:p>
          <a:p>
            <a:pPr marL="0" indent="0">
              <a:buNone/>
            </a:pPr>
            <a:r>
              <a:rPr lang="fr-FR" sz="2400" dirty="0">
                <a:latin typeface="Calibri" panose="020F0502020204030204" pitchFamily="34" charset="0"/>
                <a:cs typeface="Calibri" panose="020F0502020204030204" pitchFamily="34" charset="0"/>
              </a:rPr>
              <a:t>Amandine </a:t>
            </a:r>
            <a:r>
              <a:rPr lang="fr-FR" sz="2400" dirty="0" err="1">
                <a:latin typeface="Calibri" panose="020F0502020204030204" pitchFamily="34" charset="0"/>
                <a:cs typeface="Calibri" panose="020F0502020204030204" pitchFamily="34" charset="0"/>
              </a:rPr>
              <a:t>Pequignot</a:t>
            </a:r>
            <a:r>
              <a:rPr lang="fr-FR" sz="2400" dirty="0">
                <a:latin typeface="Calibri" panose="020F0502020204030204" pitchFamily="34" charset="0"/>
                <a:cs typeface="Calibri" panose="020F0502020204030204" pitchFamily="34" charset="0"/>
              </a:rPr>
              <a:t>, « La </a:t>
            </a:r>
            <a:r>
              <a:rPr lang="fr-FR" sz="2400" dirty="0" err="1">
                <a:latin typeface="Calibri" panose="020F0502020204030204" pitchFamily="34" charset="0"/>
                <a:cs typeface="Calibri" panose="020F0502020204030204" pitchFamily="34" charset="0"/>
              </a:rPr>
              <a:t>pinacologie</a:t>
            </a:r>
            <a:r>
              <a:rPr lang="fr-FR" sz="2400" dirty="0">
                <a:latin typeface="Calibri" panose="020F0502020204030204" pitchFamily="34" charset="0"/>
                <a:cs typeface="Calibri" panose="020F0502020204030204" pitchFamily="34" charset="0"/>
              </a:rPr>
              <a:t> de Fernando Perez et l’Institut </a:t>
            </a:r>
            <a:r>
              <a:rPr lang="fr-FR" sz="2400" dirty="0" err="1">
                <a:latin typeface="Calibri" panose="020F0502020204030204" pitchFamily="34" charset="0"/>
                <a:cs typeface="Calibri" panose="020F0502020204030204" pitchFamily="34" charset="0"/>
              </a:rPr>
              <a:t>Mainini</a:t>
            </a:r>
            <a:r>
              <a:rPr lang="fr-FR" sz="2400" dirty="0">
                <a:latin typeface="Calibri" panose="020F0502020204030204" pitchFamily="34" charset="0"/>
                <a:cs typeface="Calibri" panose="020F0502020204030204" pitchFamily="34" charset="0"/>
              </a:rPr>
              <a:t> : quand la science de la conservation s’implante au musée », Cahiers des Amériques latines, n° 83,  2016, p.133-150. </a:t>
            </a:r>
          </a:p>
          <a:p>
            <a:pPr marL="0" indent="0">
              <a:buNone/>
            </a:pPr>
            <a:endParaRPr lang="fr-FR" dirty="0"/>
          </a:p>
        </p:txBody>
      </p:sp>
    </p:spTree>
    <p:extLst>
      <p:ext uri="{BB962C8B-B14F-4D97-AF65-F5344CB8AC3E}">
        <p14:creationId xmlns:p14="http://schemas.microsoft.com/office/powerpoint/2010/main" val="253111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E56BB49-E8B5-1941-A576-F47448777DCD}"/>
              </a:ext>
            </a:extLst>
          </p:cNvPr>
          <p:cNvSpPr>
            <a:spLocks noGrp="1"/>
          </p:cNvSpPr>
          <p:nvPr>
            <p:ph idx="1"/>
          </p:nvPr>
        </p:nvSpPr>
        <p:spPr>
          <a:xfrm>
            <a:off x="833437" y="185738"/>
            <a:ext cx="10525125" cy="5153025"/>
          </a:xfrm>
        </p:spPr>
        <p:txBody>
          <a:bodyPr>
            <a:normAutofit/>
          </a:bodyPr>
          <a:lstStyle/>
          <a:p>
            <a:pPr marL="0" indent="0">
              <a:buNone/>
            </a:pPr>
            <a:r>
              <a:rPr lang="fr-FR" sz="4000" dirty="0">
                <a:latin typeface="Calibri" panose="020F0502020204030204" pitchFamily="34" charset="0"/>
                <a:cs typeface="Calibri" panose="020F0502020204030204" pitchFamily="34" charset="0"/>
              </a:rPr>
              <a:t>Avant d’être nommé aux commissions du Louvre, </a:t>
            </a:r>
            <a:r>
              <a:rPr lang="fr-FR" sz="4000" dirty="0" err="1">
                <a:latin typeface="Calibri" panose="020F0502020204030204" pitchFamily="34" charset="0"/>
                <a:cs typeface="Calibri" panose="020F0502020204030204" pitchFamily="34" charset="0"/>
              </a:rPr>
              <a:t>Maroger</a:t>
            </a:r>
            <a:r>
              <a:rPr lang="fr-FR" sz="4000" dirty="0">
                <a:latin typeface="Calibri" panose="020F0502020204030204" pitchFamily="34" charset="0"/>
                <a:cs typeface="Calibri" panose="020F0502020204030204" pitchFamily="34" charset="0"/>
              </a:rPr>
              <a:t> occupait une position au </a:t>
            </a:r>
            <a:r>
              <a:rPr lang="fr-FR" sz="4000" b="1" i="1" dirty="0">
                <a:latin typeface="Calibri" panose="020F0502020204030204" pitchFamily="34" charset="0"/>
                <a:cs typeface="Calibri" panose="020F0502020204030204" pitchFamily="34" charset="0"/>
              </a:rPr>
              <a:t>Laboratoire d’identification judiciaire</a:t>
            </a:r>
            <a:r>
              <a:rPr lang="fr-FR" sz="2800" dirty="0">
                <a:latin typeface="Calibri" panose="020F0502020204030204" pitchFamily="34" charset="0"/>
                <a:cs typeface="Calibri" panose="020F0502020204030204" pitchFamily="34" charset="0"/>
              </a:rPr>
              <a:t>. </a:t>
            </a:r>
          </a:p>
          <a:p>
            <a:endParaRPr lang="fr-FR" dirty="0"/>
          </a:p>
        </p:txBody>
      </p:sp>
      <p:pic>
        <p:nvPicPr>
          <p:cNvPr id="4" name="Image 3">
            <a:extLst>
              <a:ext uri="{FF2B5EF4-FFF2-40B4-BE49-F238E27FC236}">
                <a16:creationId xmlns:a16="http://schemas.microsoft.com/office/drawing/2014/main" xmlns="" id="{7CC7CC23-AFD4-D63D-748F-CD118F574B00}"/>
              </a:ext>
            </a:extLst>
          </p:cNvPr>
          <p:cNvPicPr>
            <a:picLocks noChangeAspect="1"/>
          </p:cNvPicPr>
          <p:nvPr/>
        </p:nvPicPr>
        <p:blipFill>
          <a:blip r:embed="rId2"/>
          <a:stretch>
            <a:fillRect/>
          </a:stretch>
        </p:blipFill>
        <p:spPr>
          <a:xfrm>
            <a:off x="3581400" y="1947862"/>
            <a:ext cx="3810000" cy="4791075"/>
          </a:xfrm>
          <a:prstGeom prst="rect">
            <a:avLst/>
          </a:prstGeom>
        </p:spPr>
      </p:pic>
      <p:sp>
        <p:nvSpPr>
          <p:cNvPr id="5" name="ZoneTexte 4">
            <a:extLst>
              <a:ext uri="{FF2B5EF4-FFF2-40B4-BE49-F238E27FC236}">
                <a16:creationId xmlns:a16="http://schemas.microsoft.com/office/drawing/2014/main" xmlns="" id="{AE1E9005-4860-449C-A6B4-05676B753B7C}"/>
              </a:ext>
            </a:extLst>
          </p:cNvPr>
          <p:cNvSpPr txBox="1"/>
          <p:nvPr/>
        </p:nvSpPr>
        <p:spPr>
          <a:xfrm>
            <a:off x="7781925" y="5338763"/>
            <a:ext cx="2466975" cy="646331"/>
          </a:xfrm>
          <a:prstGeom prst="rect">
            <a:avLst/>
          </a:prstGeom>
          <a:noFill/>
        </p:spPr>
        <p:txBody>
          <a:bodyPr wrap="square" rtlCol="0">
            <a:spAutoFit/>
          </a:bodyPr>
          <a:lstStyle/>
          <a:p>
            <a:r>
              <a:rPr lang="fr-FR" dirty="0">
                <a:latin typeface="Calibri" panose="020F0502020204030204" pitchFamily="34" charset="0"/>
                <a:cs typeface="Calibri" panose="020F0502020204030204" pitchFamily="34" charset="0"/>
              </a:rPr>
              <a:t>Autoportrait de Jacques </a:t>
            </a:r>
            <a:r>
              <a:rPr lang="fr-FR" dirty="0" err="1">
                <a:latin typeface="Calibri" panose="020F0502020204030204" pitchFamily="34" charset="0"/>
                <a:cs typeface="Calibri" panose="020F0502020204030204" pitchFamily="34" charset="0"/>
              </a:rPr>
              <a:t>Maroger</a:t>
            </a:r>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730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1C2D0C3E-24D6-A6BC-E47E-66F67EC2BFD8}"/>
              </a:ext>
            </a:extLst>
          </p:cNvPr>
          <p:cNvSpPr>
            <a:spLocks noGrp="1"/>
          </p:cNvSpPr>
          <p:nvPr>
            <p:ph idx="1"/>
          </p:nvPr>
        </p:nvSpPr>
        <p:spPr>
          <a:xfrm>
            <a:off x="409575" y="438150"/>
            <a:ext cx="10944225" cy="1724025"/>
          </a:xfrm>
        </p:spPr>
        <p:txBody>
          <a:bodyPr>
            <a:normAutofit/>
          </a:bodyPr>
          <a:lstStyle/>
          <a:p>
            <a:pPr marL="0" indent="0">
              <a:buNone/>
            </a:pPr>
            <a:r>
              <a:rPr lang="fr-FR" sz="2800" dirty="0">
                <a:latin typeface="Calibri" panose="020F0502020204030204" pitchFamily="34" charset="0"/>
                <a:cs typeface="Calibri" panose="020F0502020204030204" pitchFamily="34" charset="0"/>
              </a:rPr>
              <a:t>La dactyloscopie est un procédé mis en place par Alphonse Bertillon (1853-1914), responsable du </a:t>
            </a:r>
            <a:r>
              <a:rPr lang="fr-FR" sz="2800" i="1" dirty="0">
                <a:latin typeface="Calibri" panose="020F0502020204030204" pitchFamily="34" charset="0"/>
                <a:cs typeface="Calibri" panose="020F0502020204030204" pitchFamily="34" charset="0"/>
              </a:rPr>
              <a:t>Laboratoire d’identification judiciaire</a:t>
            </a:r>
            <a:r>
              <a:rPr lang="fr-FR" sz="2800" dirty="0">
                <a:latin typeface="Calibri" panose="020F0502020204030204" pitchFamily="34" charset="0"/>
                <a:cs typeface="Calibri" panose="020F0502020204030204" pitchFamily="34" charset="0"/>
              </a:rPr>
              <a:t> de la préfecture de police de Paris et inventeur de </a:t>
            </a:r>
            <a:r>
              <a:rPr lang="fr-FR" sz="2800" b="1" dirty="0">
                <a:latin typeface="Calibri" panose="020F0502020204030204" pitchFamily="34" charset="0"/>
                <a:cs typeface="Calibri" panose="020F0502020204030204" pitchFamily="34" charset="0"/>
              </a:rPr>
              <a:t>l’anthropométrie judiciaire.</a:t>
            </a:r>
          </a:p>
          <a:p>
            <a:pPr marL="0" indent="0">
              <a:buNone/>
            </a:pPr>
            <a:endParaRPr lang="fr-FR" sz="2800" dirty="0"/>
          </a:p>
          <a:p>
            <a:pPr marL="0" indent="0">
              <a:buNone/>
            </a:pPr>
            <a:endParaRPr lang="fr-FR" dirty="0"/>
          </a:p>
        </p:txBody>
      </p:sp>
      <p:pic>
        <p:nvPicPr>
          <p:cNvPr id="1028" name="Picture 4" descr="Alphonse Bertillon et l'anthropométrie | ECHOSCIENCES - Occitanie">
            <a:extLst>
              <a:ext uri="{FF2B5EF4-FFF2-40B4-BE49-F238E27FC236}">
                <a16:creationId xmlns:a16="http://schemas.microsoft.com/office/drawing/2014/main" xmlns="" id="{B8D62102-CEC9-4093-C9F6-CE8DAC188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75" y="2295724"/>
            <a:ext cx="7810500" cy="4230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88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fade">
                                      <p:cBhvr>
                                        <p:cTn id="1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9100" y="971550"/>
            <a:ext cx="11239500" cy="5154614"/>
          </a:xfrm>
        </p:spPr>
        <p:txBody>
          <a:bodyPr>
            <a:normAutofit/>
          </a:bodyPr>
          <a:lstStyle/>
          <a:p>
            <a:pPr>
              <a:buNone/>
            </a:pPr>
            <a:r>
              <a:rPr lang="fr-FR" sz="4000" dirty="0">
                <a:latin typeface="Calibri" panose="020F0502020204030204" pitchFamily="34" charset="0"/>
                <a:cs typeface="Calibri" panose="020F0502020204030204" pitchFamily="34" charset="0"/>
              </a:rPr>
              <a:t>Dans les années 1930, grâce à deux médecins argentins, Fernando Perez et Carlos </a:t>
            </a:r>
            <a:r>
              <a:rPr lang="fr-FR" sz="4000" dirty="0" err="1">
                <a:latin typeface="Calibri" panose="020F0502020204030204" pitchFamily="34" charset="0"/>
                <a:cs typeface="Calibri" panose="020F0502020204030204" pitchFamily="34" charset="0"/>
              </a:rPr>
              <a:t>Mainini</a:t>
            </a:r>
            <a:r>
              <a:rPr lang="fr-FR" sz="4000" dirty="0">
                <a:latin typeface="Calibri" panose="020F0502020204030204" pitchFamily="34" charset="0"/>
                <a:cs typeface="Calibri" panose="020F0502020204030204" pitchFamily="34" charset="0"/>
              </a:rPr>
              <a:t>, un deuxième laboratoire de recherche va s’implanter au Louvre et une nouvelle science, la </a:t>
            </a:r>
            <a:r>
              <a:rPr lang="fr-FR" sz="4000" dirty="0" err="1">
                <a:latin typeface="Calibri" panose="020F0502020204030204" pitchFamily="34" charset="0"/>
                <a:cs typeface="Calibri" panose="020F0502020204030204" pitchFamily="34" charset="0"/>
              </a:rPr>
              <a:t>pinacologie</a:t>
            </a:r>
            <a:r>
              <a:rPr lang="fr-FR" sz="4000" dirty="0">
                <a:latin typeface="Calibri" panose="020F0502020204030204" pitchFamily="34" charset="0"/>
                <a:cs typeface="Calibri" panose="020F0502020204030204" pitchFamily="34" charset="0"/>
              </a:rPr>
              <a:t>. </a:t>
            </a:r>
          </a:p>
          <a:p>
            <a:pPr>
              <a:buNone/>
            </a:pPr>
            <a:r>
              <a:rPr lang="fr-FR" sz="4000" dirty="0">
                <a:latin typeface="Calibri" panose="020F0502020204030204" pitchFamily="34" charset="0"/>
                <a:cs typeface="Calibri" panose="020F0502020204030204" pitchFamily="34" charset="0"/>
              </a:rPr>
              <a:t>Elle est fondée sur </a:t>
            </a:r>
            <a:r>
              <a:rPr lang="fr-FR" sz="4000" b="1" dirty="0">
                <a:latin typeface="Calibri" panose="020F0502020204030204" pitchFamily="34" charset="0"/>
                <a:cs typeface="Calibri" panose="020F0502020204030204" pitchFamily="34" charset="0"/>
              </a:rPr>
              <a:t>la dactyloscopie de Bertillon </a:t>
            </a:r>
            <a:r>
              <a:rPr lang="fr-FR" sz="4000" dirty="0">
                <a:latin typeface="Calibri" panose="020F0502020204030204" pitchFamily="34" charset="0"/>
                <a:cs typeface="Calibri" panose="020F0502020204030204" pitchFamily="34" charset="0"/>
              </a:rPr>
              <a:t>et elle est appliquée à la peinture pour leur authentification.</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F04647D-F2D4-25EA-DF8E-AEA05CC01573}"/>
              </a:ext>
            </a:extLst>
          </p:cNvPr>
          <p:cNvSpPr>
            <a:spLocks noGrp="1"/>
          </p:cNvSpPr>
          <p:nvPr>
            <p:ph idx="1"/>
          </p:nvPr>
        </p:nvSpPr>
        <p:spPr>
          <a:xfrm>
            <a:off x="838200" y="781050"/>
            <a:ext cx="10515600" cy="752475"/>
          </a:xfrm>
        </p:spPr>
        <p:txBody>
          <a:bodyPr>
            <a:normAutofit fontScale="92500" lnSpcReduction="10000"/>
          </a:bodyPr>
          <a:lstStyle/>
          <a:p>
            <a:pPr marL="0" indent="0">
              <a:buNone/>
            </a:pPr>
            <a:r>
              <a:rPr lang="fr-FR" dirty="0">
                <a:latin typeface="Calibri" panose="020F0502020204030204" pitchFamily="34" charset="0"/>
                <a:cs typeface="Calibri" panose="020F0502020204030204" pitchFamily="34" charset="0"/>
              </a:rPr>
              <a:t>Jacques </a:t>
            </a:r>
            <a:r>
              <a:rPr lang="fr-FR" dirty="0" err="1">
                <a:latin typeface="Calibri" panose="020F0502020204030204" pitchFamily="34" charset="0"/>
                <a:cs typeface="Calibri" panose="020F0502020204030204" pitchFamily="34" charset="0"/>
              </a:rPr>
              <a:t>Maroger</a:t>
            </a:r>
            <a:r>
              <a:rPr lang="fr-FR" dirty="0">
                <a:latin typeface="Calibri" panose="020F0502020204030204" pitchFamily="34" charset="0"/>
                <a:cs typeface="Calibri" panose="020F0502020204030204" pitchFamily="34" charset="0"/>
              </a:rPr>
              <a:t> est connu pour son livre et pour sa proposition d’un médium « flamand ».</a:t>
            </a:r>
          </a:p>
        </p:txBody>
      </p:sp>
      <p:pic>
        <p:nvPicPr>
          <p:cNvPr id="2050" name="Picture 2" descr="Jacques Maroger - Xavier de Langlais">
            <a:extLst>
              <a:ext uri="{FF2B5EF4-FFF2-40B4-BE49-F238E27FC236}">
                <a16:creationId xmlns:a16="http://schemas.microsoft.com/office/drawing/2014/main" xmlns="" id="{E4816A5D-19B2-8F41-4258-0EB27D6B5A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449" y="1657499"/>
            <a:ext cx="4276725" cy="469640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ndre Lucero - Page - Painting Medium">
            <a:extLst>
              <a:ext uri="{FF2B5EF4-FFF2-40B4-BE49-F238E27FC236}">
                <a16:creationId xmlns:a16="http://schemas.microsoft.com/office/drawing/2014/main" xmlns="" id="{F6A25EC1-D2C2-2350-99C7-4DD7D14950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2300" y="1657499"/>
            <a:ext cx="3371849" cy="45565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5239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fade">
                                      <p:cBhvr>
                                        <p:cTn id="1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88922CF8-FA42-0ED8-96BC-9312726D80C5}"/>
              </a:ext>
            </a:extLst>
          </p:cNvPr>
          <p:cNvSpPr>
            <a:spLocks noGrp="1"/>
          </p:cNvSpPr>
          <p:nvPr>
            <p:ph idx="1"/>
          </p:nvPr>
        </p:nvSpPr>
        <p:spPr>
          <a:xfrm>
            <a:off x="323851" y="1295400"/>
            <a:ext cx="11572874" cy="4881563"/>
          </a:xfrm>
        </p:spPr>
        <p:txBody>
          <a:bodyPr>
            <a:normAutofit/>
          </a:bodyPr>
          <a:lstStyle/>
          <a:p>
            <a:pPr marL="0" indent="0">
              <a:buNone/>
            </a:pPr>
            <a:r>
              <a:rPr lang="fr-FR" sz="8000" dirty="0">
                <a:latin typeface="Calibri" panose="020F0502020204030204" pitchFamily="34" charset="0"/>
                <a:cs typeface="Calibri" panose="020F0502020204030204" pitchFamily="34" charset="0"/>
              </a:rPr>
              <a:t>L’évolution du </a:t>
            </a:r>
            <a:r>
              <a:rPr lang="fr-FR" sz="8000" i="1" dirty="0">
                <a:latin typeface="Calibri" panose="020F0502020204030204" pitchFamily="34" charset="0"/>
                <a:cs typeface="Calibri" panose="020F0502020204030204" pitchFamily="34" charset="0"/>
              </a:rPr>
              <a:t>Laboratoire d’identification judiciaire</a:t>
            </a:r>
          </a:p>
          <a:p>
            <a:pPr marL="0" indent="0" algn="ctr">
              <a:buNone/>
            </a:pPr>
            <a:r>
              <a:rPr lang="fr-FR" sz="8000" i="1" dirty="0">
                <a:latin typeface="Calibri" panose="020F0502020204030204" pitchFamily="34" charset="0"/>
                <a:cs typeface="Calibri" panose="020F0502020204030204" pitchFamily="34" charset="0"/>
              </a:rPr>
              <a:t>au XXe siècle</a:t>
            </a:r>
            <a:endParaRPr lang="fr-FR" sz="8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423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154</TotalTime>
  <Words>401</Words>
  <Application>Microsoft Office PowerPoint</Application>
  <PresentationFormat>Personnalisé</PresentationFormat>
  <Paragraphs>49</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William Whitney</dc:creator>
  <cp:lastModifiedBy>William Whitney</cp:lastModifiedBy>
  <cp:revision>4</cp:revision>
  <dcterms:created xsi:type="dcterms:W3CDTF">2024-09-24T13:11:00Z</dcterms:created>
  <dcterms:modified xsi:type="dcterms:W3CDTF">2025-09-24T15:59:45Z</dcterms:modified>
</cp:coreProperties>
</file>