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3" r:id="rId3"/>
    <p:sldId id="314" r:id="rId4"/>
    <p:sldId id="305" r:id="rId5"/>
    <p:sldId id="300" r:id="rId6"/>
    <p:sldId id="308" r:id="rId7"/>
    <p:sldId id="309" r:id="rId8"/>
    <p:sldId id="333" r:id="rId9"/>
    <p:sldId id="325" r:id="rId10"/>
    <p:sldId id="331" r:id="rId11"/>
    <p:sldId id="337" r:id="rId12"/>
    <p:sldId id="329" r:id="rId13"/>
    <p:sldId id="347" r:id="rId14"/>
    <p:sldId id="348" r:id="rId15"/>
    <p:sldId id="349" r:id="rId16"/>
    <p:sldId id="351" r:id="rId17"/>
    <p:sldId id="434" r:id="rId18"/>
    <p:sldId id="435" r:id="rId19"/>
    <p:sldId id="436" r:id="rId20"/>
    <p:sldId id="411" r:id="rId21"/>
    <p:sldId id="412" r:id="rId22"/>
    <p:sldId id="4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81"/>
  </p:normalViewPr>
  <p:slideViewPr>
    <p:cSldViewPr snapToGrid="0">
      <p:cViewPr varScale="1">
        <p:scale>
          <a:sx n="121" d="100"/>
          <a:sy n="121" d="100"/>
        </p:scale>
        <p:origin x="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0D9C2-7D84-B500-2F5D-F32C6773DF7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801AA3-3524-62A7-58A0-340887302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CD99B4F-A1E6-A110-0E62-5820E8E6488C}"/>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51EB9B6C-C50A-C960-19F9-9ED08511DC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21BDF7-E0EC-2BB0-F018-1AAEA79CF850}"/>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22710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4BBC9-8EFE-BBC9-904D-09FE7EC37DD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48FE3A-C52F-F6EB-F580-4DD9C0B6A8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CB83FF-2C19-856D-6D74-9D8018B410DC}"/>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1C07EAAB-2E9A-7DC5-0A3E-DB21E822C0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0D7971-165A-D76A-EAD4-DDF6EA2218D1}"/>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77528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93684DC-706F-B458-22DA-FB2AA8470CB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7C1CD7A-E648-FBB3-6B12-AA0B047AA4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BAAEFF-2838-15DC-8E7A-A6F27A5FA54A}"/>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525FB27D-871F-4380-782D-197D185B6B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D88795-4C67-17E1-2747-0D079BA09C4A}"/>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26603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1B9B7-0466-1DB2-F0A4-FB6D7B84F0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52AA4A-9814-C3BF-3CC3-259230F49C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6DC6E0-C15F-11A8-9DFF-47C238B3DCFC}"/>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87ED9EA5-1633-3C02-2CE4-AB78BD5014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C3124F-94F5-BEA7-7EC6-2798EA2327C4}"/>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68925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E65F8-1EF9-6D6E-0D4B-7097A6BEDED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A47DA0-33C2-B7E9-FFD6-68B6FE53A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8C89C-91F4-F0D1-057C-DCF89AABFCE0}"/>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97CBB723-4173-A384-4F8F-1252AFFD47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EA011D-28FA-32EF-BDE8-AB5737F8A567}"/>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374789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66350-470F-5F7C-41AE-C6FD32F4A4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FCC884-5981-5283-34A8-D0CFDADC5AC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688E36-4778-CC3F-0486-91FC6A492EF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503DB5-3F2C-E918-5BA7-C83C6932393E}"/>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6" name="Espace réservé du pied de page 5">
            <a:extLst>
              <a:ext uri="{FF2B5EF4-FFF2-40B4-BE49-F238E27FC236}">
                <a16:creationId xmlns:a16="http://schemas.microsoft.com/office/drawing/2014/main" id="{08936FC5-39F1-9138-1E78-C1B85EB249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90FD27-6C71-2E5F-6703-106113F2066C}"/>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69096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CED91-A196-ED7F-CF64-F9D586A6CF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DBA403-831A-02F2-B90D-E7263E94D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312082A-4E76-C295-E9F5-5E8ED31D92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5C91D0-5B16-28F7-B429-F4444FACE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2DB64B-54DD-CBB0-6211-9855F25EF88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26B23A-FD67-EA4F-6D70-8FBE9BD9F7A7}"/>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8" name="Espace réservé du pied de page 7">
            <a:extLst>
              <a:ext uri="{FF2B5EF4-FFF2-40B4-BE49-F238E27FC236}">
                <a16:creationId xmlns:a16="http://schemas.microsoft.com/office/drawing/2014/main" id="{1FB98BCF-87C4-D842-04DE-3A86A91801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164F4BD-47D4-78EF-3D8C-BC0B80DED7AB}"/>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42095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0DC99-C12F-8F9F-F1DB-112974D6DB5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4D97362-E38E-F125-E012-DFD36ADDE7CF}"/>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4" name="Espace réservé du pied de page 3">
            <a:extLst>
              <a:ext uri="{FF2B5EF4-FFF2-40B4-BE49-F238E27FC236}">
                <a16:creationId xmlns:a16="http://schemas.microsoft.com/office/drawing/2014/main" id="{5A2A6589-62F0-D3A4-05E9-995CAA603DE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974530-44A5-9AF2-848D-491D4B67AE1D}"/>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88212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9DB7BED-AD0F-EE9E-5A07-4B7C4EF143E6}"/>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3" name="Espace réservé du pied de page 2">
            <a:extLst>
              <a:ext uri="{FF2B5EF4-FFF2-40B4-BE49-F238E27FC236}">
                <a16:creationId xmlns:a16="http://schemas.microsoft.com/office/drawing/2014/main" id="{06DFC9E5-D5BB-09F8-4CB5-F1D449D642A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808994-684E-370C-ABE3-A54DE46C7969}"/>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60097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45F06-0D7A-CA9F-5915-706FD971F0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6F9C0D-4679-9D35-4C08-64F6B2B77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389739-5316-5BF2-C5E6-A37DF931F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5C25E2-FCA9-EBDB-66E2-7BCC905729AB}"/>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6" name="Espace réservé du pied de page 5">
            <a:extLst>
              <a:ext uri="{FF2B5EF4-FFF2-40B4-BE49-F238E27FC236}">
                <a16:creationId xmlns:a16="http://schemas.microsoft.com/office/drawing/2014/main" id="{36562CCE-C475-04F5-96A1-26D94820CA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026FF9-7E18-5F28-D904-66887A1E48EF}"/>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31416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D431A-D1B0-5109-A2C3-B275A6E30B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D40C2D-6BED-47EE-9D5B-8E0F2B833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4D0440D-088E-C005-E25B-DBF62BD2D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A85C58-1889-3108-4FA0-DAED17AA650C}"/>
              </a:ext>
            </a:extLst>
          </p:cNvPr>
          <p:cNvSpPr>
            <a:spLocks noGrp="1"/>
          </p:cNvSpPr>
          <p:nvPr>
            <p:ph type="dt" sz="half" idx="10"/>
          </p:nvPr>
        </p:nvSpPr>
        <p:spPr/>
        <p:txBody>
          <a:bodyPr/>
          <a:lstStyle/>
          <a:p>
            <a:fld id="{C1F95986-99EE-F84A-931F-B1F6FC6F712A}" type="datetimeFigureOut">
              <a:rPr lang="fr-FR" smtClean="0"/>
              <a:t>04/10/2025</a:t>
            </a:fld>
            <a:endParaRPr lang="fr-FR"/>
          </a:p>
        </p:txBody>
      </p:sp>
      <p:sp>
        <p:nvSpPr>
          <p:cNvPr id="6" name="Espace réservé du pied de page 5">
            <a:extLst>
              <a:ext uri="{FF2B5EF4-FFF2-40B4-BE49-F238E27FC236}">
                <a16:creationId xmlns:a16="http://schemas.microsoft.com/office/drawing/2014/main" id="{68116FBE-AC7A-E425-DD2F-6F387B8FA9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08A763-13C8-42DD-1BBE-931024C25491}"/>
              </a:ext>
            </a:extLst>
          </p:cNvPr>
          <p:cNvSpPr>
            <a:spLocks noGrp="1"/>
          </p:cNvSpPr>
          <p:nvPr>
            <p:ph type="sldNum" sz="quarter" idx="12"/>
          </p:nvPr>
        </p:nvSpPr>
        <p:spPr/>
        <p:txBody>
          <a:bodyPr/>
          <a:lstStyle/>
          <a:p>
            <a:fld id="{56FE25B1-BA72-E94E-8085-01B0483FBC1A}" type="slidenum">
              <a:rPr lang="fr-FR" smtClean="0"/>
              <a:t>‹N°›</a:t>
            </a:fld>
            <a:endParaRPr lang="fr-FR"/>
          </a:p>
        </p:txBody>
      </p:sp>
    </p:spTree>
    <p:extLst>
      <p:ext uri="{BB962C8B-B14F-4D97-AF65-F5344CB8AC3E}">
        <p14:creationId xmlns:p14="http://schemas.microsoft.com/office/powerpoint/2010/main" val="221732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1D9AAA-0CA1-CE70-593D-28D356709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0E34CF-C6EA-7638-C90F-A0A551FC9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B5CBFC-EF10-5CAB-3F8E-A50F8CF97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95986-99EE-F84A-931F-B1F6FC6F712A}" type="datetimeFigureOut">
              <a:rPr lang="fr-FR" smtClean="0"/>
              <a:t>04/10/2025</a:t>
            </a:fld>
            <a:endParaRPr lang="fr-FR"/>
          </a:p>
        </p:txBody>
      </p:sp>
      <p:sp>
        <p:nvSpPr>
          <p:cNvPr id="5" name="Espace réservé du pied de page 4">
            <a:extLst>
              <a:ext uri="{FF2B5EF4-FFF2-40B4-BE49-F238E27FC236}">
                <a16:creationId xmlns:a16="http://schemas.microsoft.com/office/drawing/2014/main" id="{DE9E0AA5-43C1-5A86-3050-1BB6CF1F2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3A69C2-7265-F14E-E651-EB274B675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E25B1-BA72-E94E-8085-01B0483FBC1A}" type="slidenum">
              <a:rPr lang="fr-FR" smtClean="0"/>
              <a:t>‹N°›</a:t>
            </a:fld>
            <a:endParaRPr lang="fr-FR"/>
          </a:p>
        </p:txBody>
      </p:sp>
    </p:spTree>
    <p:extLst>
      <p:ext uri="{BB962C8B-B14F-4D97-AF65-F5344CB8AC3E}">
        <p14:creationId xmlns:p14="http://schemas.microsoft.com/office/powerpoint/2010/main" val="213119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fr.wikipedia.org/wiki/Christian_von_Ehrenfels" TargetMode="External"/><Relationship Id="rId13" Type="http://schemas.openxmlformats.org/officeDocument/2006/relationships/hyperlink" Target="https://www.youtube.com/watch?v=qyJT-CCJ5Vc" TargetMode="External"/><Relationship Id="rId3" Type="http://schemas.openxmlformats.org/officeDocument/2006/relationships/hyperlink" Target="https://fr.wikipedia.org/wiki/Psychologique" TargetMode="External"/><Relationship Id="rId7" Type="http://schemas.openxmlformats.org/officeDocument/2006/relationships/hyperlink" Target="https://fr.wikipedia.org/wiki/Forme_(psychologie)" TargetMode="External"/><Relationship Id="rId12" Type="http://schemas.openxmlformats.org/officeDocument/2006/relationships/hyperlink" Target="https://fr.wikipedia.org/wiki/Isomorphisme" TargetMode="External"/><Relationship Id="rId2" Type="http://schemas.openxmlformats.org/officeDocument/2006/relationships/hyperlink" Target="https://fr.wikipedia.org/wiki/Allemand" TargetMode="External"/><Relationship Id="rId1" Type="http://schemas.openxmlformats.org/officeDocument/2006/relationships/slideLayout" Target="../slideLayouts/slideLayout2.xml"/><Relationship Id="rId6" Type="http://schemas.openxmlformats.org/officeDocument/2006/relationships/hyperlink" Target="https://fr.wikipedia.org/wiki/Repr%C3%A9sentation_mentale" TargetMode="External"/><Relationship Id="rId11" Type="http://schemas.openxmlformats.org/officeDocument/2006/relationships/hyperlink" Target="https://fr.wikipedia.org/wiki/Edmund_Husserl" TargetMode="External"/><Relationship Id="rId5" Type="http://schemas.openxmlformats.org/officeDocument/2006/relationships/hyperlink" Target="https://fr.wikipedia.org/wiki/Biologie" TargetMode="External"/><Relationship Id="rId10" Type="http://schemas.openxmlformats.org/officeDocument/2006/relationships/hyperlink" Target="https://fr.wikipedia.org/wiki/Franz_Brentano" TargetMode="External"/><Relationship Id="rId4" Type="http://schemas.openxmlformats.org/officeDocument/2006/relationships/hyperlink" Target="https://fr.wikipedia.org/wiki/Philosophie" TargetMode="External"/><Relationship Id="rId9" Type="http://schemas.openxmlformats.org/officeDocument/2006/relationships/hyperlink" Target="https://fr.wikipedia.org/wiki/Ph%C3%A9nom%C3%A9nologie_(philosophi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90966-20CF-6853-2C0B-BBDA81ACE147}"/>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A3FB37C9-8F03-1BCF-B799-2C46CD7F060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6570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aux </a:t>
            </a:r>
            <a:r>
              <a:rPr lang="en-US" dirty="0" err="1"/>
              <a:t>Idées</a:t>
            </a:r>
            <a:r>
              <a:rPr lang="en-US" dirty="0"/>
              <a:t> (1913)</a:t>
            </a:r>
          </a:p>
        </p:txBody>
      </p:sp>
      <p:sp>
        <p:nvSpPr>
          <p:cNvPr id="3" name="Content Placeholder 2"/>
          <p:cNvSpPr>
            <a:spLocks noGrp="1"/>
          </p:cNvSpPr>
          <p:nvPr>
            <p:ph idx="1"/>
          </p:nvPr>
        </p:nvSpPr>
        <p:spPr/>
        <p:txBody>
          <a:bodyPr>
            <a:normAutofit/>
          </a:bodyPr>
          <a:lstStyle/>
          <a:p>
            <a:r>
              <a:rPr lang="fr-CA" dirty="0"/>
              <a:t>Contre l’ontologie (métaphysique), la philosophie « première » est la philosophie des phénomènes</a:t>
            </a:r>
          </a:p>
          <a:p>
            <a:r>
              <a:rPr lang="fr-CA" dirty="0"/>
              <a:t>Repartir à zéro (comme Descartes, voir les </a:t>
            </a:r>
            <a:r>
              <a:rPr lang="fr-CA" i="1" dirty="0"/>
              <a:t>Méditations Métaphasique </a:t>
            </a:r>
            <a:r>
              <a:rPr lang="fr-CA" dirty="0"/>
              <a:t>1641) </a:t>
            </a:r>
          </a:p>
          <a:p>
            <a:r>
              <a:rPr lang="fr-CA" dirty="0"/>
              <a:t>« subir une modification radical de notre attitude -</a:t>
            </a:r>
            <a:r>
              <a:rPr lang="de-DE" i="1" dirty="0"/>
              <a:t>natürliche Einstellung</a:t>
            </a:r>
            <a:r>
              <a:rPr lang="de-DE" dirty="0"/>
              <a:t> </a:t>
            </a:r>
            <a:r>
              <a:rPr lang="fr-CA" dirty="0"/>
              <a:t> » (ordinaire, banale, naïve-je porte un jugement sur les choses  sans savoir que je juge/attitude, </a:t>
            </a:r>
            <a:r>
              <a:rPr lang="fr-CA" b="1" dirty="0"/>
              <a:t>manière</a:t>
            </a:r>
            <a:r>
              <a:rPr lang="fr-CA" dirty="0"/>
              <a:t> de tenir l’esprit, posture et non la croyance, habitude)</a:t>
            </a:r>
          </a:p>
          <a:p>
            <a:r>
              <a:rPr lang="fr-CA" dirty="0"/>
              <a:t> </a:t>
            </a:r>
          </a:p>
        </p:txBody>
      </p:sp>
    </p:spTree>
    <p:extLst>
      <p:ext uri="{BB962C8B-B14F-4D97-AF65-F5344CB8AC3E}">
        <p14:creationId xmlns:p14="http://schemas.microsoft.com/office/powerpoint/2010/main" val="426189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Méthode</a:t>
            </a:r>
            <a:r>
              <a:rPr lang="en-US" dirty="0"/>
              <a:t> </a:t>
            </a:r>
            <a:r>
              <a:rPr lang="en-US" dirty="0" err="1"/>
              <a:t>phénomelogique</a:t>
            </a:r>
            <a:r>
              <a:rPr lang="en-US" dirty="0"/>
              <a:t> </a:t>
            </a:r>
          </a:p>
        </p:txBody>
      </p:sp>
      <p:sp>
        <p:nvSpPr>
          <p:cNvPr id="3" name="Content Placeholder 2"/>
          <p:cNvSpPr>
            <a:spLocks noGrp="1"/>
          </p:cNvSpPr>
          <p:nvPr>
            <p:ph idx="1"/>
          </p:nvPr>
        </p:nvSpPr>
        <p:spPr/>
        <p:txBody>
          <a:bodyPr>
            <a:normAutofit fontScale="92500" lnSpcReduction="20000"/>
          </a:bodyPr>
          <a:lstStyle/>
          <a:p>
            <a:r>
              <a:rPr lang="fr-FR" b="1" dirty="0"/>
              <a:t>Réduction eidétique</a:t>
            </a:r>
          </a:p>
          <a:p>
            <a:r>
              <a:rPr lang="fr-FR" dirty="0"/>
              <a:t>de la conscience des objets individuels et concrets au domaine </a:t>
            </a:r>
            <a:r>
              <a:rPr lang="fr-FR" dirty="0" err="1"/>
              <a:t>trans</a:t>
            </a:r>
            <a:r>
              <a:rPr lang="fr-FR" dirty="0"/>
              <a:t>-empirique des pures essences = ainsi une intuition de l'</a:t>
            </a:r>
            <a:r>
              <a:rPr lang="fr-FR" i="1" dirty="0" err="1"/>
              <a:t>eidos</a:t>
            </a:r>
            <a:r>
              <a:rPr lang="fr-FR" dirty="0"/>
              <a:t> de la chose, c'est-à-dire de ce qu'elle est dans sa </a:t>
            </a:r>
            <a:r>
              <a:rPr lang="fr-FR" b="1" dirty="0"/>
              <a:t>structure essentielle et invariable</a:t>
            </a:r>
            <a:r>
              <a:rPr lang="fr-FR" dirty="0"/>
              <a:t>, une fois éliminé tout ce qui, en elle, est contingent et accidentel. L'</a:t>
            </a:r>
            <a:r>
              <a:rPr lang="fr-FR" i="1" dirty="0" err="1"/>
              <a:t>eidos</a:t>
            </a:r>
            <a:r>
              <a:rPr lang="fr-FR" i="1" dirty="0"/>
              <a:t> </a:t>
            </a:r>
            <a:r>
              <a:rPr lang="fr-FR" dirty="0"/>
              <a:t>est ainsi le principe, </a:t>
            </a:r>
            <a:r>
              <a:rPr lang="fr-FR" b="1" dirty="0"/>
              <a:t>la structure nécessaire de la chose</a:t>
            </a:r>
            <a:r>
              <a:rPr lang="fr-FR" dirty="0"/>
              <a:t>. Pour la phénoménologie — science des essences —, cette réduction est la première étape de sa méthodologie. l'imagination les différents aspects. Les limites de la variation imaginaire sont le donné effectif — c'est-à-dire ce qui est donné de façon immédiate et indubitable — et l'</a:t>
            </a:r>
            <a:r>
              <a:rPr lang="fr-FR" i="1" dirty="0" err="1"/>
              <a:t>eidos</a:t>
            </a:r>
            <a:r>
              <a:rPr lang="fr-FR" dirty="0"/>
              <a:t> lui-même. Les variations empiètent les unes sur les autres, et l'aspect dans lequel elles se recouvrent est l'essence. Ainsi, en allant de l'appréhension dans la sphère perceptive à l'appréhension dans la sphère imaginative, on peut atteindre la structure invariable et essentielle de l'objet.</a:t>
            </a:r>
          </a:p>
        </p:txBody>
      </p:sp>
    </p:spTree>
    <p:extLst>
      <p:ext uri="{BB962C8B-B14F-4D97-AF65-F5344CB8AC3E}">
        <p14:creationId xmlns:p14="http://schemas.microsoft.com/office/powerpoint/2010/main" val="116215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t>
            </a:r>
            <a:r>
              <a:rPr lang="fr-CA" sz="2400" b="1" dirty="0"/>
              <a:t>Avant Propos” </a:t>
            </a:r>
            <a:r>
              <a:rPr lang="fr-CA" sz="2400" b="1" i="1" dirty="0"/>
              <a:t>Phénoménologie de la Perception  </a:t>
            </a:r>
            <a:br>
              <a:rPr lang="fr-CA" sz="2400" b="1" dirty="0"/>
            </a:br>
            <a:r>
              <a:rPr lang="fr-CA" sz="2400" b="1" dirty="0"/>
              <a:t>Merleau-Ponty</a:t>
            </a:r>
          </a:p>
        </p:txBody>
      </p:sp>
      <p:sp>
        <p:nvSpPr>
          <p:cNvPr id="3" name="Content Placeholder 2"/>
          <p:cNvSpPr>
            <a:spLocks noGrp="1"/>
          </p:cNvSpPr>
          <p:nvPr>
            <p:ph idx="1"/>
          </p:nvPr>
        </p:nvSpPr>
        <p:spPr/>
        <p:txBody>
          <a:bodyPr>
            <a:normAutofit fontScale="92500" lnSpcReduction="10000"/>
          </a:bodyPr>
          <a:lstStyle/>
          <a:p>
            <a:r>
              <a:rPr lang="fr-CA" dirty="0"/>
              <a:t>Qu'est-ce que la phénoménologie ? Il peut paraître étrange qu'on ait encore à poser cette question un demi-siècle après les premiers travaux de Husserl. Elle est pourtant loin d'être résolue. La phénoménologie, c'est </a:t>
            </a:r>
            <a:r>
              <a:rPr lang="fr-CA" b="1" dirty="0"/>
              <a:t>l'étude des essences</a:t>
            </a:r>
            <a:r>
              <a:rPr lang="fr-CA" dirty="0"/>
              <a:t>, et tous les problèmes, selon elle, reviennent à définir des essences : l'essence de la perception, l'essence de la conscience, par exemple. Mais la phénoménologie, c'est aussi une philosophie qui replace les essences dans l'existence et ne pense pas qu'on puisse comprendre l'homme et le monde autrement qu'à </a:t>
            </a:r>
            <a:r>
              <a:rPr lang="fr-CA" b="1" dirty="0"/>
              <a:t>partir de leur « facticité</a:t>
            </a:r>
            <a:r>
              <a:rPr lang="fr-CA" dirty="0"/>
              <a:t> ». C'est une philosophie transcendantale qui met en suspens pour les comprendre les affirmations de l'attitude naturelle, mais c'est aussi une philosophie pour laquelle </a:t>
            </a:r>
            <a:r>
              <a:rPr lang="fr-CA" b="1" dirty="0"/>
              <a:t>le monde est toujours « déjà là » avant la réflexion</a:t>
            </a:r>
            <a:r>
              <a:rPr lang="fr-CA" dirty="0"/>
              <a:t>, comme une présence inaliénable, et dont tout l'effort est de retrouver ce contact naïf avec le monde pour lui donner </a:t>
            </a:r>
            <a:r>
              <a:rPr lang="fr-CA" b="1" dirty="0"/>
              <a:t>enfin un statut philosophique</a:t>
            </a:r>
            <a:r>
              <a:rPr lang="en-GB" b="1" dirty="0"/>
              <a:t> p.1</a:t>
            </a:r>
            <a:endParaRPr lang="en-US" b="1" dirty="0"/>
          </a:p>
        </p:txBody>
      </p:sp>
    </p:spTree>
    <p:extLst>
      <p:ext uri="{BB962C8B-B14F-4D97-AF65-F5344CB8AC3E}">
        <p14:creationId xmlns:p14="http://schemas.microsoft.com/office/powerpoint/2010/main" val="349793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 </a:t>
            </a:r>
            <a:r>
              <a:rPr lang="en-US" dirty="0" err="1"/>
              <a:t>doute</a:t>
            </a:r>
            <a:r>
              <a:rPr lang="en-US" dirty="0"/>
              <a:t> de Cézanne : Chaos et </a:t>
            </a:r>
            <a:r>
              <a:rPr lang="en-US" dirty="0" err="1"/>
              <a:t>ordre</a:t>
            </a:r>
            <a:endParaRPr lang="en-US" dirty="0"/>
          </a:p>
        </p:txBody>
      </p:sp>
      <p:sp>
        <p:nvSpPr>
          <p:cNvPr id="3" name="Content Placeholder 2"/>
          <p:cNvSpPr>
            <a:spLocks noGrp="1"/>
          </p:cNvSpPr>
          <p:nvPr>
            <p:ph idx="1"/>
          </p:nvPr>
        </p:nvSpPr>
        <p:spPr/>
        <p:txBody>
          <a:bodyPr/>
          <a:lstStyle/>
          <a:p>
            <a:r>
              <a:rPr lang="fr-CA" dirty="0"/>
              <a:t>Déformation et équilibre d’ensemble</a:t>
            </a:r>
          </a:p>
          <a:p>
            <a:r>
              <a:rPr lang="fr-CA" dirty="0"/>
              <a:t>« peindre l’odeur des objet »Synesthésie p.26</a:t>
            </a:r>
          </a:p>
          <a:p>
            <a:r>
              <a:rPr lang="fr-CA" dirty="0"/>
              <a:t>« peindre une nappe de neige et non  ’couronnée’ »p.27</a:t>
            </a:r>
          </a:p>
          <a:p>
            <a:r>
              <a:rPr lang="fr-CA" dirty="0"/>
              <a:t>Monde sans familiarité p.28</a:t>
            </a:r>
          </a:p>
          <a:p>
            <a:r>
              <a:rPr lang="fr-CA" dirty="0"/>
              <a:t>travail au Louvre et paysage p.29</a:t>
            </a:r>
          </a:p>
          <a:p>
            <a:endParaRPr lang="fr-CA" dirty="0"/>
          </a:p>
          <a:p>
            <a:endParaRPr lang="fr-CA" dirty="0"/>
          </a:p>
          <a:p>
            <a:endParaRPr lang="fr-CA" dirty="0"/>
          </a:p>
          <a:p>
            <a:endParaRPr lang="fr-CA" dirty="0"/>
          </a:p>
          <a:p>
            <a:endParaRPr lang="fr-FR" dirty="0"/>
          </a:p>
        </p:txBody>
      </p:sp>
    </p:spTree>
    <p:extLst>
      <p:ext uri="{BB962C8B-B14F-4D97-AF65-F5344CB8AC3E}">
        <p14:creationId xmlns:p14="http://schemas.microsoft.com/office/powerpoint/2010/main" val="22636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t>Problème d’expression</a:t>
            </a:r>
          </a:p>
        </p:txBody>
      </p:sp>
      <p:sp>
        <p:nvSpPr>
          <p:cNvPr id="3" name="Content Placeholder 2"/>
          <p:cNvSpPr>
            <a:spLocks noGrp="1"/>
          </p:cNvSpPr>
          <p:nvPr>
            <p:ph idx="1"/>
          </p:nvPr>
        </p:nvSpPr>
        <p:spPr/>
        <p:txBody>
          <a:bodyPr/>
          <a:lstStyle/>
          <a:p>
            <a:r>
              <a:rPr lang="fr-CA" dirty="0"/>
              <a:t>Comme Frenhofer “rendre la vie” dans le tableau p.32</a:t>
            </a:r>
          </a:p>
          <a:p>
            <a:r>
              <a:rPr lang="en-US" dirty="0"/>
              <a:t>L</a:t>
            </a:r>
            <a:r>
              <a:rPr lang="fr-CA" dirty="0"/>
              <a:t>a vie de Cézanne porte en germe son </a:t>
            </a:r>
            <a:r>
              <a:rPr lang="fr-FR" dirty="0" err="1"/>
              <a:t>œ</a:t>
            </a:r>
            <a:r>
              <a:rPr lang="fr-CA" dirty="0" err="1"/>
              <a:t>uvre</a:t>
            </a:r>
            <a:r>
              <a:rPr lang="fr-CA" dirty="0"/>
              <a:t> p.34</a:t>
            </a:r>
          </a:p>
          <a:p>
            <a:r>
              <a:rPr lang="fr-CA" dirty="0"/>
              <a:t>Liberté absolue et déterminisme convergent dans la même erreur d’une explication exhaustive de nos comportements </a:t>
            </a:r>
          </a:p>
          <a:p>
            <a:r>
              <a:rPr lang="en-US" dirty="0"/>
              <a:t>L</a:t>
            </a:r>
            <a:r>
              <a:rPr lang="fr-CA" dirty="0"/>
              <a:t>e cas de Léonard. 37-38</a:t>
            </a:r>
          </a:p>
          <a:p>
            <a:endParaRPr lang="en-US" dirty="0"/>
          </a:p>
        </p:txBody>
      </p:sp>
    </p:spTree>
    <p:extLst>
      <p:ext uri="{BB962C8B-B14F-4D97-AF65-F5344CB8AC3E}">
        <p14:creationId xmlns:p14="http://schemas.microsoft.com/office/powerpoint/2010/main" val="50933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046064" cy="1013681"/>
          </a:xfrm>
        </p:spPr>
        <p:txBody>
          <a:bodyPr>
            <a:normAutofit/>
          </a:bodyPr>
          <a:lstStyle/>
          <a:p>
            <a:r>
              <a:rPr lang="fr-FR" sz="2800" dirty="0"/>
              <a:t>Léonard de Vinci, La Vierge, l'Enfant Jésus</a:t>
            </a:r>
            <a:br>
              <a:rPr lang="fr-FR" sz="2800" dirty="0"/>
            </a:br>
            <a:r>
              <a:rPr lang="fr-FR" sz="2800" dirty="0"/>
              <a:t>et Sainte Anne </a:t>
            </a:r>
            <a:r>
              <a:rPr lang="en-US" sz="2800" dirty="0"/>
              <a:t>1503 - 1519</a:t>
            </a:r>
          </a:p>
        </p:txBody>
      </p:sp>
      <p:pic>
        <p:nvPicPr>
          <p:cNvPr id="4" name="Content Placeholder 3" descr="Leonardo_da_Vinci_-_Virgin_and_Child_with_St_Anne_C2RMF_retouched.jpg"/>
          <p:cNvPicPr>
            <a:picLocks noGrp="1" noChangeAspect="1"/>
          </p:cNvPicPr>
          <p:nvPr>
            <p:ph idx="1"/>
          </p:nvPr>
        </p:nvPicPr>
        <p:blipFill>
          <a:blip r:embed="rId2">
            <a:extLst>
              <a:ext uri="{28A0092B-C50C-407E-A947-70E740481C1C}">
                <a14:useLocalDpi xmlns:a14="http://schemas.microsoft.com/office/drawing/2010/main" val="0"/>
              </a:ext>
            </a:extLst>
          </a:blip>
          <a:srcRect l="-71762" r="-71762"/>
          <a:stretch>
            <a:fillRect/>
          </a:stretch>
        </p:blipFill>
        <p:spPr/>
      </p:pic>
    </p:spTree>
    <p:extLst>
      <p:ext uri="{BB962C8B-B14F-4D97-AF65-F5344CB8AC3E}">
        <p14:creationId xmlns:p14="http://schemas.microsoft.com/office/powerpoint/2010/main" val="81264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200" dirty="0"/>
              <a:t>Extrait de 'Sigmund Freud (1856-1939), Un souvenir d’enfance de Léonard de Vinci</a:t>
            </a:r>
            <a:r>
              <a:rPr lang="fr-FR" sz="2000" dirty="0"/>
              <a:t>, </a:t>
            </a:r>
            <a:r>
              <a:rPr lang="fr-FR" sz="2200" dirty="0"/>
              <a:t>1919 (suggestion d'Oskar </a:t>
            </a:r>
            <a:r>
              <a:rPr lang="fr-FR" sz="2200" dirty="0" err="1"/>
              <a:t>Pfister</a:t>
            </a:r>
            <a:r>
              <a:rPr lang="fr-FR" sz="2200" dirty="0"/>
              <a:t>, pasteur)</a:t>
            </a:r>
            <a:endParaRPr lang="en-US" sz="2200" dirty="0"/>
          </a:p>
        </p:txBody>
      </p:sp>
      <p:pic>
        <p:nvPicPr>
          <p:cNvPr id="6" name="Content Placeholder 5" descr="freud_leo"/>
          <p:cNvPicPr>
            <a:picLocks noGrp="1" noChangeAspect="1"/>
          </p:cNvPicPr>
          <p:nvPr>
            <p:ph idx="1"/>
          </p:nvPr>
        </p:nvPicPr>
        <p:blipFill>
          <a:blip r:embed="rId2">
            <a:extLst>
              <a:ext uri="{28A0092B-C50C-407E-A947-70E740481C1C}">
                <a14:useLocalDpi xmlns:a14="http://schemas.microsoft.com/office/drawing/2010/main" val="0"/>
              </a:ext>
            </a:extLst>
          </a:blip>
          <a:srcRect l="-69238" r="-69238"/>
          <a:stretch>
            <a:fillRect/>
          </a:stretch>
        </p:blipFill>
        <p:spPr>
          <a:xfrm>
            <a:off x="1833957" y="1710629"/>
            <a:ext cx="8229600" cy="4525963"/>
          </a:xfrm>
        </p:spPr>
      </p:pic>
    </p:spTree>
    <p:extLst>
      <p:ext uri="{BB962C8B-B14F-4D97-AF65-F5344CB8AC3E}">
        <p14:creationId xmlns:p14="http://schemas.microsoft.com/office/powerpoint/2010/main" val="40971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900D6-589B-FB0E-A568-845E68AD0B74}"/>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45AD8B42-533F-8727-F9C2-7433C7525BB8}"/>
              </a:ext>
            </a:extLst>
          </p:cNvPr>
          <p:cNvPicPr>
            <a:picLocks noGrp="1" noChangeAspect="1"/>
          </p:cNvPicPr>
          <p:nvPr>
            <p:ph idx="1"/>
          </p:nvPr>
        </p:nvPicPr>
        <p:blipFill>
          <a:blip r:embed="rId2"/>
          <a:stretch>
            <a:fillRect/>
          </a:stretch>
        </p:blipFill>
        <p:spPr>
          <a:xfrm>
            <a:off x="3313168" y="1825625"/>
            <a:ext cx="5565664" cy="4351338"/>
          </a:xfrm>
        </p:spPr>
      </p:pic>
    </p:spTree>
    <p:extLst>
      <p:ext uri="{BB962C8B-B14F-4D97-AF65-F5344CB8AC3E}">
        <p14:creationId xmlns:p14="http://schemas.microsoft.com/office/powerpoint/2010/main" val="15233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B34F6-FD36-D850-0E07-02BC0C4E8391}"/>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58C3510-BC27-D7FD-BE93-5CEA6D60E504}"/>
              </a:ext>
            </a:extLst>
          </p:cNvPr>
          <p:cNvPicPr>
            <a:picLocks noGrp="1" noChangeAspect="1"/>
          </p:cNvPicPr>
          <p:nvPr>
            <p:ph idx="1"/>
          </p:nvPr>
        </p:nvPicPr>
        <p:blipFill>
          <a:blip r:embed="rId2"/>
          <a:stretch>
            <a:fillRect/>
          </a:stretch>
        </p:blipFill>
        <p:spPr>
          <a:xfrm>
            <a:off x="1671145" y="56936"/>
            <a:ext cx="5972762" cy="6801063"/>
          </a:xfrm>
        </p:spPr>
      </p:pic>
    </p:spTree>
    <p:extLst>
      <p:ext uri="{BB962C8B-B14F-4D97-AF65-F5344CB8AC3E}">
        <p14:creationId xmlns:p14="http://schemas.microsoft.com/office/powerpoint/2010/main" val="160710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0C82-E37C-64DE-A73A-8575F9988E1B}"/>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647D85F-16C4-DF84-92E6-4BB666A92DAC}"/>
              </a:ext>
            </a:extLst>
          </p:cNvPr>
          <p:cNvPicPr>
            <a:picLocks noGrp="1" noChangeAspect="1"/>
          </p:cNvPicPr>
          <p:nvPr>
            <p:ph idx="1"/>
          </p:nvPr>
        </p:nvPicPr>
        <p:blipFill>
          <a:blip r:embed="rId2"/>
          <a:stretch>
            <a:fillRect/>
          </a:stretch>
        </p:blipFill>
        <p:spPr>
          <a:xfrm>
            <a:off x="2133600" y="147145"/>
            <a:ext cx="5403144" cy="6029818"/>
          </a:xfrm>
        </p:spPr>
      </p:pic>
    </p:spTree>
    <p:extLst>
      <p:ext uri="{BB962C8B-B14F-4D97-AF65-F5344CB8AC3E}">
        <p14:creationId xmlns:p14="http://schemas.microsoft.com/office/powerpoint/2010/main" val="313351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Cézanne</a:t>
            </a:r>
          </a:p>
        </p:txBody>
      </p:sp>
      <p:sp>
        <p:nvSpPr>
          <p:cNvPr id="3" name="Subtitle 2"/>
          <p:cNvSpPr>
            <a:spLocks noGrp="1"/>
          </p:cNvSpPr>
          <p:nvPr>
            <p:ph type="subTitle" idx="1"/>
          </p:nvPr>
        </p:nvSpPr>
        <p:spPr/>
        <p:txBody>
          <a:bodyPr/>
          <a:lstStyle/>
          <a:p>
            <a:r>
              <a:rPr lang="fr-FR" u="sng" dirty="0">
                <a:solidFill>
                  <a:schemeClr val="tx1"/>
                </a:solidFill>
              </a:rPr>
              <a:t>1839- 1906 Aix-en-Provence</a:t>
            </a:r>
            <a:endParaRPr lang="en-US" u="sng" dirty="0">
              <a:solidFill>
                <a:schemeClr val="tx1"/>
              </a:solidFill>
            </a:endParaRPr>
          </a:p>
        </p:txBody>
      </p:sp>
    </p:spTree>
    <p:extLst>
      <p:ext uri="{BB962C8B-B14F-4D97-AF65-F5344CB8AC3E}">
        <p14:creationId xmlns:p14="http://schemas.microsoft.com/office/powerpoint/2010/main" val="34566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22705-A5A3-7DCD-9605-6E9EEBEACAC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81B45E5-26CA-B30D-7C4E-E133DE0873A4}"/>
              </a:ext>
            </a:extLst>
          </p:cNvPr>
          <p:cNvPicPr>
            <a:picLocks noGrp="1" noChangeAspect="1"/>
          </p:cNvPicPr>
          <p:nvPr>
            <p:ph idx="1"/>
          </p:nvPr>
        </p:nvPicPr>
        <p:blipFill>
          <a:blip r:embed="rId2"/>
          <a:stretch>
            <a:fillRect/>
          </a:stretch>
        </p:blipFill>
        <p:spPr>
          <a:xfrm>
            <a:off x="283779" y="365124"/>
            <a:ext cx="9980543" cy="6492875"/>
          </a:xfrm>
        </p:spPr>
      </p:pic>
    </p:spTree>
    <p:extLst>
      <p:ext uri="{BB962C8B-B14F-4D97-AF65-F5344CB8AC3E}">
        <p14:creationId xmlns:p14="http://schemas.microsoft.com/office/powerpoint/2010/main" val="148740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72BAC-1C7B-9FE3-D607-368BD65A4CAC}"/>
              </a:ext>
            </a:extLst>
          </p:cNvPr>
          <p:cNvSpPr>
            <a:spLocks noGrp="1"/>
          </p:cNvSpPr>
          <p:nvPr>
            <p:ph type="title"/>
          </p:nvPr>
        </p:nvSpPr>
        <p:spPr/>
        <p:txBody>
          <a:bodyPr/>
          <a:lstStyle/>
          <a:p>
            <a:endParaRPr lang="fr-FR" dirty="0"/>
          </a:p>
        </p:txBody>
      </p:sp>
      <p:pic>
        <p:nvPicPr>
          <p:cNvPr id="9" name="Espace réservé du contenu 8">
            <a:extLst>
              <a:ext uri="{FF2B5EF4-FFF2-40B4-BE49-F238E27FC236}">
                <a16:creationId xmlns:a16="http://schemas.microsoft.com/office/drawing/2014/main" id="{8D09696A-3560-5301-3DFE-D72C56238DB3}"/>
              </a:ext>
            </a:extLst>
          </p:cNvPr>
          <p:cNvPicPr>
            <a:picLocks noGrp="1" noChangeAspect="1"/>
          </p:cNvPicPr>
          <p:nvPr>
            <p:ph idx="1"/>
          </p:nvPr>
        </p:nvPicPr>
        <p:blipFill>
          <a:blip r:embed="rId2"/>
          <a:stretch>
            <a:fillRect/>
          </a:stretch>
        </p:blipFill>
        <p:spPr>
          <a:xfrm>
            <a:off x="1240221" y="365125"/>
            <a:ext cx="8174440" cy="5811838"/>
          </a:xfrm>
        </p:spPr>
      </p:pic>
    </p:spTree>
    <p:extLst>
      <p:ext uri="{BB962C8B-B14F-4D97-AF65-F5344CB8AC3E}">
        <p14:creationId xmlns:p14="http://schemas.microsoft.com/office/powerpoint/2010/main" val="139767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EEAAB-C470-ED2F-5425-45672299085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AE1B335-B4CA-300E-3695-DF1064A8502F}"/>
              </a:ext>
            </a:extLst>
          </p:cNvPr>
          <p:cNvSpPr>
            <a:spLocks noGrp="1"/>
          </p:cNvSpPr>
          <p:nvPr>
            <p:ph idx="1"/>
          </p:nvPr>
        </p:nvSpPr>
        <p:spPr/>
        <p:txBody>
          <a:bodyPr>
            <a:normAutofit fontScale="62500" lnSpcReduction="20000"/>
          </a:bodyPr>
          <a:lstStyle/>
          <a:p>
            <a:r>
              <a:rPr lang="fr-FR" dirty="0"/>
              <a:t>La </a:t>
            </a:r>
            <a:r>
              <a:rPr lang="fr-FR" i="1" dirty="0"/>
              <a:t>psychologie de la forme</a:t>
            </a:r>
            <a:r>
              <a:rPr lang="fr-FR" dirty="0"/>
              <a:t> ou </a:t>
            </a:r>
            <a:r>
              <a:rPr lang="fr-FR" i="1" dirty="0"/>
              <a:t>gestaltisme</a:t>
            </a:r>
            <a:r>
              <a:rPr lang="fr-FR" dirty="0"/>
              <a:t> (de l'</a:t>
            </a:r>
            <a:r>
              <a:rPr lang="fr-FR" dirty="0">
                <a:hlinkClick r:id="rId2" tooltip="Allemand"/>
              </a:rPr>
              <a:t>allemand</a:t>
            </a:r>
            <a:r>
              <a:rPr lang="fr-FR" dirty="0"/>
              <a:t>, </a:t>
            </a:r>
            <a:r>
              <a:rPr lang="fr-FR" i="1" dirty="0"/>
              <a:t>Gestaltpsychologie</a:t>
            </a:r>
            <a:r>
              <a:rPr lang="fr-FR" dirty="0"/>
              <a:t>) est une théorie </a:t>
            </a:r>
            <a:r>
              <a:rPr lang="fr-FR" dirty="0">
                <a:hlinkClick r:id="rId3" tooltip="Psychologique"/>
              </a:rPr>
              <a:t>psychologique</a:t>
            </a:r>
            <a:r>
              <a:rPr lang="fr-FR" dirty="0"/>
              <a:t>, </a:t>
            </a:r>
            <a:r>
              <a:rPr lang="fr-FR" dirty="0">
                <a:hlinkClick r:id="rId4" tooltip="Philosophie"/>
              </a:rPr>
              <a:t>philosophique</a:t>
            </a:r>
            <a:r>
              <a:rPr lang="fr-FR" dirty="0"/>
              <a:t> et </a:t>
            </a:r>
            <a:r>
              <a:rPr lang="fr-FR" dirty="0">
                <a:hlinkClick r:id="rId5" tooltip="Biologie"/>
              </a:rPr>
              <a:t>biologique</a:t>
            </a:r>
            <a:r>
              <a:rPr lang="fr-FR" dirty="0"/>
              <a:t> selon laquelle les processus de la perception et de la </a:t>
            </a:r>
            <a:r>
              <a:rPr lang="fr-FR" dirty="0">
                <a:hlinkClick r:id="rId6" tooltip="Représentation mentale"/>
              </a:rPr>
              <a:t>représentation mentale</a:t>
            </a:r>
            <a:r>
              <a:rPr lang="fr-FR" dirty="0"/>
              <a:t> traitent spontanément les phénomènes comme des ensembles structurés (les </a:t>
            </a:r>
            <a:r>
              <a:rPr lang="fr-FR" dirty="0">
                <a:hlinkClick r:id="rId7" tooltip="Forme (psychologie)"/>
              </a:rPr>
              <a:t>formes</a:t>
            </a:r>
            <a:r>
              <a:rPr lang="fr-FR" dirty="0"/>
              <a:t>) et non comme une simple addition ou juxtaposition d'éléments. Développé notamment par </a:t>
            </a:r>
            <a:r>
              <a:rPr lang="fr-FR" dirty="0">
                <a:hlinkClick r:id="rId8" tooltip="Christian von Ehrenfels"/>
              </a:rPr>
              <a:t>Christian von Ehrenfels</a:t>
            </a:r>
            <a:r>
              <a:rPr lang="fr-FR" dirty="0"/>
              <a:t> à partir de la fin du XIX</a:t>
            </a:r>
            <a:r>
              <a:rPr lang="fr-FR" baseline="30000" dirty="0">
                <a:effectLst/>
              </a:rPr>
              <a:t>e</a:t>
            </a:r>
            <a:r>
              <a:rPr lang="fr-FR" dirty="0"/>
              <a:t> siècle, dans l'ambiance de la </a:t>
            </a:r>
            <a:r>
              <a:rPr lang="fr-FR" dirty="0">
                <a:hlinkClick r:id="rId9" tooltip="Phénoménologie (philosophie)"/>
              </a:rPr>
              <a:t>phénoménologie</a:t>
            </a:r>
            <a:r>
              <a:rPr lang="fr-FR" dirty="0"/>
              <a:t> de </a:t>
            </a:r>
            <a:r>
              <a:rPr lang="fr-FR" dirty="0">
                <a:hlinkClick r:id="rId10" tooltip="Franz Brentano"/>
              </a:rPr>
              <a:t>Franz Brentano</a:t>
            </a:r>
            <a:r>
              <a:rPr lang="fr-FR" dirty="0"/>
              <a:t> puis </a:t>
            </a:r>
            <a:r>
              <a:rPr lang="fr-FR" dirty="0">
                <a:hlinkClick r:id="rId11" tooltip="Edmund Husserl"/>
              </a:rPr>
              <a:t>Edmund Husserl</a:t>
            </a:r>
            <a:r>
              <a:rPr lang="fr-FR" dirty="0"/>
              <a:t> et en réaction à l'associationnisme (associations mécaniques entre images et sensations), le gestaltisme utilise les postulats suivants : </a:t>
            </a:r>
          </a:p>
          <a:p>
            <a:pPr>
              <a:buFont typeface="Arial" panose="020B0604020202020204" pitchFamily="34" charset="0"/>
              <a:buChar char="•"/>
            </a:pPr>
            <a:r>
              <a:rPr lang="fr-FR" dirty="0"/>
              <a:t>le monde et les processus perceptifs neurophysiologiques sont </a:t>
            </a:r>
            <a:r>
              <a:rPr lang="fr-FR" dirty="0">
                <a:hlinkClick r:id="rId12" tooltip="Isomorphisme"/>
              </a:rPr>
              <a:t>isomorphes</a:t>
            </a:r>
            <a:r>
              <a:rPr lang="fr-FR" dirty="0"/>
              <a:t>, c'est-à-dire structurés de la même façon ;</a:t>
            </a:r>
          </a:p>
          <a:p>
            <a:pPr>
              <a:buFont typeface="Arial" panose="020B0604020202020204" pitchFamily="34" charset="0"/>
              <a:buChar char="•"/>
            </a:pPr>
            <a:r>
              <a:rPr lang="fr-FR" dirty="0"/>
              <a:t>il n'existe pas de perception isolée, toute perception étant d'emblée structurée ;</a:t>
            </a:r>
          </a:p>
          <a:p>
            <a:pPr>
              <a:buFont typeface="Arial" panose="020B0604020202020204" pitchFamily="34" charset="0"/>
              <a:buChar char="•"/>
            </a:pPr>
            <a:r>
              <a:rPr lang="fr-FR" dirty="0"/>
              <a:t>la perception consiste en une distinction de la figure sur le fond : le tout est perçu avant les parties qui le forment ;</a:t>
            </a:r>
          </a:p>
          <a:p>
            <a:pPr>
              <a:buFont typeface="Arial" panose="020B0604020202020204" pitchFamily="34" charset="0"/>
              <a:buChar char="•"/>
            </a:pPr>
            <a:r>
              <a:rPr lang="fr-FR" dirty="0"/>
              <a:t>la structuration des formes ne se fait pas au hasard, mais selon certaines lois dites « naturelles » et qui s'imposent au sujet lorsqu'il perçoit.</a:t>
            </a:r>
          </a:p>
          <a:p>
            <a:pPr>
              <a:buFont typeface="Arial" panose="020B0604020202020204" pitchFamily="34" charset="0"/>
              <a:buChar char="•"/>
            </a:pPr>
            <a:endParaRPr lang="fr-FR" dirty="0"/>
          </a:p>
          <a:p>
            <a:pPr>
              <a:buFont typeface="Arial" panose="020B0604020202020204" pitchFamily="34" charset="0"/>
              <a:buChar char="•"/>
            </a:pPr>
            <a:r>
              <a:rPr lang="fr-FR" dirty="0">
                <a:highlight>
                  <a:srgbClr val="FFFF00"/>
                </a:highlight>
              </a:rPr>
              <a:t>Influence sur Structuralisme = Foucault, Derrida (Cultural </a:t>
            </a:r>
            <a:r>
              <a:rPr lang="fr-FR" dirty="0" err="1">
                <a:highlight>
                  <a:srgbClr val="FFFF00"/>
                </a:highlight>
              </a:rPr>
              <a:t>Studies</a:t>
            </a:r>
            <a:r>
              <a:rPr lang="fr-FR" dirty="0">
                <a:highlight>
                  <a:srgbClr val="FFFF00"/>
                </a:highlight>
              </a:rPr>
              <a:t>)</a:t>
            </a:r>
          </a:p>
          <a:p>
            <a:endParaRPr lang="fr-FR" dirty="0"/>
          </a:p>
        </p:txBody>
      </p:sp>
      <p:sp>
        <p:nvSpPr>
          <p:cNvPr id="5" name="ZoneTexte 4">
            <a:extLst>
              <a:ext uri="{FF2B5EF4-FFF2-40B4-BE49-F238E27FC236}">
                <a16:creationId xmlns:a16="http://schemas.microsoft.com/office/drawing/2014/main" id="{D2D469E9-9BB2-EFCF-5283-EAF592B9C7F6}"/>
              </a:ext>
            </a:extLst>
          </p:cNvPr>
          <p:cNvSpPr txBox="1"/>
          <p:nvPr/>
        </p:nvSpPr>
        <p:spPr>
          <a:xfrm>
            <a:off x="3048000" y="3108657"/>
            <a:ext cx="6096000" cy="646331"/>
          </a:xfrm>
          <a:prstGeom prst="rect">
            <a:avLst/>
          </a:prstGeom>
          <a:noFill/>
        </p:spPr>
        <p:txBody>
          <a:bodyPr wrap="square">
            <a:spAutoFit/>
          </a:bodyPr>
          <a:lstStyle/>
          <a:p>
            <a:r>
              <a:rPr lang="fr-FR" dirty="0">
                <a:hlinkClick r:id="rId13"/>
              </a:rPr>
              <a:t>Les Échos du territoire : la Sagesse des lianes avec Dénètem Touam Bona</a:t>
            </a:r>
            <a:endParaRPr lang="fr-FR" dirty="0"/>
          </a:p>
        </p:txBody>
      </p:sp>
    </p:spTree>
    <p:extLst>
      <p:ext uri="{BB962C8B-B14F-4D97-AF65-F5344CB8AC3E}">
        <p14:creationId xmlns:p14="http://schemas.microsoft.com/office/powerpoint/2010/main" val="100533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fr-FR" i="1" dirty="0"/>
            </a:br>
            <a:r>
              <a:rPr lang="fr-FR" i="1" dirty="0"/>
              <a:t>Nature morte aux pommes et aux oranges</a:t>
            </a:r>
            <a:r>
              <a:rPr lang="fr-FR" dirty="0"/>
              <a:t> (1895-1900)</a:t>
            </a:r>
            <a:br>
              <a:rPr lang="fr-FR" dirty="0"/>
            </a:br>
            <a:endParaRPr lang="en-US" dirty="0"/>
          </a:p>
        </p:txBody>
      </p:sp>
      <p:pic>
        <p:nvPicPr>
          <p:cNvPr id="4" name="Content Placeholder 3" descr="_Cézanne_4.jpg"/>
          <p:cNvPicPr>
            <a:picLocks noGrp="1" noChangeAspect="1"/>
          </p:cNvPicPr>
          <p:nvPr>
            <p:ph idx="1"/>
          </p:nvPr>
        </p:nvPicPr>
        <p:blipFill>
          <a:blip r:embed="rId2">
            <a:extLst>
              <a:ext uri="{28A0092B-C50C-407E-A947-70E740481C1C}">
                <a14:useLocalDpi xmlns:a14="http://schemas.microsoft.com/office/drawing/2010/main" val="0"/>
              </a:ext>
            </a:extLst>
          </a:blip>
          <a:srcRect l="-20156" r="-20156"/>
          <a:stretch>
            <a:fillRect/>
          </a:stretch>
        </p:blipFill>
        <p:spPr/>
      </p:pic>
    </p:spTree>
    <p:extLst>
      <p:ext uri="{BB962C8B-B14F-4D97-AF65-F5344CB8AC3E}">
        <p14:creationId xmlns:p14="http://schemas.microsoft.com/office/powerpoint/2010/main" val="315953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Contre</a:t>
            </a:r>
            <a:r>
              <a:rPr lang="en-US" dirty="0"/>
              <a:t> </a:t>
            </a:r>
            <a:r>
              <a:rPr lang="en-US" dirty="0" err="1"/>
              <a:t>l’impressionisme</a:t>
            </a:r>
            <a:endParaRPr lang="en-US" dirty="0"/>
          </a:p>
        </p:txBody>
      </p:sp>
      <p:sp>
        <p:nvSpPr>
          <p:cNvPr id="3" name="Content Placeholder 2"/>
          <p:cNvSpPr>
            <a:spLocks noGrp="1"/>
          </p:cNvSpPr>
          <p:nvPr>
            <p:ph idx="1"/>
          </p:nvPr>
        </p:nvSpPr>
        <p:spPr/>
        <p:txBody>
          <a:bodyPr>
            <a:normAutofit fontScale="92500" lnSpcReduction="10000"/>
          </a:bodyPr>
          <a:lstStyle/>
          <a:p>
            <a:r>
              <a:rPr lang="fr-CA" u="sng" dirty="0"/>
              <a:t>Il faudrait donc dire qu'il a voulu revenir à l'objet sans quitter l'esthétique impressionniste, qui prend modèle de la nature. </a:t>
            </a:r>
            <a:r>
              <a:rPr lang="fr-CA" u="sng" dirty="0" err="1"/>
              <a:t>Emile</a:t>
            </a:r>
            <a:r>
              <a:rPr lang="fr-CA" u="sng" dirty="0"/>
              <a:t> Bernard lui rappelait qu'un tableau, pour les classiques, exige circonscription par les contours, composition et distribution des lumières. Cézanne répond : « Ils faisaient le tableau et nous tentons un morceau de </a:t>
            </a:r>
            <a:r>
              <a:rPr lang="fr-CA" b="1" u="sng" dirty="0"/>
              <a:t>nature</a:t>
            </a:r>
            <a:r>
              <a:rPr lang="fr-CA" u="sng" dirty="0"/>
              <a:t>. » Il a dit des maîtres qu'ils « remplaçaient la réalité par l'</a:t>
            </a:r>
            <a:r>
              <a:rPr lang="fr-CA" b="1" u="sng" dirty="0"/>
              <a:t>imagination</a:t>
            </a:r>
            <a:r>
              <a:rPr lang="fr-CA" u="sng" dirty="0"/>
              <a:t> et par l'abstraction qui l'accompagne », — et de la nature qu' « il faut se plier à ce parfait ouvrage. De lui tout nous vient, par lui, nous existons, oublions tout le reste ». Il déclare avoir voulu faire de l'impressionnisme « quelque chose de solide comme l'art des musées ». Sa peinture serait </a:t>
            </a:r>
            <a:r>
              <a:rPr lang="fr-CA" b="1" u="sng" dirty="0"/>
              <a:t>un paradoxe</a:t>
            </a:r>
            <a:r>
              <a:rPr lang="fr-CA" u="sng" dirty="0"/>
              <a:t> : rechercher la réalité sans quitter la sensation, sans prendre d'autre guide que la nature dans l'impression immédiate, sans cerner les contours, sans encadrer la couleur par le dessin, sans composer la perspective ni le tableau. </a:t>
            </a:r>
            <a:endParaRPr lang="en-US" dirty="0"/>
          </a:p>
        </p:txBody>
      </p:sp>
    </p:spTree>
    <p:extLst>
      <p:ext uri="{BB962C8B-B14F-4D97-AF65-F5344CB8AC3E}">
        <p14:creationId xmlns:p14="http://schemas.microsoft.com/office/powerpoint/2010/main" val="36723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i="1" dirty="0"/>
              <a:t>Gestaltpsychologie </a:t>
            </a:r>
            <a:br>
              <a:rPr lang="de-DE" i="1" dirty="0"/>
            </a:br>
            <a:r>
              <a:rPr lang="fr-FR" dirty="0"/>
              <a:t>(psychologie de la forme) </a:t>
            </a:r>
            <a:endParaRPr lang="en-US" dirty="0"/>
          </a:p>
        </p:txBody>
      </p:sp>
      <p:sp>
        <p:nvSpPr>
          <p:cNvPr id="3" name="Content Placeholder 2"/>
          <p:cNvSpPr>
            <a:spLocks noGrp="1"/>
          </p:cNvSpPr>
          <p:nvPr>
            <p:ph idx="1"/>
          </p:nvPr>
        </p:nvSpPr>
        <p:spPr/>
        <p:txBody>
          <a:bodyPr>
            <a:normAutofit fontScale="85000" lnSpcReduction="20000"/>
          </a:bodyPr>
          <a:lstStyle/>
          <a:p>
            <a:r>
              <a:rPr lang="fr-FR" dirty="0"/>
              <a:t>premièrement, la vision comme système de configuration</a:t>
            </a:r>
            <a:r>
              <a:rPr lang="fr-FR" b="1" dirty="0"/>
              <a:t> figure-fond</a:t>
            </a:r>
            <a:r>
              <a:rPr lang="fr-FR" dirty="0"/>
              <a:t> ; </a:t>
            </a:r>
          </a:p>
          <a:p>
            <a:r>
              <a:rPr lang="fr-FR" dirty="0"/>
              <a:t>deuxièmement, l’unité de nos perceptions se donnant par une </a:t>
            </a:r>
            <a:r>
              <a:rPr lang="fr-FR" dirty="0" err="1"/>
              <a:t>intermodalité</a:t>
            </a:r>
            <a:r>
              <a:rPr lang="fr-FR" dirty="0"/>
              <a:t> sensorielle ayant comme horizon la </a:t>
            </a:r>
            <a:r>
              <a:rPr lang="fr-FR" b="1" dirty="0"/>
              <a:t>synesthésie</a:t>
            </a:r>
            <a:r>
              <a:rPr lang="fr-FR" dirty="0"/>
              <a:t> et non pas un ordre de la pensée ; </a:t>
            </a:r>
          </a:p>
          <a:p>
            <a:r>
              <a:rPr lang="fr-FR" dirty="0"/>
              <a:t>troisièmement, le sujet observé dans son </a:t>
            </a:r>
            <a:r>
              <a:rPr lang="fr-FR" b="1" dirty="0"/>
              <a:t>contexte</a:t>
            </a:r>
            <a:r>
              <a:rPr lang="fr-FR" dirty="0"/>
              <a:t> avec les autres et par son comportement</a:t>
            </a:r>
            <a:r>
              <a:rPr lang="en-GB" dirty="0"/>
              <a:t> </a:t>
            </a:r>
            <a:r>
              <a:rPr lang="fr-FR" dirty="0"/>
              <a:t>Le terme allemand Gestalt se traduit par forme. La </a:t>
            </a:r>
            <a:r>
              <a:rPr lang="fr-FR" i="1" dirty="0"/>
              <a:t>Gestaltpsychologie</a:t>
            </a:r>
            <a:r>
              <a:rPr lang="fr-FR" dirty="0"/>
              <a:t> indique une théorie selon laquelle les processus de la perception et de la représentation mentale accèdent aux phénomènes comme des formes, c’est-à-dire des ensembles structures,  et non comme une simple addition ou juxtaposition d'éléments. </a:t>
            </a:r>
          </a:p>
          <a:p>
            <a:r>
              <a:rPr lang="fr-FR" dirty="0"/>
              <a:t>implications philosophiques, psychologiques et biologiques. Parmi les principaux fondateurs, </a:t>
            </a:r>
            <a:r>
              <a:rPr lang="fr-FR" b="1" dirty="0"/>
              <a:t>Max Wertheimer, Wolfgang Köhler et Kurt Koffka </a:t>
            </a:r>
            <a:r>
              <a:rPr lang="fr-FR" dirty="0"/>
              <a:t>sont les pionniers du groupe de Berlin sur la psychologie de la forme dans les années 1920. L’approche thérapeutique  </a:t>
            </a:r>
            <a:r>
              <a:rPr lang="fr-FR" i="1" dirty="0"/>
              <a:t>Gestalt-thérapie</a:t>
            </a:r>
            <a:r>
              <a:rPr lang="fr-FR" dirty="0"/>
              <a:t>, fondé par </a:t>
            </a:r>
            <a:r>
              <a:rPr lang="fr-FR" b="1" dirty="0"/>
              <a:t>Fritz </a:t>
            </a:r>
            <a:r>
              <a:rPr lang="fr-FR" b="1" dirty="0" err="1"/>
              <a:t>Perls</a:t>
            </a:r>
            <a:r>
              <a:rPr lang="fr-FR" b="1" dirty="0"/>
              <a:t> </a:t>
            </a:r>
            <a:r>
              <a:rPr lang="fr-FR" dirty="0"/>
              <a:t>et souvent appelée </a:t>
            </a:r>
            <a:r>
              <a:rPr lang="fr-FR" i="1" dirty="0"/>
              <a:t>Gestalt</a:t>
            </a:r>
            <a:r>
              <a:rPr lang="fr-FR" dirty="0"/>
              <a:t>,  mobilise la dynamique relationnelle. </a:t>
            </a:r>
            <a:endParaRPr lang="en-GB" dirty="0"/>
          </a:p>
          <a:p>
            <a:endParaRPr lang="en-US" dirty="0"/>
          </a:p>
        </p:txBody>
      </p:sp>
    </p:spTree>
    <p:extLst>
      <p:ext uri="{BB962C8B-B14F-4D97-AF65-F5344CB8AC3E}">
        <p14:creationId xmlns:p14="http://schemas.microsoft.com/office/powerpoint/2010/main" val="10079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Ambiguïté de la perception</a:t>
            </a:r>
          </a:p>
        </p:txBody>
      </p:sp>
      <p:sp>
        <p:nvSpPr>
          <p:cNvPr id="3" name="Content Placeholder 2"/>
          <p:cNvSpPr>
            <a:spLocks noGrp="1"/>
          </p:cNvSpPr>
          <p:nvPr>
            <p:ph idx="1"/>
          </p:nvPr>
        </p:nvSpPr>
        <p:spPr/>
        <p:txBody>
          <a:bodyPr>
            <a:normAutofit fontScale="92500" lnSpcReduction="10000"/>
          </a:bodyPr>
          <a:lstStyle/>
          <a:p>
            <a:r>
              <a:rPr lang="fr-CA" dirty="0"/>
              <a:t>De la même façon le </a:t>
            </a:r>
            <a:r>
              <a:rPr lang="fr-CA" b="1" dirty="0"/>
              <a:t>contour des objets</a:t>
            </a:r>
            <a:r>
              <a:rPr lang="fr-CA" dirty="0"/>
              <a:t>, conçu comme une ligne qui les cerne, n'appartient pas au monde visible, mais à la géométrie. Si l'on marque d'un trait le contour d'une pomme, on en fait une chose, alors qu'il est la limite idéale vers laquelle les côtés de la pomme fuient en profondeur. </a:t>
            </a:r>
            <a:r>
              <a:rPr lang="fr-CA" b="1" dirty="0"/>
              <a:t>Ne marquer aucun contour, ce serait enlever aux objets leur identité. </a:t>
            </a:r>
            <a:r>
              <a:rPr lang="fr-CA" dirty="0"/>
              <a:t>En marquer un seul, ce serait sacrifier la profondeur, c'est-à-dire la dimensions qui nous donne la chose, non comme étalée devant nous, mais comme pleine de réserves et comme </a:t>
            </a:r>
            <a:r>
              <a:rPr lang="fr-CA" b="1" dirty="0"/>
              <a:t>une réalité inépuisable</a:t>
            </a:r>
            <a:r>
              <a:rPr lang="fr-CA" dirty="0"/>
              <a:t>. C'est pourquoi Cézanne suivra dans une modulation colorée le renflement de l'objet et marquera en traits bleus </a:t>
            </a:r>
            <a:r>
              <a:rPr lang="fr-CA" i="1" dirty="0"/>
              <a:t>plusieurs </a:t>
            </a:r>
            <a:r>
              <a:rPr lang="fr-CA" dirty="0"/>
              <a:t>contours. Le regard renvoyé de l'un à l'autre saisit un contour naissant entre eux tous comme il le fait dans la perception</a:t>
            </a:r>
            <a:r>
              <a:rPr lang="en-GB" dirty="0"/>
              <a:t> p.25</a:t>
            </a:r>
            <a:endParaRPr lang="en-US" dirty="0"/>
          </a:p>
        </p:txBody>
      </p:sp>
    </p:spTree>
    <p:extLst>
      <p:ext uri="{BB962C8B-B14F-4D97-AF65-F5344CB8AC3E}">
        <p14:creationId xmlns:p14="http://schemas.microsoft.com/office/powerpoint/2010/main" val="4178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synesthésie</a:t>
            </a:r>
          </a:p>
        </p:txBody>
      </p:sp>
      <p:sp>
        <p:nvSpPr>
          <p:cNvPr id="3" name="Content Placeholder 2"/>
          <p:cNvSpPr>
            <a:spLocks noGrp="1"/>
          </p:cNvSpPr>
          <p:nvPr>
            <p:ph idx="1"/>
          </p:nvPr>
        </p:nvSpPr>
        <p:spPr/>
        <p:txBody>
          <a:bodyPr>
            <a:normAutofit/>
          </a:bodyPr>
          <a:lstStyle/>
          <a:p>
            <a:r>
              <a:rPr lang="fr-CA" dirty="0"/>
              <a:t> La chose vécue n'est pas retrouvée ou construite à partir des données des sens, mais s'offre d'emblée comme le centre d'où elles rayonnent. Nous </a:t>
            </a:r>
            <a:r>
              <a:rPr lang="fr-CA" i="1" dirty="0"/>
              <a:t>voyons </a:t>
            </a:r>
            <a:r>
              <a:rPr lang="fr-CA" dirty="0"/>
              <a:t>la profondeur, le velouté, la mollesse, la dureté des objets, — Cézanne disait même : </a:t>
            </a:r>
            <a:r>
              <a:rPr lang="fr-CA" b="1" dirty="0"/>
              <a:t>leur odeur. </a:t>
            </a:r>
            <a:r>
              <a:rPr lang="fr-CA" dirty="0"/>
              <a:t>Si le peintre veut exprimer le monde, il faut que l'arrangement des couleurs porte en lui </a:t>
            </a:r>
            <a:r>
              <a:rPr lang="fr-CA" b="1" dirty="0"/>
              <a:t>ce Tout indivisible</a:t>
            </a:r>
            <a:r>
              <a:rPr lang="fr-CA" dirty="0"/>
              <a:t> ; autrement sa peinture sera une allusion aux choses et ne les donnera pas dans l'unité impérieuse, dans la présence, dans la plénitude insurpassable qui est pour nous tous la définition du réel. </a:t>
            </a:r>
            <a:r>
              <a:rPr lang="en-US" dirty="0"/>
              <a:t>P</a:t>
            </a:r>
            <a:r>
              <a:rPr lang="fr-CA" dirty="0"/>
              <a:t>.26</a:t>
            </a:r>
            <a:endParaRPr lang="en-US" dirty="0"/>
          </a:p>
        </p:txBody>
      </p:sp>
    </p:spTree>
    <p:extLst>
      <p:ext uri="{BB962C8B-B14F-4D97-AF65-F5344CB8AC3E}">
        <p14:creationId xmlns:p14="http://schemas.microsoft.com/office/powerpoint/2010/main" val="123199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100" dirty="0"/>
              <a:t>Husserl  1859 </a:t>
            </a:r>
            <a:r>
              <a:rPr lang="fr-FR" sz="3100" dirty="0" err="1"/>
              <a:t>Proßnitz</a:t>
            </a:r>
            <a:r>
              <a:rPr lang="fr-FR" sz="3100" dirty="0"/>
              <a:t> (Moravie) –  Fribourg 1938 </a:t>
            </a:r>
            <a:br>
              <a:rPr lang="fr-FR" dirty="0"/>
            </a:br>
            <a:endParaRPr lang="en-US" dirty="0"/>
          </a:p>
        </p:txBody>
      </p:sp>
      <p:pic>
        <p:nvPicPr>
          <p:cNvPr id="4" name="Content Placeholder 3" descr="Husserl8.jpg"/>
          <p:cNvPicPr>
            <a:picLocks noGrp="1" noChangeAspect="1"/>
          </p:cNvPicPr>
          <p:nvPr>
            <p:ph idx="1"/>
          </p:nvPr>
        </p:nvPicPr>
        <p:blipFill>
          <a:blip r:embed="rId2">
            <a:extLst>
              <a:ext uri="{28A0092B-C50C-407E-A947-70E740481C1C}">
                <a14:useLocalDpi xmlns:a14="http://schemas.microsoft.com/office/drawing/2010/main" val="0"/>
              </a:ext>
            </a:extLst>
          </a:blip>
          <a:srcRect l="-63417" r="-63417"/>
          <a:stretch>
            <a:fillRect/>
          </a:stretch>
        </p:blipFill>
        <p:spPr/>
      </p:pic>
    </p:spTree>
    <p:extLst>
      <p:ext uri="{BB962C8B-B14F-4D97-AF65-F5344CB8AC3E}">
        <p14:creationId xmlns:p14="http://schemas.microsoft.com/office/powerpoint/2010/main" val="6682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fr-FR" sz="2100" dirty="0"/>
              <a:t>Doctorat en mathématique avec Weierstrass</a:t>
            </a:r>
          </a:p>
          <a:p>
            <a:r>
              <a:rPr lang="fr-FR" sz="2100" dirty="0"/>
              <a:t>3 périodes donné par son élève Eugen Fink </a:t>
            </a:r>
          </a:p>
          <a:p>
            <a:r>
              <a:rPr lang="fr-FR" sz="2100" dirty="0"/>
              <a:t> - </a:t>
            </a:r>
            <a:r>
              <a:rPr lang="fr-FR" sz="2100" b="1" dirty="0"/>
              <a:t>Halle</a:t>
            </a:r>
            <a:r>
              <a:rPr lang="fr-FR" sz="2100" dirty="0"/>
              <a:t>,  préparation de l’habilitation en philosophie 1901 </a:t>
            </a:r>
            <a:r>
              <a:rPr lang="fr-FR" sz="2100" i="1" dirty="0"/>
              <a:t>Recherche Logique </a:t>
            </a:r>
            <a:r>
              <a:rPr lang="fr-FR" sz="2100" dirty="0"/>
              <a:t>et </a:t>
            </a:r>
            <a:r>
              <a:rPr lang="fr-FR" sz="2100" i="1" dirty="0"/>
              <a:t>La philosophie de l’arithmétique </a:t>
            </a:r>
            <a:r>
              <a:rPr lang="fr-FR" sz="2100" dirty="0"/>
              <a:t>(1896) thèse constructiviste et anti platonicienne sur les ensembles</a:t>
            </a:r>
          </a:p>
          <a:p>
            <a:r>
              <a:rPr lang="fr-FR" sz="2100" dirty="0"/>
              <a:t>-</a:t>
            </a:r>
            <a:r>
              <a:rPr lang="fr-FR" sz="2100" b="1" dirty="0"/>
              <a:t> Göttingen </a:t>
            </a:r>
            <a:r>
              <a:rPr lang="fr-FR" sz="2100" dirty="0"/>
              <a:t>1901-1916 école de phénoménologie E. Stein, Roman </a:t>
            </a:r>
            <a:r>
              <a:rPr lang="fr-FR" sz="2100" dirty="0" err="1"/>
              <a:t>Ingarden</a:t>
            </a:r>
            <a:r>
              <a:rPr lang="fr-FR" sz="2100" i="1" dirty="0"/>
              <a:t>, </a:t>
            </a:r>
            <a:r>
              <a:rPr lang="fr-FR" sz="2100" dirty="0"/>
              <a:t>Fondation de la revue, 1905 </a:t>
            </a:r>
            <a:r>
              <a:rPr lang="fr-FR" sz="2100" i="1" dirty="0"/>
              <a:t>Les Leçons pour une phénoménologie de la conscience intime du</a:t>
            </a:r>
            <a:r>
              <a:rPr lang="fr-FR" sz="2100" dirty="0"/>
              <a:t> </a:t>
            </a:r>
            <a:r>
              <a:rPr lang="fr-FR" sz="2100" i="1" dirty="0"/>
              <a:t>temps, Philosophie comme science rigoureuse,</a:t>
            </a:r>
            <a:r>
              <a:rPr lang="fr-FR" sz="2100" dirty="0"/>
              <a:t> sur 1913 Idées,  </a:t>
            </a:r>
          </a:p>
          <a:p>
            <a:r>
              <a:rPr lang="fr-FR" sz="2100" dirty="0"/>
              <a:t> -</a:t>
            </a:r>
            <a:r>
              <a:rPr lang="fr-FR" sz="2100" b="1" dirty="0"/>
              <a:t>Fribourg </a:t>
            </a:r>
            <a:r>
              <a:rPr lang="fr-FR" sz="2100" dirty="0"/>
              <a:t>(Heidegger, </a:t>
            </a:r>
            <a:r>
              <a:rPr lang="fr-FR" sz="2100" i="1" dirty="0"/>
              <a:t>Karl</a:t>
            </a:r>
            <a:r>
              <a:rPr lang="fr-FR" sz="2100" dirty="0"/>
              <a:t> </a:t>
            </a:r>
            <a:r>
              <a:rPr lang="fr-FR" sz="2100" dirty="0" err="1"/>
              <a:t>Löwith</a:t>
            </a:r>
            <a:r>
              <a:rPr lang="fr-FR" sz="2100" dirty="0"/>
              <a:t>, </a:t>
            </a:r>
            <a:r>
              <a:rPr lang="fr-FR" sz="2100" dirty="0" err="1"/>
              <a:t>Gadamer</a:t>
            </a:r>
            <a:r>
              <a:rPr lang="fr-FR" sz="2100" dirty="0"/>
              <a:t>, Levinas) 1929 congé favorisé par Heidegger,</a:t>
            </a:r>
            <a:r>
              <a:rPr lang="fr-FR" sz="2400" i="1" dirty="0"/>
              <a:t>)</a:t>
            </a:r>
            <a:r>
              <a:rPr lang="fr-FR" sz="2100" i="1" dirty="0"/>
              <a:t>Méditations Cartésiennes (1929) 1933</a:t>
            </a:r>
            <a:r>
              <a:rPr lang="fr-FR" sz="2100" dirty="0"/>
              <a:t>,</a:t>
            </a:r>
            <a:r>
              <a:rPr lang="fr-FR" sz="2000" i="1" dirty="0"/>
              <a:t> La crise des sciences européennes et la phénoménologie transcendantale (manuscrit de 1935-1937</a:t>
            </a:r>
            <a:r>
              <a:rPr lang="fr-FR" sz="2100" dirty="0"/>
              <a:t> Les </a:t>
            </a:r>
            <a:r>
              <a:rPr lang="fr-FR" sz="2100" dirty="0" err="1"/>
              <a:t>Husserliana</a:t>
            </a:r>
            <a:r>
              <a:rPr lang="fr-FR" sz="2100" dirty="0"/>
              <a:t> sauvés en 1938. </a:t>
            </a:r>
          </a:p>
          <a:p>
            <a:r>
              <a:rPr lang="fr-CA" sz="2100" dirty="0"/>
              <a:t>Influences: Alfred Schütz( sociologie) Max Schiller (Éthique) Sartre (existentialisme) Merleau-Ponty (théorie du corps) Ricoeur, Levinas, Henry.</a:t>
            </a:r>
          </a:p>
          <a:p>
            <a:r>
              <a:rPr lang="fr-CA" sz="2100" dirty="0"/>
              <a:t>Psychanalystes: Lacan, </a:t>
            </a:r>
            <a:r>
              <a:rPr lang="pl-PL" sz="2100" dirty="0"/>
              <a:t>Sandor </a:t>
            </a:r>
            <a:r>
              <a:rPr lang="pl-PL" sz="2100" dirty="0" err="1"/>
              <a:t>Ferenczi</a:t>
            </a:r>
            <a:r>
              <a:rPr lang="pl-PL" sz="2100" dirty="0"/>
              <a:t>, </a:t>
            </a:r>
            <a:r>
              <a:rPr lang="en-US" sz="2100" dirty="0"/>
              <a:t>Arthur </a:t>
            </a:r>
            <a:r>
              <a:rPr lang="en-US" sz="2100" dirty="0" err="1"/>
              <a:t>Tatossian</a:t>
            </a:r>
            <a:r>
              <a:rPr lang="en-US" sz="2100" dirty="0"/>
              <a:t> (1929 - 1995)</a:t>
            </a:r>
            <a:endParaRPr lang="fr-CA" sz="2100" dirty="0"/>
          </a:p>
          <a:p>
            <a:endParaRPr lang="fr-FR" sz="2100" dirty="0"/>
          </a:p>
          <a:p>
            <a:endParaRPr lang="fr-FR" dirty="0"/>
          </a:p>
        </p:txBody>
      </p:sp>
    </p:spTree>
    <p:extLst>
      <p:ext uri="{BB962C8B-B14F-4D97-AF65-F5344CB8AC3E}">
        <p14:creationId xmlns:p14="http://schemas.microsoft.com/office/powerpoint/2010/main" val="23817606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1569</Words>
  <Application>Microsoft Macintosh PowerPoint</Application>
  <PresentationFormat>Grand écran</PresentationFormat>
  <Paragraphs>56</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Présentation PowerPoint</vt:lpstr>
      <vt:lpstr>Cézanne</vt:lpstr>
      <vt:lpstr> Nature morte aux pommes et aux oranges (1895-1900) </vt:lpstr>
      <vt:lpstr>Contre l’impressionisme</vt:lpstr>
      <vt:lpstr>Gestaltpsychologie  (psychologie de la forme) </vt:lpstr>
      <vt:lpstr>Ambiguïté de la perception</vt:lpstr>
      <vt:lpstr>synesthésie</vt:lpstr>
      <vt:lpstr>Husserl  1859 Proßnitz (Moravie) –  Fribourg 1938  </vt:lpstr>
      <vt:lpstr>Présentation PowerPoint</vt:lpstr>
      <vt:lpstr>Introduction aux Idées (1913)</vt:lpstr>
      <vt:lpstr>Méthode phénomelogique </vt:lpstr>
      <vt:lpstr>“Avant Propos” Phénoménologie de la Perception   Merleau-Ponty</vt:lpstr>
      <vt:lpstr>Les doute de Cézanne : Chaos et ordre</vt:lpstr>
      <vt:lpstr>Problème d’expression</vt:lpstr>
      <vt:lpstr>Léonard de Vinci, La Vierge, l'Enfant Jésus et Sainte Anne 1503 - 1519</vt:lpstr>
      <vt:lpstr>Extrait de 'Sigmund Freud (1856-1939), Un souvenir d’enfance de Léonard de Vinci, 1919 (suggestion d'Oskar Pfister, pasteur)</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cp:revision>
  <dcterms:created xsi:type="dcterms:W3CDTF">2025-10-04T19:35:58Z</dcterms:created>
  <dcterms:modified xsi:type="dcterms:W3CDTF">2025-10-04T19:40:20Z</dcterms:modified>
</cp:coreProperties>
</file>