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72" r:id="rId12"/>
    <p:sldId id="269" r:id="rId13"/>
    <p:sldId id="266" r:id="rId14"/>
    <p:sldId id="270" r:id="rId15"/>
    <p:sldId id="271" r:id="rId16"/>
    <p:sldId id="273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>
      <p:cViewPr varScale="1">
        <p:scale>
          <a:sx n="102" d="100"/>
          <a:sy n="102" d="100"/>
        </p:scale>
        <p:origin x="8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018EEB-0B7F-EECF-FC93-B5F10D29F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AA61D3-0747-49F6-DADC-DA168C875A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7B392D-A840-DE80-013A-55AA446DF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2C6E57-F908-0DD4-3D29-1490EA9BC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820EAC-376C-D228-05B1-6FB830F0E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040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690150-DF25-DAE2-256E-8017FDFB2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B4E4CD2-27EB-035E-A80A-734D8596F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337637-A4D2-55F1-5C40-E2632F08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D58BC3-3AF3-EEBF-22BB-2307F0A36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9524D8-1873-7739-1C83-E89E0565B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155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C0A13EB-2679-37D2-18C8-D7536F3FF1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93CF6E-52DF-E64D-48A3-C299FF412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4E425B-E81B-DDED-5746-A1F9FB6CB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7652BF-0E27-36EB-7574-9392E6A4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073AED-A15A-16B6-4559-298B913F0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9998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D737F0-59BE-B156-6950-F6FA03B0F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413BAA-C0A2-A4AB-B2E7-92EAB43D7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C13306-AF17-E660-F8FB-80029B0AC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9D2A38-101F-DCBB-9ECF-57BBE7F9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671935-6DB2-6E08-C122-ED6E7D0B1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750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29924F-D008-CE5A-A2CB-ABA500942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69B673-CBFA-5940-BCE4-78E9C3716B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075910-B120-C9DB-5327-072E8307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528A41-55B7-A8AF-3FE2-F9D6989B2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F1DF6B-47F0-2769-C4D9-6623DE1D3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18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AF33FE-3734-A39C-F062-F636B2A3A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0E3573-159D-C287-1244-D9B8C4C32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A2FA1A-06C4-E4CA-3660-6E5649B93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71205E-35A7-316E-4E49-7E843654E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4587B8-11DD-95C0-7EB2-3FD9FDF99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4816CD-F59D-CB4A-9E3E-1C4C7CFA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774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CF1333-AA53-2F6C-E6D6-BBC78FDA6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2BE972-17BC-FD93-5EC8-C66451D25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ACB6D2F-CE04-2201-11BE-E65D1AD28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77DF1F3-B9A7-F441-1923-DC9A31BCA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E6E1922-57E3-C844-31E4-56BF9DC686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9343162-00EE-12D0-FB1C-5AE975DF2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653AE2C-0F0E-7D53-992A-A005E829B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31EFBF-C7A7-802F-C8F9-992AF2828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751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F142D9-D435-2BA1-07B8-4613B1420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7B92D40-81FF-2D54-0C6D-3255DE592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0384B31-13A0-E09F-D7D2-8DF553680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72DEDA-E56A-D052-7211-2D3F749E0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22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82C3AD7-6633-DA8B-4E7B-F6E51AC67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1AE66C9-6673-2600-2D26-9A8FAA5BD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501327-6538-6CD5-4EC1-8D381632B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21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9592CD-4256-5585-D44E-3A3497BB5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0D726C-3482-E68E-9D9F-6B2353B87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9F36ECC-D38F-2003-B59D-C66C99268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8CE49C8-DBE4-C1EA-C5AC-9388673C9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B70D77-4FBA-1277-AD25-CCDBB563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2A4452-FBD3-CC5D-A0AC-CB2E64993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6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06AFB0-3FC2-4197-C750-A1D869A5A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39C1CCA-C21F-C064-4AF5-38A0C1E403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6DF61C-D4FC-229B-2E76-1267647D5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D2B2BE-0A0A-3985-6C65-B86FEA620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F1B12E-598C-4CE6-5DD9-88BF2430E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4FE60E-5556-8E2D-75E1-393B58727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2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ADF1642-F743-498B-4B10-807A71635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A15176-6B39-9A5C-FC20-EEDDAB502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3F7177-FC4F-275A-9A66-7C8325CFAC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33C8-7056-F140-8296-425B107CC1D7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12A680-32FE-BEC9-CF20-AD8B10770D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565DEA-3474-669C-0F63-694812237A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71B9A-DD4B-A44C-ADAC-344503A59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41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Florence.brisset-foucault@univ-paris1.f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EF322-4D09-C358-5E8F-29F95813CD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B71263-9D24-7B52-DE51-328F97FE6D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99908"/>
          </a:xfrm>
        </p:spPr>
        <p:txBody>
          <a:bodyPr>
            <a:normAutofit/>
          </a:bodyPr>
          <a:lstStyle/>
          <a:p>
            <a:r>
              <a:rPr lang="fr-FR" sz="4400" dirty="0" err="1"/>
              <a:t>Politics</a:t>
            </a:r>
            <a:r>
              <a:rPr lang="fr-FR" sz="4400" dirty="0"/>
              <a:t> of </a:t>
            </a:r>
            <a:r>
              <a:rPr lang="fr-FR" sz="4400" dirty="0" err="1"/>
              <a:t>Development</a:t>
            </a:r>
            <a:endParaRPr lang="fr-FR" sz="4400" dirty="0"/>
          </a:p>
          <a:p>
            <a:r>
              <a:rPr lang="fr-FR" dirty="0"/>
              <a:t>M1</a:t>
            </a:r>
          </a:p>
          <a:p>
            <a:r>
              <a:rPr lang="fr-FR" dirty="0"/>
              <a:t>2025-2026</a:t>
            </a:r>
          </a:p>
          <a:p>
            <a:r>
              <a:rPr lang="fr-FR" dirty="0">
                <a:hlinkClick r:id="rId2"/>
              </a:rPr>
              <a:t>Florence.brisset-foucault@univ-paris1.fr</a:t>
            </a:r>
            <a:r>
              <a:rPr lang="fr-FR" dirty="0"/>
              <a:t>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5CCF1B3-A948-7F25-3151-C65C2FAC04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456" y="433705"/>
            <a:ext cx="6591087" cy="2995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51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3B967C-C392-2377-2884-0A9FE5378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« </a:t>
            </a:r>
            <a:r>
              <a:rPr lang="fr-FR" dirty="0" err="1"/>
              <a:t>success</a:t>
            </a:r>
            <a:r>
              <a:rPr lang="fr-FR" dirty="0"/>
              <a:t> »? </a:t>
            </a:r>
            <a:r>
              <a:rPr lang="fr-FR" dirty="0" err="1"/>
              <a:t>Careful</a:t>
            </a:r>
            <a:r>
              <a:rPr lang="fr-FR" dirty="0"/>
              <a:t> = social </a:t>
            </a:r>
            <a:r>
              <a:rPr lang="fr-FR" dirty="0" err="1"/>
              <a:t>construct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8C5CB0-1F63-BA71-4D7A-F2CEA5C10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Jean-Pierre Chauveau: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successful</a:t>
            </a:r>
            <a:r>
              <a:rPr lang="fr-FR" dirty="0"/>
              <a:t>? To </a:t>
            </a:r>
            <a:r>
              <a:rPr lang="fr-FR" dirty="0" err="1"/>
              <a:t>what</a:t>
            </a:r>
            <a:r>
              <a:rPr lang="fr-FR" dirty="0"/>
              <a:t> and </a:t>
            </a:r>
            <a:r>
              <a:rPr lang="fr-FR" dirty="0" err="1"/>
              <a:t>who</a:t>
            </a:r>
            <a:r>
              <a:rPr lang="fr-FR" dirty="0"/>
              <a:t> do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owe</a:t>
            </a:r>
            <a:r>
              <a:rPr lang="fr-FR" dirty="0"/>
              <a:t> the « </a:t>
            </a:r>
            <a:r>
              <a:rPr lang="fr-FR" dirty="0" err="1"/>
              <a:t>success</a:t>
            </a:r>
            <a:r>
              <a:rPr lang="fr-FR" dirty="0"/>
              <a:t> stories »? </a:t>
            </a:r>
            <a:r>
              <a:rPr lang="fr-FR" dirty="0" err="1"/>
              <a:t>Careful</a:t>
            </a:r>
            <a:r>
              <a:rPr lang="fr-FR" dirty="0"/>
              <a:t>…</a:t>
            </a:r>
          </a:p>
          <a:p>
            <a:r>
              <a:rPr lang="fr-FR" dirty="0"/>
              <a:t>I.e. </a:t>
            </a:r>
            <a:r>
              <a:rPr lang="fr-FR" dirty="0" err="1"/>
              <a:t>were</a:t>
            </a:r>
            <a:r>
              <a:rPr lang="fr-FR" dirty="0"/>
              <a:t> colonial </a:t>
            </a:r>
            <a:r>
              <a:rPr lang="fr-FR" dirty="0" err="1"/>
              <a:t>development</a:t>
            </a:r>
            <a:r>
              <a:rPr lang="fr-FR" dirty="0"/>
              <a:t> plans efficient?</a:t>
            </a:r>
          </a:p>
          <a:p>
            <a:r>
              <a:rPr lang="fr-FR" dirty="0"/>
              <a:t>Chauveau: </a:t>
            </a:r>
            <a:r>
              <a:rPr lang="fr-FR" dirty="0" err="1"/>
              <a:t>African</a:t>
            </a:r>
            <a:r>
              <a:rPr lang="fr-FR" dirty="0"/>
              <a:t> </a:t>
            </a:r>
            <a:r>
              <a:rPr lang="fr-FR" dirty="0" err="1"/>
              <a:t>economies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dynamic</a:t>
            </a:r>
            <a:r>
              <a:rPr lang="fr-FR" dirty="0"/>
              <a:t> DESPITE colonial </a:t>
            </a:r>
            <a:r>
              <a:rPr lang="fr-FR" dirty="0" err="1"/>
              <a:t>policies</a:t>
            </a:r>
            <a:r>
              <a:rPr lang="fr-FR" dirty="0"/>
              <a:t> + colonial admin </a:t>
            </a:r>
            <a:r>
              <a:rPr lang="fr-FR" dirty="0" err="1"/>
              <a:t>claimed</a:t>
            </a:r>
            <a:r>
              <a:rPr lang="fr-FR" dirty="0"/>
              <a:t> </a:t>
            </a:r>
            <a:r>
              <a:rPr lang="fr-FR" dirty="0" err="1"/>
              <a:t>success</a:t>
            </a:r>
            <a:r>
              <a:rPr lang="fr-FR" dirty="0"/>
              <a:t> for </a:t>
            </a:r>
            <a:r>
              <a:rPr lang="fr-FR" dirty="0" err="1"/>
              <a:t>themselves</a:t>
            </a:r>
            <a:r>
              <a:rPr lang="fr-FR" dirty="0"/>
              <a:t> (SE Ivory </a:t>
            </a:r>
            <a:r>
              <a:rPr lang="fr-FR" dirty="0" err="1"/>
              <a:t>Coast</a:t>
            </a:r>
            <a:r>
              <a:rPr lang="fr-FR" dirty="0"/>
              <a:t> / </a:t>
            </a:r>
            <a:r>
              <a:rPr lang="fr-FR" dirty="0" err="1"/>
              <a:t>cocoa</a:t>
            </a:r>
            <a:r>
              <a:rPr lang="fr-FR" dirty="0"/>
              <a:t>) </a:t>
            </a:r>
          </a:p>
          <a:p>
            <a:r>
              <a:rPr lang="fr-FR" dirty="0" err="1"/>
              <a:t>Carswell</a:t>
            </a:r>
            <a:r>
              <a:rPr lang="fr-FR" dirty="0"/>
              <a:t>: colonial </a:t>
            </a:r>
            <a:r>
              <a:rPr lang="fr-FR" dirty="0" err="1"/>
              <a:t>economic</a:t>
            </a:r>
            <a:r>
              <a:rPr lang="fr-FR" dirty="0"/>
              <a:t> </a:t>
            </a:r>
            <a:r>
              <a:rPr lang="fr-FR" dirty="0" err="1"/>
              <a:t>policies</a:t>
            </a:r>
            <a:r>
              <a:rPr lang="fr-FR" dirty="0"/>
              <a:t> </a:t>
            </a:r>
            <a:r>
              <a:rPr lang="fr-FR" dirty="0" err="1"/>
              <a:t>inspired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African</a:t>
            </a:r>
            <a:r>
              <a:rPr lang="fr-FR" dirty="0"/>
              <a:t> </a:t>
            </a:r>
            <a:r>
              <a:rPr lang="fr-FR" dirty="0" err="1"/>
              <a:t>existing</a:t>
            </a:r>
            <a:r>
              <a:rPr lang="fr-FR" dirty="0"/>
              <a:t> practices (</a:t>
            </a:r>
            <a:r>
              <a:rPr lang="fr-FR" dirty="0" err="1"/>
              <a:t>mobility</a:t>
            </a:r>
            <a:r>
              <a:rPr lang="fr-FR" dirty="0"/>
              <a:t> and exports, « </a:t>
            </a:r>
            <a:r>
              <a:rPr lang="fr-FR" dirty="0" err="1"/>
              <a:t>private</a:t>
            </a:r>
            <a:r>
              <a:rPr lang="fr-FR" dirty="0"/>
              <a:t> » </a:t>
            </a:r>
            <a:r>
              <a:rPr lang="fr-FR" dirty="0" err="1"/>
              <a:t>property</a:t>
            </a:r>
            <a:r>
              <a:rPr lang="fr-FR" dirty="0"/>
              <a:t>)</a:t>
            </a:r>
          </a:p>
          <a:p>
            <a:r>
              <a:rPr lang="fr-FR" dirty="0"/>
              <a:t>OF COURSE: </a:t>
            </a:r>
            <a:r>
              <a:rPr lang="fr-FR" dirty="0" err="1"/>
              <a:t>Differenciate</a:t>
            </a:r>
            <a:r>
              <a:rPr lang="fr-FR" dirty="0"/>
              <a:t> plans and reality of </a:t>
            </a:r>
            <a:r>
              <a:rPr lang="fr-FR" dirty="0" err="1"/>
              <a:t>implementation</a:t>
            </a:r>
            <a:r>
              <a:rPr lang="fr-FR" dirty="0"/>
              <a:t> of </a:t>
            </a:r>
            <a:r>
              <a:rPr lang="fr-FR" dirty="0" err="1"/>
              <a:t>these</a:t>
            </a:r>
            <a:r>
              <a:rPr lang="fr-FR" dirty="0"/>
              <a:t> </a:t>
            </a:r>
            <a:r>
              <a:rPr lang="fr-FR" dirty="0" err="1"/>
              <a:t>policies</a:t>
            </a:r>
            <a:endParaRPr lang="fr-FR" dirty="0"/>
          </a:p>
          <a:p>
            <a:r>
              <a:rPr lang="fr-FR" dirty="0" err="1"/>
              <a:t>Also</a:t>
            </a:r>
            <a:r>
              <a:rPr lang="fr-FR" dirty="0"/>
              <a:t> a lot of </a:t>
            </a:r>
            <a:r>
              <a:rPr lang="fr-FR" dirty="0" err="1"/>
              <a:t>failures</a:t>
            </a:r>
            <a:r>
              <a:rPr lang="fr-FR" dirty="0"/>
              <a:t> ! (</a:t>
            </a:r>
            <a:r>
              <a:rPr lang="fr-FR" dirty="0" err="1"/>
              <a:t>Groundnut</a:t>
            </a:r>
            <a:r>
              <a:rPr lang="fr-FR" dirty="0"/>
              <a:t> </a:t>
            </a:r>
            <a:r>
              <a:rPr lang="fr-FR" dirty="0" err="1"/>
              <a:t>scheme</a:t>
            </a:r>
            <a:r>
              <a:rPr lang="fr-FR" dirty="0"/>
              <a:t>)</a:t>
            </a:r>
          </a:p>
          <a:p>
            <a:r>
              <a:rPr lang="fr-FR" dirty="0"/>
              <a:t>Need </a:t>
            </a:r>
            <a:r>
              <a:rPr lang="fr-FR" dirty="0" err="1"/>
              <a:t>careful</a:t>
            </a:r>
            <a:r>
              <a:rPr lang="fr-FR" dirty="0"/>
              <a:t> </a:t>
            </a:r>
            <a:r>
              <a:rPr lang="fr-FR" dirty="0" err="1"/>
              <a:t>study</a:t>
            </a:r>
            <a:r>
              <a:rPr lang="fr-FR" dirty="0"/>
              <a:t>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8579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58FAFA-8CF7-EF14-E3BA-97747A61D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00560C99-0FD2-0532-AB56-7F063ECF6A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6251" y="18506"/>
            <a:ext cx="4314824" cy="6860086"/>
          </a:xfrm>
        </p:spPr>
      </p:pic>
    </p:spTree>
    <p:extLst>
      <p:ext uri="{BB962C8B-B14F-4D97-AF65-F5344CB8AC3E}">
        <p14:creationId xmlns:p14="http://schemas.microsoft.com/office/powerpoint/2010/main" val="2352448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FB8078-1D37-7B3A-06B3-725227AD3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1AB14F-F74B-3C7C-D64E-0C37E782F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Example of modernisation of </a:t>
            </a:r>
            <a:r>
              <a:rPr lang="fr-FR" dirty="0" err="1"/>
              <a:t>fishery</a:t>
            </a:r>
            <a:r>
              <a:rPr lang="fr-FR" dirty="0"/>
              <a:t> in </a:t>
            </a:r>
            <a:r>
              <a:rPr lang="fr-FR" dirty="0" err="1"/>
              <a:t>Senegal</a:t>
            </a:r>
            <a:r>
              <a:rPr lang="fr-FR" dirty="0"/>
              <a:t> (Chauveau and Samba)</a:t>
            </a:r>
          </a:p>
          <a:p>
            <a:pPr marL="0" indent="0">
              <a:buNone/>
            </a:pPr>
            <a:endParaRPr lang="fr-FR" dirty="0"/>
          </a:p>
          <a:p>
            <a:pPr lvl="1"/>
            <a:r>
              <a:rPr lang="fr-FR" dirty="0" err="1"/>
              <a:t>European</a:t>
            </a:r>
            <a:r>
              <a:rPr lang="fr-FR" dirty="0"/>
              <a:t> </a:t>
            </a:r>
            <a:r>
              <a:rPr lang="fr-FR" dirty="0" err="1"/>
              <a:t>boats</a:t>
            </a:r>
            <a:endParaRPr lang="fr-FR" dirty="0"/>
          </a:p>
          <a:p>
            <a:pPr lvl="1"/>
            <a:r>
              <a:rPr lang="fr-FR" dirty="0"/>
              <a:t> </a:t>
            </a:r>
            <a:r>
              <a:rPr lang="fr-FR" dirty="0" err="1"/>
              <a:t>European</a:t>
            </a:r>
            <a:r>
              <a:rPr lang="fr-FR" dirty="0"/>
              <a:t> practices to </a:t>
            </a:r>
            <a:r>
              <a:rPr lang="fr-FR" dirty="0" err="1"/>
              <a:t>keep</a:t>
            </a:r>
            <a:r>
              <a:rPr lang="fr-FR" dirty="0"/>
              <a:t> the </a:t>
            </a:r>
            <a:r>
              <a:rPr lang="fr-FR" dirty="0" err="1"/>
              <a:t>fish</a:t>
            </a:r>
            <a:r>
              <a:rPr lang="fr-FR" dirty="0"/>
              <a:t> </a:t>
            </a:r>
            <a:r>
              <a:rPr lang="fr-FR" dirty="0" err="1"/>
              <a:t>fresh</a:t>
            </a:r>
            <a:endParaRPr lang="fr-FR" dirty="0"/>
          </a:p>
          <a:p>
            <a:pPr lvl="1"/>
            <a:r>
              <a:rPr lang="fr-FR" dirty="0"/>
              <a:t>But real impact = </a:t>
            </a:r>
            <a:r>
              <a:rPr lang="fr-FR" dirty="0" err="1"/>
              <a:t>creation</a:t>
            </a:r>
            <a:r>
              <a:rPr lang="fr-FR" dirty="0"/>
              <a:t> of industries to </a:t>
            </a:r>
            <a:r>
              <a:rPr lang="fr-FR" dirty="0" err="1"/>
              <a:t>transform</a:t>
            </a:r>
            <a:r>
              <a:rPr lang="fr-FR" dirty="0"/>
              <a:t> the </a:t>
            </a:r>
            <a:r>
              <a:rPr lang="fr-FR" dirty="0" err="1"/>
              <a:t>fish</a:t>
            </a:r>
            <a:endParaRPr lang="fr-FR" dirty="0"/>
          </a:p>
          <a:p>
            <a:pPr lvl="1"/>
            <a:r>
              <a:rPr lang="fr-FR" dirty="0" err="1"/>
              <a:t>Increase</a:t>
            </a:r>
            <a:r>
              <a:rPr lang="fr-FR" dirty="0"/>
              <a:t> in </a:t>
            </a:r>
            <a:r>
              <a:rPr lang="fr-FR" dirty="0" err="1"/>
              <a:t>demand</a:t>
            </a:r>
            <a:r>
              <a:rPr lang="fr-FR" dirty="0"/>
              <a:t> of </a:t>
            </a:r>
            <a:r>
              <a:rPr lang="fr-FR" dirty="0" err="1"/>
              <a:t>fish</a:t>
            </a:r>
            <a:endParaRPr lang="fr-FR" dirty="0"/>
          </a:p>
          <a:p>
            <a:pPr lvl="1"/>
            <a:r>
              <a:rPr lang="fr-FR" dirty="0" err="1"/>
              <a:t>Increase</a:t>
            </a:r>
            <a:r>
              <a:rPr lang="fr-FR" dirty="0"/>
              <a:t> in « </a:t>
            </a:r>
            <a:r>
              <a:rPr lang="fr-FR" dirty="0" err="1"/>
              <a:t>traditional</a:t>
            </a:r>
            <a:r>
              <a:rPr lang="fr-FR" dirty="0"/>
              <a:t> » </a:t>
            </a:r>
            <a:r>
              <a:rPr lang="fr-FR" dirty="0" err="1"/>
              <a:t>fishery</a:t>
            </a:r>
            <a:r>
              <a:rPr lang="fr-FR" dirty="0"/>
              <a:t> </a:t>
            </a:r>
            <a:r>
              <a:rPr lang="fr-FR" dirty="0" err="1"/>
              <a:t>activities</a:t>
            </a:r>
            <a:r>
              <a:rPr lang="fr-FR" dirty="0"/>
              <a:t>…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1900" dirty="0"/>
              <a:t>Source: 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Jean-Pierre Chauveau and Alassane Samba, « Un développement sans développeurs. </a:t>
            </a:r>
            <a:r>
              <a:rPr lang="fr-FR" sz="19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Historique de la pêche artisanale maritime et des politiques de développement de la pêche au Sénégal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 » in </a:t>
            </a:r>
            <a:r>
              <a:rPr lang="fr-FR" sz="19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Pillon Patrick (</a:t>
            </a:r>
            <a:r>
              <a:rPr lang="fr-FR" sz="190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dir</a:t>
            </a:r>
            <a:r>
              <a:rPr lang="fr-FR" sz="19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.),  </a:t>
            </a:r>
            <a:r>
              <a:rPr lang="fr-FR" sz="190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faim par le marché : aspects sénégalais de la mondialisation, </a:t>
            </a:r>
            <a:r>
              <a:rPr lang="fr-FR" sz="190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Paris : L'Harmattan, 2012, p. 267-286.</a:t>
            </a:r>
            <a:r>
              <a:rPr lang="fr-FR" sz="1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521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87AD27-FACE-C916-D9A9-2F8FE890F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Turning</a:t>
            </a:r>
            <a:r>
              <a:rPr lang="fr-FR" dirty="0"/>
              <a:t> point of WWII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3DC96B-5FBA-F395-63E3-8EC706F4E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Slight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increase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of State intervention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ahead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war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, esp.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1929</a:t>
            </a:r>
          </a:p>
          <a:p>
            <a:r>
              <a:rPr lang="fr-FR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mainly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during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war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realisation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strategic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pol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eco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importance of Empire for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Britain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and Free French</a:t>
            </a:r>
          </a:p>
          <a:p>
            <a:r>
              <a:rPr lang="fr-F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Post </a:t>
            </a:r>
            <a:r>
              <a:rPr lang="fr-FR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War</a:t>
            </a:r>
            <a:r>
              <a:rPr lang="fr-F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era</a:t>
            </a:r>
            <a:r>
              <a:rPr lang="fr-F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fr-FR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fr-F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powers</a:t>
            </a:r>
            <a:r>
              <a:rPr lang="fr-F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are in </a:t>
            </a:r>
            <a:r>
              <a:rPr lang="fr-FR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debt</a:t>
            </a:r>
            <a:r>
              <a:rPr lang="fr-F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seek</a:t>
            </a:r>
            <a:r>
              <a:rPr lang="fr-F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to squeeze </a:t>
            </a:r>
            <a:r>
              <a:rPr lang="fr-FR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their</a:t>
            </a:r>
            <a:r>
              <a:rPr lang="fr-F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colonies in </a:t>
            </a:r>
            <a:r>
              <a:rPr lang="fr-FR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order</a:t>
            </a:r>
            <a:r>
              <a:rPr lang="fr-F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bolster</a:t>
            </a:r>
            <a:r>
              <a:rPr lang="fr-F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their</a:t>
            </a:r>
            <a:r>
              <a:rPr lang="fr-FR" sz="2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fortunes</a:t>
            </a:r>
          </a:p>
          <a:p>
            <a:r>
              <a:rPr lang="fr-FR" sz="2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Particularly</a:t>
            </a:r>
            <a:r>
              <a:rPr lang="fr-FR"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important in cold </a:t>
            </a:r>
            <a:r>
              <a:rPr lang="fr-FR" sz="2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</a:t>
            </a:r>
            <a:r>
              <a:rPr lang="fr-FR"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context</a:t>
            </a:r>
            <a:endParaRPr lang="fr-FR" sz="2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as new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way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justify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colonisation</a:t>
            </a:r>
          </a:p>
          <a:p>
            <a:r>
              <a:rPr lang="fr-FR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gives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new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universal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language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make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claims </a:t>
            </a:r>
            <a:r>
              <a:rPr lang="fr-FR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beyond</a:t>
            </a:r>
            <a:r>
              <a:rPr lang="fr-FR" sz="2600" dirty="0">
                <a:latin typeface="Calibri" panose="020F0502020204030204" pitchFamily="34" charset="0"/>
                <a:cs typeface="Calibri" panose="020F0502020204030204" pitchFamily="34" charset="0"/>
              </a:rPr>
              <a:t> race (Cooper)</a:t>
            </a:r>
            <a:endParaRPr lang="fr-FR" sz="26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7843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0DC131-13F8-C4B2-73B6-B1C135BC1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A25243-CC10-BB1B-165A-3D398A7AA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Cooper: </a:t>
            </a:r>
          </a:p>
          <a:p>
            <a:pPr marL="0" indent="0">
              <a:buNone/>
            </a:pP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« 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Many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Africans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saw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“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development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” as a rejection of the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fundamental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racism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of colonial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rule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a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firm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assertion by people of all races to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participate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global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politics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lay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claim to a 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globally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defined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standard of living’ – institutions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such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as the UN and the World Bank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allowed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them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to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make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their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b="0" i="1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own</a:t>
            </a:r>
            <a:r>
              <a:rPr lang="fr-FR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assertions on the world stage »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89626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BE9405-0393-1860-B888-C3BF07F2E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new </a:t>
            </a:r>
            <a:r>
              <a:rPr lang="fr-FR" dirty="0" err="1"/>
              <a:t>politics</a:t>
            </a:r>
            <a:r>
              <a:rPr lang="fr-FR" dirty="0"/>
              <a:t> of </a:t>
            </a:r>
            <a:r>
              <a:rPr lang="fr-FR" dirty="0" err="1"/>
              <a:t>investment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E4E77B-50E6-5BB0-9789-17DCE0E29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Anthony Low and John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Lonsdale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: « second colonial occupation »</a:t>
            </a:r>
          </a:p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rule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of experts</a:t>
            </a:r>
            <a:endParaRPr lang="fr-FR" dirty="0"/>
          </a:p>
          <a:p>
            <a:r>
              <a:rPr lang="fr-FR" dirty="0"/>
              <a:t>New social </a:t>
            </a:r>
            <a:r>
              <a:rPr lang="fr-FR" dirty="0" err="1"/>
              <a:t>policies</a:t>
            </a:r>
            <a:r>
              <a:rPr lang="fr-FR" dirty="0"/>
              <a:t> (</a:t>
            </a:r>
            <a:r>
              <a:rPr lang="fr-FR" dirty="0" err="1"/>
              <a:t>health</a:t>
            </a:r>
            <a:r>
              <a:rPr lang="fr-FR" dirty="0"/>
              <a:t>: life </a:t>
            </a:r>
            <a:r>
              <a:rPr lang="fr-FR" dirty="0" err="1"/>
              <a:t>expectancy</a:t>
            </a:r>
            <a:r>
              <a:rPr lang="fr-FR" dirty="0"/>
              <a:t> </a:t>
            </a:r>
            <a:r>
              <a:rPr lang="fr-FR" dirty="0" err="1"/>
              <a:t>rises</a:t>
            </a:r>
            <a:r>
              <a:rPr lang="fr-FR" dirty="0"/>
              <a:t> + mass </a:t>
            </a:r>
            <a:r>
              <a:rPr lang="fr-FR" dirty="0" err="1"/>
              <a:t>education</a:t>
            </a:r>
            <a:r>
              <a:rPr lang="fr-FR" dirty="0"/>
              <a:t>)</a:t>
            </a:r>
          </a:p>
          <a:p>
            <a:r>
              <a:rPr lang="fr-FR" dirty="0"/>
              <a:t>Much </a:t>
            </a:r>
            <a:r>
              <a:rPr lang="fr-FR" dirty="0" err="1"/>
              <a:t>larger</a:t>
            </a:r>
            <a:r>
              <a:rPr lang="fr-FR" dirty="0"/>
              <a:t> </a:t>
            </a:r>
            <a:r>
              <a:rPr lang="fr-FR" dirty="0" err="1"/>
              <a:t>sums</a:t>
            </a:r>
            <a:r>
              <a:rPr lang="fr-FR" dirty="0"/>
              <a:t> </a:t>
            </a:r>
            <a:r>
              <a:rPr lang="fr-FR" dirty="0" err="1"/>
              <a:t>invested</a:t>
            </a:r>
            <a:r>
              <a:rPr lang="fr-FR" dirty="0"/>
              <a:t> (</a:t>
            </a:r>
            <a:r>
              <a:rPr lang="fr-FR" dirty="0" err="1"/>
              <a:t>creation</a:t>
            </a:r>
            <a:r>
              <a:rPr lang="fr-FR" dirty="0"/>
              <a:t> of FIDES in France)</a:t>
            </a:r>
          </a:p>
          <a:p>
            <a:r>
              <a:rPr lang="fr-FR" dirty="0" err="1"/>
              <a:t>Technological</a:t>
            </a:r>
            <a:r>
              <a:rPr lang="fr-FR" dirty="0"/>
              <a:t> </a:t>
            </a:r>
            <a:r>
              <a:rPr lang="fr-FR" dirty="0" err="1"/>
              <a:t>investment</a:t>
            </a:r>
            <a:r>
              <a:rPr lang="fr-FR" dirty="0"/>
              <a:t>, « modernisation »</a:t>
            </a:r>
          </a:p>
          <a:p>
            <a:r>
              <a:rPr lang="fr-FR" dirty="0"/>
              <a:t>Large plantation </a:t>
            </a:r>
            <a:r>
              <a:rPr lang="fr-FR" dirty="0" err="1"/>
              <a:t>schemes</a:t>
            </a:r>
            <a:r>
              <a:rPr lang="fr-FR" dirty="0"/>
              <a:t> (GB in </a:t>
            </a:r>
            <a:r>
              <a:rPr lang="fr-FR" dirty="0" err="1"/>
              <a:t>particular</a:t>
            </a:r>
            <a:r>
              <a:rPr lang="fr-FR" dirty="0"/>
              <a:t>)</a:t>
            </a:r>
          </a:p>
          <a:p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Hydro-electricity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schemes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Oil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: ex. of Elf Aquitaine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Transport infrastructure – not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just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ports and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railroads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bring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African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produce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Western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markets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), but road networks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allow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more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flexbile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production, commerce and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3761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D53BC0-0FE8-4691-1BBD-A4097CADB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invention of « </a:t>
            </a:r>
            <a:r>
              <a:rPr lang="fr-FR" dirty="0" err="1"/>
              <a:t>under-development</a:t>
            </a:r>
            <a:r>
              <a:rPr lang="fr-FR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C8290-65CA-4061-2B5D-AB403CFC1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228600" algn="l" rtl="0">
              <a:spcBef>
                <a:spcPts val="0"/>
              </a:spcBef>
              <a:spcAft>
                <a:spcPts val="0"/>
              </a:spcAft>
            </a:pP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20th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January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1949 Truman inaugural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address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framed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need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assistance as part of CW – “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Greater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production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key to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prosperity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peace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228600" algn="l" rtl="0">
              <a:spcBef>
                <a:spcPts val="0"/>
              </a:spcBef>
              <a:spcAft>
                <a:spcPts val="0"/>
              </a:spcAft>
            </a:pPr>
            <a:r>
              <a:rPr lang="fr-FR" b="0" i="0" u="none" strike="noStrike" dirty="0">
                <a:solidFill>
                  <a:srgbClr val="2021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Signature of the </a:t>
            </a:r>
            <a:r>
              <a:rPr lang="fr-FR" b="0" i="0" u="none" strike="noStrike" dirty="0" err="1">
                <a:solidFill>
                  <a:srgbClr val="2021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Mutual</a:t>
            </a:r>
            <a:r>
              <a:rPr lang="fr-FR" b="0" i="0" u="none" strike="noStrike" dirty="0">
                <a:solidFill>
                  <a:srgbClr val="2021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Security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1951: support  ’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under-developped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’ allies to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contain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communism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prelude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to USAID in 1961)</a:t>
            </a:r>
          </a:p>
          <a:p>
            <a:pPr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228600" algn="l" rtl="0">
              <a:spcBef>
                <a:spcPts val="0"/>
              </a:spcBef>
              <a:spcAft>
                <a:spcPts val="0"/>
              </a:spcAft>
            </a:pP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Walt Rostow</a:t>
            </a:r>
            <a:r>
              <a:rPr lang="fr-FR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Stages of </a:t>
            </a:r>
            <a:r>
              <a:rPr lang="fr-FR" b="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fr-FR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Growth</a:t>
            </a:r>
            <a:r>
              <a:rPr lang="fr-FR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a </a:t>
            </a:r>
            <a:r>
              <a:rPr lang="fr-FR" b="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non-communist</a:t>
            </a:r>
            <a:r>
              <a:rPr lang="fr-FR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manifesto</a:t>
            </a:r>
            <a:r>
              <a:rPr lang="fr-FR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(1960) –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argued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if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poor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countries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provided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enough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capital to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achieve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“take-off”, or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rapid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growth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embrace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capitalism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democracy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rather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than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communism</a:t>
            </a:r>
            <a:r>
              <a:rPr lang="fr-FR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92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B480A3-8D01-394F-907F-F2C28C936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F6FEEC-0BCC-6DB6-3B23-A7373E3F4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Multiple </a:t>
            </a:r>
            <a:r>
              <a:rPr lang="fr-FR" dirty="0" err="1"/>
              <a:t>understandings</a:t>
            </a:r>
            <a:r>
              <a:rPr lang="fr-FR" dirty="0"/>
              <a:t> of </a:t>
            </a:r>
            <a:r>
              <a:rPr lang="fr-FR" dirty="0" err="1"/>
              <a:t>what</a:t>
            </a:r>
            <a:r>
              <a:rPr lang="fr-FR" dirty="0"/>
              <a:t> « </a:t>
            </a:r>
            <a:r>
              <a:rPr lang="fr-FR" dirty="0" err="1"/>
              <a:t>development</a:t>
            </a:r>
            <a:r>
              <a:rPr lang="fr-FR" dirty="0"/>
              <a:t> » </a:t>
            </a:r>
            <a:r>
              <a:rPr lang="fr-FR" dirty="0" err="1"/>
              <a:t>is</a:t>
            </a:r>
            <a:r>
              <a:rPr lang="fr-FR" dirty="0"/>
              <a:t>, at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scales</a:t>
            </a:r>
            <a:endParaRPr lang="fr-FR" dirty="0"/>
          </a:p>
          <a:p>
            <a:r>
              <a:rPr lang="fr-FR" dirty="0"/>
              <a:t>More or </a:t>
            </a:r>
            <a:r>
              <a:rPr lang="fr-FR" dirty="0" err="1"/>
              <a:t>less</a:t>
            </a:r>
            <a:r>
              <a:rPr lang="fr-FR" dirty="0"/>
              <a:t> quantitative</a:t>
            </a:r>
          </a:p>
          <a:p>
            <a:r>
              <a:rPr lang="fr-FR" dirty="0"/>
              <a:t>More or </a:t>
            </a:r>
            <a:r>
              <a:rPr lang="fr-FR" dirty="0" err="1"/>
              <a:t>less</a:t>
            </a:r>
            <a:r>
              <a:rPr lang="fr-FR" dirty="0"/>
              <a:t> </a:t>
            </a:r>
            <a:r>
              <a:rPr lang="fr-FR" dirty="0" err="1"/>
              <a:t>economicist</a:t>
            </a:r>
            <a:endParaRPr lang="fr-FR" dirty="0"/>
          </a:p>
          <a:p>
            <a:r>
              <a:rPr lang="fr-FR" dirty="0" err="1"/>
              <a:t>Definition</a:t>
            </a:r>
            <a:r>
              <a:rPr lang="fr-FR" dirty="0"/>
              <a:t> of </a:t>
            </a:r>
            <a:r>
              <a:rPr lang="fr-FR" dirty="0" err="1"/>
              <a:t>thresholds</a:t>
            </a:r>
            <a:endParaRPr lang="fr-FR" dirty="0"/>
          </a:p>
          <a:p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things</a:t>
            </a:r>
            <a:r>
              <a:rPr lang="fr-FR" dirty="0"/>
              <a:t> </a:t>
            </a:r>
            <a:r>
              <a:rPr lang="fr-FR" dirty="0" err="1"/>
              <a:t>done</a:t>
            </a:r>
            <a:r>
              <a:rPr lang="fr-FR" dirty="0"/>
              <a:t> in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…</a:t>
            </a:r>
          </a:p>
          <a:p>
            <a:r>
              <a:rPr lang="fr-FR" dirty="0"/>
              <a:t>Evolution of </a:t>
            </a:r>
            <a:r>
              <a:rPr lang="fr-FR" dirty="0" err="1"/>
              <a:t>defs</a:t>
            </a:r>
            <a:r>
              <a:rPr lang="fr-FR" dirty="0"/>
              <a:t> in </a:t>
            </a:r>
            <a:r>
              <a:rPr lang="fr-FR" dirty="0" err="1"/>
              <a:t>history</a:t>
            </a:r>
            <a:r>
              <a:rPr lang="fr-FR" dirty="0"/>
              <a:t>, +/- planification, </a:t>
            </a:r>
            <a:r>
              <a:rPr lang="fr-FR" dirty="0" err="1"/>
              <a:t>involvement</a:t>
            </a:r>
            <a:r>
              <a:rPr lang="fr-FR" dirty="0"/>
              <a:t> of the State… </a:t>
            </a:r>
          </a:p>
        </p:txBody>
      </p:sp>
    </p:spTree>
    <p:extLst>
      <p:ext uri="{BB962C8B-B14F-4D97-AF65-F5344CB8AC3E}">
        <p14:creationId xmlns:p14="http://schemas.microsoft.com/office/powerpoint/2010/main" val="103425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B8F851-6450-186F-E47A-3F49E7C40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Links </a:t>
            </a:r>
            <a:r>
              <a:rPr lang="fr-FR" dirty="0" err="1"/>
              <a:t>with</a:t>
            </a:r>
            <a:r>
              <a:rPr lang="fr-FR" dirty="0"/>
              <a:t> « mission to civilise » and </a:t>
            </a:r>
            <a:r>
              <a:rPr lang="fr-FR" dirty="0" err="1"/>
              <a:t>deprivation</a:t>
            </a:r>
            <a:r>
              <a:rPr lang="fr-FR" dirty="0"/>
              <a:t> of </a:t>
            </a:r>
            <a:r>
              <a:rPr lang="fr-FR" dirty="0" err="1"/>
              <a:t>sovereignty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24F435-A0D2-0280-8673-5BCA654AD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Very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clear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in the case of the League of Nations (1920) and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UN mandates for former German and Ottoman colonies</a:t>
            </a:r>
          </a:p>
          <a:p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Three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kinds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tutelage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according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supposed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degrees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of « 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advancement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 »:</a:t>
            </a:r>
          </a:p>
          <a:p>
            <a:pPr marL="0" indent="0">
              <a:buNone/>
            </a:pP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A: </a:t>
            </a:r>
            <a:r>
              <a:rPr lang="fr-FR" b="0" i="0" u="none" strike="noStrike" dirty="0" err="1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sufficiently</a:t>
            </a:r>
            <a:r>
              <a:rPr lang="fr-FR" b="0" i="0" u="none" strike="noStrike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advanced</a:t>
            </a:r>
            <a:r>
              <a:rPr lang="fr-FR" b="0" i="0" u="none" strike="noStrike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r-FR" b="0" i="0" u="none" strike="noStrike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their</a:t>
            </a:r>
            <a:r>
              <a:rPr lang="fr-FR" b="0" i="0" u="none" strike="noStrike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provisional</a:t>
            </a:r>
            <a:r>
              <a:rPr lang="fr-FR" b="0" i="0" u="none" strike="noStrike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independence</a:t>
            </a:r>
            <a:r>
              <a:rPr lang="fr-FR" b="0" i="0" u="none" strike="noStrike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fr-FR" b="0" i="0" u="none" strike="noStrike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recognized</a:t>
            </a:r>
            <a:r>
              <a:rPr lang="fr-FR" b="0" i="0" u="none" strike="noStrike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(Iraq, Palestine, </a:t>
            </a:r>
            <a:r>
              <a:rPr lang="fr-FR" b="0" i="0" u="none" strike="noStrike" dirty="0" err="1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Syria</a:t>
            </a:r>
            <a:r>
              <a:rPr lang="fr-FR" b="0" i="0" u="none" strike="noStrike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Lebanon)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B: « 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less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advanced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 » people (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Cameroon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, Togo, Tanganyika, Ruanda-Urundi)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C: « 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territories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 »: South West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Africa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, New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Guinea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, Western Samoa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0997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6FEBFE-F89B-96F4-4ED1-BCFF46C8F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9D7AE8-CDBE-E266-68E7-026523D93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Institutionalisation</a:t>
            </a:r>
            <a:r>
              <a:rPr lang="fr-FR" dirty="0"/>
              <a:t> of the </a:t>
            </a:r>
            <a:r>
              <a:rPr lang="fr-FR" dirty="0" err="1"/>
              <a:t>idea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some</a:t>
            </a:r>
            <a:r>
              <a:rPr lang="fr-FR" dirty="0"/>
              <a:t> more </a:t>
            </a:r>
            <a:r>
              <a:rPr lang="fr-FR" dirty="0" err="1"/>
              <a:t>advanced</a:t>
            </a:r>
            <a:r>
              <a:rPr lang="fr-FR" dirty="0"/>
              <a:t> </a:t>
            </a:r>
            <a:r>
              <a:rPr lang="fr-FR" dirty="0" err="1"/>
              <a:t>counties</a:t>
            </a:r>
            <a:r>
              <a:rPr lang="fr-FR" dirty="0"/>
              <a:t> </a:t>
            </a:r>
            <a:r>
              <a:rPr lang="fr-FR" dirty="0" err="1"/>
              <a:t>need</a:t>
            </a:r>
            <a:r>
              <a:rPr lang="fr-FR" dirty="0"/>
              <a:t> to </a:t>
            </a:r>
            <a:r>
              <a:rPr lang="fr-FR" dirty="0" err="1"/>
              <a:t>take</a:t>
            </a:r>
            <a:r>
              <a:rPr lang="fr-FR" dirty="0"/>
              <a:t> care of </a:t>
            </a:r>
            <a:r>
              <a:rPr lang="fr-FR" dirty="0" err="1"/>
              <a:t>dvt</a:t>
            </a:r>
            <a:r>
              <a:rPr lang="fr-FR" dirty="0"/>
              <a:t> of « </a:t>
            </a:r>
            <a:r>
              <a:rPr lang="fr-FR" dirty="0" err="1"/>
              <a:t>less</a:t>
            </a:r>
            <a:r>
              <a:rPr lang="fr-FR" dirty="0"/>
              <a:t> </a:t>
            </a:r>
            <a:r>
              <a:rPr lang="fr-FR" dirty="0" err="1"/>
              <a:t>advanced</a:t>
            </a:r>
            <a:r>
              <a:rPr lang="fr-FR" dirty="0"/>
              <a:t> » people</a:t>
            </a:r>
          </a:p>
          <a:p>
            <a:r>
              <a:rPr lang="fr-FR" dirty="0"/>
              <a:t>Reports on how </a:t>
            </a:r>
            <a:r>
              <a:rPr lang="fr-FR" dirty="0" err="1"/>
              <a:t>mandatories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doing</a:t>
            </a:r>
            <a:r>
              <a:rPr lang="fr-FR" dirty="0"/>
              <a:t> in </a:t>
            </a:r>
            <a:r>
              <a:rPr lang="fr-FR" dirty="0" err="1"/>
              <a:t>terms</a:t>
            </a:r>
            <a:r>
              <a:rPr lang="fr-FR" dirty="0"/>
              <a:t> of </a:t>
            </a:r>
            <a:r>
              <a:rPr lang="fr-FR" dirty="0" err="1"/>
              <a:t>promoting</a:t>
            </a:r>
            <a:r>
              <a:rPr lang="fr-FR" dirty="0"/>
              <a:t> </a:t>
            </a:r>
            <a:r>
              <a:rPr lang="fr-FR" dirty="0" err="1"/>
              <a:t>development</a:t>
            </a:r>
            <a:r>
              <a:rPr lang="fr-FR" dirty="0"/>
              <a:t> of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mandated</a:t>
            </a:r>
            <a:r>
              <a:rPr lang="fr-FR" dirty="0"/>
              <a:t> countries…</a:t>
            </a:r>
          </a:p>
          <a:p>
            <a:r>
              <a:rPr lang="fr-FR" dirty="0"/>
              <a:t>Even longer </a:t>
            </a:r>
            <a:r>
              <a:rPr lang="fr-FR" dirty="0" err="1"/>
              <a:t>history</a:t>
            </a:r>
            <a:r>
              <a:rPr lang="fr-FR" dirty="0"/>
              <a:t>, </a:t>
            </a:r>
            <a:r>
              <a:rPr lang="fr-FR" dirty="0" err="1"/>
              <a:t>that</a:t>
            </a:r>
            <a:r>
              <a:rPr lang="fr-FR" dirty="0"/>
              <a:t> has </a:t>
            </a:r>
            <a:r>
              <a:rPr lang="fr-FR" dirty="0" err="1"/>
              <a:t>evolved</a:t>
            </a:r>
            <a:r>
              <a:rPr lang="fr-FR" dirty="0"/>
              <a:t> </a:t>
            </a:r>
            <a:r>
              <a:rPr lang="fr-FR" dirty="0" err="1"/>
              <a:t>across</a:t>
            </a:r>
            <a:r>
              <a:rPr lang="fr-FR" dirty="0"/>
              <a:t> colonial </a:t>
            </a:r>
            <a:r>
              <a:rPr lang="fr-FR" dirty="0" err="1"/>
              <a:t>history</a:t>
            </a:r>
            <a:endParaRPr lang="fr-FR" dirty="0"/>
          </a:p>
          <a:p>
            <a:r>
              <a:rPr lang="fr-FR" dirty="0" err="1"/>
              <a:t>Profound</a:t>
            </a:r>
            <a:r>
              <a:rPr lang="fr-FR" dirty="0"/>
              <a:t> impact on patterns of </a:t>
            </a:r>
            <a:r>
              <a:rPr lang="fr-FR" dirty="0" err="1"/>
              <a:t>decolonisation</a:t>
            </a:r>
            <a:r>
              <a:rPr lang="fr-FR" dirty="0"/>
              <a:t> (Cooper)</a:t>
            </a:r>
          </a:p>
        </p:txBody>
      </p:sp>
    </p:spTree>
    <p:extLst>
      <p:ext uri="{BB962C8B-B14F-4D97-AF65-F5344CB8AC3E}">
        <p14:creationId xmlns:p14="http://schemas.microsoft.com/office/powerpoint/2010/main" val="3801048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10C8E6-5C5D-EF80-6EE0-A904A794E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Africa</a:t>
            </a:r>
            <a:r>
              <a:rPr lang="fr-FR" dirty="0"/>
              <a:t> </a:t>
            </a:r>
            <a:r>
              <a:rPr lang="fr-FR" i="1" dirty="0" err="1"/>
              <a:t>before</a:t>
            </a:r>
            <a:r>
              <a:rPr lang="fr-FR" dirty="0"/>
              <a:t> « </a:t>
            </a:r>
            <a:r>
              <a:rPr lang="fr-FR" dirty="0" err="1"/>
              <a:t>development</a:t>
            </a:r>
            <a:r>
              <a:rPr lang="fr-FR" dirty="0"/>
              <a:t> »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68D952-CACC-6670-4C34-C159D1000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Africa</a:t>
            </a:r>
            <a:r>
              <a:rPr lang="fr-FR" dirty="0"/>
              <a:t> </a:t>
            </a:r>
            <a:r>
              <a:rPr lang="fr-FR" dirty="0" err="1"/>
              <a:t>integrated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long in world </a:t>
            </a:r>
            <a:r>
              <a:rPr lang="fr-FR" dirty="0" err="1"/>
              <a:t>capitalism</a:t>
            </a:r>
            <a:endParaRPr lang="fr-FR" dirty="0"/>
          </a:p>
          <a:p>
            <a:r>
              <a:rPr lang="fr-FR" dirty="0"/>
              <a:t>Slave </a:t>
            </a:r>
            <a:r>
              <a:rPr lang="fr-FR" dirty="0" err="1"/>
              <a:t>trade</a:t>
            </a:r>
            <a:r>
              <a:rPr lang="fr-FR" dirty="0"/>
              <a:t> </a:t>
            </a:r>
            <a:r>
              <a:rPr lang="fr-FR" dirty="0" err="1"/>
              <a:t>since</a:t>
            </a:r>
            <a:r>
              <a:rPr lang="fr-FR" dirty="0"/>
              <a:t> 16th century</a:t>
            </a:r>
          </a:p>
          <a:p>
            <a:r>
              <a:rPr lang="fr-FR" dirty="0"/>
              <a:t>19th century : </a:t>
            </a:r>
            <a:r>
              <a:rPr lang="fr-FR" dirty="0" err="1"/>
              <a:t>increase</a:t>
            </a:r>
            <a:r>
              <a:rPr lang="fr-FR" dirty="0"/>
              <a:t> in colonisation, </a:t>
            </a:r>
            <a:r>
              <a:rPr lang="fr-FR" dirty="0" err="1"/>
              <a:t>territories</a:t>
            </a:r>
            <a:r>
              <a:rPr lang="fr-FR" dirty="0"/>
              <a:t> are </a:t>
            </a:r>
            <a:r>
              <a:rPr lang="fr-FR" dirty="0" err="1"/>
              <a:t>forcefully</a:t>
            </a:r>
            <a:r>
              <a:rPr lang="fr-FR" dirty="0"/>
              <a:t> </a:t>
            </a:r>
            <a:r>
              <a:rPr lang="fr-FR" dirty="0" err="1"/>
              <a:t>integrated</a:t>
            </a:r>
            <a:r>
              <a:rPr lang="fr-FR" dirty="0"/>
              <a:t> in </a:t>
            </a:r>
            <a:r>
              <a:rPr lang="fr-FR" dirty="0" err="1"/>
              <a:t>European</a:t>
            </a:r>
            <a:r>
              <a:rPr lang="fr-FR" dirty="0"/>
              <a:t> « free </a:t>
            </a:r>
            <a:r>
              <a:rPr lang="fr-FR" dirty="0" err="1"/>
              <a:t>trade</a:t>
            </a:r>
            <a:r>
              <a:rPr lang="fr-FR" dirty="0"/>
              <a:t> » </a:t>
            </a:r>
          </a:p>
          <a:p>
            <a:r>
              <a:rPr lang="fr-FR" dirty="0" err="1"/>
              <a:t>Eur</a:t>
            </a:r>
            <a:r>
              <a:rPr lang="fr-FR" dirty="0"/>
              <a:t> public and </a:t>
            </a:r>
            <a:r>
              <a:rPr lang="fr-FR" dirty="0" err="1"/>
              <a:t>private</a:t>
            </a:r>
            <a:r>
              <a:rPr lang="fr-FR" dirty="0"/>
              <a:t> </a:t>
            </a:r>
            <a:r>
              <a:rPr lang="fr-FR" dirty="0" err="1"/>
              <a:t>companies</a:t>
            </a:r>
            <a:r>
              <a:rPr lang="fr-FR" dirty="0"/>
              <a:t> in the colonies </a:t>
            </a:r>
            <a:r>
              <a:rPr lang="fr-FR" dirty="0" err="1"/>
              <a:t>sell</a:t>
            </a:r>
            <a:r>
              <a:rPr lang="fr-FR" dirty="0"/>
              <a:t> cheap </a:t>
            </a:r>
            <a:r>
              <a:rPr lang="fr-FR" dirty="0" err="1"/>
              <a:t>raw</a:t>
            </a:r>
            <a:r>
              <a:rPr lang="fr-FR" dirty="0"/>
              <a:t> </a:t>
            </a:r>
            <a:r>
              <a:rPr lang="fr-FR" dirty="0" err="1"/>
              <a:t>materials</a:t>
            </a:r>
            <a:r>
              <a:rPr lang="fr-FR" dirty="0"/>
              <a:t> to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metropoles</a:t>
            </a:r>
            <a:r>
              <a:rPr lang="fr-FR" dirty="0"/>
              <a:t> (</a:t>
            </a:r>
            <a:r>
              <a:rPr lang="fr-FR" dirty="0" err="1"/>
              <a:t>cotton</a:t>
            </a:r>
            <a:r>
              <a:rPr lang="fr-FR" dirty="0"/>
              <a:t>, </a:t>
            </a:r>
            <a:r>
              <a:rPr lang="fr-FR" dirty="0" err="1"/>
              <a:t>minerals</a:t>
            </a:r>
            <a:r>
              <a:rPr lang="fr-FR" dirty="0"/>
              <a:t>, </a:t>
            </a:r>
            <a:r>
              <a:rPr lang="fr-FR" dirty="0" err="1"/>
              <a:t>wood</a:t>
            </a:r>
            <a:r>
              <a:rPr lang="fr-FR" dirty="0"/>
              <a:t>)</a:t>
            </a:r>
          </a:p>
          <a:p>
            <a:r>
              <a:rPr lang="fr-FR" dirty="0" err="1"/>
              <a:t>Metropoles</a:t>
            </a:r>
            <a:r>
              <a:rPr lang="fr-FR" dirty="0"/>
              <a:t> </a:t>
            </a:r>
            <a:r>
              <a:rPr lang="fr-FR" dirty="0" err="1"/>
              <a:t>sell</a:t>
            </a:r>
            <a:r>
              <a:rPr lang="fr-FR" dirty="0"/>
              <a:t> </a:t>
            </a:r>
            <a:r>
              <a:rPr lang="fr-FR" dirty="0" err="1"/>
              <a:t>transformed</a:t>
            </a:r>
            <a:r>
              <a:rPr lang="fr-FR" dirty="0"/>
              <a:t> </a:t>
            </a:r>
            <a:r>
              <a:rPr lang="fr-FR" dirty="0" err="1"/>
              <a:t>goods</a:t>
            </a:r>
            <a:r>
              <a:rPr lang="fr-FR" dirty="0"/>
              <a:t> to colonial </a:t>
            </a:r>
            <a:r>
              <a:rPr lang="fr-FR" dirty="0" err="1"/>
              <a:t>territories</a:t>
            </a:r>
            <a:endParaRPr lang="fr-FR" dirty="0"/>
          </a:p>
          <a:p>
            <a:r>
              <a:rPr lang="fr-FR" dirty="0"/>
              <a:t>Variations </a:t>
            </a:r>
            <a:r>
              <a:rPr lang="fr-FR" dirty="0" err="1"/>
              <a:t>across</a:t>
            </a:r>
            <a:r>
              <a:rPr lang="fr-FR" dirty="0"/>
              <a:t> </a:t>
            </a:r>
            <a:r>
              <a:rPr lang="fr-FR" dirty="0" err="1"/>
              <a:t>territories</a:t>
            </a:r>
            <a:r>
              <a:rPr lang="fr-F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21432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BA1E6F-6F1C-88FC-815A-590056705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Colonial </a:t>
            </a:r>
            <a:r>
              <a:rPr lang="fr-FR" dirty="0" err="1"/>
              <a:t>economic</a:t>
            </a:r>
            <a:r>
              <a:rPr lang="fr-FR" dirty="0"/>
              <a:t> </a:t>
            </a:r>
            <a:r>
              <a:rPr lang="fr-FR" dirty="0" err="1"/>
              <a:t>policies</a:t>
            </a:r>
            <a:r>
              <a:rPr lang="fr-FR" dirty="0"/>
              <a:t> </a:t>
            </a:r>
            <a:r>
              <a:rPr lang="fr-FR" dirty="0" err="1"/>
              <a:t>early</a:t>
            </a:r>
            <a:r>
              <a:rPr lang="fr-FR" dirty="0"/>
              <a:t> 20th c.: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6B33EF-2A1B-097B-06E6-5D06810EC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Agricultural colonies,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African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farmers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+/-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coerced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according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number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settlers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conflicts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between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Africans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Europeans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over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access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to fertile land)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« Warehouse states »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imp. class of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African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business people, on the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coasts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African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producers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(Dahomey, Ivory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Coast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Mining or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rubber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capitalism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in Central and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Southern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Africa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(brutal labour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economy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African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exports are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primary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commodities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finished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products</a:t>
            </a:r>
            <a:endParaRPr lang="fr-FR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Africa’s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colonial exports  do not command large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share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world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markets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76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1AE4BF-0929-E0A2-255D-198901C2B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41DC80-FED6-3125-742D-8A52FAD22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1550"/>
            <a:ext cx="10515600" cy="5672138"/>
          </a:xfrm>
        </p:spPr>
        <p:txBody>
          <a:bodyPr>
            <a:normAutofit/>
          </a:bodyPr>
          <a:lstStyle/>
          <a:p>
            <a:pPr marL="457200" indent="-228600" algn="l" rtl="0">
              <a:spcBef>
                <a:spcPts val="0"/>
              </a:spcBef>
              <a:spcAft>
                <a:spcPts val="0"/>
              </a:spcAft>
            </a:pP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By mid-1920s &gt;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modest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amounts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capital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raised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metropoles</a:t>
            </a:r>
            <a:endParaRPr lang="fr-FR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228600" algn="l" rtl="0"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African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ocieties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reshaped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by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growth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of commercial production and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can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accumulate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riches</a:t>
            </a:r>
          </a:p>
          <a:p>
            <a:pPr marL="457200" indent="-228600" algn="l" rtl="0"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Ex: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Southern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Nigeria (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Yorubaland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Ivory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Coast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Southern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Uganda (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Buganda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: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increase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commercial production of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yam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cocoa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cotton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(conversion of rural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households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private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property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457200" indent="-228600" algn="l" rtl="0"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1920s: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Appearance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a class of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wealthy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farmers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hire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labour</a:t>
            </a:r>
          </a:p>
          <a:p>
            <a:pPr marL="457200" indent="-228600" algn="l" rtl="0"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Social change: immigration of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African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labour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colonial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territories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formation of second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generation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study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engage in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professions</a:t>
            </a:r>
          </a:p>
          <a:p>
            <a:pPr marL="457200" indent="-228600" algn="l" rtl="0"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BUT: immense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majority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brutal reality of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forced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labour and expropriation</a:t>
            </a:r>
          </a:p>
        </p:txBody>
      </p:sp>
    </p:spTree>
    <p:extLst>
      <p:ext uri="{BB962C8B-B14F-4D97-AF65-F5344CB8AC3E}">
        <p14:creationId xmlns:p14="http://schemas.microsoft.com/office/powerpoint/2010/main" val="3945457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E3C586-CE7F-B754-BDF9-D8BE6CB7B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918E7D-FBB6-2452-3AE8-3A6CC7CFB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Main </a:t>
            </a:r>
            <a:r>
              <a:rPr lang="fr-FR" dirty="0" err="1"/>
              <a:t>principles</a:t>
            </a:r>
            <a:r>
              <a:rPr lang="fr-FR" dirty="0"/>
              <a:t>: </a:t>
            </a:r>
            <a:r>
              <a:rPr lang="fr-FR" b="1" u="sng" dirty="0"/>
              <a:t>self-</a:t>
            </a:r>
            <a:r>
              <a:rPr lang="fr-FR" b="1" u="sng" dirty="0" err="1"/>
              <a:t>sufficiency</a:t>
            </a:r>
            <a:r>
              <a:rPr lang="fr-FR" b="1" u="sng" dirty="0"/>
              <a:t> (colonial exploitation </a:t>
            </a:r>
            <a:r>
              <a:rPr lang="fr-FR" b="1" u="sng" dirty="0" err="1"/>
              <a:t>should</a:t>
            </a:r>
            <a:r>
              <a:rPr lang="fr-FR" b="1" u="sng" dirty="0"/>
              <a:t> not </a:t>
            </a:r>
            <a:r>
              <a:rPr lang="fr-FR" b="1" u="sng" dirty="0" err="1"/>
              <a:t>cost</a:t>
            </a:r>
            <a:r>
              <a:rPr lang="fr-FR" b="1" u="sng" dirty="0"/>
              <a:t> money) </a:t>
            </a:r>
            <a:r>
              <a:rPr lang="fr-FR" dirty="0"/>
              <a:t>+ free </a:t>
            </a:r>
            <a:r>
              <a:rPr lang="fr-FR" dirty="0" err="1"/>
              <a:t>trade</a:t>
            </a:r>
            <a:r>
              <a:rPr lang="fr-FR" dirty="0"/>
              <a:t> (</a:t>
            </a:r>
            <a:r>
              <a:rPr lang="fr-FR" dirty="0" err="1"/>
              <a:t>between</a:t>
            </a:r>
            <a:r>
              <a:rPr lang="fr-FR" dirty="0"/>
              <a:t> Empires as </a:t>
            </a:r>
            <a:r>
              <a:rPr lang="fr-FR" dirty="0" err="1"/>
              <a:t>well</a:t>
            </a:r>
            <a:r>
              <a:rPr lang="fr-FR" dirty="0"/>
              <a:t>)</a:t>
            </a:r>
          </a:p>
          <a:p>
            <a:r>
              <a:rPr lang="fr-FR" dirty="0"/>
              <a:t>Minimum </a:t>
            </a:r>
            <a:r>
              <a:rPr lang="fr-FR" dirty="0" err="1"/>
              <a:t>investment</a:t>
            </a:r>
            <a:r>
              <a:rPr lang="fr-FR" dirty="0"/>
              <a:t>: 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Building of infrastructure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purely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according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European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trade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needs</a:t>
            </a:r>
            <a:endParaRPr lang="fr-FR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/>
              <a:t>But </a:t>
            </a:r>
            <a:r>
              <a:rPr lang="fr-FR" dirty="0" err="1"/>
              <a:t>some</a:t>
            </a:r>
            <a:r>
              <a:rPr lang="fr-FR" dirty="0"/>
              <a:t> in </a:t>
            </a:r>
            <a:r>
              <a:rPr lang="fr-FR" dirty="0" err="1"/>
              <a:t>metropoles</a:t>
            </a:r>
            <a:r>
              <a:rPr lang="fr-FR" dirty="0"/>
              <a:t> </a:t>
            </a:r>
            <a:r>
              <a:rPr lang="fr-FR" dirty="0" err="1"/>
              <a:t>say</a:t>
            </a:r>
            <a:r>
              <a:rPr lang="fr-FR" dirty="0"/>
              <a:t> </a:t>
            </a:r>
            <a:r>
              <a:rPr lang="fr-FR" dirty="0" err="1"/>
              <a:t>investments</a:t>
            </a:r>
            <a:r>
              <a:rPr lang="fr-FR" dirty="0"/>
              <a:t> in colonial </a:t>
            </a:r>
            <a:r>
              <a:rPr lang="fr-FR" dirty="0" err="1"/>
              <a:t>territory</a:t>
            </a:r>
            <a:r>
              <a:rPr lang="fr-FR" dirty="0"/>
              <a:t> </a:t>
            </a:r>
            <a:r>
              <a:rPr lang="fr-FR" dirty="0" err="1"/>
              <a:t>would</a:t>
            </a:r>
            <a:r>
              <a:rPr lang="fr-FR" dirty="0"/>
              <a:t> </a:t>
            </a:r>
            <a:r>
              <a:rPr lang="fr-FR" dirty="0" err="1"/>
              <a:t>alleviate</a:t>
            </a:r>
            <a:r>
              <a:rPr lang="fr-FR" dirty="0"/>
              <a:t> </a:t>
            </a:r>
            <a:r>
              <a:rPr lang="fr-FR" dirty="0" err="1"/>
              <a:t>dependency</a:t>
            </a:r>
            <a:r>
              <a:rPr lang="fr-FR" dirty="0"/>
              <a:t> on imports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outside</a:t>
            </a:r>
            <a:r>
              <a:rPr lang="fr-FR" dirty="0"/>
              <a:t> of </a:t>
            </a:r>
            <a:r>
              <a:rPr lang="fr-FR" dirty="0" err="1"/>
              <a:t>each</a:t>
            </a:r>
            <a:r>
              <a:rPr lang="fr-FR" dirty="0"/>
              <a:t> Empire (</a:t>
            </a:r>
            <a:r>
              <a:rPr lang="fr-FR" dirty="0" err="1"/>
              <a:t>debate</a:t>
            </a:r>
            <a:r>
              <a:rPr lang="fr-FR" dirty="0"/>
              <a:t>…)</a:t>
            </a:r>
          </a:p>
          <a:p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debate</a:t>
            </a:r>
            <a:r>
              <a:rPr lang="fr-FR" dirty="0"/>
              <a:t> on </a:t>
            </a:r>
            <a:r>
              <a:rPr lang="fr-FR" dirty="0" err="1"/>
              <a:t>whether</a:t>
            </a:r>
            <a:r>
              <a:rPr lang="fr-FR" dirty="0"/>
              <a:t> </a:t>
            </a:r>
            <a:r>
              <a:rPr lang="fr-FR" dirty="0" err="1"/>
              <a:t>establish</a:t>
            </a:r>
            <a:r>
              <a:rPr lang="fr-FR" dirty="0"/>
              <a:t> </a:t>
            </a:r>
            <a:r>
              <a:rPr lang="fr-FR" dirty="0" err="1"/>
              <a:t>protectionism</a:t>
            </a:r>
            <a:r>
              <a:rPr lang="fr-FR" dirty="0"/>
              <a:t> but marginal</a:t>
            </a:r>
          </a:p>
          <a:p>
            <a:r>
              <a:rPr lang="fr-FR" dirty="0"/>
              <a:t>= </a:t>
            </a:r>
            <a:r>
              <a:rPr lang="fr-FR" dirty="0" err="1"/>
              <a:t>very</a:t>
            </a:r>
            <a:r>
              <a:rPr lang="fr-FR" dirty="0"/>
              <a:t> fragile </a:t>
            </a:r>
            <a:r>
              <a:rPr lang="fr-FR" dirty="0" err="1"/>
              <a:t>economies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 not </a:t>
            </a:r>
            <a:r>
              <a:rPr lang="fr-FR" dirty="0" err="1"/>
              <a:t>protected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rest</a:t>
            </a:r>
            <a:r>
              <a:rPr lang="fr-FR" dirty="0"/>
              <a:t> of the world and production </a:t>
            </a:r>
            <a:r>
              <a:rPr lang="fr-FR" dirty="0" err="1"/>
              <a:t>priorities</a:t>
            </a:r>
            <a:r>
              <a:rPr lang="fr-FR" dirty="0"/>
              <a:t> </a:t>
            </a:r>
            <a:r>
              <a:rPr lang="fr-FR" dirty="0" err="1"/>
              <a:t>defined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outside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5752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6BACD6-E315-0D90-813A-F9E220AA0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FCC85E-8742-B15B-4A03-368E73E40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044951"/>
          </a:xfrm>
        </p:spPr>
        <p:txBody>
          <a:bodyPr>
            <a:normAutofit/>
          </a:bodyPr>
          <a:lstStyle/>
          <a:p>
            <a:r>
              <a:rPr lang="fr-FR" dirty="0"/>
              <a:t>« Mise en valeur » (for </a:t>
            </a:r>
            <a:r>
              <a:rPr lang="fr-FR" dirty="0" err="1"/>
              <a:t>who</a:t>
            </a:r>
            <a:r>
              <a:rPr lang="fr-FR" dirty="0"/>
              <a:t>?) and the justification of colonisation</a:t>
            </a:r>
          </a:p>
          <a:p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Idea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quite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old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(19th c.) + 1929 « 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Colonial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Fund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» in GB</a:t>
            </a:r>
          </a:p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BIG PREOCCUPATION: How to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earn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produce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more?</a:t>
            </a:r>
          </a:p>
          <a:p>
            <a:r>
              <a:rPr lang="fr-FR" dirty="0"/>
              <a:t>Promotion of « cash </a:t>
            </a:r>
            <a:r>
              <a:rPr lang="fr-FR" dirty="0" err="1"/>
              <a:t>crops</a:t>
            </a:r>
            <a:r>
              <a:rPr lang="fr-FR" dirty="0"/>
              <a:t> » and « modernisation » in agriculture VS « subsistance » (</a:t>
            </a:r>
            <a:r>
              <a:rPr lang="fr-FR" dirty="0" err="1"/>
              <a:t>presented</a:t>
            </a:r>
            <a:r>
              <a:rPr lang="fr-FR" dirty="0"/>
              <a:t> as </a:t>
            </a:r>
            <a:r>
              <a:rPr lang="fr-FR" dirty="0" err="1"/>
              <a:t>technical</a:t>
            </a:r>
            <a:r>
              <a:rPr lang="fr-FR" dirty="0"/>
              <a:t>…)</a:t>
            </a:r>
          </a:p>
          <a:p>
            <a:r>
              <a:rPr lang="fr-FR" dirty="0"/>
              <a:t>The disqualification of </a:t>
            </a:r>
            <a:r>
              <a:rPr lang="fr-FR" dirty="0" err="1"/>
              <a:t>African</a:t>
            </a:r>
            <a:r>
              <a:rPr lang="fr-FR" dirty="0"/>
              <a:t> agricultural techniques as « </a:t>
            </a:r>
            <a:r>
              <a:rPr lang="fr-FR" dirty="0" err="1"/>
              <a:t>backward</a:t>
            </a:r>
            <a:r>
              <a:rPr lang="fr-FR" dirty="0"/>
              <a:t> » (</a:t>
            </a:r>
            <a:r>
              <a:rPr lang="fr-FR" dirty="0" err="1"/>
              <a:t>counter</a:t>
            </a:r>
            <a:r>
              <a:rPr lang="fr-FR" dirty="0"/>
              <a:t>-ex of </a:t>
            </a:r>
            <a:r>
              <a:rPr lang="fr-FR" dirty="0" err="1"/>
              <a:t>Kigezi</a:t>
            </a:r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728330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1207</Words>
  <Application>Microsoft Macintosh PowerPoint</Application>
  <PresentationFormat>Grand écran</PresentationFormat>
  <Paragraphs>93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Thème Office</vt:lpstr>
      <vt:lpstr>Présentation PowerPoint</vt:lpstr>
      <vt:lpstr>Intro:</vt:lpstr>
      <vt:lpstr>Links with « mission to civilise » and deprivation of sovereignty </vt:lpstr>
      <vt:lpstr>Présentation PowerPoint</vt:lpstr>
      <vt:lpstr>Africa before « development » </vt:lpstr>
      <vt:lpstr>Colonial economic policies early 20th c.:</vt:lpstr>
      <vt:lpstr>Présentation PowerPoint</vt:lpstr>
      <vt:lpstr>Présentation PowerPoint</vt:lpstr>
      <vt:lpstr>Présentation PowerPoint</vt:lpstr>
      <vt:lpstr>What is a « success »? Careful = social construct </vt:lpstr>
      <vt:lpstr>Présentation PowerPoint</vt:lpstr>
      <vt:lpstr>Présentation PowerPoint</vt:lpstr>
      <vt:lpstr>Turning point of WWII</vt:lpstr>
      <vt:lpstr>Présentation PowerPoint</vt:lpstr>
      <vt:lpstr>A new politics of investment</vt:lpstr>
      <vt:lpstr>The invention of « under-development 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24</cp:revision>
  <dcterms:created xsi:type="dcterms:W3CDTF">2025-02-19T20:08:29Z</dcterms:created>
  <dcterms:modified xsi:type="dcterms:W3CDTF">2025-10-06T20:57:59Z</dcterms:modified>
</cp:coreProperties>
</file>