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59" r:id="rId5"/>
    <p:sldId id="275" r:id="rId6"/>
    <p:sldId id="274" r:id="rId7"/>
    <p:sldId id="260" r:id="rId8"/>
    <p:sldId id="257" r:id="rId9"/>
    <p:sldId id="261" r:id="rId10"/>
    <p:sldId id="262" r:id="rId11"/>
    <p:sldId id="263" r:id="rId12"/>
    <p:sldId id="264" r:id="rId13"/>
    <p:sldId id="267" r:id="rId14"/>
    <p:sldId id="268" r:id="rId15"/>
    <p:sldId id="265" r:id="rId16"/>
    <p:sldId id="266" r:id="rId17"/>
    <p:sldId id="272" r:id="rId18"/>
    <p:sldId id="271" r:id="rId19"/>
    <p:sldId id="27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52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66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23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16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0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40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68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04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58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46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14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C438119-2969-4E7B-A6C2-C9B8B57FC014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03D613F-B44D-40C4-834C-E784777540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516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BEB926-28D3-6921-BEED-D9E9191BD5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126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BEC2EB-9A81-E776-C796-432F4C9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7304"/>
            <a:ext cx="9144000" cy="2387600"/>
          </a:xfrm>
        </p:spPr>
        <p:txBody>
          <a:bodyPr/>
          <a:lstStyle/>
          <a:p>
            <a:r>
              <a:rPr lang="fr-FR" dirty="0">
                <a:latin typeface="Amasis MT Pro Light" panose="02040304050005020304" pitchFamily="18" charset="0"/>
              </a:rPr>
              <a:t>L’ </a:t>
            </a:r>
            <a:r>
              <a:rPr lang="fr-FR" i="1" dirty="0">
                <a:latin typeface="Amasis MT Pro Light" panose="02040304050005020304" pitchFamily="18" charset="0"/>
              </a:rPr>
              <a:t>Annonciation</a:t>
            </a:r>
            <a:r>
              <a:rPr lang="fr-FR" dirty="0">
                <a:latin typeface="Amasis MT Pro Light" panose="02040304050005020304" pitchFamily="18" charset="0"/>
              </a:rPr>
              <a:t> d’Ambrogio Lorenzetti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814CEF-7730-54E0-8937-DCCBD3BC2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2590432"/>
          </a:xfrm>
        </p:spPr>
        <p:txBody>
          <a:bodyPr>
            <a:normAutofit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1344, tempera sur bois, </a:t>
            </a:r>
          </a:p>
          <a:p>
            <a:r>
              <a:rPr lang="fr-FR" dirty="0">
                <a:latin typeface="Amasis MT Pro Light" panose="02040304050005020304" pitchFamily="18" charset="0"/>
              </a:rPr>
              <a:t>122x117,5cm, </a:t>
            </a:r>
            <a:r>
              <a:rPr lang="fr-FR" dirty="0" err="1">
                <a:latin typeface="Amasis MT Pro Light" panose="02040304050005020304" pitchFamily="18" charset="0"/>
              </a:rPr>
              <a:t>Pinacoteca</a:t>
            </a:r>
            <a:r>
              <a:rPr lang="fr-FR" dirty="0">
                <a:latin typeface="Amasis MT Pro Light" panose="02040304050005020304" pitchFamily="18" charset="0"/>
              </a:rPr>
              <a:t> </a:t>
            </a:r>
            <a:r>
              <a:rPr lang="fr-FR" dirty="0" err="1">
                <a:latin typeface="Amasis MT Pro Light" panose="02040304050005020304" pitchFamily="18" charset="0"/>
              </a:rPr>
              <a:t>nazionale</a:t>
            </a:r>
            <a:r>
              <a:rPr lang="fr-FR" dirty="0">
                <a:latin typeface="Amasis MT Pro Light" panose="02040304050005020304" pitchFamily="18" charset="0"/>
              </a:rPr>
              <a:t> di </a:t>
            </a:r>
            <a:r>
              <a:rPr lang="fr-FR" dirty="0" err="1">
                <a:latin typeface="Amasis MT Pro Light" panose="02040304050005020304" pitchFamily="18" charset="0"/>
              </a:rPr>
              <a:t>Siena</a:t>
            </a:r>
            <a:endParaRPr lang="fr-FR" dirty="0">
              <a:latin typeface="Amasis MT Pro Light" panose="02040304050005020304" pitchFamily="18" charset="0"/>
            </a:endParaRPr>
          </a:p>
          <a:p>
            <a:endParaRPr lang="fr-FR" dirty="0">
              <a:latin typeface="Amasis MT Pro Light" panose="02040304050005020304" pitchFamily="18" charset="0"/>
            </a:endParaRPr>
          </a:p>
          <a:p>
            <a:endParaRPr lang="fr-FR" dirty="0">
              <a:latin typeface="Amasis MT Pro Light" panose="02040304050005020304" pitchFamily="18" charset="0"/>
            </a:endParaRPr>
          </a:p>
          <a:p>
            <a:endParaRPr lang="fr-FR" dirty="0">
              <a:latin typeface="Amasis MT Pro Light" panose="02040304050005020304" pitchFamily="18" charset="0"/>
            </a:endParaRPr>
          </a:p>
          <a:p>
            <a:r>
              <a:rPr lang="fr-FR" sz="1400" dirty="0">
                <a:latin typeface="Amasis MT Pro Light" panose="02040304050005020304" pitchFamily="18" charset="0"/>
              </a:rPr>
              <a:t>Alix Cagniart – L3 HAA </a:t>
            </a:r>
          </a:p>
        </p:txBody>
      </p:sp>
    </p:spTree>
    <p:extLst>
      <p:ext uri="{BB962C8B-B14F-4D97-AF65-F5344CB8AC3E}">
        <p14:creationId xmlns:p14="http://schemas.microsoft.com/office/powerpoint/2010/main" val="59780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EFC2DABD-7EAC-0635-7F57-3D033855F920}"/>
              </a:ext>
            </a:extLst>
          </p:cNvPr>
          <p:cNvSpPr txBox="1"/>
          <p:nvPr/>
        </p:nvSpPr>
        <p:spPr>
          <a:xfrm>
            <a:off x="142874" y="129570"/>
            <a:ext cx="1156471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  <a:t>I. Réflexion picturale autour de la figure mariale et de la dévotion siennoise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j-ea"/>
                <a:cs typeface="+mj-cs"/>
              </a:rPr>
            </a:b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« Un archange « auto-stoppeur » » (cf. Daniel Arasse)</a:t>
            </a:r>
            <a:endParaRPr lang="fr-FR" dirty="0"/>
          </a:p>
        </p:txBody>
      </p:sp>
      <p:pic>
        <p:nvPicPr>
          <p:cNvPr id="1026" name="Picture 2" descr="Pietro Lorenzetti">
            <a:extLst>
              <a:ext uri="{FF2B5EF4-FFF2-40B4-BE49-F238E27FC236}">
                <a16:creationId xmlns:a16="http://schemas.microsoft.com/office/drawing/2014/main" id="{5E3E6D4F-4CC0-8C69-3778-375E150E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5" y="1744340"/>
            <a:ext cx="5709557" cy="384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584CD2-C4A3-E7E5-1BA6-7B90D646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828" y="1744340"/>
            <a:ext cx="4087240" cy="38468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3CF7DBA-09CC-8F35-9459-085A49FE761A}"/>
              </a:ext>
            </a:extLst>
          </p:cNvPr>
          <p:cNvSpPr txBox="1"/>
          <p:nvPr/>
        </p:nvSpPr>
        <p:spPr>
          <a:xfrm>
            <a:off x="7142661" y="5651653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8. Ambrogio Lorenzetti, détails du signe de </a:t>
            </a:r>
            <a:r>
              <a:rPr lang="fr-FR" sz="900" i="1" dirty="0" err="1"/>
              <a:t>caritas</a:t>
            </a:r>
            <a:r>
              <a:rPr lang="fr-FR" sz="900" dirty="0"/>
              <a:t>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36CEE2-F4D4-64EE-DD90-904983F56C4E}"/>
              </a:ext>
            </a:extLst>
          </p:cNvPr>
          <p:cNvSpPr txBox="1"/>
          <p:nvPr/>
        </p:nvSpPr>
        <p:spPr>
          <a:xfrm>
            <a:off x="631711" y="5651653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7. Pietro Lorenzetti</a:t>
            </a:r>
            <a:r>
              <a:rPr lang="fr-FR" sz="900" i="1" dirty="0"/>
              <a:t>, Madonna dei </a:t>
            </a:r>
            <a:r>
              <a:rPr lang="fr-FR" sz="900" i="1" dirty="0" err="1"/>
              <a:t>Tramonti</a:t>
            </a:r>
            <a:r>
              <a:rPr lang="fr-FR" sz="900" dirty="0"/>
              <a:t>, 1330, Basilique inférieure d’Assise, fresque, Assise </a:t>
            </a:r>
          </a:p>
        </p:txBody>
      </p:sp>
    </p:spTree>
    <p:extLst>
      <p:ext uri="{BB962C8B-B14F-4D97-AF65-F5344CB8AC3E}">
        <p14:creationId xmlns:p14="http://schemas.microsoft.com/office/powerpoint/2010/main" val="221948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42B3C7-8CCF-00C0-3561-2F594E8B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84" y="1709497"/>
            <a:ext cx="7754432" cy="34390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677A78-C320-1448-4191-E5AB1B5CCFC7}"/>
              </a:ext>
            </a:extLst>
          </p:cNvPr>
          <p:cNvSpPr txBox="1"/>
          <p:nvPr/>
        </p:nvSpPr>
        <p:spPr>
          <a:xfrm>
            <a:off x="126546" y="0"/>
            <a:ext cx="872353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I. Réflexion picturale autour de la figure mariale et de la dévotion siennoise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« Un archange « auto-stoppeur » » (cf. Daniel Arasse)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65A9B7-7FB7-4C82-3F59-41CCC37CC5C9}"/>
              </a:ext>
            </a:extLst>
          </p:cNvPr>
          <p:cNvSpPr txBox="1"/>
          <p:nvPr/>
        </p:nvSpPr>
        <p:spPr>
          <a:xfrm>
            <a:off x="2146745" y="5295975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9. Ambrogio Lorenzetti, détails de la fresque </a:t>
            </a:r>
            <a:r>
              <a:rPr lang="fr-FR" sz="900" i="1" dirty="0"/>
              <a:t>Allégorie du Bon Gouvernement</a:t>
            </a:r>
            <a:r>
              <a:rPr lang="fr-FR" sz="900" dirty="0"/>
              <a:t>, 1338-1339, </a:t>
            </a:r>
            <a:r>
              <a:rPr lang="fr-FR" sz="900" dirty="0" err="1"/>
              <a:t>Palazzo</a:t>
            </a:r>
            <a:r>
              <a:rPr lang="fr-FR" sz="900" dirty="0"/>
              <a:t> Publico, Sienne </a:t>
            </a:r>
          </a:p>
        </p:txBody>
      </p:sp>
    </p:spTree>
    <p:extLst>
      <p:ext uri="{BB962C8B-B14F-4D97-AF65-F5344CB8AC3E}">
        <p14:creationId xmlns:p14="http://schemas.microsoft.com/office/powerpoint/2010/main" val="345266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5FE78AF-F47D-92F9-44FC-FA6D070E9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611" y="1437620"/>
            <a:ext cx="3972631" cy="4438460"/>
          </a:xfrm>
          <a:prstGeom prst="rect">
            <a:avLst/>
          </a:prstGeom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B32AB4C6-E231-0DDA-0E41-861495135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686" y="1524742"/>
            <a:ext cx="3865120" cy="43513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778787-8C2C-A08D-A29C-D0C471CEAE38}"/>
              </a:ext>
            </a:extLst>
          </p:cNvPr>
          <p:cNvSpPr txBox="1"/>
          <p:nvPr/>
        </p:nvSpPr>
        <p:spPr>
          <a:xfrm>
            <a:off x="126546" y="0"/>
            <a:ext cx="872353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I. Réflexion picturale autour de la figure mariale et de la dévotion siennoise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« Un archange « auto-stoppeur » » (cf. Daniel Arasse)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C4F019-DC52-B137-0F83-0ED53071B697}"/>
              </a:ext>
            </a:extLst>
          </p:cNvPr>
          <p:cNvSpPr txBox="1"/>
          <p:nvPr/>
        </p:nvSpPr>
        <p:spPr>
          <a:xfrm>
            <a:off x="1378339" y="6006394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10.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084778-EC93-6A3A-E1FA-C9A76ACA93AC}"/>
              </a:ext>
            </a:extLst>
          </p:cNvPr>
          <p:cNvSpPr txBox="1"/>
          <p:nvPr/>
        </p:nvSpPr>
        <p:spPr>
          <a:xfrm>
            <a:off x="6898821" y="5986469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11. Pietro Lorenzetti, </a:t>
            </a:r>
            <a:r>
              <a:rPr lang="fr-FR" sz="900" i="1" dirty="0"/>
              <a:t>Annonciation </a:t>
            </a:r>
            <a:r>
              <a:rPr lang="fr-FR" sz="900" dirty="0"/>
              <a:t> (couronnement du polyptique de la Pieve), 1320, détrempe sur bois église Pieve di Santa Maria, Arezzo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497121-D54D-9419-4B0D-BA41D27B64BB}"/>
              </a:ext>
            </a:extLst>
          </p:cNvPr>
          <p:cNvSpPr txBox="1"/>
          <p:nvPr/>
        </p:nvSpPr>
        <p:spPr>
          <a:xfrm>
            <a:off x="5588000" y="3615267"/>
            <a:ext cx="11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Palme ou rameau </a:t>
            </a:r>
          </a:p>
        </p:txBody>
      </p:sp>
    </p:spTree>
    <p:extLst>
      <p:ext uri="{BB962C8B-B14F-4D97-AF65-F5344CB8AC3E}">
        <p14:creationId xmlns:p14="http://schemas.microsoft.com/office/powerpoint/2010/main" val="2565286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9B8206-9C15-FE7B-C139-E45D090A3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497610"/>
            <a:ext cx="5564097" cy="46719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5826C7-ED0B-9F08-A713-407775B72325}"/>
              </a:ext>
            </a:extLst>
          </p:cNvPr>
          <p:cNvSpPr txBox="1"/>
          <p:nvPr/>
        </p:nvSpPr>
        <p:spPr>
          <a:xfrm>
            <a:off x="2736097" y="6266371"/>
            <a:ext cx="468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12. Duccio di </a:t>
            </a:r>
            <a:r>
              <a:rPr lang="fr-FR" sz="900" dirty="0" err="1"/>
              <a:t>Buoninsegna</a:t>
            </a:r>
            <a:r>
              <a:rPr lang="fr-FR" sz="900" dirty="0"/>
              <a:t>, détails du panneau de la </a:t>
            </a:r>
            <a:r>
              <a:rPr lang="fr-FR" sz="900" i="1" dirty="0"/>
              <a:t>Cène </a:t>
            </a:r>
            <a:r>
              <a:rPr lang="fr-FR" sz="900" dirty="0"/>
              <a:t>de la </a:t>
            </a:r>
            <a:r>
              <a:rPr lang="fr-FR" sz="900" i="1" dirty="0" err="1"/>
              <a:t>Maestà</a:t>
            </a:r>
            <a:r>
              <a:rPr lang="fr-FR" sz="900" i="1" dirty="0"/>
              <a:t>, </a:t>
            </a:r>
            <a:r>
              <a:rPr lang="fr-FR" sz="900" dirty="0"/>
              <a:t>tempera et or sur bois, 1308-1311, </a:t>
            </a:r>
            <a:r>
              <a:rPr lang="it-IT" sz="900" dirty="0"/>
              <a:t>Opera della Metropolitana di Siena</a:t>
            </a:r>
            <a:endParaRPr lang="fr-FR" sz="9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BAB790-9E66-7F39-5229-38FCDCA98E9B}"/>
              </a:ext>
            </a:extLst>
          </p:cNvPr>
          <p:cNvSpPr txBox="1"/>
          <p:nvPr/>
        </p:nvSpPr>
        <p:spPr>
          <a:xfrm>
            <a:off x="110361" y="56644"/>
            <a:ext cx="10028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A. Réflexion siennoise : espace fini et infini (Saint Berna</a:t>
            </a:r>
            <a:r>
              <a:rPr lang="fr-FR" sz="2400" dirty="0">
                <a:solidFill>
                  <a:prstClr val="white"/>
                </a:solidFill>
                <a:latin typeface="Amasis MT Pro Light" panose="02040304050005020304" pitchFamily="18" charset="0"/>
              </a:rPr>
              <a:t>r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din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 de Sienne)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A7E572-9063-21F7-8CA4-B43CBE47A0AE}"/>
              </a:ext>
            </a:extLst>
          </p:cNvPr>
          <p:cNvSpPr txBox="1"/>
          <p:nvPr/>
        </p:nvSpPr>
        <p:spPr>
          <a:xfrm>
            <a:off x="292100" y="2099678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« boîte d’espace » et </a:t>
            </a:r>
          </a:p>
          <a:p>
            <a:r>
              <a:rPr lang="fr-FR" dirty="0">
                <a:latin typeface="Amasis MT Pro Light" panose="02040304050005020304" pitchFamily="18" charset="0"/>
              </a:rPr>
              <a:t>« plan du tableau » </a:t>
            </a:r>
          </a:p>
          <a:p>
            <a:endParaRPr lang="fr-FR" dirty="0">
              <a:latin typeface="Amasis MT Pro Light" panose="02040304050005020304" pitchFamily="18" charset="0"/>
            </a:endParaRPr>
          </a:p>
          <a:p>
            <a:r>
              <a:rPr lang="fr-FR" dirty="0">
                <a:latin typeface="Amasis MT Pro Light" panose="02040304050005020304" pitchFamily="18" charset="0"/>
              </a:rPr>
              <a:t>Erwin Panofsky, </a:t>
            </a:r>
            <a:r>
              <a:rPr lang="fr-FR" sz="1800" i="1" dirty="0">
                <a:effectLst/>
                <a:latin typeface="Amasis MT Pro Light" panose="020403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perspective comme forme symbolique, </a:t>
            </a:r>
            <a:r>
              <a:rPr lang="fr-FR" sz="1800" dirty="0">
                <a:effectLst/>
                <a:latin typeface="Amasis MT Pro Light" panose="020403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1975</a:t>
            </a:r>
            <a:endParaRPr lang="fr-FR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8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88ACE6-E458-1A3F-A69F-328089DD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25" y="1857753"/>
            <a:ext cx="3231163" cy="38125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DBFDAA-9529-A1CA-E9D6-0C1BF7A62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75" y="1663345"/>
            <a:ext cx="3939389" cy="39443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3E855BB-78B6-08C4-FC1A-4865F8801A64}"/>
              </a:ext>
            </a:extLst>
          </p:cNvPr>
          <p:cNvSpPr txBox="1"/>
          <p:nvPr/>
        </p:nvSpPr>
        <p:spPr>
          <a:xfrm>
            <a:off x="1829025" y="5737629"/>
            <a:ext cx="252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13. Schéma perspective de l’ </a:t>
            </a:r>
            <a:r>
              <a:rPr lang="fr-FR" sz="900" i="1" dirty="0"/>
              <a:t>Annonciation d’</a:t>
            </a:r>
            <a:r>
              <a:rPr lang="fr-FR" sz="900" dirty="0"/>
              <a:t> Ambrogio Lorenzetti (Loïc </a:t>
            </a:r>
            <a:r>
              <a:rPr lang="fr-FR" sz="900" dirty="0" err="1"/>
              <a:t>Richalet</a:t>
            </a:r>
            <a:r>
              <a:rPr lang="fr-FR" sz="900" dirty="0"/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F7D481-B578-7549-89C8-504FD7FF3ACE}"/>
              </a:ext>
            </a:extLst>
          </p:cNvPr>
          <p:cNvSpPr txBox="1"/>
          <p:nvPr/>
        </p:nvSpPr>
        <p:spPr>
          <a:xfrm>
            <a:off x="6575904" y="5737629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14. Schéma perspective de </a:t>
            </a:r>
            <a:r>
              <a:rPr lang="fr-FR" sz="900" i="1" dirty="0"/>
              <a:t>La Présentation au Temple d’</a:t>
            </a:r>
            <a:r>
              <a:rPr lang="fr-FR" sz="900" dirty="0"/>
              <a:t> Ambrogio Lorenzetti (Loïc </a:t>
            </a:r>
            <a:r>
              <a:rPr lang="fr-FR" sz="900" dirty="0" err="1"/>
              <a:t>Richalet</a:t>
            </a:r>
            <a:r>
              <a:rPr lang="fr-FR" sz="900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2E6772-1FB0-B72D-7783-9F593210CB32}"/>
              </a:ext>
            </a:extLst>
          </p:cNvPr>
          <p:cNvSpPr txBox="1"/>
          <p:nvPr/>
        </p:nvSpPr>
        <p:spPr>
          <a:xfrm>
            <a:off x="110361" y="73578"/>
            <a:ext cx="10028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A. Réflexion siennoise : espace fini et infini (Saint Berna</a:t>
            </a:r>
            <a:r>
              <a:rPr lang="fr-FR" sz="2400" dirty="0">
                <a:solidFill>
                  <a:prstClr val="white"/>
                </a:solidFill>
                <a:latin typeface="Amasis MT Pro Light" panose="02040304050005020304" pitchFamily="18" charset="0"/>
              </a:rPr>
              <a:t>r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din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 de Sienne)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F7904C-35F5-DA8F-EBA5-9A1E658348B8}"/>
              </a:ext>
            </a:extLst>
          </p:cNvPr>
          <p:cNvSpPr txBox="1"/>
          <p:nvPr/>
        </p:nvSpPr>
        <p:spPr>
          <a:xfrm>
            <a:off x="331742" y="934423"/>
            <a:ext cx="5764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« lignes de récession » vers un point de fuite et non une ligne </a:t>
            </a:r>
          </a:p>
          <a:p>
            <a:r>
              <a:rPr lang="fr-FR" dirty="0">
                <a:latin typeface="Amasis MT Pro Light" panose="02040304050005020304" pitchFamily="18" charset="0"/>
              </a:rPr>
              <a:t>Erwin Panofsky, </a:t>
            </a:r>
            <a:r>
              <a:rPr lang="fr-FR" sz="1800" i="1" dirty="0">
                <a:effectLst/>
                <a:latin typeface="Amasis MT Pro Light" panose="020403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 perspective comme forme symbolique, </a:t>
            </a:r>
            <a:r>
              <a:rPr lang="fr-FR" sz="1800" dirty="0">
                <a:effectLst/>
                <a:latin typeface="Amasis MT Pro Light" panose="020403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1975</a:t>
            </a:r>
            <a:endParaRPr lang="fr-FR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1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699F8F1-633C-9DE6-32C9-3EF568BEDA6E}"/>
              </a:ext>
            </a:extLst>
          </p:cNvPr>
          <p:cNvSpPr txBox="1"/>
          <p:nvPr/>
        </p:nvSpPr>
        <p:spPr>
          <a:xfrm>
            <a:off x="110361" y="56644"/>
            <a:ext cx="100289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B. Spiritualité byzantine et espace aristotélicien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2D5793-82B1-DDFF-F95E-0FF1B95C1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539" y="1401083"/>
            <a:ext cx="4328019" cy="4351338"/>
          </a:xfrm>
          <a:prstGeom prst="rect">
            <a:avLst/>
          </a:prstGeom>
        </p:spPr>
      </p:pic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ED373958-A0BF-5262-3E5D-D148D51AA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9458" y="1401083"/>
            <a:ext cx="3865120" cy="4351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D00CF2-D852-2B0B-25EB-E81AE3326E17}"/>
              </a:ext>
            </a:extLst>
          </p:cNvPr>
          <p:cNvSpPr txBox="1"/>
          <p:nvPr/>
        </p:nvSpPr>
        <p:spPr>
          <a:xfrm>
            <a:off x="987926" y="5853621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15.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8FEC0A-0077-A63B-BA3C-59E0083CEB68}"/>
              </a:ext>
            </a:extLst>
          </p:cNvPr>
          <p:cNvSpPr txBox="1"/>
          <p:nvPr/>
        </p:nvSpPr>
        <p:spPr>
          <a:xfrm>
            <a:off x="6764523" y="5853621"/>
            <a:ext cx="2997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16. Simone Martini, </a:t>
            </a:r>
            <a:r>
              <a:rPr lang="fr-FR" sz="900" dirty="0" err="1"/>
              <a:t>Lippo</a:t>
            </a:r>
            <a:r>
              <a:rPr lang="fr-FR" sz="900" dirty="0"/>
              <a:t> Memmi, panneau central de l’</a:t>
            </a:r>
            <a:r>
              <a:rPr lang="fr-FR" sz="900" i="1" dirty="0"/>
              <a:t>Annonciation entre les saints Ansan et Marguerite</a:t>
            </a:r>
            <a:r>
              <a:rPr lang="fr-FR" sz="900" dirty="0"/>
              <a:t>, 1333, musée des Offices, Florence </a:t>
            </a:r>
          </a:p>
        </p:txBody>
      </p:sp>
    </p:spTree>
    <p:extLst>
      <p:ext uri="{BB962C8B-B14F-4D97-AF65-F5344CB8AC3E}">
        <p14:creationId xmlns:p14="http://schemas.microsoft.com/office/powerpoint/2010/main" val="280132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373130-5558-E922-5A40-825D6B11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4" y="1600064"/>
            <a:ext cx="3925592" cy="38223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4EF497-D57C-BC5E-709B-F2E793309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04" y="1600064"/>
            <a:ext cx="3421223" cy="382239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F24F5A9-0A62-0A27-3937-34E7C3D7006A}"/>
              </a:ext>
            </a:extLst>
          </p:cNvPr>
          <p:cNvSpPr txBox="1"/>
          <p:nvPr/>
        </p:nvSpPr>
        <p:spPr>
          <a:xfrm>
            <a:off x="104723" y="5543867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17. Duccio di </a:t>
            </a:r>
            <a:r>
              <a:rPr lang="fr-FR" sz="900" dirty="0" err="1"/>
              <a:t>Buoninsegna</a:t>
            </a:r>
            <a:r>
              <a:rPr lang="fr-FR" sz="900" dirty="0"/>
              <a:t>, Annonciation, 1307-1311, tempera sur bois, 44.5 x 45.8 cm, The National </a:t>
            </a:r>
            <a:r>
              <a:rPr lang="fr-FR" sz="900" dirty="0" err="1"/>
              <a:t>Gallery</a:t>
            </a:r>
            <a:r>
              <a:rPr lang="fr-FR" sz="900" dirty="0"/>
              <a:t>, London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1D8CAB-7CD8-FF05-83BE-18D13ABA8286}"/>
              </a:ext>
            </a:extLst>
          </p:cNvPr>
          <p:cNvSpPr txBox="1"/>
          <p:nvPr/>
        </p:nvSpPr>
        <p:spPr>
          <a:xfrm>
            <a:off x="4107986" y="5496768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18. Pietro Lorenzetti, </a:t>
            </a:r>
            <a:r>
              <a:rPr lang="fr-FR" sz="900" i="1" dirty="0"/>
              <a:t>Annonciation </a:t>
            </a:r>
            <a:r>
              <a:rPr lang="fr-FR" sz="900" dirty="0"/>
              <a:t> (couronnement du polyptique de la Pieve), 1320, détrempe sur bois église Pieve di Santa Maria, Arezzo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10B378-3C40-E139-3324-5DEE3285BB94}"/>
              </a:ext>
            </a:extLst>
          </p:cNvPr>
          <p:cNvSpPr txBox="1"/>
          <p:nvPr/>
        </p:nvSpPr>
        <p:spPr>
          <a:xfrm>
            <a:off x="7790712" y="6097232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19. Fra Angelico, Annonciation de Cortone, 1433, tempera sur bois, 175x180cm, Musée diocésain, Cortone   </a:t>
            </a:r>
          </a:p>
        </p:txBody>
      </p:sp>
      <p:pic>
        <p:nvPicPr>
          <p:cNvPr id="1026" name="Picture 2" descr="Au Hasard des Arts: L'Annonciation de Cortone peinte par Fra Angelico">
            <a:extLst>
              <a:ext uri="{FF2B5EF4-FFF2-40B4-BE49-F238E27FC236}">
                <a16:creationId xmlns:a16="http://schemas.microsoft.com/office/drawing/2014/main" id="{79632FF8-C048-73A3-6AE9-C146A138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45" y="2178880"/>
            <a:ext cx="3740487" cy="382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CBE12BF-D207-DF23-46CC-257E82731395}"/>
              </a:ext>
            </a:extLst>
          </p:cNvPr>
          <p:cNvSpPr txBox="1"/>
          <p:nvPr/>
        </p:nvSpPr>
        <p:spPr>
          <a:xfrm>
            <a:off x="104723" y="107444"/>
            <a:ext cx="100289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B. Spiritualité byzantine et espace aristotélicien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C9F5C5-AEB9-69C0-EF76-7B40B8EDF8BF}"/>
              </a:ext>
            </a:extLst>
          </p:cNvPr>
          <p:cNvSpPr txBox="1"/>
          <p:nvPr/>
        </p:nvSpPr>
        <p:spPr>
          <a:xfrm>
            <a:off x="8096496" y="107444"/>
            <a:ext cx="39907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« </a:t>
            </a:r>
            <a:r>
              <a:rPr lang="fr-FR" i="1" dirty="0" err="1">
                <a:latin typeface="Amasis MT Pro Light" panose="02040304050005020304" pitchFamily="18" charset="0"/>
              </a:rPr>
              <a:t>habitaculum</a:t>
            </a:r>
            <a:r>
              <a:rPr lang="fr-FR" dirty="0">
                <a:latin typeface="Amasis MT Pro Light" panose="02040304050005020304" pitchFamily="18" charset="0"/>
              </a:rPr>
              <a:t> humain de la divinité »</a:t>
            </a:r>
          </a:p>
          <a:p>
            <a:r>
              <a:rPr lang="fr-FR" dirty="0">
                <a:latin typeface="Amasis MT Pro Light" panose="02040304050005020304" pitchFamily="18" charset="0"/>
              </a:rPr>
              <a:t>« bâtiment de mémoire »</a:t>
            </a:r>
          </a:p>
          <a:p>
            <a:r>
              <a:rPr lang="fr-FR" dirty="0">
                <a:latin typeface="Amasis MT Pro Light" panose="02040304050005020304" pitchFamily="18" charset="0"/>
              </a:rPr>
              <a:t>« somme totale de tous les lieux occupés par des corps »</a:t>
            </a:r>
          </a:p>
          <a:p>
            <a:endParaRPr lang="fr-FR" dirty="0">
              <a:latin typeface="Amasis MT Pro Light" panose="02040304050005020304" pitchFamily="18" charset="0"/>
            </a:endParaRPr>
          </a:p>
          <a:p>
            <a:r>
              <a:rPr lang="fr-FR" dirty="0">
                <a:latin typeface="Amasis MT Pro Light" panose="02040304050005020304" pitchFamily="18" charset="0"/>
              </a:rPr>
              <a:t>Daniel Arasse, </a:t>
            </a:r>
            <a:r>
              <a:rPr lang="fr-FR" i="1" dirty="0">
                <a:latin typeface="Amasis MT Pro Light" panose="02040304050005020304" pitchFamily="18" charset="0"/>
              </a:rPr>
              <a:t>L’Annonciation italienne</a:t>
            </a:r>
            <a:r>
              <a:rPr lang="fr-FR" dirty="0">
                <a:latin typeface="Amasis MT Pro Light" panose="02040304050005020304" pitchFamily="18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1457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Annunciation by Pietro Lorenzetti - ArtPaintingArtist">
            <a:extLst>
              <a:ext uri="{FF2B5EF4-FFF2-40B4-BE49-F238E27FC236}">
                <a16:creationId xmlns:a16="http://schemas.microsoft.com/office/drawing/2014/main" id="{ED87D0B1-9CF1-BE4E-0742-86FCCC671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54" y="1253331"/>
            <a:ext cx="44674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03453F-2E10-4D88-E409-5308D00FCE62}"/>
              </a:ext>
            </a:extLst>
          </p:cNvPr>
          <p:cNvSpPr txBox="1"/>
          <p:nvPr/>
        </p:nvSpPr>
        <p:spPr>
          <a:xfrm>
            <a:off x="1203721" y="5674568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20. Pietro Lorenzetti, </a:t>
            </a:r>
            <a:r>
              <a:rPr lang="fr-FR" sz="900" i="1" dirty="0"/>
              <a:t>Annonciation </a:t>
            </a:r>
            <a:r>
              <a:rPr lang="fr-FR" sz="900" dirty="0"/>
              <a:t> (polyptique de San </a:t>
            </a:r>
            <a:r>
              <a:rPr lang="fr-FR" sz="900" dirty="0" err="1"/>
              <a:t>Guisto</a:t>
            </a:r>
            <a:r>
              <a:rPr lang="fr-FR" sz="900" dirty="0"/>
              <a:t>), 1335-40, détrempe sur bois, Pinacothèque nationale de Sienne, Sienne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354B60D-00FE-24C1-E754-A39B4953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26" y="1253331"/>
            <a:ext cx="3865120" cy="43513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C0CC4FB-D04C-0C96-AE6B-18E13407BCB3}"/>
              </a:ext>
            </a:extLst>
          </p:cNvPr>
          <p:cNvSpPr txBox="1"/>
          <p:nvPr/>
        </p:nvSpPr>
        <p:spPr>
          <a:xfrm>
            <a:off x="6923059" y="5743817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21.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4DAED5-81A0-FF4F-EBD0-3CD3902EFCF3}"/>
              </a:ext>
            </a:extLst>
          </p:cNvPr>
          <p:cNvSpPr txBox="1"/>
          <p:nvPr/>
        </p:nvSpPr>
        <p:spPr>
          <a:xfrm>
            <a:off x="110361" y="56644"/>
            <a:ext cx="10028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Détails architecturale : la colonne </a:t>
            </a:r>
          </a:p>
          <a:p>
            <a:pPr lvl="0"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5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8FB32ED1-CC50-0F33-F0F4-2D74324BD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111" y="990599"/>
            <a:ext cx="4915020" cy="553331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97A675-8213-5460-5F19-B9F71BCF8B72}"/>
              </a:ext>
            </a:extLst>
          </p:cNvPr>
          <p:cNvSpPr txBox="1"/>
          <p:nvPr/>
        </p:nvSpPr>
        <p:spPr>
          <a:xfrm>
            <a:off x="8820845" y="6016080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22.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4E74BB-6CAC-AB97-C0F9-845300DCCFD8}"/>
              </a:ext>
            </a:extLst>
          </p:cNvPr>
          <p:cNvSpPr txBox="1"/>
          <p:nvPr/>
        </p:nvSpPr>
        <p:spPr>
          <a:xfrm>
            <a:off x="110361" y="56644"/>
            <a:ext cx="10028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Détails architecturale : la colonne </a:t>
            </a:r>
          </a:p>
          <a:p>
            <a:pPr lvl="0"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9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4221AC-8447-1C7B-20D9-C7507CBD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26" y="1590418"/>
            <a:ext cx="1146492" cy="36771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CDFCBE-ECC0-80D1-7967-BD5765C9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70" y="1590418"/>
            <a:ext cx="3067478" cy="36771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C8A7CF-DC33-8047-D4C7-05D8B6DA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5761"/>
            <a:ext cx="5753903" cy="28864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917FD1B-B882-707D-3464-F5B6105934FA}"/>
              </a:ext>
            </a:extLst>
          </p:cNvPr>
          <p:cNvSpPr txBox="1"/>
          <p:nvPr/>
        </p:nvSpPr>
        <p:spPr>
          <a:xfrm>
            <a:off x="110361" y="56644"/>
            <a:ext cx="10028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Détails architecturale : la colonne </a:t>
            </a:r>
          </a:p>
          <a:p>
            <a:pPr lvl="0"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87B9AA-6D9F-4A85-D6A4-D6A6123999A2}"/>
              </a:ext>
            </a:extLst>
          </p:cNvPr>
          <p:cNvSpPr txBox="1"/>
          <p:nvPr/>
        </p:nvSpPr>
        <p:spPr>
          <a:xfrm>
            <a:off x="537214" y="5438413"/>
            <a:ext cx="194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23. Ambrogio Lorenzetti, détails de la colonne et du manteau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E99E48-F552-0C3E-8353-3C81767F0C65}"/>
              </a:ext>
            </a:extLst>
          </p:cNvPr>
          <p:cNvSpPr txBox="1"/>
          <p:nvPr/>
        </p:nvSpPr>
        <p:spPr>
          <a:xfrm>
            <a:off x="2600125" y="5438413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24. Ambrogio Lorenzetti, détails des ailes supérieurs de l’ange Gabriel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C3DDFD-2DCB-B780-F24F-042A94C6D5C1}"/>
              </a:ext>
            </a:extLst>
          </p:cNvPr>
          <p:cNvSpPr txBox="1"/>
          <p:nvPr/>
        </p:nvSpPr>
        <p:spPr>
          <a:xfrm>
            <a:off x="6096000" y="4930582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25. Ambrogio Lorenzetti, détails de la dernière salutation de l’ange Gabriel 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</p:spTree>
    <p:extLst>
      <p:ext uri="{BB962C8B-B14F-4D97-AF65-F5344CB8AC3E}">
        <p14:creationId xmlns:p14="http://schemas.microsoft.com/office/powerpoint/2010/main" val="2748606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22D7F6CD-B323-0499-55DE-8A8ADAD79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878" y="251866"/>
            <a:ext cx="5644243" cy="63542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03F6D2-5C5F-8543-E338-2980F42BA1F1}"/>
              </a:ext>
            </a:extLst>
          </p:cNvPr>
          <p:cNvSpPr txBox="1"/>
          <p:nvPr/>
        </p:nvSpPr>
        <p:spPr>
          <a:xfrm>
            <a:off x="8918121" y="6236802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1.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</a:t>
            </a:r>
          </a:p>
        </p:txBody>
      </p:sp>
    </p:spTree>
    <p:extLst>
      <p:ext uri="{BB962C8B-B14F-4D97-AF65-F5344CB8AC3E}">
        <p14:creationId xmlns:p14="http://schemas.microsoft.com/office/powerpoint/2010/main" val="310697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C0BC3D-C163-BF58-3ACD-ABA2B974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166" y="1228366"/>
            <a:ext cx="7809667" cy="46377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CE712B-E2D9-1185-D321-673431E514DE}"/>
              </a:ext>
            </a:extLst>
          </p:cNvPr>
          <p:cNvSpPr txBox="1"/>
          <p:nvPr/>
        </p:nvSpPr>
        <p:spPr>
          <a:xfrm>
            <a:off x="2443997" y="5986971"/>
            <a:ext cx="468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26.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1340-1344, fresque, h. 240 cm, Abbaye de San </a:t>
            </a:r>
            <a:r>
              <a:rPr lang="fr-FR" sz="900" dirty="0" err="1"/>
              <a:t>Galgano</a:t>
            </a:r>
            <a:r>
              <a:rPr lang="fr-FR" sz="900" dirty="0"/>
              <a:t>, </a:t>
            </a:r>
            <a:r>
              <a:rPr lang="fr-FR" sz="900" dirty="0" err="1"/>
              <a:t>Montesiepi</a:t>
            </a:r>
            <a:r>
              <a:rPr lang="fr-FR" sz="9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8F814D-8513-BE62-4CAA-02D71C8B855C}"/>
              </a:ext>
            </a:extLst>
          </p:cNvPr>
          <p:cNvSpPr txBox="1"/>
          <p:nvPr/>
        </p:nvSpPr>
        <p:spPr>
          <a:xfrm>
            <a:off x="110361" y="28037"/>
            <a:ext cx="10028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latin typeface="Amasis MT Pro Light" panose="02040304050005020304" pitchFamily="18" charset="0"/>
              </a:rPr>
              <a:t>II. L’enjeux de la représentation de l’Incarnation par la spatialité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C. Détails architecturale : la colonne </a:t>
            </a:r>
          </a:p>
          <a:p>
            <a:pPr lvl="0"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12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5A50B-7106-E618-84F5-7A083D5D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masis MT Pro Light" panose="02040304050005020304" pitchFamily="18" charset="0"/>
              </a:rPr>
              <a:t>En quoi les sujets de l’Annonciation et du mystère de l’Incarnation sont-ils des thèmes de réflexion pour le « </a:t>
            </a:r>
            <a:r>
              <a:rPr lang="fr-FR" dirty="0" err="1">
                <a:latin typeface="Amasis MT Pro Light" panose="02040304050005020304" pitchFamily="18" charset="0"/>
              </a:rPr>
              <a:t>doctus</a:t>
            </a:r>
            <a:r>
              <a:rPr lang="fr-FR" dirty="0">
                <a:latin typeface="Amasis MT Pro Light" panose="02040304050005020304" pitchFamily="18" charset="0"/>
              </a:rPr>
              <a:t> </a:t>
            </a:r>
            <a:r>
              <a:rPr lang="fr-FR" dirty="0" err="1">
                <a:latin typeface="Amasis MT Pro Light" panose="02040304050005020304" pitchFamily="18" charset="0"/>
              </a:rPr>
              <a:t>pictor</a:t>
            </a:r>
            <a:r>
              <a:rPr lang="fr-FR" dirty="0">
                <a:latin typeface="Amasis MT Pro Light" panose="02040304050005020304" pitchFamily="18" charset="0"/>
              </a:rPr>
              <a:t> » qu’est Ambrogio Lorenzetti ? </a:t>
            </a:r>
          </a:p>
        </p:txBody>
      </p:sp>
    </p:spTree>
    <p:extLst>
      <p:ext uri="{BB962C8B-B14F-4D97-AF65-F5344CB8AC3E}">
        <p14:creationId xmlns:p14="http://schemas.microsoft.com/office/powerpoint/2010/main" val="239505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48E44-F8E7-DC86-9DE6-AA3B0D15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masis MT Pro Light" panose="02040304050005020304" pitchFamily="18" charset="0"/>
              </a:rPr>
              <a:t>Plan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990A30-95AC-201F-E781-C12D46F2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04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I. Réflexion picturale autour de la figure mariale et de la dévotion siennoise 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A. Instant narratif figé entre Annonciation et acceptation  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B. La figure de la Vierge Marie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C. « Un archange « auto-stoppeur » » (Daniel Arasse) </a:t>
            </a:r>
          </a:p>
          <a:p>
            <a:pPr marL="0" indent="0">
              <a:buNone/>
            </a:pPr>
            <a:endParaRPr lang="fr-FR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II. L’enjeux de la représentation de l’Incarnation par la spatialité 	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A. Réflexion siennoise : espace fini et infini (Saint Bernardin de Sienne) 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B. Spiritualité byzantine et espace aristotélicien 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	C. Détails architecturale : la colonne </a:t>
            </a:r>
          </a:p>
          <a:p>
            <a:pPr marL="0" indent="0">
              <a:buNone/>
            </a:pPr>
            <a:endParaRPr lang="fr-FR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fr-FR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0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4364C-EE48-46F5-CD18-15A4E28D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masis MT Pro Light" panose="02040304050005020304" pitchFamily="18" charset="0"/>
              </a:rPr>
              <a:t>Définition canonique de l’Incarnation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E1BD36-5776-B1FF-E6F3-AAF6A575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461- 463  483</a:t>
            </a:r>
          </a:p>
          <a:p>
            <a:pPr marL="0" indent="0">
              <a:buNone/>
            </a:pPr>
            <a:r>
              <a:rPr lang="fr-FR" dirty="0">
                <a:latin typeface="Amasis MT Pro Light" panose="02040304050005020304" pitchFamily="18" charset="0"/>
              </a:rPr>
              <a:t>L’Église appelle « Incarnation » le mystère de l’admirable union de la nature divine et de la nature humaine en l’unique Personne divine du Verbe. Pour accomplir notre salut, le Fils de Dieu s’est fait « chair » (</a:t>
            </a:r>
            <a:r>
              <a:rPr lang="fr-FR" dirty="0" err="1">
                <a:latin typeface="Amasis MT Pro Light" panose="02040304050005020304" pitchFamily="18" charset="0"/>
              </a:rPr>
              <a:t>Jn</a:t>
            </a:r>
            <a:r>
              <a:rPr lang="fr-FR" dirty="0">
                <a:latin typeface="Amasis MT Pro Light" panose="02040304050005020304" pitchFamily="18" charset="0"/>
              </a:rPr>
              <a:t> 1,14), devenant vraiment homme. La foi en l’Incarnation est le signe distinctif de la foi chrétienne.</a:t>
            </a:r>
          </a:p>
          <a:p>
            <a:pPr marL="0" indent="0">
              <a:buNone/>
            </a:pPr>
            <a:endParaRPr lang="fr-FR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r>
              <a:rPr lang="fr-FR" i="1" dirty="0">
                <a:latin typeface="Amasis MT Pro Light" panose="02040304050005020304" pitchFamily="18" charset="0"/>
              </a:rPr>
              <a:t>Compendium du Catéchisme de l’Eglise catholique</a:t>
            </a:r>
            <a:r>
              <a:rPr lang="fr-FR" dirty="0">
                <a:latin typeface="Amasis MT Pro Light" panose="02040304050005020304" pitchFamily="18" charset="0"/>
              </a:rPr>
              <a:t>, </a:t>
            </a:r>
            <a:r>
              <a:rPr lang="fr-FR" dirty="0" err="1">
                <a:latin typeface="Amasis MT Pro Light" panose="02040304050005020304" pitchFamily="18" charset="0"/>
              </a:rPr>
              <a:t>Libreria</a:t>
            </a:r>
            <a:r>
              <a:rPr lang="fr-FR" dirty="0">
                <a:latin typeface="Amasis MT Pro Light" panose="02040304050005020304" pitchFamily="18" charset="0"/>
              </a:rPr>
              <a:t> Editrice </a:t>
            </a:r>
            <a:r>
              <a:rPr lang="fr-FR" dirty="0" err="1">
                <a:latin typeface="Amasis MT Pro Light" panose="02040304050005020304" pitchFamily="18" charset="0"/>
              </a:rPr>
              <a:t>Vaticana</a:t>
            </a:r>
            <a:r>
              <a:rPr lang="fr-FR" dirty="0">
                <a:latin typeface="Amasis MT Pro Light" panose="02040304050005020304" pitchFamily="18" charset="0"/>
              </a:rPr>
              <a:t>, </a:t>
            </a:r>
            <a:r>
              <a:rPr lang="fr-FR" dirty="0" err="1">
                <a:latin typeface="Amasis MT Pro Light" panose="02040304050005020304" pitchFamily="18" charset="0"/>
              </a:rPr>
              <a:t>Città</a:t>
            </a:r>
            <a:r>
              <a:rPr lang="fr-FR" dirty="0">
                <a:latin typeface="Amasis MT Pro Light" panose="02040304050005020304" pitchFamily="18" charset="0"/>
              </a:rPr>
              <a:t> </a:t>
            </a:r>
            <a:r>
              <a:rPr lang="fr-FR" dirty="0" err="1">
                <a:latin typeface="Amasis MT Pro Light" panose="02040304050005020304" pitchFamily="18" charset="0"/>
              </a:rPr>
              <a:t>del</a:t>
            </a:r>
            <a:r>
              <a:rPr lang="fr-FR" dirty="0">
                <a:latin typeface="Amasis MT Pro Light" panose="02040304050005020304" pitchFamily="18" charset="0"/>
              </a:rPr>
              <a:t> </a:t>
            </a:r>
            <a:r>
              <a:rPr lang="fr-FR" dirty="0" err="1">
                <a:latin typeface="Amasis MT Pro Light" panose="02040304050005020304" pitchFamily="18" charset="0"/>
              </a:rPr>
              <a:t>Vaticano</a:t>
            </a:r>
            <a:r>
              <a:rPr lang="fr-FR" dirty="0">
                <a:latin typeface="Amasis MT Pro Light" panose="02040304050005020304" pitchFamily="18" charset="0"/>
              </a:rPr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90150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1AA159-9C76-9888-A40E-B4752F03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masis MT Pro Light" panose="02040304050005020304" pitchFamily="18" charset="0"/>
              </a:rPr>
              <a:t>Luc 1 ; 26-38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4B5F2-D798-6F5C-8E52-46C481EEC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fr-FR" b="1" dirty="0">
                <a:latin typeface="Amasis MT Pro Light" panose="02040304050005020304" pitchFamily="18" charset="0"/>
              </a:rPr>
              <a:t>26</a:t>
            </a:r>
            <a:r>
              <a:rPr lang="fr-FR" dirty="0">
                <a:latin typeface="Amasis MT Pro Light" panose="02040304050005020304" pitchFamily="18" charset="0"/>
              </a:rPr>
              <a:t> Le sixième mois, l’ange Gabriel fut envoyé par Dieu dans une ville de Galilée, appelée Nazareth,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27</a:t>
            </a:r>
            <a:r>
              <a:rPr lang="fr-FR" dirty="0">
                <a:latin typeface="Amasis MT Pro Light" panose="02040304050005020304" pitchFamily="18" charset="0"/>
              </a:rPr>
              <a:t> à une jeune fille vierge, accordée en mariage à un homme de la maison de David, appelé Joseph ; et le nom de la jeune fille était Marie.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28</a:t>
            </a:r>
            <a:r>
              <a:rPr lang="fr-FR" dirty="0">
                <a:latin typeface="Amasis MT Pro Light" panose="02040304050005020304" pitchFamily="18" charset="0"/>
              </a:rPr>
              <a:t> L’ange entra chez elle et dit : « </a:t>
            </a:r>
            <a:r>
              <a:rPr lang="fr-FR" b="1" dirty="0">
                <a:solidFill>
                  <a:srgbClr val="C00000"/>
                </a:solidFill>
                <a:latin typeface="Amasis MT Pro Light" panose="02040304050005020304" pitchFamily="18" charset="0"/>
              </a:rPr>
              <a:t>Je te salue, Comblée-de-grâce, le Seigneur est avec toi. </a:t>
            </a:r>
            <a:r>
              <a:rPr lang="fr-FR" dirty="0">
                <a:latin typeface="Amasis MT Pro Light" panose="02040304050005020304" pitchFamily="18" charset="0"/>
              </a:rPr>
              <a:t>»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29</a:t>
            </a:r>
            <a:r>
              <a:rPr lang="fr-FR" dirty="0">
                <a:latin typeface="Amasis MT Pro Light" panose="02040304050005020304" pitchFamily="18" charset="0"/>
              </a:rPr>
              <a:t> À cette parole, elle fut toute bouleversée, et elle se demandait ce que pouvait signifier cette salutation.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30</a:t>
            </a:r>
            <a:r>
              <a:rPr lang="fr-FR" dirty="0">
                <a:latin typeface="Amasis MT Pro Light" panose="02040304050005020304" pitchFamily="18" charset="0"/>
              </a:rPr>
              <a:t> L’ange lui dit alors : « Sois sans crainte, Marie, car tu as trouvé grâce auprès de Dieu.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31</a:t>
            </a:r>
            <a:r>
              <a:rPr lang="fr-FR" dirty="0">
                <a:latin typeface="Amasis MT Pro Light" panose="02040304050005020304" pitchFamily="18" charset="0"/>
              </a:rPr>
              <a:t> Voici que tu vas concevoir et enfanter un fils ; tu lui donneras le nom de Jésus.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32</a:t>
            </a:r>
            <a:r>
              <a:rPr lang="fr-FR" dirty="0">
                <a:latin typeface="Amasis MT Pro Light" panose="02040304050005020304" pitchFamily="18" charset="0"/>
              </a:rPr>
              <a:t> Il sera grand, il sera appelé Fils du Très-Haut ; le Seigneur Dieu lui donnera le trône de David son père ;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33</a:t>
            </a:r>
            <a:r>
              <a:rPr lang="fr-FR" dirty="0">
                <a:latin typeface="Amasis MT Pro Light" panose="02040304050005020304" pitchFamily="18" charset="0"/>
              </a:rPr>
              <a:t> il régnera pour toujours sur la maison de Jacob, et son règne n’aura pas de fin. »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34</a:t>
            </a:r>
            <a:r>
              <a:rPr lang="fr-FR" dirty="0">
                <a:latin typeface="Amasis MT Pro Light" panose="02040304050005020304" pitchFamily="18" charset="0"/>
              </a:rPr>
              <a:t> Marie dit à l’ange : « Comment cela va-t-il se faire puisque je ne connais pas d’homme ? »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35</a:t>
            </a:r>
            <a:r>
              <a:rPr lang="fr-FR" dirty="0">
                <a:latin typeface="Amasis MT Pro Light" panose="02040304050005020304" pitchFamily="18" charset="0"/>
              </a:rPr>
              <a:t> L’ange lui répondit : « L’Esprit Saint viendra sur toi, et la puissance du Très-Haut te prendra sous son ombre ; c’est pourquoi celui qui va naître sera saint, il sera appelé Fils de Dieu.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36</a:t>
            </a:r>
            <a:r>
              <a:rPr lang="fr-FR" dirty="0">
                <a:latin typeface="Amasis MT Pro Light" panose="02040304050005020304" pitchFamily="18" charset="0"/>
              </a:rPr>
              <a:t> Or voici que, dans sa vieillesse, Élisabeth, ta parente, a conçu, elle aussi, un fils et en est à son sixième mois, alors qu’on l’appelait la femme stérile.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37</a:t>
            </a:r>
            <a:r>
              <a:rPr lang="fr-FR" dirty="0">
                <a:latin typeface="Amasis MT Pro Light" panose="02040304050005020304" pitchFamily="18" charset="0"/>
              </a:rPr>
              <a:t> </a:t>
            </a:r>
            <a:r>
              <a:rPr lang="fr-FR" b="1" dirty="0">
                <a:solidFill>
                  <a:srgbClr val="C00000"/>
                </a:solidFill>
                <a:latin typeface="Amasis MT Pro Light" panose="02040304050005020304" pitchFamily="18" charset="0"/>
              </a:rPr>
              <a:t>Car rien n’est impossible à Dieu. </a:t>
            </a:r>
            <a:r>
              <a:rPr lang="fr-FR" dirty="0">
                <a:latin typeface="Amasis MT Pro Light" panose="02040304050005020304" pitchFamily="18" charset="0"/>
              </a:rPr>
              <a:t>»</a:t>
            </a:r>
          </a:p>
          <a:p>
            <a:pPr algn="ctr"/>
            <a:r>
              <a:rPr lang="fr-FR" b="1" dirty="0">
                <a:latin typeface="Amasis MT Pro Light" panose="02040304050005020304" pitchFamily="18" charset="0"/>
              </a:rPr>
              <a:t>38</a:t>
            </a:r>
            <a:r>
              <a:rPr lang="fr-FR" dirty="0">
                <a:latin typeface="Amasis MT Pro Light" panose="02040304050005020304" pitchFamily="18" charset="0"/>
              </a:rPr>
              <a:t> Marie dit alors : </a:t>
            </a:r>
            <a:r>
              <a:rPr lang="fr-FR" b="1" dirty="0">
                <a:solidFill>
                  <a:srgbClr val="C00000"/>
                </a:solidFill>
                <a:latin typeface="Amasis MT Pro Light" panose="02040304050005020304" pitchFamily="18" charset="0"/>
              </a:rPr>
              <a:t>« Voici la servante du Seigneur ; que tout m’advienne selon ta parole. » </a:t>
            </a:r>
            <a:r>
              <a:rPr lang="fr-FR" dirty="0">
                <a:latin typeface="Amasis MT Pro Light" panose="02040304050005020304" pitchFamily="18" charset="0"/>
              </a:rPr>
              <a:t>Alors l’ange la quitta.</a:t>
            </a:r>
          </a:p>
        </p:txBody>
      </p:sp>
    </p:spTree>
    <p:extLst>
      <p:ext uri="{BB962C8B-B14F-4D97-AF65-F5344CB8AC3E}">
        <p14:creationId xmlns:p14="http://schemas.microsoft.com/office/powerpoint/2010/main" val="71332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03A3-F821-15DC-F899-6E0F1CC4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92" y="-210346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masis MT Pro Light" panose="02040304050005020304" pitchFamily="18" charset="0"/>
              </a:rPr>
              <a:t>I. Réflexion picturale autour de la figure mariale et de la dévotion siennoise </a:t>
            </a:r>
            <a:br>
              <a:rPr lang="fr-FR" sz="2400" dirty="0">
                <a:latin typeface="Amasis MT Pro Light" panose="02040304050005020304" pitchFamily="18" charset="0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A. Instant narratif figé entre Annonciation et acceptation</a:t>
            </a:r>
            <a:endParaRPr lang="fr-FR" sz="24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FB7181-BDCD-3084-2F72-34DF8A19D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458" y="1401083"/>
            <a:ext cx="3865120" cy="43513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7755B3-362F-57D7-2422-E9268ECF5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23" y="1401083"/>
            <a:ext cx="4328019" cy="43513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2146EE-55E5-BE8A-7CCB-8A4C3CBE1390}"/>
              </a:ext>
            </a:extLst>
          </p:cNvPr>
          <p:cNvSpPr txBox="1"/>
          <p:nvPr/>
        </p:nvSpPr>
        <p:spPr>
          <a:xfrm>
            <a:off x="987926" y="5853621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2. Ambrogio Lorenzetti, </a:t>
            </a:r>
            <a:r>
              <a:rPr lang="fr-FR" sz="900" i="1" dirty="0"/>
              <a:t>Annonciation</a:t>
            </a:r>
            <a:r>
              <a:rPr lang="fr-FR" sz="900" dirty="0"/>
              <a:t>, 1344, détrempe sur bois, 122x117,5cm, Pinacothèque nationale de Sienne, Sienne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3222DA-B648-6BB1-A68B-1331528B0497}"/>
              </a:ext>
            </a:extLst>
          </p:cNvPr>
          <p:cNvSpPr txBox="1"/>
          <p:nvPr/>
        </p:nvSpPr>
        <p:spPr>
          <a:xfrm>
            <a:off x="6764523" y="5853621"/>
            <a:ext cx="252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3. Simone Martini, </a:t>
            </a:r>
            <a:r>
              <a:rPr lang="fr-FR" sz="900" dirty="0" err="1"/>
              <a:t>Lippo</a:t>
            </a:r>
            <a:r>
              <a:rPr lang="fr-FR" sz="900" dirty="0"/>
              <a:t> Memmi, panneau central de l’</a:t>
            </a:r>
            <a:r>
              <a:rPr lang="fr-FR" sz="900" i="1" dirty="0"/>
              <a:t>Annonciation entre les saints Ansan et Marguerite</a:t>
            </a:r>
            <a:r>
              <a:rPr lang="fr-FR" sz="900" dirty="0"/>
              <a:t>, 1333, détrempe sur bois, 265x305cm, musée des Offices, Florence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8CFE5F-57C3-CDA0-1B9B-0AF73AA4CC22}"/>
              </a:ext>
            </a:extLst>
          </p:cNvPr>
          <p:cNvSpPr txBox="1"/>
          <p:nvPr/>
        </p:nvSpPr>
        <p:spPr>
          <a:xfrm>
            <a:off x="801673" y="888818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« Non </a:t>
            </a:r>
            <a:r>
              <a:rPr lang="fr-FR" i="1" dirty="0" err="1">
                <a:latin typeface="Amasis MT Pro Light" panose="02040304050005020304" pitchFamily="18" charset="0"/>
                <a:cs typeface="Times New Roman" panose="02020603050405020304" pitchFamily="18" charset="0"/>
              </a:rPr>
              <a:t>erit</a:t>
            </a:r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Amasis MT Pro Light" panose="02040304050005020304" pitchFamily="18" charset="0"/>
                <a:cs typeface="Times New Roman" panose="02020603050405020304" pitchFamily="18" charset="0"/>
              </a:rPr>
              <a:t>impossibile</a:t>
            </a:r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Amasis MT Pro Light" panose="02040304050005020304" pitchFamily="18" charset="0"/>
                <a:cs typeface="Times New Roman" panose="02020603050405020304" pitchFamily="18" charset="0"/>
              </a:rPr>
              <a:t>apud</a:t>
            </a:r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 deum </a:t>
            </a:r>
            <a:r>
              <a:rPr lang="fr-FR" i="1" dirty="0" err="1">
                <a:latin typeface="Amasis MT Pro Light" panose="02040304050005020304" pitchFamily="18" charset="0"/>
                <a:cs typeface="Times New Roman" panose="02020603050405020304" pitchFamily="18" charset="0"/>
              </a:rPr>
              <a:t>omne</a:t>
            </a:r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Amasis MT Pro Light" panose="02040304050005020304" pitchFamily="18" charset="0"/>
                <a:cs typeface="Times New Roman" panose="02020603050405020304" pitchFamily="18" charset="0"/>
              </a:rPr>
              <a:t>verbum</a:t>
            </a:r>
            <a:r>
              <a:rPr lang="fr-FR" i="1" dirty="0">
                <a:latin typeface="Amasis MT Pro Light" panose="02040304050005020304" pitchFamily="18" charset="0"/>
                <a:cs typeface="Times New Roman" panose="02020603050405020304" pitchFamily="18" charset="0"/>
              </a:rPr>
              <a:t> » </a:t>
            </a:r>
            <a:endParaRPr lang="fr-FR" dirty="0">
              <a:latin typeface="Amasis MT Pro Light" panose="020403040500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FBEF26-C75D-60D1-86CA-D32A5EDE828B}"/>
              </a:ext>
            </a:extLst>
          </p:cNvPr>
          <p:cNvSpPr txBox="1"/>
          <p:nvPr/>
        </p:nvSpPr>
        <p:spPr>
          <a:xfrm>
            <a:off x="6837577" y="888818"/>
            <a:ext cx="45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Amasis MT Pro Light" panose="02040304050005020304" pitchFamily="18" charset="0"/>
              </a:rPr>
              <a:t>“AVE GRATIA PLENA DOMINUS TECUM”</a:t>
            </a:r>
            <a:endParaRPr lang="fr-FR" i="1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9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AC338-0B23-1E73-7F0F-0C789456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masis MT Pro Light" panose="02040304050005020304" pitchFamily="18" charset="0"/>
              </a:rPr>
              <a:t> 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BBC9FB89-79DD-ECEA-267E-84B7EBE35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788" y="1690688"/>
            <a:ext cx="4466423" cy="4351338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9CF1F0C8-496F-BBB0-6B39-CA7013BFFFE6}"/>
              </a:ext>
            </a:extLst>
          </p:cNvPr>
          <p:cNvSpPr txBox="1">
            <a:spLocks/>
          </p:cNvSpPr>
          <p:nvPr/>
        </p:nvSpPr>
        <p:spPr>
          <a:xfrm>
            <a:off x="120692" y="-2103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>
                <a:latin typeface="Amasis MT Pro Light" panose="02040304050005020304" pitchFamily="18" charset="0"/>
              </a:rPr>
              <a:t>I. Réflexion picturale autour de la figure mariale et de la dévotion siennoise </a:t>
            </a:r>
            <a:br>
              <a:rPr lang="fr-FR" sz="2400">
                <a:latin typeface="Amasis MT Pro Light" panose="02040304050005020304" pitchFamily="18" charset="0"/>
              </a:rPr>
            </a:br>
            <a:r>
              <a:rPr lang="fr-FR" sz="2400">
                <a:solidFill>
                  <a:prstClr val="white"/>
                </a:solidFill>
                <a:latin typeface="Amasis MT Pro Light" panose="02040304050005020304" pitchFamily="18" charset="0"/>
                <a:ea typeface="+mn-ea"/>
                <a:cs typeface="+mn-cs"/>
              </a:rPr>
              <a:t>A. Instant narratif figé entre Annonciation et acceptation</a:t>
            </a:r>
            <a:endParaRPr lang="fr-FR" sz="2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6509E8-F687-EC75-50F7-EA79F1A12886}"/>
              </a:ext>
            </a:extLst>
          </p:cNvPr>
          <p:cNvSpPr txBox="1"/>
          <p:nvPr/>
        </p:nvSpPr>
        <p:spPr>
          <a:xfrm>
            <a:off x="8391071" y="5583794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4. Ambrogio Lorenzetti, détails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1B9720-967B-0CD2-6C27-F2F0AED186D1}"/>
              </a:ext>
            </a:extLst>
          </p:cNvPr>
          <p:cNvSpPr txBox="1"/>
          <p:nvPr/>
        </p:nvSpPr>
        <p:spPr>
          <a:xfrm>
            <a:off x="366411" y="2266159"/>
            <a:ext cx="3496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1" dirty="0">
                <a:effectLst/>
                <a:latin typeface="Amasis MT Pro Light" panose="02040304050005020304" pitchFamily="18" charset="0"/>
              </a:rPr>
              <a:t>« AVE MARIA GRATIA PLENA DOMINUS TECUM »</a:t>
            </a:r>
          </a:p>
          <a:p>
            <a:endParaRPr lang="pt-BR" i="1" dirty="0">
              <a:latin typeface="Amasis MT Pro Light" panose="02040304050005020304" pitchFamily="18" charset="0"/>
            </a:endParaRPr>
          </a:p>
          <a:p>
            <a:r>
              <a:rPr lang="fr-FR" i="1" dirty="0">
                <a:latin typeface="Amasis MT Pro Light" panose="02040304050005020304" pitchFamily="18" charset="0"/>
              </a:rPr>
              <a:t>« ECCE ANCILLA DOMINI »</a:t>
            </a:r>
          </a:p>
        </p:txBody>
      </p:sp>
    </p:spTree>
    <p:extLst>
      <p:ext uri="{BB962C8B-B14F-4D97-AF65-F5344CB8AC3E}">
        <p14:creationId xmlns:p14="http://schemas.microsoft.com/office/powerpoint/2010/main" val="759102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527286-6313-0746-5F35-F60BFA6DC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118" y="2253212"/>
            <a:ext cx="2705478" cy="34961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838152-53F0-77D4-8567-69F3F7F58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329" y="2253212"/>
            <a:ext cx="3701372" cy="34961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D652D0B-985E-6849-2143-08FC01BD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1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masis MT Pro Light" panose="02040304050005020304" pitchFamily="18" charset="0"/>
              </a:rPr>
              <a:t>I. Réflexion picturale autour de la figure mariale et de la dévotion siennoise </a:t>
            </a:r>
            <a:br>
              <a:rPr lang="fr-FR" sz="2400" dirty="0">
                <a:latin typeface="Amasis MT Pro Light" panose="02040304050005020304" pitchFamily="18" charset="0"/>
              </a:rPr>
            </a:br>
            <a:r>
              <a:rPr lang="fr-FR" sz="2400" dirty="0">
                <a:latin typeface="Amasis MT Pro Light" panose="02040304050005020304" pitchFamily="18" charset="0"/>
              </a:rPr>
              <a:t>B. La figure de la Vierge Marie et le Mystère de l’Incarnation</a:t>
            </a:r>
            <a:br>
              <a:rPr lang="fr-FR" sz="2400" dirty="0">
                <a:latin typeface="Amasis MT Pro Light" panose="02040304050005020304" pitchFamily="18" charset="0"/>
              </a:rPr>
            </a:b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91A8A8-9025-9707-01E7-3A129CE801FD}"/>
              </a:ext>
            </a:extLst>
          </p:cNvPr>
          <p:cNvSpPr txBox="1"/>
          <p:nvPr/>
        </p:nvSpPr>
        <p:spPr>
          <a:xfrm>
            <a:off x="1720830" y="5852299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5. Ambrogio Lorenzetti, détails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66BEF2-15C3-A66B-6785-D8A1FA99BB17}"/>
              </a:ext>
            </a:extLst>
          </p:cNvPr>
          <p:cNvSpPr txBox="1"/>
          <p:nvPr/>
        </p:nvSpPr>
        <p:spPr>
          <a:xfrm>
            <a:off x="6757651" y="5852299"/>
            <a:ext cx="25247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/>
              <a:t>Fig</a:t>
            </a:r>
            <a:r>
              <a:rPr lang="fr-FR" sz="900" dirty="0"/>
              <a:t> 6. Ambrogio Lorenzetti, détails de l’</a:t>
            </a:r>
            <a:r>
              <a:rPr lang="fr-FR" sz="900" i="1" dirty="0"/>
              <a:t>Annonciation</a:t>
            </a:r>
            <a:r>
              <a:rPr lang="fr-FR" sz="900" dirty="0"/>
              <a:t>, 1344, Pinacothèque nationale de Sienne, Sienne </a:t>
            </a:r>
          </a:p>
        </p:txBody>
      </p:sp>
    </p:spTree>
    <p:extLst>
      <p:ext uri="{BB962C8B-B14F-4D97-AF65-F5344CB8AC3E}">
        <p14:creationId xmlns:p14="http://schemas.microsoft.com/office/powerpoint/2010/main" val="3784818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1195</TotalTime>
  <Words>1575</Words>
  <Application>Microsoft Office PowerPoint</Application>
  <PresentationFormat>Grand écran</PresentationFormat>
  <Paragraphs>95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Amasis MT Pro Light</vt:lpstr>
      <vt:lpstr>Aptos</vt:lpstr>
      <vt:lpstr>Aptos Display</vt:lpstr>
      <vt:lpstr>Arial</vt:lpstr>
      <vt:lpstr>Office Theme</vt:lpstr>
      <vt:lpstr>L’ Annonciation d’Ambrogio Lorenzetti </vt:lpstr>
      <vt:lpstr>Présentation PowerPoint</vt:lpstr>
      <vt:lpstr>En quoi les sujets de l’Annonciation et du mystère de l’Incarnation sont-ils des thèmes de réflexion pour le « doctus pictor » qu’est Ambrogio Lorenzetti ? </vt:lpstr>
      <vt:lpstr>Plan </vt:lpstr>
      <vt:lpstr>Définition canonique de l’Incarnation </vt:lpstr>
      <vt:lpstr>Luc 1 ; 26-38</vt:lpstr>
      <vt:lpstr>I. Réflexion picturale autour de la figure mariale et de la dévotion siennoise  A. Instant narratif figé entre Annonciation et acceptation</vt:lpstr>
      <vt:lpstr> </vt:lpstr>
      <vt:lpstr>I. Réflexion picturale autour de la figure mariale et de la dévotion siennoise  B. La figure de la Vierge Marie et le Mystère de l’Incarnation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Alix Cagniart</dc:creator>
  <cp:lastModifiedBy>Alix Cagniart</cp:lastModifiedBy>
  <cp:revision>4</cp:revision>
  <dcterms:created xsi:type="dcterms:W3CDTF">2025-10-05T13:39:42Z</dcterms:created>
  <dcterms:modified xsi:type="dcterms:W3CDTF">2025-10-06T09:56:44Z</dcterms:modified>
</cp:coreProperties>
</file>