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466" r:id="rId3"/>
    <p:sldId id="468" r:id="rId4"/>
    <p:sldId id="467" r:id="rId5"/>
    <p:sldId id="469" r:id="rId6"/>
    <p:sldId id="473" r:id="rId7"/>
    <p:sldId id="470" r:id="rId8"/>
    <p:sldId id="471" r:id="rId9"/>
    <p:sldId id="472" r:id="rId10"/>
    <p:sldId id="474" r:id="rId11"/>
    <p:sldId id="475" r:id="rId12"/>
    <p:sldId id="476" r:id="rId13"/>
    <p:sldId id="477"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281"/>
  </p:normalViewPr>
  <p:slideViewPr>
    <p:cSldViewPr snapToGrid="0">
      <p:cViewPr varScale="1">
        <p:scale>
          <a:sx n="121" d="100"/>
          <a:sy n="121" d="100"/>
        </p:scale>
        <p:origin x="20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36B222-94B6-B88F-5DF7-D81F5A49E9D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3D6A128-E419-4F24-CC89-292A6E8626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CA6EEB7-C2DE-874E-EC66-5DDFB5FC8010}"/>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5" name="Espace réservé du pied de page 4">
            <a:extLst>
              <a:ext uri="{FF2B5EF4-FFF2-40B4-BE49-F238E27FC236}">
                <a16:creationId xmlns:a16="http://schemas.microsoft.com/office/drawing/2014/main" id="{F5329F22-64B0-12D4-D952-A5E919E3C2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39738AC-8976-5062-7350-16A4800CEADF}"/>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12605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E2654C-2427-6E02-E0C7-A65B30424E6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02FE5F9-2C73-F793-6684-CA4A8F2CE05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E6ECF57-A534-F4A5-BB99-3AF90225824D}"/>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5" name="Espace réservé du pied de page 4">
            <a:extLst>
              <a:ext uri="{FF2B5EF4-FFF2-40B4-BE49-F238E27FC236}">
                <a16:creationId xmlns:a16="http://schemas.microsoft.com/office/drawing/2014/main" id="{A72470C8-546D-AE34-CDB4-594B0CE98EB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4D87200-E814-308A-EFC0-B750C1E1205D}"/>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3781842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2B9E899-18E8-6691-AF66-53F3632AC03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7325BA7-B715-063E-4BE9-DA2A9CA02C3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0B602BE-706A-4AED-F2B0-64C3E0A5649A}"/>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5" name="Espace réservé du pied de page 4">
            <a:extLst>
              <a:ext uri="{FF2B5EF4-FFF2-40B4-BE49-F238E27FC236}">
                <a16:creationId xmlns:a16="http://schemas.microsoft.com/office/drawing/2014/main" id="{BD90A6D0-76DE-FB27-8828-220107AF2A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94A8328-7F84-4E09-268D-1574EC77B081}"/>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2962579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139CAF-9238-9B16-08F7-FC8E3CFD70D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C346E41-7E5B-466B-289D-D06B6BEA9E9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12AB92-FF76-4B06-3B51-A2E9CC3CAEEE}"/>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5" name="Espace réservé du pied de page 4">
            <a:extLst>
              <a:ext uri="{FF2B5EF4-FFF2-40B4-BE49-F238E27FC236}">
                <a16:creationId xmlns:a16="http://schemas.microsoft.com/office/drawing/2014/main" id="{2B9F14BA-CD41-06BC-4E25-C96D42D00E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B2C67E7-884D-DA2D-1F7D-11E93A030181}"/>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6453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964E7B-8E0C-22DD-A3BF-8FA73350F99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AE617E8-3303-A6EB-27F8-4217ADA6C7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0C48D3F-3D20-19A4-8A8D-84B6DBBB07A6}"/>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5" name="Espace réservé du pied de page 4">
            <a:extLst>
              <a:ext uri="{FF2B5EF4-FFF2-40B4-BE49-F238E27FC236}">
                <a16:creationId xmlns:a16="http://schemas.microsoft.com/office/drawing/2014/main" id="{4C6240C1-BB0E-1013-6499-6827C384379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39BC56E-18BB-42B1-80B8-CD7E6837667E}"/>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2951317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79848-2BEE-07AD-D203-2F44A3D4714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AB5C6DD-3B3E-CDF0-C0D1-7ED1FB67CB2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C3D58F5-9FFC-0864-142C-15EC97A39DA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47B0D8F-2BEA-5E10-0C1B-F31BE1EF7F89}"/>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6" name="Espace réservé du pied de page 5">
            <a:extLst>
              <a:ext uri="{FF2B5EF4-FFF2-40B4-BE49-F238E27FC236}">
                <a16:creationId xmlns:a16="http://schemas.microsoft.com/office/drawing/2014/main" id="{9EB0E188-AC52-688C-1398-16C3C71E76B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CFDD089-4409-3E7A-4C46-DEB45347658B}"/>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3076018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5729A3-05C7-9470-365A-23A56A7CB3A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A1D628D-CD2C-AD57-AD2B-44AD676DDF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AE7CA9F-79CC-AE00-5D4F-A712AC3CE3C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D186284-911A-EA9A-91D3-6DFAA8466C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003D647-A257-D366-67E4-2A9C30EA670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FF876B1-6AD7-19D3-9F3A-3EBBD302BB5F}"/>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8" name="Espace réservé du pied de page 7">
            <a:extLst>
              <a:ext uri="{FF2B5EF4-FFF2-40B4-BE49-F238E27FC236}">
                <a16:creationId xmlns:a16="http://schemas.microsoft.com/office/drawing/2014/main" id="{84B11937-8109-7B22-9F51-41A22032981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2B16D6D-662A-5F8D-F036-268BDD600DD7}"/>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1020053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DE6731-40DB-735B-349D-CFED7FADEB4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E0CFC06-EBE5-1874-52ED-F3E745BBC470}"/>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4" name="Espace réservé du pied de page 3">
            <a:extLst>
              <a:ext uri="{FF2B5EF4-FFF2-40B4-BE49-F238E27FC236}">
                <a16:creationId xmlns:a16="http://schemas.microsoft.com/office/drawing/2014/main" id="{217EA973-79AF-F892-40DB-568F2B2CDB0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7B91475-FD2C-62F7-5230-4F76E5C91E74}"/>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3803329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2CA6D9B-BE3F-F6AB-3391-35BF19563E33}"/>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3" name="Espace réservé du pied de page 2">
            <a:extLst>
              <a:ext uri="{FF2B5EF4-FFF2-40B4-BE49-F238E27FC236}">
                <a16:creationId xmlns:a16="http://schemas.microsoft.com/office/drawing/2014/main" id="{4984029D-DA86-F36C-0E7E-588A68A072C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C96CC79-A033-760E-815D-134FEBA1D427}"/>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1302572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E0D8B9-5F01-FF9D-62AC-8F06C9DC407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9AA46DB-D820-83CC-2D52-D3E3A57DF5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70BE8D8-6918-ACC8-2A2F-241DBEFBBF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B14B035-A34A-A883-0408-CCF8AD27A655}"/>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6" name="Espace réservé du pied de page 5">
            <a:extLst>
              <a:ext uri="{FF2B5EF4-FFF2-40B4-BE49-F238E27FC236}">
                <a16:creationId xmlns:a16="http://schemas.microsoft.com/office/drawing/2014/main" id="{E983D2FD-F8AE-D140-D135-5CAC6DD0A87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4B9D504-F860-50AE-4ADF-E1F1CDC9979E}"/>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2631177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DC22A8-5DDE-F592-70D9-F65CCC9284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2430A73-504F-2CBD-8DE5-963DCFECD7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8B5D91A-C0D7-1CEB-5690-7A45F26E00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C751B86-3FC0-691C-DC96-E5BCBEA8DC04}"/>
              </a:ext>
            </a:extLst>
          </p:cNvPr>
          <p:cNvSpPr>
            <a:spLocks noGrp="1"/>
          </p:cNvSpPr>
          <p:nvPr>
            <p:ph type="dt" sz="half" idx="10"/>
          </p:nvPr>
        </p:nvSpPr>
        <p:spPr/>
        <p:txBody>
          <a:bodyPr/>
          <a:lstStyle/>
          <a:p>
            <a:fld id="{B60FC61D-BCCF-154B-A037-B1965F11027E}" type="datetimeFigureOut">
              <a:rPr lang="fr-FR" smtClean="0"/>
              <a:t>10/10/2025</a:t>
            </a:fld>
            <a:endParaRPr lang="fr-FR"/>
          </a:p>
        </p:txBody>
      </p:sp>
      <p:sp>
        <p:nvSpPr>
          <p:cNvPr id="6" name="Espace réservé du pied de page 5">
            <a:extLst>
              <a:ext uri="{FF2B5EF4-FFF2-40B4-BE49-F238E27FC236}">
                <a16:creationId xmlns:a16="http://schemas.microsoft.com/office/drawing/2014/main" id="{E9947870-B304-5152-0098-B0B26F64DD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8A7FEF3-89F2-0287-2290-CA7B6CA7DD5B}"/>
              </a:ext>
            </a:extLst>
          </p:cNvPr>
          <p:cNvSpPr>
            <a:spLocks noGrp="1"/>
          </p:cNvSpPr>
          <p:nvPr>
            <p:ph type="sldNum" sz="quarter" idx="12"/>
          </p:nvPr>
        </p:nvSpPr>
        <p:spPr/>
        <p:txBody>
          <a:bodyPr/>
          <a:lstStyle/>
          <a:p>
            <a:fld id="{99A7EFD4-02CD-C842-9B8E-6B9BF86EA2AF}" type="slidenum">
              <a:rPr lang="fr-FR" smtClean="0"/>
              <a:t>‹N°›</a:t>
            </a:fld>
            <a:endParaRPr lang="fr-FR"/>
          </a:p>
        </p:txBody>
      </p:sp>
    </p:spTree>
    <p:extLst>
      <p:ext uri="{BB962C8B-B14F-4D97-AF65-F5344CB8AC3E}">
        <p14:creationId xmlns:p14="http://schemas.microsoft.com/office/powerpoint/2010/main" val="2170609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C828E72-C903-041B-8C62-60739BDEAA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B4D55C7-24CA-6308-99B7-687B53A42B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BE5E665-0926-9269-2A91-9722A52AB0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FC61D-BCCF-154B-A037-B1965F11027E}" type="datetimeFigureOut">
              <a:rPr lang="fr-FR" smtClean="0"/>
              <a:t>10/10/2025</a:t>
            </a:fld>
            <a:endParaRPr lang="fr-FR"/>
          </a:p>
        </p:txBody>
      </p:sp>
      <p:sp>
        <p:nvSpPr>
          <p:cNvPr id="5" name="Espace réservé du pied de page 4">
            <a:extLst>
              <a:ext uri="{FF2B5EF4-FFF2-40B4-BE49-F238E27FC236}">
                <a16:creationId xmlns:a16="http://schemas.microsoft.com/office/drawing/2014/main" id="{50690E3F-18EC-2EA0-F814-5848C8AC2B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63EEBCD-B5A2-C0DC-4A60-9BAD395AB9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A7EFD4-02CD-C842-9B8E-6B9BF86EA2AF}" type="slidenum">
              <a:rPr lang="fr-FR" smtClean="0"/>
              <a:t>‹N°›</a:t>
            </a:fld>
            <a:endParaRPr lang="fr-FR"/>
          </a:p>
        </p:txBody>
      </p:sp>
    </p:spTree>
    <p:extLst>
      <p:ext uri="{BB962C8B-B14F-4D97-AF65-F5344CB8AC3E}">
        <p14:creationId xmlns:p14="http://schemas.microsoft.com/office/powerpoint/2010/main" val="1772776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acebook.com/christian.alandete?__cft__%5b0%5d=AZW-KW-Y0jrYj8QBBuR9IPPiwFiA3ANxLIbLP3ogDRk7XxkZ7cm-Da-cBfckRme1yI0OfLN3Vp_RENqERxAT1PWEXaFdM0cfm63csd8wraxlgRaFpmyqkcmRAMb74GJsUP356yu1T73uU7hzo2tm6CEIvZVUSoLpT9IAWUI0CofWvA&amp;__tn__=-%5dK-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books.openedition.org/europhilosophie/206#ftn1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FC4640-56CF-234A-06BB-692218F8A0E7}"/>
              </a:ext>
            </a:extLst>
          </p:cNvPr>
          <p:cNvSpPr>
            <a:spLocks noGrp="1"/>
          </p:cNvSpPr>
          <p:nvPr>
            <p:ph type="ctrTitle"/>
          </p:nvPr>
        </p:nvSpPr>
        <p:spPr/>
        <p:txBody>
          <a:bodyPr/>
          <a:lstStyle/>
          <a:p>
            <a:r>
              <a:rPr lang="fr-FR" dirty="0"/>
              <a:t>Cours du 6 octobre</a:t>
            </a:r>
            <a:br>
              <a:rPr lang="fr-FR" dirty="0"/>
            </a:br>
            <a:endParaRPr lang="fr-FR" dirty="0"/>
          </a:p>
        </p:txBody>
      </p:sp>
      <p:sp>
        <p:nvSpPr>
          <p:cNvPr id="3" name="Sous-titre 2">
            <a:extLst>
              <a:ext uri="{FF2B5EF4-FFF2-40B4-BE49-F238E27FC236}">
                <a16:creationId xmlns:a16="http://schemas.microsoft.com/office/drawing/2014/main" id="{F75ACCF2-548F-CC97-70DC-F540C9A067A9}"/>
              </a:ext>
            </a:extLst>
          </p:cNvPr>
          <p:cNvSpPr>
            <a:spLocks noGrp="1"/>
          </p:cNvSpPr>
          <p:nvPr>
            <p:ph type="subTitle" idx="1"/>
          </p:nvPr>
        </p:nvSpPr>
        <p:spPr>
          <a:xfrm>
            <a:off x="1524000" y="2774731"/>
            <a:ext cx="9144000" cy="2483069"/>
          </a:xfrm>
        </p:spPr>
        <p:txBody>
          <a:bodyPr/>
          <a:lstStyle/>
          <a:p>
            <a:r>
              <a:rPr lang="fr-FR" dirty="0"/>
              <a:t>Retour sur Hegel</a:t>
            </a:r>
          </a:p>
          <a:p>
            <a:r>
              <a:rPr lang="fr-FR" dirty="0"/>
              <a:t>Merleau-Ponty, </a:t>
            </a:r>
            <a:r>
              <a:rPr lang="fr-FR" i="1" dirty="0"/>
              <a:t>Les Aventures de la dialectique</a:t>
            </a:r>
          </a:p>
          <a:p>
            <a:r>
              <a:rPr lang="fr-FR" dirty="0"/>
              <a:t>Une autre dialectique et un autre récit de l’histoire</a:t>
            </a:r>
          </a:p>
          <a:p>
            <a:r>
              <a:rPr lang="fr-FR" dirty="0"/>
              <a:t>Art et histoire dans une perspective féministe</a:t>
            </a:r>
          </a:p>
          <a:p>
            <a:r>
              <a:rPr lang="fr-FR" dirty="0"/>
              <a:t> Regard sur la critique de </a:t>
            </a:r>
            <a:r>
              <a:rPr lang="fr-FR"/>
              <a:t>l’art : Carla </a:t>
            </a:r>
            <a:r>
              <a:rPr lang="fr-FR" dirty="0" err="1"/>
              <a:t>Lonzi</a:t>
            </a:r>
            <a:r>
              <a:rPr lang="fr-FR" dirty="0"/>
              <a:t> </a:t>
            </a:r>
          </a:p>
        </p:txBody>
      </p:sp>
    </p:spTree>
    <p:extLst>
      <p:ext uri="{BB962C8B-B14F-4D97-AF65-F5344CB8AC3E}">
        <p14:creationId xmlns:p14="http://schemas.microsoft.com/office/powerpoint/2010/main" val="293035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04CCE5-6462-658F-247E-0C8C2364517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FF944A8-42D0-EB0E-B095-98790AE90798}"/>
              </a:ext>
            </a:extLst>
          </p:cNvPr>
          <p:cNvSpPr>
            <a:spLocks noGrp="1"/>
          </p:cNvSpPr>
          <p:nvPr>
            <p:ph idx="1"/>
          </p:nvPr>
        </p:nvSpPr>
        <p:spPr/>
        <p:txBody>
          <a:bodyPr>
            <a:normAutofit fontScale="85000" lnSpcReduction="20000"/>
          </a:bodyPr>
          <a:lstStyle/>
          <a:p>
            <a:r>
              <a:rPr lang="fr-FR" dirty="0"/>
              <a:t>L'œuvre d'Andrea Geyer prend pour point de départ une aporie entre visibilité et absence : l’omniprésence de l’image d’Audrey </a:t>
            </a:r>
            <a:r>
              <a:rPr lang="fr-FR" dirty="0" err="1"/>
              <a:t>Munson</a:t>
            </a:r>
            <a:r>
              <a:rPr lang="fr-FR" dirty="0"/>
              <a:t> dans l’espace public correspond à son </a:t>
            </a:r>
            <a:r>
              <a:rPr lang="fr-FR" dirty="0">
                <a:highlight>
                  <a:srgbClr val="FFFF00"/>
                </a:highlight>
              </a:rPr>
              <a:t>absence dans l’histoire de la ville</a:t>
            </a:r>
            <a:r>
              <a:rPr lang="fr-FR" dirty="0"/>
              <a:t>, où son nom n’est mentionné que sporadiquement. Cette aporie renvoie aussi à l’opposition sexuée entre allégorie et histoire en tant que deux modes distincts de la représentation historique. Dans sa fonction d’image sculptée, la femme appartient au royaume des allégories et symboles : un monde figé, objectivé et marqué par un féminin pétrifié. L’histoire, au contraire, implique des narrations, des conflits et des sujets qui agissent et qui pensent. On pourrait avancer que l’opération d’Andrea Geyer consiste à défaire cette opposition qui a eu pour effet de rendre Audrey </a:t>
            </a:r>
            <a:r>
              <a:rPr lang="fr-FR" dirty="0" err="1"/>
              <a:t>Munson</a:t>
            </a:r>
            <a:r>
              <a:rPr lang="fr-FR" dirty="0"/>
              <a:t>, paradoxalement, invisible. C’est ainsi le paradoxe lui-même qui est au centre de ce travail, dans la mesure où le but n’est pas de restaurer une biographie d’Audrey </a:t>
            </a:r>
            <a:r>
              <a:rPr lang="fr-FR" dirty="0" err="1"/>
              <a:t>Munson</a:t>
            </a:r>
            <a:r>
              <a:rPr lang="fr-FR" dirty="0"/>
              <a:t>, mais d’interroger les mécanismes qui ont déterminé son invisibilité. Entre l’appropriation des outils de l’historien et leur reconfiguration dans un travail artistique, </a:t>
            </a:r>
            <a:r>
              <a:rPr lang="fr-FR" i="1" dirty="0"/>
              <a:t>The Audrey </a:t>
            </a:r>
            <a:r>
              <a:rPr lang="fr-FR" i="1" dirty="0" err="1"/>
              <a:t>Munson</a:t>
            </a:r>
            <a:r>
              <a:rPr lang="fr-FR" i="1" dirty="0"/>
              <a:t> Project</a:t>
            </a:r>
            <a:r>
              <a:rPr lang="fr-FR" dirty="0"/>
              <a:t> ouvre un chantier à entrées multiples où l’histoire et la subjectivité s’entremêlent.</a:t>
            </a:r>
          </a:p>
        </p:txBody>
      </p:sp>
    </p:spTree>
    <p:extLst>
      <p:ext uri="{BB962C8B-B14F-4D97-AF65-F5344CB8AC3E}">
        <p14:creationId xmlns:p14="http://schemas.microsoft.com/office/powerpoint/2010/main" val="3304159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0CE913-3488-79BB-ADBE-42C8214F9FA2}"/>
              </a:ext>
            </a:extLst>
          </p:cNvPr>
          <p:cNvSpPr>
            <a:spLocks noGrp="1"/>
          </p:cNvSpPr>
          <p:nvPr>
            <p:ph type="title"/>
          </p:nvPr>
        </p:nvSpPr>
        <p:spPr/>
        <p:txBody>
          <a:bodyPr/>
          <a:lstStyle/>
          <a:p>
            <a:r>
              <a:rPr lang="fr-FR" dirty="0"/>
              <a:t>CELANT ET LONZI </a:t>
            </a:r>
            <a:br>
              <a:rPr lang="fr-FR" dirty="0"/>
            </a:br>
            <a:r>
              <a:rPr lang="fr-FR" sz="1000" dirty="0"/>
              <a:t>CF. C. </a:t>
            </a:r>
            <a:r>
              <a:rPr lang="fr-FR" sz="1000" dirty="0" err="1"/>
              <a:t>Palermo</a:t>
            </a:r>
            <a:r>
              <a:rPr lang="fr-FR" sz="1000" dirty="0"/>
              <a:t>, Introduction, </a:t>
            </a:r>
            <a:r>
              <a:rPr lang="fr-FR" sz="1000" i="1" dirty="0"/>
              <a:t>Arte </a:t>
            </a:r>
            <a:r>
              <a:rPr lang="fr-FR" sz="1000" i="1" dirty="0" err="1"/>
              <a:t>Povera</a:t>
            </a:r>
            <a:r>
              <a:rPr lang="fr-FR" sz="1000" i="1" dirty="0"/>
              <a:t>,  Monument, contre-monument, histoire, </a:t>
            </a:r>
            <a:r>
              <a:rPr lang="fr-FR" sz="1000" dirty="0"/>
              <a:t>Mimesis, 2023, p. 11-45.</a:t>
            </a:r>
            <a:endParaRPr lang="fr-FR" dirty="0"/>
          </a:p>
        </p:txBody>
      </p:sp>
      <p:sp>
        <p:nvSpPr>
          <p:cNvPr id="3" name="Espace réservé du contenu 2">
            <a:extLst>
              <a:ext uri="{FF2B5EF4-FFF2-40B4-BE49-F238E27FC236}">
                <a16:creationId xmlns:a16="http://schemas.microsoft.com/office/drawing/2014/main" id="{B106C447-F109-CAF6-A8BD-AB9EF22BD1A7}"/>
              </a:ext>
            </a:extLst>
          </p:cNvPr>
          <p:cNvSpPr>
            <a:spLocks noGrp="1"/>
          </p:cNvSpPr>
          <p:nvPr>
            <p:ph idx="1"/>
          </p:nvPr>
        </p:nvSpPr>
        <p:spPr/>
        <p:txBody>
          <a:bodyPr>
            <a:normAutofit lnSpcReduction="10000"/>
          </a:bodyPr>
          <a:lstStyle/>
          <a:p>
            <a:pPr indent="0" algn="just">
              <a:lnSpc>
                <a:spcPct val="115000"/>
              </a:lnSpc>
              <a:spcAft>
                <a:spcPts val="1400"/>
              </a:spcAft>
              <a:buNone/>
            </a:pP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Sans nommer Celant de manière explicite, Carla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écrit un texte qui peut être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consideré</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comme une réponse au manifeste publié pour le NAC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Noriziario</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d’arte</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contemporanea</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intitulé « Per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una</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critica</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acritica</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 La réponse de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est un texte décidé et sévère qui est le contrepoint de la vision de Celant : « La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critica</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è</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potere</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 La critique est pouvoir ». Comme l’affirme Luisa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Iamurri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règle ses comptes avec une culture patriarcale, marxisme inclus ». En effet,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Iamurri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remarque </a:t>
            </a:r>
            <a:r>
              <a:rPr lang="fr-FR" sz="1800" dirty="0">
                <a:solidFill>
                  <a:srgbClr val="000000"/>
                </a:solidFill>
                <a:effectLst/>
                <a:highlight>
                  <a:srgbClr val="FFFF00"/>
                </a:highlight>
                <a:latin typeface="Times" pitchFamily="2" charset="0"/>
                <a:ea typeface="Arial Unicode MS" panose="020B0604020202020204" pitchFamily="34" charset="-128"/>
                <a:cs typeface="Times New Roman" panose="02020603050405020304" pitchFamily="18" charset="0"/>
              </a:rPr>
              <a:t>l’absence de références au théâtre </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dans les textes de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comme un silence éloquent, la porosité entre les arts étant remarquable à l’époque.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ne se réfère pas au théâtre pauvre ni à l’art pauvre dans </a:t>
            </a:r>
            <a:r>
              <a:rPr lang="fr-FR" sz="1800" i="1" dirty="0" err="1">
                <a:solidFill>
                  <a:srgbClr val="000000"/>
                </a:solidFill>
                <a:effectLst/>
                <a:latin typeface="Times" pitchFamily="2" charset="0"/>
                <a:ea typeface="Arial Unicode MS" panose="020B0604020202020204" pitchFamily="34" charset="-128"/>
                <a:cs typeface="Times New Roman" panose="02020603050405020304" pitchFamily="18" charset="0"/>
              </a:rPr>
              <a:t>Autoportait</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un recueil d’entretiens paru en 1969, recueil qui inclut pourtant des conversations avec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Kounellis</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Pascali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Fabro</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et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Paolini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Cette absence peut être lue sous l’influence de Fried, comme un refus de spectacularisation de l’art, comme un refus de penser en termes de théâtralité.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avait séjourné aux Etats-Unis entre octobre 1967 et juin 1968 et a vraisemblablement pris connaissance du texte </a:t>
            </a:r>
            <a:r>
              <a:rPr lang="fr-FR" sz="1800" dirty="0">
                <a:solidFill>
                  <a:srgbClr val="000000"/>
                </a:solidFill>
                <a:effectLst/>
                <a:latin typeface="Times New Roman" panose="02020603050405020304" pitchFamily="18" charset="0"/>
                <a:ea typeface="Arial Unicode MS" panose="020B0604020202020204" pitchFamily="34" charset="-128"/>
                <a:cs typeface="Times New Roman" panose="02020603050405020304" pitchFamily="18" charset="0"/>
              </a:rPr>
              <a:t>« Art and </a:t>
            </a:r>
            <a:r>
              <a:rPr lang="fr-FR" sz="1800" dirty="0" err="1">
                <a:solidFill>
                  <a:srgbClr val="000000"/>
                </a:solidFill>
                <a:effectLst/>
                <a:latin typeface="Times New Roman" panose="02020603050405020304" pitchFamily="18" charset="0"/>
                <a:ea typeface="Arial Unicode MS" panose="020B0604020202020204" pitchFamily="34" charset="-128"/>
                <a:cs typeface="Times New Roman" panose="02020603050405020304" pitchFamily="18" charset="0"/>
              </a:rPr>
              <a:t>objecthood</a:t>
            </a:r>
            <a:r>
              <a:rPr lang="fr-FR" sz="1800" dirty="0">
                <a:solidFill>
                  <a:srgbClr val="000000"/>
                </a:solidFill>
                <a:effectLst/>
                <a:latin typeface="Times New Roman" panose="02020603050405020304" pitchFamily="18" charset="0"/>
                <a:ea typeface="Arial Unicode MS" panose="020B0604020202020204" pitchFamily="34" charset="-128"/>
                <a:cs typeface="Times New Roman" panose="02020603050405020304" pitchFamily="18" charset="0"/>
              </a:rPr>
              <a:t> » paru dans </a:t>
            </a:r>
            <a:r>
              <a:rPr lang="fr-FR" sz="1800" i="1" dirty="0" err="1">
                <a:solidFill>
                  <a:srgbClr val="000000"/>
                </a:solidFill>
                <a:effectLst/>
                <a:latin typeface="Times New Roman" panose="02020603050405020304" pitchFamily="18" charset="0"/>
                <a:ea typeface="Arial Unicode MS" panose="020B0604020202020204" pitchFamily="34" charset="-128"/>
                <a:cs typeface="Times New Roman" panose="02020603050405020304" pitchFamily="18" charset="0"/>
              </a:rPr>
              <a:t>Artforum</a:t>
            </a:r>
            <a:r>
              <a:rPr lang="fr-FR" sz="1800" dirty="0">
                <a:solidFill>
                  <a:srgbClr val="000000"/>
                </a:solidFill>
                <a:effectLst/>
                <a:latin typeface="Times New Roman" panose="02020603050405020304" pitchFamily="18" charset="0"/>
                <a:ea typeface="Arial Unicode MS" panose="020B0604020202020204" pitchFamily="34" charset="-128"/>
                <a:cs typeface="Times New Roman" panose="02020603050405020304" pitchFamily="18" charset="0"/>
              </a:rPr>
              <a:t> en 1967</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Cependant une autre hypothèse est sans doute pertinente,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soustrait son regard des ambitions critique de Celant. Elle ne cite pas Celant, bien qu’il soit protagoniste des événements artistiques de la saison 1967-1969 avec une série d’expositions qui consacrent l’Arte </a:t>
            </a:r>
            <a:r>
              <a:rPr lang="fr-FR" sz="1800" dirty="0" err="1">
                <a:solidFill>
                  <a:srgbClr val="000000"/>
                </a:solidFill>
                <a:effectLst/>
                <a:latin typeface="Times" pitchFamily="2" charset="0"/>
                <a:ea typeface="Arial Unicode MS" panose="020B0604020202020204" pitchFamily="34" charset="-128"/>
                <a:cs typeface="Times New Roman" panose="02020603050405020304" pitchFamily="18" charset="0"/>
              </a:rPr>
              <a:t>Povera</a:t>
            </a:r>
            <a:r>
              <a:rPr lang="fr-FR" sz="1800" dirty="0">
                <a:solidFill>
                  <a:srgbClr val="000000"/>
                </a:solidFill>
                <a:effectLst/>
                <a:latin typeface="Times" pitchFamily="2" charset="0"/>
                <a:ea typeface="Arial Unicode MS" panose="020B0604020202020204" pitchFamily="34" charset="-128"/>
                <a:cs typeface="Times New Roman" panose="02020603050405020304" pitchFamily="18" charset="0"/>
              </a:rPr>
              <a:t>. </a:t>
            </a:r>
            <a:endParaRPr lang="fr-FR" dirty="0"/>
          </a:p>
        </p:txBody>
      </p:sp>
    </p:spTree>
    <p:extLst>
      <p:ext uri="{BB962C8B-B14F-4D97-AF65-F5344CB8AC3E}">
        <p14:creationId xmlns:p14="http://schemas.microsoft.com/office/powerpoint/2010/main" val="1236156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6E1819-4632-D3EB-FF83-390BEADF511D}"/>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B8DC823E-3BD3-3130-A043-C5D518284533}"/>
              </a:ext>
            </a:extLst>
          </p:cNvPr>
          <p:cNvSpPr>
            <a:spLocks noGrp="1"/>
          </p:cNvSpPr>
          <p:nvPr>
            <p:ph idx="1"/>
          </p:nvPr>
        </p:nvSpPr>
        <p:spPr/>
        <p:txBody>
          <a:bodyPr>
            <a:normAutofit fontScale="62500" lnSpcReduction="20000"/>
          </a:bodyPr>
          <a:lstStyle/>
          <a:p>
            <a:r>
              <a:rPr lang="fr-FR" sz="2800" i="1" dirty="0" err="1">
                <a:solidFill>
                  <a:srgbClr val="000000"/>
                </a:solidFill>
                <a:effectLst/>
                <a:latin typeface="Times" pitchFamily="2" charset="0"/>
                <a:ea typeface="Arial Unicode MS" panose="020B0604020202020204" pitchFamily="34" charset="-128"/>
                <a:cs typeface="Times New Roman" panose="02020603050405020304" pitchFamily="18" charset="0"/>
              </a:rPr>
              <a:t>Autoportait</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se compose d’une </a:t>
            </a:r>
            <a:r>
              <a:rPr lang="fr-FR" sz="2800" dirty="0">
                <a:solidFill>
                  <a:srgbClr val="000000"/>
                </a:solidFill>
                <a:effectLst/>
                <a:highlight>
                  <a:srgbClr val="FFFF00"/>
                </a:highlight>
                <a:latin typeface="Times" pitchFamily="2" charset="0"/>
                <a:ea typeface="Arial Unicode MS" panose="020B0604020202020204" pitchFamily="34" charset="-128"/>
                <a:cs typeface="Times New Roman" panose="02020603050405020304" pitchFamily="18" charset="0"/>
              </a:rPr>
              <a:t>série d’entretiens </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avec des artistes réalisée entre 1965 et 1969 qu’elle a d’abord enregistrés puis retranscrits pour ensuite les recomposer dans un montage textuel où plus rien ne subsiste de la succession de l’échange original. Des reproductions d’œuvres se mêlent à cette transcription fragmentaire des échanges intimes et se situent dans le sillage de ce que Giovanni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Zapperi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a nommé « une géographie affective ». En effet, l’utilisation du </a:t>
            </a:r>
            <a:r>
              <a:rPr lang="fr-FR" sz="2800" dirty="0">
                <a:solidFill>
                  <a:srgbClr val="000000"/>
                </a:solidFill>
                <a:effectLst/>
                <a:highlight>
                  <a:srgbClr val="FFFF00"/>
                </a:highlight>
                <a:latin typeface="Times" pitchFamily="2" charset="0"/>
                <a:ea typeface="Arial Unicode MS" panose="020B0604020202020204" pitchFamily="34" charset="-128"/>
                <a:cs typeface="Times New Roman" panose="02020603050405020304" pitchFamily="18" charset="0"/>
              </a:rPr>
              <a:t>montage</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pour la retranscription des entretiens, la dimension de l’oralité et du partage, font de ce texte une œuvre extrêmement expérimentale, polyphonique et profondément actuelle dans sa redéfinition du rôle de critique. Sa parution a déconcerté ses lecteurs et, après un long oubli, la réédition récentes des écrits sur </a:t>
            </a:r>
            <a:r>
              <a:rPr lang="fr-FR" sz="2800" dirty="0">
                <a:solidFill>
                  <a:srgbClr val="000000"/>
                </a:solidFill>
                <a:effectLst/>
                <a:highlight>
                  <a:srgbClr val="FFFF00"/>
                </a:highlight>
                <a:latin typeface="Times" pitchFamily="2" charset="0"/>
                <a:ea typeface="Arial Unicode MS" panose="020B0604020202020204" pitchFamily="34" charset="-128"/>
                <a:cs typeface="Times New Roman" panose="02020603050405020304" pitchFamily="18" charset="0"/>
              </a:rPr>
              <a:t>l’art et le féminisme </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de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suscite des réflexions qui ne se limitent pas aux artistes interviewés, ni à la période questionnée par notre recueil.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écrit </a:t>
            </a:r>
            <a:r>
              <a:rPr lang="fr-FR" sz="2800" i="1" dirty="0">
                <a:solidFill>
                  <a:srgbClr val="000000"/>
                </a:solidFill>
                <a:effectLst/>
                <a:latin typeface="Times" pitchFamily="2" charset="0"/>
                <a:ea typeface="Arial Unicode MS" panose="020B0604020202020204" pitchFamily="34" charset="-128"/>
                <a:cs typeface="Times New Roman" panose="02020603050405020304" pitchFamily="18" charset="0"/>
              </a:rPr>
              <a:t>Autoportrait</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animée par la volonté de renoncer à son autorité de critique et de proposer à partir de ce renoncement, une nouvelle forme de créativité. Cette nouvelle position d’auteur lui donne la liberté de se défaire de la parole du critique à partir d’une parole de l’artiste où l’intervention de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consiste dans l’agencement images et paroles, écriture et oralité, relation professionnelle et amitié. Cette publication est aussi une rupture : elle marque le point culminant de l’activité critique de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et l’arrêt de cette activité annoncée dans les pages du livre. Considérée comme une activité autoritaire et inauthentique, la critique d’art est abandonnée au profit d’une activité politique. À partir de 1970,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consacre toutes ses énergies au féminisme dont elle devient l’une des figures centrales. G.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Zapperi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a contribué à relativiser cette rupture pour penser les liens entre le mouvement féministe et le domaine des arts visuels, notamment dans l’écriture </a:t>
            </a:r>
            <a:r>
              <a:rPr lang="fr-FR" sz="2800" i="1" dirty="0">
                <a:solidFill>
                  <a:srgbClr val="000000"/>
                </a:solidFill>
                <a:effectLst/>
                <a:latin typeface="Times" pitchFamily="2" charset="0"/>
                <a:ea typeface="Arial Unicode MS" panose="020B0604020202020204" pitchFamily="34" charset="-128"/>
                <a:cs typeface="Times New Roman" panose="02020603050405020304" pitchFamily="18" charset="0"/>
              </a:rPr>
              <a:t>d’Autoportrait</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Ce texte emploi </a:t>
            </a:r>
            <a:r>
              <a:rPr lang="fr-FR" sz="2800" dirty="0">
                <a:solidFill>
                  <a:srgbClr val="000000"/>
                </a:solidFill>
                <a:effectLst/>
                <a:highlight>
                  <a:srgbClr val="FFFF00"/>
                </a:highlight>
                <a:latin typeface="Times" pitchFamily="2" charset="0"/>
                <a:ea typeface="Arial Unicode MS" panose="020B0604020202020204" pitchFamily="34" charset="-128"/>
                <a:cs typeface="Times New Roman" panose="02020603050405020304" pitchFamily="18" charset="0"/>
              </a:rPr>
              <a:t>le récit de soi, la primauté de la subjectivité et le plaisir de la conversation comme autant de démarches </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susceptibles de poser les jalons d’une histoire de l’art féministe et genrée. </a:t>
            </a:r>
            <a:endParaRPr lang="fr-FR" dirty="0"/>
          </a:p>
        </p:txBody>
      </p:sp>
    </p:spTree>
    <p:extLst>
      <p:ext uri="{BB962C8B-B14F-4D97-AF65-F5344CB8AC3E}">
        <p14:creationId xmlns:p14="http://schemas.microsoft.com/office/powerpoint/2010/main" val="3458549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B0AACD-C063-4AC8-3501-00A552F8B11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B76F277-DC90-B3D2-70EE-72C05C2B65DF}"/>
              </a:ext>
            </a:extLst>
          </p:cNvPr>
          <p:cNvSpPr>
            <a:spLocks noGrp="1"/>
          </p:cNvSpPr>
          <p:nvPr>
            <p:ph idx="1"/>
          </p:nvPr>
        </p:nvSpPr>
        <p:spPr/>
        <p:txBody>
          <a:bodyPr>
            <a:normAutofit fontScale="77500" lnSpcReduction="20000"/>
          </a:bodyPr>
          <a:lstStyle/>
          <a:p>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Les méthodes de la pratique féministe de l’</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autocoscienza</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du journal, de l’échange de paroles qui occuperont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dans les années 1970, sont déjà amorcés dans la méthodologie </a:t>
            </a:r>
            <a:r>
              <a:rPr lang="fr-FR" sz="2800" i="1" dirty="0">
                <a:solidFill>
                  <a:srgbClr val="000000"/>
                </a:solidFill>
                <a:effectLst/>
                <a:latin typeface="Times" pitchFamily="2" charset="0"/>
                <a:ea typeface="Arial Unicode MS" panose="020B0604020202020204" pitchFamily="34" charset="-128"/>
                <a:cs typeface="Times New Roman" panose="02020603050405020304" pitchFamily="18" charset="0"/>
              </a:rPr>
              <a:t>d’Autoportrait</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Ce texte implique un </a:t>
            </a:r>
            <a:r>
              <a:rPr lang="fr-FR" sz="2800" dirty="0">
                <a:solidFill>
                  <a:srgbClr val="000000"/>
                </a:solidFill>
                <a:effectLst/>
                <a:highlight>
                  <a:srgbClr val="FFFF00"/>
                </a:highlight>
                <a:latin typeface="Times" pitchFamily="2" charset="0"/>
                <a:ea typeface="Arial Unicode MS" panose="020B0604020202020204" pitchFamily="34" charset="-128"/>
                <a:cs typeface="Times New Roman" panose="02020603050405020304" pitchFamily="18" charset="0"/>
              </a:rPr>
              <a:t>engagement subjectif, </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une expérience du sens de l’art plus que son observation « extérieure ». Les limites qui séparent l’artiste du critique, l’auteur et le lecteur, sont donc bouleversées, en répétant le même geste avec lequel l’artiste avait bouleversé les limites qui séparent l’œuvre du spectateur. Elle repense l’autorité du critique et son rôle d’interprétation. La mort de l’autorité de l’auteur avait des implications qui ne peuvent être séparées de l’engagement féministe de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et de sa nécessité de repenser son positionnement de manière créative. La mort de l’auteur pouvait signifier, pour la critique féministe, </a:t>
            </a:r>
            <a:r>
              <a:rPr lang="fr-FR" sz="2800" i="1" dirty="0">
                <a:solidFill>
                  <a:srgbClr val="000000"/>
                </a:solidFill>
                <a:effectLst/>
                <a:latin typeface="Times" pitchFamily="2" charset="0"/>
                <a:ea typeface="Arial Unicode MS" panose="020B0604020202020204" pitchFamily="34" charset="-128"/>
                <a:cs typeface="Times New Roman" panose="02020603050405020304" pitchFamily="18" charset="0"/>
              </a:rPr>
              <a:t>la mort du pouvoir du critique</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et avec lui la fin du système phallocentrique de l’art, mais aussi la possibilité d’une nouvelle position qui, en tant que femme, correspond à la position nouvelle d’un devenir-sujet. La subjectivité est une question cruciale pour l’invention de soi, la liberté et la résistance féminine. L’opération de </a:t>
            </a:r>
            <a:r>
              <a:rPr lang="fr-FR" sz="2800" dirty="0" err="1">
                <a:solidFill>
                  <a:srgbClr val="000000"/>
                </a:solidFill>
                <a:effectLst/>
                <a:latin typeface="Times" pitchFamily="2" charset="0"/>
                <a:ea typeface="Arial Unicode MS" panose="020B0604020202020204" pitchFamily="34" charset="-128"/>
                <a:cs typeface="Times New Roman" panose="02020603050405020304" pitchFamily="18" charset="0"/>
              </a:rPr>
              <a:t>Lonzi</a:t>
            </a:r>
            <a:r>
              <a:rPr lang="fr-FR" sz="2800" dirty="0">
                <a:solidFill>
                  <a:srgbClr val="000000"/>
                </a:solidFill>
                <a:effectLst/>
                <a:latin typeface="Times" pitchFamily="2" charset="0"/>
                <a:ea typeface="Arial Unicode MS" panose="020B0604020202020204" pitchFamily="34" charset="-128"/>
                <a:cs typeface="Times New Roman" panose="02020603050405020304" pitchFamily="18" charset="0"/>
              </a:rPr>
              <a:t>, la créativité de sa démarche expérimentale, résonne aujourd’hui avec notre tentative de penser l’engagement politique des artistes au-delà du manifeste de Celant, « Notes pour une guérilla », et au-delà de l’échec d’une rencontre manquée entre les contestations de 1968 et la proposition de projets collectifs pensés par les artistes dans un contexte de revendications sociales et politiques.</a:t>
            </a:r>
            <a:endParaRPr lang="fr-FR" sz="2800" dirty="0">
              <a:solidFill>
                <a:srgbClr val="00000A"/>
              </a:solidFill>
              <a:effectLst/>
              <a:latin typeface="Times" pitchFamily="2" charset="0"/>
              <a:ea typeface="Arial Unicode MS" panose="020B0604020202020204" pitchFamily="34" charset="-128"/>
              <a:cs typeface="Times New Roman" panose="02020603050405020304" pitchFamily="18" charset="0"/>
            </a:endParaRPr>
          </a:p>
          <a:p>
            <a:endParaRPr lang="fr-FR" dirty="0"/>
          </a:p>
        </p:txBody>
      </p:sp>
    </p:spTree>
    <p:extLst>
      <p:ext uri="{BB962C8B-B14F-4D97-AF65-F5344CB8AC3E}">
        <p14:creationId xmlns:p14="http://schemas.microsoft.com/office/powerpoint/2010/main" val="449971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61C2E6-F0E3-4A54-8618-F8B5AF0317E1}"/>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2A67B5C9-3999-5A23-4E03-627189259EFF}"/>
              </a:ext>
            </a:extLst>
          </p:cNvPr>
          <p:cNvSpPr>
            <a:spLocks noGrp="1"/>
          </p:cNvSpPr>
          <p:nvPr>
            <p:ph idx="1"/>
          </p:nvPr>
        </p:nvSpPr>
        <p:spPr/>
        <p:txBody>
          <a:bodyPr>
            <a:normAutofit fontScale="92500" lnSpcReduction="10000"/>
          </a:bodyPr>
          <a:lstStyle/>
          <a:p>
            <a:endParaRPr lang="fr-FR" dirty="0"/>
          </a:p>
          <a:p>
            <a:endParaRPr lang="fr-FR" dirty="0"/>
          </a:p>
          <a:p>
            <a:endParaRPr lang="fr-FR" dirty="0"/>
          </a:p>
          <a:p>
            <a:endParaRPr lang="fr-FR" dirty="0"/>
          </a:p>
          <a:p>
            <a:endParaRPr lang="fr-FR" dirty="0"/>
          </a:p>
          <a:p>
            <a:r>
              <a:rPr lang="fr-FR" dirty="0"/>
              <a:t>Pour une analyse plus large de ce tournant documentaire dans l’art contemporain, voir en particulier : </a:t>
            </a:r>
            <a:r>
              <a:rPr lang="fr-FR" dirty="0" err="1"/>
              <a:t>Okwui</a:t>
            </a:r>
            <a:r>
              <a:rPr lang="fr-FR" dirty="0"/>
              <a:t> </a:t>
            </a:r>
            <a:r>
              <a:rPr lang="fr-FR" cap="small" dirty="0" err="1">
                <a:effectLst/>
              </a:rPr>
              <a:t>Enwezor</a:t>
            </a:r>
            <a:r>
              <a:rPr lang="fr-FR" dirty="0"/>
              <a:t>, </a:t>
            </a:r>
            <a:r>
              <a:rPr lang="fr-FR" i="1" dirty="0"/>
              <a:t>Archive Fever. Uses of the document in </a:t>
            </a:r>
            <a:r>
              <a:rPr lang="fr-FR" i="1" dirty="0" err="1"/>
              <a:t>contemporary</a:t>
            </a:r>
            <a:r>
              <a:rPr lang="fr-FR" i="1" dirty="0"/>
              <a:t> art</a:t>
            </a:r>
            <a:r>
              <a:rPr lang="fr-FR" dirty="0"/>
              <a:t>, New York, International Center for </a:t>
            </a:r>
            <a:r>
              <a:rPr lang="fr-FR" dirty="0" err="1"/>
              <a:t>Photography</a:t>
            </a:r>
            <a:r>
              <a:rPr lang="fr-FR" dirty="0"/>
              <a:t>, 2008 ; Maria Lind et </a:t>
            </a:r>
            <a:r>
              <a:rPr lang="fr-FR" dirty="0" err="1"/>
              <a:t>Hito</a:t>
            </a:r>
            <a:r>
              <a:rPr lang="fr-FR" dirty="0"/>
              <a:t> </a:t>
            </a:r>
            <a:r>
              <a:rPr lang="fr-FR" dirty="0" err="1"/>
              <a:t>Steyerel</a:t>
            </a:r>
            <a:r>
              <a:rPr lang="fr-FR" dirty="0"/>
              <a:t>, (sous la </a:t>
            </a:r>
            <a:r>
              <a:rPr lang="fr-FR" dirty="0" err="1"/>
              <a:t>dir</a:t>
            </a:r>
            <a:r>
              <a:rPr lang="fr-FR" dirty="0"/>
              <a:t>.), </a:t>
            </a:r>
            <a:r>
              <a:rPr lang="fr-FR" i="1" dirty="0"/>
              <a:t>The </a:t>
            </a:r>
            <a:r>
              <a:rPr lang="fr-FR" i="1" dirty="0" err="1"/>
              <a:t>Greenroom</a:t>
            </a:r>
            <a:r>
              <a:rPr lang="fr-FR" i="1" dirty="0"/>
              <a:t>. </a:t>
            </a:r>
            <a:r>
              <a:rPr lang="fr-FR" i="1" dirty="0" err="1"/>
              <a:t>Reconsidering</a:t>
            </a:r>
            <a:r>
              <a:rPr lang="fr-FR" i="1" dirty="0"/>
              <a:t> </a:t>
            </a:r>
            <a:r>
              <a:rPr lang="fr-FR" i="1" dirty="0" err="1"/>
              <a:t>documentary</a:t>
            </a:r>
            <a:r>
              <a:rPr lang="fr-FR" i="1" dirty="0"/>
              <a:t> and </a:t>
            </a:r>
            <a:r>
              <a:rPr lang="fr-FR" i="1" dirty="0" err="1"/>
              <a:t>contemporary</a:t>
            </a:r>
            <a:r>
              <a:rPr lang="fr-FR" i="1" dirty="0"/>
              <a:t> art</a:t>
            </a:r>
            <a:r>
              <a:rPr lang="fr-FR" dirty="0"/>
              <a:t>, New York, Sternberg </a:t>
            </a:r>
            <a:r>
              <a:rPr lang="fr-FR" dirty="0" err="1"/>
              <a:t>Press</a:t>
            </a:r>
            <a:r>
              <a:rPr lang="fr-FR" dirty="0"/>
              <a:t>, 2009. </a:t>
            </a:r>
          </a:p>
          <a:p>
            <a:endParaRPr lang="fr-FR" dirty="0"/>
          </a:p>
        </p:txBody>
      </p:sp>
      <p:sp>
        <p:nvSpPr>
          <p:cNvPr id="7" name="Rectangle 7">
            <a:extLst>
              <a:ext uri="{FF2B5EF4-FFF2-40B4-BE49-F238E27FC236}">
                <a16:creationId xmlns:a16="http://schemas.microsoft.com/office/drawing/2014/main" id="{EB701073-EA74-A9C7-9851-46A14C778E40}"/>
              </a:ext>
            </a:extLst>
          </p:cNvPr>
          <p:cNvSpPr>
            <a:spLocks noChangeArrowheads="1"/>
          </p:cNvSpPr>
          <p:nvPr/>
        </p:nvSpPr>
        <p:spPr bwMode="auto">
          <a:xfrm>
            <a:off x="0" y="-3231644"/>
            <a:ext cx="9854108" cy="6463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fr-FR" altLang="fr-FR" dirty="0">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Le corps de l’autre | Laure Albin Guillot, Carole Douillard &amp; Babette </a:t>
            </a:r>
            <a:r>
              <a:rPr kumimoji="0" lang="fr-FR" altLang="fr-FR" sz="1800" b="0" i="0" u="none" strike="noStrike" cap="none" normalizeH="0" baseline="0" dirty="0" err="1">
                <a:ln>
                  <a:noFill/>
                </a:ln>
                <a:solidFill>
                  <a:schemeClr val="tx1"/>
                </a:solidFill>
                <a:effectLst/>
                <a:latin typeface="Arial" panose="020B0604020202020204" pitchFamily="34" charset="0"/>
              </a:rPr>
              <a:t>Mangolte</a:t>
            </a:r>
            <a:r>
              <a:rPr kumimoji="0" lang="fr-FR" altLang="fr-FR" sz="1800" b="0" i="0" u="none" strike="noStrike" cap="none" normalizeH="0" baseline="0" dirty="0">
                <a:ln>
                  <a:noFill/>
                </a:ln>
                <a:solidFill>
                  <a:schemeClr val="tx1"/>
                </a:solidFill>
                <a:effectLst/>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Louise Bourgeois, Camille Claudel, </a:t>
            </a:r>
            <a:r>
              <a:rPr kumimoji="0" lang="fr-FR" altLang="fr-FR" sz="1800" b="0" i="0" u="none" strike="noStrike" cap="none" normalizeH="0" baseline="0" dirty="0" err="1">
                <a:ln>
                  <a:noFill/>
                </a:ln>
                <a:solidFill>
                  <a:schemeClr val="tx1"/>
                </a:solidFill>
                <a:effectLst/>
                <a:latin typeface="Arial" panose="020B0604020202020204" pitchFamily="34" charset="0"/>
              </a:rPr>
              <a:t>Leonor</a:t>
            </a:r>
            <a:r>
              <a:rPr kumimoji="0" lang="fr-FR" altLang="fr-FR" sz="1800" b="0" i="0" u="none" strike="noStrike" cap="none" normalizeH="0" baseline="0" dirty="0">
                <a:ln>
                  <a:noFill/>
                </a:ln>
                <a:solidFill>
                  <a:schemeClr val="tx1"/>
                </a:solidFill>
                <a:effectLst/>
                <a:latin typeface="Arial" panose="020B0604020202020204" pitchFamily="34" charset="0"/>
              </a:rPr>
              <a:t> Fini, Camille </a:t>
            </a:r>
            <a:r>
              <a:rPr kumimoji="0" lang="fr-FR" altLang="fr-FR" sz="1800" b="0" i="0" u="none" strike="noStrike" cap="none" normalizeH="0" baseline="0" dirty="0" err="1">
                <a:ln>
                  <a:noFill/>
                </a:ln>
                <a:solidFill>
                  <a:schemeClr val="tx1"/>
                </a:solidFill>
                <a:effectLst/>
                <a:latin typeface="Arial" panose="020B0604020202020204" pitchFamily="34" charset="0"/>
              </a:rPr>
              <a:t>Henrot</a:t>
            </a:r>
            <a:r>
              <a:rPr kumimoji="0" lang="fr-FR" altLang="fr-FR" sz="1800" b="0" i="0" u="none" strike="noStrike" cap="none" normalizeH="0" baseline="0" dirty="0">
                <a:ln>
                  <a:noFill/>
                </a:ln>
                <a:solidFill>
                  <a:schemeClr val="tx1"/>
                </a:solidFill>
                <a:effectLst/>
                <a:latin typeface="Arial" panose="020B0604020202020204" pitchFamily="34" charset="0"/>
              </a:rPr>
              <a:t>, Annette Messager Alice </a:t>
            </a:r>
            <a:r>
              <a:rPr kumimoji="0" lang="fr-FR" altLang="fr-FR" sz="1800" b="0" i="0" u="none" strike="noStrike" cap="none" normalizeH="0" baseline="0" dirty="0" err="1">
                <a:ln>
                  <a:noFill/>
                </a:ln>
                <a:solidFill>
                  <a:schemeClr val="tx1"/>
                </a:solidFill>
                <a:effectLst/>
                <a:latin typeface="Arial" panose="020B0604020202020204" pitchFamily="34" charset="0"/>
              </a:rPr>
              <a:t>Neel</a:t>
            </a:r>
            <a:r>
              <a:rPr kumimoji="0" lang="fr-FR" altLang="fr-FR" sz="1800" b="0" i="0" u="none" strike="noStrike" cap="none" normalizeH="0" baseline="0" dirty="0">
                <a:ln>
                  <a:noFill/>
                </a:ln>
                <a:solidFill>
                  <a:schemeClr val="tx1"/>
                </a:solidFill>
                <a:effectLst/>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Orlan, </a:t>
            </a:r>
            <a:r>
              <a:rPr kumimoji="0" lang="fr-FR" altLang="fr-FR" sz="1800" b="0" i="0" u="none" strike="noStrike" cap="none" normalizeH="0" baseline="0" dirty="0" err="1">
                <a:ln>
                  <a:noFill/>
                </a:ln>
                <a:solidFill>
                  <a:schemeClr val="tx1"/>
                </a:solidFill>
                <a:effectLst/>
                <a:latin typeface="Arial" panose="020B0604020202020204" pitchFamily="34" charset="0"/>
              </a:rPr>
              <a:t>Judit</a:t>
            </a:r>
            <a:r>
              <a:rPr kumimoji="0" lang="fr-FR" altLang="fr-FR" sz="1800" b="0" i="0" u="none" strike="noStrike" cap="none" normalizeH="0" baseline="0" dirty="0">
                <a:ln>
                  <a:noFill/>
                </a:ln>
                <a:solidFill>
                  <a:schemeClr val="tx1"/>
                </a:solidFill>
                <a:effectLst/>
                <a:latin typeface="Arial" panose="020B0604020202020204" pitchFamily="34" charset="0"/>
              </a:rPr>
              <a:t> </a:t>
            </a:r>
            <a:r>
              <a:rPr kumimoji="0" lang="fr-FR" altLang="fr-FR" sz="1800" b="0" i="0" u="none" strike="noStrike" cap="none" normalizeH="0" baseline="0" dirty="0" err="1">
                <a:ln>
                  <a:noFill/>
                </a:ln>
                <a:solidFill>
                  <a:schemeClr val="tx1"/>
                </a:solidFill>
                <a:effectLst/>
                <a:latin typeface="Arial" panose="020B0604020202020204" pitchFamily="34" charset="0"/>
              </a:rPr>
              <a:t>Reigl</a:t>
            </a:r>
            <a:r>
              <a:rPr kumimoji="0" lang="fr-FR" altLang="fr-FR" sz="1800" b="0" i="0" u="none" strike="noStrike" cap="none" normalizeH="0" baseline="0" dirty="0">
                <a:ln>
                  <a:noFill/>
                </a:ln>
                <a:solidFill>
                  <a:schemeClr val="tx1"/>
                </a:solidFill>
                <a:effectLst/>
                <a:latin typeface="Arial" panose="020B0604020202020204" pitchFamily="34" charset="0"/>
              </a:rPr>
              <a:t>, Germaine Richier   </a:t>
            </a:r>
            <a:r>
              <a:rPr kumimoji="0" lang="fr-FR" altLang="fr-FR" sz="1200" b="0" i="0" u="none" strike="noStrike" cap="none" normalizeH="0" baseline="0" dirty="0">
                <a:ln>
                  <a:noFill/>
                </a:ln>
                <a:solidFill>
                  <a:schemeClr val="tx1"/>
                </a:solidFill>
                <a:effectLst/>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Une exposition de </a:t>
            </a:r>
            <a:r>
              <a:rPr kumimoji="0" lang="fr-FR" altLang="fr-FR" sz="1800" b="0" i="0" u="none" strike="noStrike" cap="none" normalizeH="0" baseline="0" dirty="0">
                <a:ln>
                  <a:noFill/>
                </a:ln>
                <a:solidFill>
                  <a:schemeClr val="tx1"/>
                </a:solidFill>
                <a:effectLst/>
                <a:latin typeface="Arial" panose="020B0604020202020204" pitchFamily="34" charset="0"/>
                <a:hlinkClick r:id="rId2"/>
              </a:rPr>
              <a:t>Christian Alandete</a:t>
            </a:r>
            <a:r>
              <a:rPr kumimoji="0" lang="fr-FR" altLang="fr-FR" sz="1800" b="0" i="0" u="none" strike="noStrike" cap="none" normalizeH="0" baseline="0" dirty="0">
                <a:ln>
                  <a:noFill/>
                </a:ln>
                <a:solidFill>
                  <a:schemeClr val="tx1"/>
                </a:solidFill>
                <a:effectLst/>
                <a:latin typeface="Arial" panose="020B0604020202020204" pitchFamily="34" charset="0"/>
              </a:rPr>
              <a:t>, 24 mars - 3 juin 2023,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Galerie Kamel </a:t>
            </a:r>
            <a:r>
              <a:rPr kumimoji="0" lang="fr-FR" altLang="fr-FR" sz="1800" b="0" i="0" u="none" strike="noStrike" cap="none" normalizeH="0" baseline="0" dirty="0" err="1">
                <a:ln>
                  <a:noFill/>
                </a:ln>
                <a:solidFill>
                  <a:schemeClr val="tx1"/>
                </a:solidFill>
                <a:effectLst/>
                <a:latin typeface="Arial" panose="020B0604020202020204" pitchFamily="34" charset="0"/>
              </a:rPr>
              <a:t>Mennour</a:t>
            </a:r>
            <a:r>
              <a:rPr kumimoji="0" lang="fr-FR" altLang="fr-FR" sz="1800" b="0" i="0" u="none" strike="noStrike" cap="none" normalizeH="0" baseline="0" dirty="0">
                <a:ln>
                  <a:noFill/>
                </a:ln>
                <a:solidFill>
                  <a:schemeClr val="tx1"/>
                </a:solidFill>
                <a:effectLst/>
                <a:latin typeface="Arial" panose="020B0604020202020204" pitchFamily="34" charset="0"/>
              </a:rPr>
              <a:t>, Paris, </a:t>
            </a:r>
            <a:r>
              <a:rPr kumimoji="0" lang="fr-FR" altLang="fr-FR" sz="1800" b="0" i="0" u="none" strike="noStrike" cap="none" normalizeH="0" baseline="0" dirty="0" err="1">
                <a:ln>
                  <a:noFill/>
                </a:ln>
                <a:solidFill>
                  <a:schemeClr val="tx1"/>
                </a:solidFill>
                <a:effectLst/>
                <a:latin typeface="Arial" panose="020B0604020202020204" pitchFamily="34" charset="0"/>
              </a:rPr>
              <a:t>opening</a:t>
            </a:r>
            <a:r>
              <a:rPr kumimoji="0" lang="fr-FR" altLang="fr-FR" sz="1800" b="0" i="0" u="none" strike="noStrike" cap="none" normalizeH="0" baseline="0" dirty="0">
                <a:ln>
                  <a:noFill/>
                </a:ln>
                <a:solidFill>
                  <a:schemeClr val="tx1"/>
                </a:solidFill>
                <a:effectLst/>
                <a:latin typeface="Arial" panose="020B0604020202020204" pitchFamily="34" charset="0"/>
              </a:rPr>
              <a:t> le 27 mars</a:t>
            </a:r>
          </a:p>
        </p:txBody>
      </p:sp>
      <p:pic>
        <p:nvPicPr>
          <p:cNvPr id="8200" name="Picture 8" descr="💎">
            <a:extLst>
              <a:ext uri="{FF2B5EF4-FFF2-40B4-BE49-F238E27FC236}">
                <a16:creationId xmlns:a16="http://schemas.microsoft.com/office/drawing/2014/main" id="{97B733A2-8ECC-7A91-AFB5-E692DF485E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43938" y="-136525"/>
            <a:ext cx="203200" cy="20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4562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D8A0C8-01F1-DD9F-ABBD-C27AAE347914}"/>
              </a:ext>
            </a:extLst>
          </p:cNvPr>
          <p:cNvSpPr>
            <a:spLocks noGrp="1"/>
          </p:cNvSpPr>
          <p:nvPr>
            <p:ph type="title"/>
          </p:nvPr>
        </p:nvSpPr>
        <p:spPr/>
        <p:txBody>
          <a:bodyPr>
            <a:normAutofit fontScale="90000"/>
          </a:bodyPr>
          <a:lstStyle/>
          <a:p>
            <a:br>
              <a:rPr lang="fr-FR" b="1" dirty="0"/>
            </a:br>
            <a:r>
              <a:rPr lang="fr-FR" b="1" dirty="0"/>
              <a:t>Une femme réapparaît</a:t>
            </a:r>
            <a:br>
              <a:rPr lang="fr-FR" b="1" dirty="0"/>
            </a:br>
            <a:r>
              <a:rPr lang="fr-FR" b="1" dirty="0"/>
              <a:t>Temps et histoire dans une perspective féministe</a:t>
            </a:r>
            <a:br>
              <a:rPr lang="fr-FR" b="1" dirty="0"/>
            </a:br>
            <a:r>
              <a:rPr lang="fr-FR" dirty="0"/>
              <a:t>Giovanna </a:t>
            </a:r>
            <a:r>
              <a:rPr lang="fr-FR" dirty="0" err="1"/>
              <a:t>Zapperi</a:t>
            </a:r>
            <a:r>
              <a:rPr lang="fr-FR" dirty="0"/>
              <a:t> </a:t>
            </a:r>
            <a:br>
              <a:rPr lang="fr-FR" dirty="0"/>
            </a:br>
            <a:endParaRPr lang="fr-FR" dirty="0"/>
          </a:p>
        </p:txBody>
      </p:sp>
      <p:sp>
        <p:nvSpPr>
          <p:cNvPr id="3" name="Espace réservé du contenu 2">
            <a:extLst>
              <a:ext uri="{FF2B5EF4-FFF2-40B4-BE49-F238E27FC236}">
                <a16:creationId xmlns:a16="http://schemas.microsoft.com/office/drawing/2014/main" id="{C259A4CA-C922-75B5-21F0-6A2896AC10F7}"/>
              </a:ext>
            </a:extLst>
          </p:cNvPr>
          <p:cNvSpPr>
            <a:spLocks noGrp="1"/>
          </p:cNvSpPr>
          <p:nvPr>
            <p:ph idx="1"/>
          </p:nvPr>
        </p:nvSpPr>
        <p:spPr/>
        <p:txBody>
          <a:bodyPr/>
          <a:lstStyle/>
          <a:p>
            <a:endParaRPr lang="fr-FR" dirty="0"/>
          </a:p>
          <a:p>
            <a:endParaRPr lang="fr-FR" dirty="0"/>
          </a:p>
          <a:p>
            <a:r>
              <a:rPr lang="fr-FR" dirty="0"/>
              <a:t>Interroger le langage visuel de l’histoire signifie poser des questions politiques sur les sujets qui ont été expulsés de la narration historique et réfléchir à la mémoire impossible de ce qui n’apparaît que dans un éclair. S’approprier les outils de la recherche historique sur un mode esthétique oblige aussi à mettre en jeu sa propre subjectivité, et celle du spectateur, à susciter des processus d’identification, puis de désidentification, avec ce que l’on voit – ou ne voit pas.</a:t>
            </a:r>
          </a:p>
          <a:p>
            <a:endParaRPr lang="fr-FR" dirty="0"/>
          </a:p>
        </p:txBody>
      </p:sp>
    </p:spTree>
    <p:extLst>
      <p:ext uri="{BB962C8B-B14F-4D97-AF65-F5344CB8AC3E}">
        <p14:creationId xmlns:p14="http://schemas.microsoft.com/office/powerpoint/2010/main" val="76721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1250CB-DDED-E6B8-C33D-7ADC2DD43AC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33C178C-D6AB-3C75-9811-9DB6204C4C3E}"/>
              </a:ext>
            </a:extLst>
          </p:cNvPr>
          <p:cNvSpPr>
            <a:spLocks noGrp="1"/>
          </p:cNvSpPr>
          <p:nvPr>
            <p:ph idx="1"/>
          </p:nvPr>
        </p:nvSpPr>
        <p:spPr/>
        <p:txBody>
          <a:bodyPr/>
          <a:lstStyle/>
          <a:p>
            <a:r>
              <a:rPr lang="fr-FR" dirty="0"/>
              <a:t>Dans ces œuvres, la femme sujet de l’enquête émerge comme un discours qui excède l’image. Le caractère imprécis, temporellement ambivalent et impur des images dont se composent ces reconstructions d’archive construit le passé comme une représentation à la fois psychique, anachronique et inévitablement inexacte. Si la mémoire est un temps qui n’est pas exactement du passé, la mémoire des sujets de ces œuvres ne peut que surgir du passé sous l’impulsion du présent, comme une force conflictuelle susceptible de produire des formes inédites de savoir. </a:t>
            </a:r>
          </a:p>
        </p:txBody>
      </p:sp>
    </p:spTree>
    <p:extLst>
      <p:ext uri="{BB962C8B-B14F-4D97-AF65-F5344CB8AC3E}">
        <p14:creationId xmlns:p14="http://schemas.microsoft.com/office/powerpoint/2010/main" val="3684528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61682B-E5DF-FAE5-71FF-28FD16BF00DE}"/>
              </a:ext>
            </a:extLst>
          </p:cNvPr>
          <p:cNvSpPr>
            <a:spLocks noGrp="1"/>
          </p:cNvSpPr>
          <p:nvPr>
            <p:ph type="title"/>
          </p:nvPr>
        </p:nvSpPr>
        <p:spPr/>
        <p:txBody>
          <a:bodyPr>
            <a:normAutofit fontScale="90000"/>
          </a:bodyPr>
          <a:lstStyle/>
          <a:p>
            <a:r>
              <a:rPr lang="fr-FR" sz="3100" dirty="0"/>
              <a:t>Renée Green, </a:t>
            </a:r>
            <a:r>
              <a:rPr lang="fr-FR" sz="3100" i="1" dirty="0" err="1"/>
              <a:t>Some</a:t>
            </a:r>
            <a:r>
              <a:rPr lang="fr-FR" sz="3100" i="1" dirty="0"/>
              <a:t> Chance Operations : </a:t>
            </a:r>
            <a:r>
              <a:rPr lang="fr-FR" sz="3100" i="1" dirty="0" err="1"/>
              <a:t>Between</a:t>
            </a:r>
            <a:r>
              <a:rPr lang="fr-FR" sz="3100" i="1" dirty="0"/>
              <a:t> and </a:t>
            </a:r>
            <a:r>
              <a:rPr lang="fr-FR" sz="3100" i="1" dirty="0" err="1"/>
              <a:t>Including</a:t>
            </a:r>
            <a:r>
              <a:rPr lang="fr-FR" sz="3100" dirty="0"/>
              <a:t>, 1998 (détail) Installation : 9 ensembles de photographies noir/blanc et textes sous cadre sur des murs de couleur</a:t>
            </a:r>
            <a:endParaRPr lang="fr-FR" sz="1800" dirty="0"/>
          </a:p>
        </p:txBody>
      </p:sp>
      <p:pic>
        <p:nvPicPr>
          <p:cNvPr id="9218" name="Picture 2" descr="Fig. 4 : Renée Green, Some Chance Operations : Between and Including, 1998 (détail) Installation : 9 ensembles de photographies noir/blanc et textes sous cadre sur des murs de couleur.">
            <a:extLst>
              <a:ext uri="{FF2B5EF4-FFF2-40B4-BE49-F238E27FC236}">
                <a16:creationId xmlns:a16="http://schemas.microsoft.com/office/drawing/2014/main" id="{382DF02D-003B-C70E-9FF4-2AD9A490302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80441" y="1618949"/>
            <a:ext cx="6073009" cy="40015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4773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A71DBF-96AA-818C-809D-75A71D83D17D}"/>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233448BB-AD3D-77CC-C8B2-52B4BFFFA035}"/>
              </a:ext>
            </a:extLst>
          </p:cNvPr>
          <p:cNvSpPr>
            <a:spLocks noGrp="1"/>
          </p:cNvSpPr>
          <p:nvPr>
            <p:ph idx="1"/>
          </p:nvPr>
        </p:nvSpPr>
        <p:spPr/>
        <p:txBody>
          <a:bodyPr>
            <a:normAutofit fontScale="77500" lnSpcReduction="20000"/>
          </a:bodyPr>
          <a:lstStyle/>
          <a:p>
            <a:r>
              <a:rPr lang="fr-FR" dirty="0"/>
              <a:t>« </a:t>
            </a:r>
            <a:r>
              <a:rPr lang="fr-FR" i="1" dirty="0"/>
              <a:t>Entre les années </a:t>
            </a:r>
            <a:r>
              <a:rPr lang="fr-FR" i="1" dirty="0">
                <a:highlight>
                  <a:srgbClr val="FFFF00"/>
                </a:highlight>
              </a:rPr>
              <a:t>1910 et 1930, Elvira </a:t>
            </a:r>
            <a:r>
              <a:rPr lang="fr-FR" i="1" dirty="0" err="1">
                <a:highlight>
                  <a:srgbClr val="FFFF00"/>
                </a:highlight>
              </a:rPr>
              <a:t>Notari</a:t>
            </a:r>
            <a:r>
              <a:rPr lang="fr-FR" i="1" dirty="0">
                <a:highlight>
                  <a:srgbClr val="FFFF00"/>
                </a:highlight>
              </a:rPr>
              <a:t> </a:t>
            </a:r>
            <a:r>
              <a:rPr lang="fr-FR" i="1" dirty="0"/>
              <a:t>avait réalisé une soixantaine de films, très appréciés des communautés d’immigrés italiens installées à New York. Sa production, dont il ne reste que trois films, s’est arrêtée brutalement en 1930 : le régime fasciste n’appréciait guère le réalisme documentaire avec lequel elle filmait la vie de rue de Naples. Les personnages à peine sortis de prison, les scènes de pauvreté et la représentation d’une conflictualité qui se manifestait dans l’espace de la ville allaient à contre-courant des consignes du régime visant à fournir une représentation rassurante et ordonnée de la vie urbaine sous le fascisme (…) </a:t>
            </a:r>
            <a:r>
              <a:rPr lang="fr-FR" i="1" dirty="0">
                <a:highlight>
                  <a:srgbClr val="FFFF00"/>
                </a:highlight>
              </a:rPr>
              <a:t>Dans son livre </a:t>
            </a:r>
            <a:r>
              <a:rPr lang="fr-FR" i="1" dirty="0" err="1">
                <a:highlight>
                  <a:srgbClr val="FFFF00"/>
                </a:highlight>
              </a:rPr>
              <a:t>Streetwalking</a:t>
            </a:r>
            <a:r>
              <a:rPr lang="fr-FR" i="1" dirty="0">
                <a:highlight>
                  <a:srgbClr val="FFFF00"/>
                </a:highlight>
              </a:rPr>
              <a:t> on a </a:t>
            </a:r>
            <a:r>
              <a:rPr lang="fr-FR" i="1" dirty="0" err="1">
                <a:highlight>
                  <a:srgbClr val="FFFF00"/>
                </a:highlight>
              </a:rPr>
              <a:t>Ruined</a:t>
            </a:r>
            <a:r>
              <a:rPr lang="fr-FR" i="1" dirty="0">
                <a:highlight>
                  <a:srgbClr val="FFFF00"/>
                </a:highlight>
              </a:rPr>
              <a:t> </a:t>
            </a:r>
            <a:r>
              <a:rPr lang="fr-FR" i="1" dirty="0" err="1">
                <a:highlight>
                  <a:srgbClr val="FFFF00"/>
                </a:highlight>
              </a:rPr>
              <a:t>Map</a:t>
            </a:r>
            <a:r>
              <a:rPr lang="fr-FR" i="1" dirty="0">
                <a:highlight>
                  <a:srgbClr val="FFFF00"/>
                </a:highlight>
              </a:rPr>
              <a:t>. Cultural Theory and the City Films of Elvira </a:t>
            </a:r>
            <a:r>
              <a:rPr lang="fr-FR" i="1" dirty="0" err="1">
                <a:highlight>
                  <a:srgbClr val="FFFF00"/>
                </a:highlight>
              </a:rPr>
              <a:t>Notari</a:t>
            </a:r>
            <a:r>
              <a:rPr lang="fr-FR" i="1" dirty="0">
                <a:highlight>
                  <a:srgbClr val="FFFF00"/>
                </a:highlight>
              </a:rPr>
              <a:t>, (Princeton </a:t>
            </a:r>
            <a:r>
              <a:rPr lang="fr-FR" i="1" dirty="0" err="1">
                <a:highlight>
                  <a:srgbClr val="FFFF00"/>
                </a:highlight>
              </a:rPr>
              <a:t>University</a:t>
            </a:r>
            <a:r>
              <a:rPr lang="fr-FR" i="1" dirty="0">
                <a:highlight>
                  <a:srgbClr val="FFFF00"/>
                </a:highlight>
              </a:rPr>
              <a:t> </a:t>
            </a:r>
            <a:r>
              <a:rPr lang="fr-FR" i="1" dirty="0" err="1">
                <a:highlight>
                  <a:srgbClr val="FFFF00"/>
                </a:highlight>
              </a:rPr>
              <a:t>Press</a:t>
            </a:r>
            <a:r>
              <a:rPr lang="fr-FR" i="1" dirty="0">
                <a:highlight>
                  <a:srgbClr val="FFFF00"/>
                </a:highlight>
              </a:rPr>
              <a:t>, 1993), </a:t>
            </a:r>
            <a:r>
              <a:rPr lang="fr-FR" i="1" dirty="0" err="1">
                <a:highlight>
                  <a:srgbClr val="FFFF00"/>
                </a:highlight>
              </a:rPr>
              <a:t>Giuliana</a:t>
            </a:r>
            <a:r>
              <a:rPr lang="fr-FR" i="1" dirty="0">
                <a:highlight>
                  <a:srgbClr val="FFFF00"/>
                </a:highlight>
              </a:rPr>
              <a:t> Bruno </a:t>
            </a:r>
            <a:r>
              <a:rPr lang="fr-FR" i="1" dirty="0"/>
              <a:t>montre que la géographie est doublement incorporée dans le discours de et sur Elvira </a:t>
            </a:r>
            <a:r>
              <a:rPr lang="fr-FR" i="1" dirty="0" err="1"/>
              <a:t>Notari</a:t>
            </a:r>
            <a:r>
              <a:rPr lang="fr-FR" i="1" dirty="0"/>
              <a:t> : d’un côté, ses films font de la ville de Naples la protagoniste d’une histoire collective ; de l’autre, son cinéma a été obligé d’émigrer aux États-Unis en raison des politiques culturelles du fascisme, qui privilégiaient un cinéma national au détriment des productions locales. Dans ce double mouvement d’inscription et de déplacement à partir d’un territoire donné, le passage entre Naples et les États-Unis finissait par façonner les formations identitaires des migrants, qui étaient pour la plupart originaires du Sud de l'Italie</a:t>
            </a:r>
            <a:r>
              <a:rPr lang="fr-FR" dirty="0"/>
              <a:t>." (Giovanna </a:t>
            </a:r>
            <a:r>
              <a:rPr lang="fr-FR" dirty="0" err="1"/>
              <a:t>Zapperi</a:t>
            </a:r>
            <a:r>
              <a:rPr lang="fr-FR" dirty="0"/>
              <a:t>) </a:t>
            </a:r>
          </a:p>
          <a:p>
            <a:endParaRPr lang="fr-FR" dirty="0"/>
          </a:p>
        </p:txBody>
      </p:sp>
    </p:spTree>
    <p:extLst>
      <p:ext uri="{BB962C8B-B14F-4D97-AF65-F5344CB8AC3E}">
        <p14:creationId xmlns:p14="http://schemas.microsoft.com/office/powerpoint/2010/main" val="1611901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137DC3-C7F0-4245-5B89-2288E0051E63}"/>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1A1486C-FC82-D80E-523D-4E4EE263530B}"/>
              </a:ext>
            </a:extLst>
          </p:cNvPr>
          <p:cNvSpPr>
            <a:spLocks noGrp="1"/>
          </p:cNvSpPr>
          <p:nvPr>
            <p:ph idx="1"/>
          </p:nvPr>
        </p:nvSpPr>
        <p:spPr/>
        <p:txBody>
          <a:bodyPr/>
          <a:lstStyle/>
          <a:p>
            <a:r>
              <a:rPr lang="fr-FR" dirty="0"/>
              <a:t>Le film de </a:t>
            </a:r>
            <a:r>
              <a:rPr lang="fr-FR" sz="2800" dirty="0"/>
              <a:t>Renée Green </a:t>
            </a:r>
            <a:r>
              <a:rPr lang="fr-FR" dirty="0"/>
              <a:t>décrit quant à lui les déambulations de Renée Green à travers l’espace topographique de la ville et à travers l’histoire du cinéma, indiquant ainsi que la chercheuse s’est muée en flâneuse. L’itinérance, au cœur des « chance </a:t>
            </a:r>
            <a:r>
              <a:rPr lang="fr-FR" dirty="0" err="1"/>
              <a:t>operations</a:t>
            </a:r>
            <a:r>
              <a:rPr lang="fr-FR" dirty="0"/>
              <a:t> » de Renée Green, fonctionne comme une manière d’expérimenter la relation entre le cinéma et l’espace urbain, le regard et les images, l’imagination et le désir, le genre et l’espace. Dans cette perspective, le cinéma se trouve à l’intersection entre l’histoire, la mémoire et la subjectivité.</a:t>
            </a:r>
          </a:p>
        </p:txBody>
      </p:sp>
    </p:spTree>
    <p:extLst>
      <p:ext uri="{BB962C8B-B14F-4D97-AF65-F5344CB8AC3E}">
        <p14:creationId xmlns:p14="http://schemas.microsoft.com/office/powerpoint/2010/main" val="814595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607D59-1C79-8499-2713-48C8FC111D90}"/>
              </a:ext>
            </a:extLst>
          </p:cNvPr>
          <p:cNvSpPr>
            <a:spLocks noGrp="1"/>
          </p:cNvSpPr>
          <p:nvPr>
            <p:ph type="title"/>
          </p:nvPr>
        </p:nvSpPr>
        <p:spPr/>
        <p:txBody>
          <a:bodyPr>
            <a:normAutofit/>
          </a:bodyPr>
          <a:lstStyle/>
          <a:p>
            <a:r>
              <a:rPr lang="fr-FR" sz="2400" b="1" dirty="0"/>
              <a:t>Andrea Geyer, </a:t>
            </a:r>
            <a:r>
              <a:rPr lang="fr-FR" sz="2400" b="1" dirty="0" err="1"/>
              <a:t>Intaglio</a:t>
            </a:r>
            <a:r>
              <a:rPr lang="fr-FR" sz="2400" b="1" dirty="0"/>
              <a:t>. The Audrey </a:t>
            </a:r>
            <a:r>
              <a:rPr lang="fr-FR" sz="2400" b="1" dirty="0" err="1"/>
              <a:t>Munson</a:t>
            </a:r>
            <a:r>
              <a:rPr lang="fr-FR" sz="2400" b="1" dirty="0"/>
              <a:t> Project, 2008.</a:t>
            </a:r>
            <a:endParaRPr lang="fr-FR" sz="2400" dirty="0"/>
          </a:p>
        </p:txBody>
      </p:sp>
      <p:pic>
        <p:nvPicPr>
          <p:cNvPr id="10242" name="Picture 2" descr="Fig. 5 : Andrea Geyer, Intaglio. The Audrey Munson Project, 2008.">
            <a:extLst>
              <a:ext uri="{FF2B5EF4-FFF2-40B4-BE49-F238E27FC236}">
                <a16:creationId xmlns:a16="http://schemas.microsoft.com/office/drawing/2014/main" id="{C70AA1C5-608C-7063-7BEC-0266B2291C7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83117" y="1312631"/>
            <a:ext cx="3460789" cy="4864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6298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2A4BD0-45AA-D33E-7227-11282A257FB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A894A56-8C2B-4D8D-5B6C-3244EE489B66}"/>
              </a:ext>
            </a:extLst>
          </p:cNvPr>
          <p:cNvSpPr>
            <a:spLocks noGrp="1"/>
          </p:cNvSpPr>
          <p:nvPr>
            <p:ph idx="1"/>
          </p:nvPr>
        </p:nvSpPr>
        <p:spPr/>
        <p:txBody>
          <a:bodyPr>
            <a:normAutofit fontScale="92500" lnSpcReduction="20000"/>
          </a:bodyPr>
          <a:lstStyle/>
          <a:p>
            <a:r>
              <a:rPr lang="fr-FR" dirty="0"/>
              <a:t>La recherche menée par Andrea Geyer autour du personnage d’Audrey </a:t>
            </a:r>
            <a:r>
              <a:rPr lang="fr-FR" dirty="0" err="1"/>
              <a:t>Munson</a:t>
            </a:r>
            <a:r>
              <a:rPr lang="fr-FR" dirty="0"/>
              <a:t> se situe au croisement entre l’histoire de la ville de New York et celle, singulière, d’une femme</a:t>
            </a:r>
            <a:r>
              <a:rPr lang="fr-FR" dirty="0">
                <a:hlinkClick r:id="rId2"/>
              </a:rPr>
              <a:t>19</a:t>
            </a:r>
            <a:r>
              <a:rPr lang="fr-FR" dirty="0"/>
              <a:t>. </a:t>
            </a:r>
            <a:r>
              <a:rPr lang="fr-FR" i="1" dirty="0"/>
              <a:t>The Audrey </a:t>
            </a:r>
            <a:r>
              <a:rPr lang="fr-FR" i="1" dirty="0" err="1"/>
              <a:t>Munson</a:t>
            </a:r>
            <a:r>
              <a:rPr lang="fr-FR" i="1" dirty="0"/>
              <a:t> Project</a:t>
            </a:r>
            <a:r>
              <a:rPr lang="fr-FR" dirty="0"/>
              <a:t> (2004-2008)</a:t>
            </a:r>
            <a:r>
              <a:rPr lang="fr-FR" i="1" dirty="0"/>
              <a:t> </a:t>
            </a:r>
            <a:r>
              <a:rPr lang="fr-FR" dirty="0"/>
              <a:t>est une reconstitution historique autour du personnage du même nom, qui avait été le modèle d’un très grand nombre de sculptures publiques à New York au début du XXe siècle. Observant depuis son atelier la figure dorée qui représente la </a:t>
            </a:r>
            <a:r>
              <a:rPr lang="fr-FR" i="1" dirty="0"/>
              <a:t>Fortune civique</a:t>
            </a:r>
            <a:r>
              <a:rPr lang="fr-FR" dirty="0"/>
              <a:t> au sommet d’un bâtiment public new-yorkais, Andrea Geyer découvre peu à peu que les corps et les visages des statues représentant des allégories, omniprésentes dans les bâtiments publics et monuments de la ville de New York, appartiennent tous à la même femme, Audrey </a:t>
            </a:r>
            <a:r>
              <a:rPr lang="fr-FR" dirty="0" err="1"/>
              <a:t>Munson</a:t>
            </a:r>
            <a:r>
              <a:rPr lang="fr-FR" dirty="0"/>
              <a:t> (1891–1996). Un même visage figure les différentes allégories associées aux institutions publiques : la liberté, la paix, la vérité, la renommée, l’ange de la pureté. Sorte de blason de la ville de New York, ce visage devient l’incarnation unificatrice de la représentation que la cité se donne d’elle-même.</a:t>
            </a:r>
          </a:p>
        </p:txBody>
      </p:sp>
    </p:spTree>
    <p:extLst>
      <p:ext uri="{BB962C8B-B14F-4D97-AF65-F5344CB8AC3E}">
        <p14:creationId xmlns:p14="http://schemas.microsoft.com/office/powerpoint/2010/main" val="366367421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2060</Words>
  <Application>Microsoft Macintosh PowerPoint</Application>
  <PresentationFormat>Grand écran</PresentationFormat>
  <Paragraphs>50</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Calibri Light</vt:lpstr>
      <vt:lpstr>Times</vt:lpstr>
      <vt:lpstr>Times New Roman</vt:lpstr>
      <vt:lpstr>Thème Office</vt:lpstr>
      <vt:lpstr>Cours du 6 octobre </vt:lpstr>
      <vt:lpstr>Présentation PowerPoint</vt:lpstr>
      <vt:lpstr> Une femme réapparaît Temps et histoire dans une perspective féministe Giovanna Zapperi  </vt:lpstr>
      <vt:lpstr>Présentation PowerPoint</vt:lpstr>
      <vt:lpstr>Renée Green, Some Chance Operations : Between and Including, 1998 (détail) Installation : 9 ensembles de photographies noir/blanc et textes sous cadre sur des murs de couleur</vt:lpstr>
      <vt:lpstr>Présentation PowerPoint</vt:lpstr>
      <vt:lpstr>Présentation PowerPoint</vt:lpstr>
      <vt:lpstr>Andrea Geyer, Intaglio. The Audrey Munson Project, 2008.</vt:lpstr>
      <vt:lpstr>Présentation PowerPoint</vt:lpstr>
      <vt:lpstr>Présentation PowerPoint</vt:lpstr>
      <vt:lpstr>CELANT ET LONZI  CF. C. Palermo, Introduction, Arte Povera,  Monument, contre-monument, histoire, Mimesis, 2023, p. 11-45.</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du 6 octobre </dc:title>
  <dc:creator>Microsoft Office User</dc:creator>
  <cp:lastModifiedBy>Microsoft Office User</cp:lastModifiedBy>
  <cp:revision>2</cp:revision>
  <dcterms:created xsi:type="dcterms:W3CDTF">2025-10-10T09:10:06Z</dcterms:created>
  <dcterms:modified xsi:type="dcterms:W3CDTF">2025-10-10T09:38:46Z</dcterms:modified>
</cp:coreProperties>
</file>