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3"/>
  </p:normalViewPr>
  <p:slideViewPr>
    <p:cSldViewPr snapToGrid="0">
      <p:cViewPr varScale="1">
        <p:scale>
          <a:sx n="97" d="100"/>
          <a:sy n="97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5222C-9E41-03C3-D1DA-3B40A6867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DC70E1-9F19-43C0-B7FC-EAE62927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B2AD2A-AC52-2044-C9BC-358BD006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D44E10-EB69-07FA-173F-5077CEF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93ACC3-3A7E-157B-9A7C-B6849877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2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EA3D7-A34E-3ACF-C141-12626EFA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7DE971-A105-2806-8593-517527FDF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C09DDD-8612-D20B-3BE9-78464DCF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0A7CFD-1FC1-85FA-3586-CE62B257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D7F405-4943-88B4-C575-F2C469A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24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D462E8-5443-3DCB-F108-F28F608DC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CA56C2-02D9-A446-7D0A-677DBB83F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9EEC8-0E24-25D4-A04C-87CAEE98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F574D0-09AD-CEAB-43AD-57CA4E26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DD3F13-7FA4-B071-7CA7-14B684FC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D16EF-0D67-8E54-378D-8BED68F6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A3F75-3077-2E89-8C26-538F30588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1E5B6A-6D33-5D71-7B02-2385EC0D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AE8962-AE42-E2EC-5A58-4F3DEFAA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DB79F6-ABA0-9FE6-EA3B-079416D1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95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11A06-DD56-19B3-AAEE-AC381C6F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1FED6C-4E62-D869-EF50-85E56CE7E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34DAEB-946E-B99D-B818-3C04C645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3965A-455D-7385-6246-3A167F0D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50ED51-7998-A835-51B1-CB474703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FCCCC-1832-BA8C-1172-78F57F3D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E3686-AA9F-CEBF-C43A-B654300B0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676AF9-C1B7-FB66-7AAC-75C784850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857D61-A287-A465-5693-BBE1D180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221C80-E905-8F4F-9121-A6663549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C5FF86-19CE-6FDA-35D5-46FF0439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5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FD72B-C42D-BF41-483A-A5027CDA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BD0A06-920C-37D5-9FAE-041899806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ACD3ED-E0AF-C276-81B3-831F50B3E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71BA23-7A37-E3FA-AC7A-C11435152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4AD077-D888-AB96-625F-493D500D9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BD811D-1A16-3EBE-CCB7-9101E1C2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F8B60E-DDC7-03D0-9542-37C2AB5C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40E3E2-8E33-258C-2760-A2BEF2E7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95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708E8-C29D-5BB4-3100-486C05E8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95C38D-CE71-C8F6-2F42-3023BF37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6B2D8-17D3-EF11-C302-6CB249B3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720A82-6EFD-E78F-E395-3132EA2E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16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A89E8D-C268-FF7B-1489-1EC7D1AB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C31158-A1F1-5290-3302-B4F133BD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AE3DF9-4D07-7C9C-79AA-938D90FC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32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04325-05CE-A5F6-7D22-438255B0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8E5EA-1A5C-24A1-35AF-1B089CBC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F08E6E-754C-034F-D95B-A16567A91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FE00CA-603C-17C2-B477-D5E972BB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ACA669-2FE8-1FA3-F71C-BC2E9B76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B136E7-356B-BF54-A30A-A64B0E1C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1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6F5F4-70E1-E366-5A39-FB566DE8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5F43D7-AD54-BBF2-E51D-BA0B27E93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D7B979-9542-D722-ED13-15BB99230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54EB4D-E702-96CD-2B15-73D998D2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71CC26-D8D7-8B85-EEBF-E294E682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D29308-24FA-3FE9-C285-CEA821DD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8ACAE3-8E46-6B30-85BD-F0712BA9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4EA01A-DD63-CF23-3158-3EFF22F65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39D82-3277-C744-E9F4-1513810CD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CB75A-576D-CD48-8576-403235890F97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575F-2C21-A4CF-687D-C6734E15B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976056-9F64-836C-D4AB-EA0DEAB98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6383-E19F-D94A-AAA8-E6B0BF391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lorence.brisset-foucault@univ-paris1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re 1">
            <a:extLst>
              <a:ext uri="{FF2B5EF4-FFF2-40B4-BE49-F238E27FC236}">
                <a16:creationId xmlns:a16="http://schemas.microsoft.com/office/drawing/2014/main" id="{0C9B9E69-9343-3CCC-3D1D-05FCCAF769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050" name="Sous-titre 2">
            <a:extLst>
              <a:ext uri="{FF2B5EF4-FFF2-40B4-BE49-F238E27FC236}">
                <a16:creationId xmlns:a16="http://schemas.microsoft.com/office/drawing/2014/main" id="{D25673AD-BB79-020E-6629-BCE1872F30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2700337"/>
          </a:xfrm>
        </p:spPr>
        <p:txBody>
          <a:bodyPr/>
          <a:lstStyle/>
          <a:p>
            <a:r>
              <a:rPr lang="fr-FR" altLang="fr-FR" sz="4400"/>
              <a:t>Politics of Development</a:t>
            </a:r>
          </a:p>
          <a:p>
            <a:r>
              <a:rPr lang="fr-FR" altLang="fr-FR"/>
              <a:t>Political Science M1</a:t>
            </a:r>
          </a:p>
          <a:p>
            <a:r>
              <a:rPr lang="fr-FR" altLang="fr-FR"/>
              <a:t>2025-2026</a:t>
            </a:r>
          </a:p>
          <a:p>
            <a:r>
              <a:rPr lang="fr-FR" altLang="fr-FR">
                <a:hlinkClick r:id="rId2"/>
              </a:rPr>
              <a:t>Florence.brisset-foucault@univ-paris1.fr</a:t>
            </a:r>
            <a:r>
              <a:rPr lang="fr-FR" altLang="fr-FR"/>
              <a:t> </a:t>
            </a:r>
          </a:p>
        </p:txBody>
      </p:sp>
      <p:pic>
        <p:nvPicPr>
          <p:cNvPr id="2051" name="Image 3">
            <a:extLst>
              <a:ext uri="{FF2B5EF4-FFF2-40B4-BE49-F238E27FC236}">
                <a16:creationId xmlns:a16="http://schemas.microsoft.com/office/drawing/2014/main" id="{07057468-2289-326A-C1E4-01AB3BB1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33388"/>
            <a:ext cx="65913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9DDE5-361A-9662-8514-11D59D47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BB719E-432F-142C-FBD5-1D28F0D99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History</a:t>
            </a:r>
            <a:r>
              <a:rPr lang="fr-FR" dirty="0"/>
              <a:t> of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r>
              <a:rPr lang="fr-FR" dirty="0" err="1"/>
              <a:t>aid</a:t>
            </a: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err="1"/>
              <a:t>Bilateral</a:t>
            </a:r>
            <a:r>
              <a:rPr lang="fr-FR" dirty="0"/>
              <a:t> (France and US)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err="1"/>
              <a:t>Multilateral</a:t>
            </a:r>
            <a:r>
              <a:rPr lang="fr-FR" dirty="0"/>
              <a:t>: </a:t>
            </a:r>
            <a:r>
              <a:rPr lang="fr-FR" dirty="0" err="1"/>
              <a:t>From</a:t>
            </a:r>
            <a:r>
              <a:rPr lang="fr-FR" dirty="0"/>
              <a:t> Bretton Woods to the Washington Consensus (</a:t>
            </a:r>
            <a:r>
              <a:rPr lang="fr-FR" dirty="0" err="1"/>
              <a:t>aid</a:t>
            </a:r>
            <a:r>
              <a:rPr lang="fr-FR" dirty="0"/>
              <a:t> for </a:t>
            </a:r>
            <a:r>
              <a:rPr lang="fr-FR" dirty="0" err="1"/>
              <a:t>reforms</a:t>
            </a:r>
            <a:r>
              <a:rPr lang="fr-FR" dirty="0"/>
              <a:t>)</a:t>
            </a:r>
          </a:p>
          <a:p>
            <a:r>
              <a:rPr lang="fr-FR" dirty="0"/>
              <a:t>Discussion on </a:t>
            </a:r>
            <a:r>
              <a:rPr lang="fr-FR" dirty="0" err="1"/>
              <a:t>Thandika</a:t>
            </a:r>
            <a:r>
              <a:rPr lang="fr-FR" dirty="0"/>
              <a:t> </a:t>
            </a:r>
            <a:r>
              <a:rPr lang="fr-FR" dirty="0" err="1"/>
              <a:t>Mkandawire’s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r>
              <a:rPr lang="fr-FR" dirty="0"/>
              <a:t>Break</a:t>
            </a:r>
          </a:p>
          <a:p>
            <a:r>
              <a:rPr lang="fr-FR" dirty="0" err="1"/>
              <a:t>Readings</a:t>
            </a:r>
            <a:r>
              <a:rPr lang="fr-FR" dirty="0"/>
              <a:t>: Yash </a:t>
            </a:r>
            <a:r>
              <a:rPr lang="fr-FR" dirty="0" err="1"/>
              <a:t>Tandon</a:t>
            </a:r>
            <a:r>
              <a:rPr lang="fr-FR" dirty="0"/>
              <a:t> and Joseph Stiglitz</a:t>
            </a:r>
          </a:p>
          <a:p>
            <a:r>
              <a:rPr lang="fr-FR" dirty="0"/>
              <a:t>Discussion </a:t>
            </a:r>
            <a:r>
              <a:rPr lang="fr-FR" dirty="0" err="1"/>
              <a:t>with</a:t>
            </a:r>
            <a:r>
              <a:rPr lang="fr-FR" dirty="0"/>
              <a:t> documents on USAID</a:t>
            </a:r>
          </a:p>
          <a:p>
            <a:r>
              <a:rPr lang="fr-FR" dirty="0"/>
              <a:t>Discussion on </a:t>
            </a:r>
            <a:r>
              <a:rPr lang="fr-FR" dirty="0" err="1"/>
              <a:t>essays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33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AC7CC-DA01-7914-EE9F-851CEBE4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Bilateral</a:t>
            </a:r>
            <a:r>
              <a:rPr lang="fr-FR" dirty="0"/>
              <a:t> </a:t>
            </a:r>
            <a:r>
              <a:rPr lang="fr-FR" dirty="0" err="1"/>
              <a:t>aid</a:t>
            </a:r>
            <a:r>
              <a:rPr lang="fr-FR" dirty="0"/>
              <a:t> (1) the US </a:t>
            </a:r>
            <a:r>
              <a:rPr lang="fr-FR" dirty="0" err="1"/>
              <a:t>example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37C58AD-B23F-5891-C60B-1944185DE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59" y="2425148"/>
            <a:ext cx="4461045" cy="3616878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4D441A-03FE-7F95-18BE-0956BEC69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27" y="1690688"/>
            <a:ext cx="4725282" cy="314660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C7061D-C72E-BC77-3054-4CC7A511AEBE}"/>
              </a:ext>
            </a:extLst>
          </p:cNvPr>
          <p:cNvSpPr txBox="1"/>
          <p:nvPr/>
        </p:nvSpPr>
        <p:spPr>
          <a:xfrm>
            <a:off x="6506816" y="5035826"/>
            <a:ext cx="4598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u="none" strike="noStrike" dirty="0" err="1">
                <a:solidFill>
                  <a:srgbClr val="000000"/>
                </a:solidFill>
                <a:effectLst/>
                <a:latin typeface="SWI Aktiv Grotesk"/>
              </a:rPr>
              <a:t>President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SWI Aktiv Grotesk"/>
              </a:rPr>
              <a:t> Kennedy </a:t>
            </a:r>
            <a:r>
              <a:rPr lang="fr-FR" sz="1400" b="0" i="0" u="none" strike="noStrike" dirty="0" err="1">
                <a:solidFill>
                  <a:srgbClr val="000000"/>
                </a:solidFill>
                <a:effectLst/>
                <a:latin typeface="SWI Aktiv Grotesk"/>
              </a:rPr>
              <a:t>signs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SWI Aktiv Grotesk"/>
              </a:rPr>
              <a:t> the </a:t>
            </a:r>
            <a:r>
              <a:rPr lang="fr-FR" sz="1400" b="0" i="0" u="none" strike="noStrike" dirty="0" err="1">
                <a:solidFill>
                  <a:srgbClr val="000000"/>
                </a:solidFill>
                <a:effectLst/>
                <a:latin typeface="SWI Aktiv Grotesk"/>
              </a:rPr>
              <a:t>Foreign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SWI Aktiv Grotesk"/>
              </a:rPr>
              <a:t> Assistance </a:t>
            </a:r>
            <a:r>
              <a:rPr lang="fr-FR" sz="1400" b="0" i="0" u="none" strike="noStrike" dirty="0" err="1">
                <a:solidFill>
                  <a:srgbClr val="000000"/>
                </a:solidFill>
                <a:effectLst/>
                <a:latin typeface="SWI Aktiv Grotesk"/>
              </a:rPr>
              <a:t>Act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SWI Aktiv Grotesk"/>
              </a:rPr>
              <a:t>, 3rd </a:t>
            </a:r>
            <a:r>
              <a:rPr lang="fr-FR" sz="1400" b="0" i="0" u="none" strike="noStrike" dirty="0" err="1">
                <a:solidFill>
                  <a:srgbClr val="000000"/>
                </a:solidFill>
                <a:effectLst/>
                <a:latin typeface="SWI Aktiv Grotesk"/>
              </a:rPr>
              <a:t>Nov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SWI Aktiv Grotesk"/>
              </a:rPr>
              <a:t> 1961. Abbie Rowe. White House </a:t>
            </a:r>
            <a:r>
              <a:rPr lang="fr-FR" sz="1400" b="0" i="0" u="none" strike="noStrike" dirty="0" err="1">
                <a:solidFill>
                  <a:srgbClr val="000000"/>
                </a:solidFill>
                <a:effectLst/>
                <a:latin typeface="SWI Aktiv Grotesk"/>
              </a:rPr>
              <a:t>Photographs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SWI Aktiv Grotesk"/>
              </a:rPr>
              <a:t>. John F. Kennedy </a:t>
            </a:r>
            <a:r>
              <a:rPr lang="fr-FR" sz="1400" b="0" i="0" u="none" strike="noStrike" dirty="0" err="1">
                <a:solidFill>
                  <a:srgbClr val="000000"/>
                </a:solidFill>
                <a:effectLst/>
                <a:latin typeface="SWI Aktiv Grotesk"/>
              </a:rPr>
              <a:t>Presidential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SWI Aktiv Grotesk"/>
              </a:rPr>
              <a:t> Library and Museum, Boston.</a:t>
            </a: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07CB5C-8782-536F-D934-348F00591E63}"/>
              </a:ext>
            </a:extLst>
          </p:cNvPr>
          <p:cNvSpPr txBox="1"/>
          <p:nvPr/>
        </p:nvSpPr>
        <p:spPr>
          <a:xfrm>
            <a:off x="662609" y="6149009"/>
            <a:ext cx="339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Source: Truman Library. Inaugural speech 20th Jan 1949.</a:t>
            </a:r>
          </a:p>
        </p:txBody>
      </p:sp>
    </p:spTree>
    <p:extLst>
      <p:ext uri="{BB962C8B-B14F-4D97-AF65-F5344CB8AC3E}">
        <p14:creationId xmlns:p14="http://schemas.microsoft.com/office/powerpoint/2010/main" val="211118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9FEFA-0EFF-3BFA-689B-ADC47AC0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Bilateral</a:t>
            </a:r>
            <a:r>
              <a:rPr lang="fr-FR" dirty="0"/>
              <a:t> </a:t>
            </a:r>
            <a:r>
              <a:rPr lang="fr-FR" dirty="0" err="1"/>
              <a:t>aid</a:t>
            </a:r>
            <a:r>
              <a:rPr lang="fr-FR" dirty="0"/>
              <a:t> (2): the French </a:t>
            </a:r>
            <a:r>
              <a:rPr lang="fr-FR" dirty="0" err="1"/>
              <a:t>example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32A8938-A58A-743F-CC47-5E601A025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130" y="1690689"/>
            <a:ext cx="4765462" cy="285480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4DAE9A-1026-CB10-DAA9-FA14A079BD22}"/>
              </a:ext>
            </a:extLst>
          </p:cNvPr>
          <p:cNvSpPr txBox="1"/>
          <p:nvPr/>
        </p:nvSpPr>
        <p:spPr>
          <a:xfrm>
            <a:off x="5603663" y="1690688"/>
            <a:ext cx="6314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Brazzaville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conference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February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1959:  secrétariat d’Etat auprès de la Communauté.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became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Ministère de la coopération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Missions d’aide et de coopération (MAC)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Fonds d'aide et de </a:t>
            </a:r>
            <a:r>
              <a:rPr lang="fr-FR" sz="1800" b="0" i="0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cooperation</a:t>
            </a:r>
            <a:r>
              <a:rPr lang="fr-FR" sz="18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(FAC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former Fonds d'investissement économique des territoires d'outre mer - FIDES,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had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been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created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1946)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System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was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distinct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from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Foreign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Affairs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Ministry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Under the influence of the Elysée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Cooperation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agreements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39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8BA29-592C-6475-CC78-CB481373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Bretton Woods Institutions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DED2199-44B8-2B24-4577-6211ADF23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1541"/>
            <a:ext cx="3175000" cy="4292600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1886F1-F220-868B-181D-FD9FF11AEAD6}"/>
              </a:ext>
            </a:extLst>
          </p:cNvPr>
          <p:cNvSpPr txBox="1"/>
          <p:nvPr/>
        </p:nvSpPr>
        <p:spPr>
          <a:xfrm>
            <a:off x="838201" y="5983288"/>
            <a:ext cx="317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Henry Morgenthau (source: </a:t>
            </a:r>
            <a:r>
              <a:rPr lang="fr-FR" sz="1400" dirty="0" err="1"/>
              <a:t>Wikipedia</a:t>
            </a:r>
            <a:r>
              <a:rPr lang="fr-FR" sz="1400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32DA04-4CCC-6450-A4A5-738CF4337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09" y="1690688"/>
            <a:ext cx="4666981" cy="31304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F70D2E-D022-7042-300F-B60EF0B007FC}"/>
              </a:ext>
            </a:extLst>
          </p:cNvPr>
          <p:cNvSpPr txBox="1"/>
          <p:nvPr/>
        </p:nvSpPr>
        <p:spPr>
          <a:xfrm>
            <a:off x="5261113" y="5062330"/>
            <a:ext cx="28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John Maynard Keynes, source: https://</a:t>
            </a:r>
            <a:r>
              <a:rPr lang="fr-FR" sz="1400" dirty="0" err="1"/>
              <a:t>www.tabletmag.com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6B4849-18F4-3992-D11D-017ED783FED7}"/>
              </a:ext>
            </a:extLst>
          </p:cNvPr>
          <p:cNvSpPr txBox="1"/>
          <p:nvPr/>
        </p:nvSpPr>
        <p:spPr>
          <a:xfrm>
            <a:off x="9541565" y="2650435"/>
            <a:ext cx="22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International </a:t>
            </a:r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Fund</a:t>
            </a:r>
            <a:r>
              <a:rPr lang="fr-FR" dirty="0"/>
              <a:t> (IMF)</a:t>
            </a:r>
          </a:p>
          <a:p>
            <a:endParaRPr lang="fr-FR" dirty="0"/>
          </a:p>
          <a:p>
            <a:r>
              <a:rPr lang="fr-FR" dirty="0"/>
              <a:t>World Bank</a:t>
            </a:r>
          </a:p>
        </p:txBody>
      </p:sp>
    </p:spTree>
    <p:extLst>
      <p:ext uri="{BB962C8B-B14F-4D97-AF65-F5344CB8AC3E}">
        <p14:creationId xmlns:p14="http://schemas.microsoft.com/office/powerpoint/2010/main" val="387645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06B1E-7952-70A1-BA48-015CEF12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1989: The Washington Consensus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3D6C0-7674-6BCC-BA3B-53145A3B8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Consequences</a:t>
            </a:r>
            <a:r>
              <a:rPr lang="fr-FR" dirty="0"/>
              <a:t> of </a:t>
            </a:r>
            <a:r>
              <a:rPr lang="fr-FR" dirty="0" err="1"/>
              <a:t>debt</a:t>
            </a:r>
            <a:r>
              <a:rPr lang="fr-FR" dirty="0"/>
              <a:t> </a:t>
            </a:r>
            <a:r>
              <a:rPr lang="fr-FR" dirty="0" err="1"/>
              <a:t>crisis</a:t>
            </a:r>
            <a:r>
              <a:rPr lang="fr-FR" dirty="0"/>
              <a:t> (</a:t>
            </a:r>
            <a:r>
              <a:rPr lang="fr-FR" dirty="0" err="1"/>
              <a:t>early</a:t>
            </a:r>
            <a:r>
              <a:rPr lang="fr-FR" dirty="0"/>
              <a:t> 1980s)</a:t>
            </a:r>
          </a:p>
          <a:p>
            <a:r>
              <a:rPr lang="fr-FR" dirty="0"/>
              <a:t>‘</a:t>
            </a:r>
            <a:r>
              <a:rPr lang="fr-FR" dirty="0" err="1"/>
              <a:t>Austerity</a:t>
            </a:r>
            <a:r>
              <a:rPr lang="fr-FR" dirty="0"/>
              <a:t> bitter potion’: objective = </a:t>
            </a:r>
            <a:r>
              <a:rPr lang="fr-FR" dirty="0" err="1"/>
              <a:t>limit</a:t>
            </a:r>
            <a:r>
              <a:rPr lang="fr-FR" dirty="0"/>
              <a:t> budget </a:t>
            </a:r>
            <a:r>
              <a:rPr lang="fr-FR" dirty="0" err="1"/>
              <a:t>deficit</a:t>
            </a:r>
            <a:r>
              <a:rPr lang="fr-FR" dirty="0"/>
              <a:t>,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credit</a:t>
            </a:r>
            <a:r>
              <a:rPr lang="fr-FR" dirty="0"/>
              <a:t> </a:t>
            </a:r>
            <a:r>
              <a:rPr lang="fr-FR" dirty="0" err="1"/>
              <a:t>capacities</a:t>
            </a:r>
            <a:r>
              <a:rPr lang="fr-FR" dirty="0"/>
              <a:t> and </a:t>
            </a:r>
            <a:r>
              <a:rPr lang="fr-FR" dirty="0" err="1"/>
              <a:t>productivity</a:t>
            </a:r>
            <a:r>
              <a:rPr lang="fr-FR" dirty="0"/>
              <a:t> and </a:t>
            </a:r>
            <a:r>
              <a:rPr lang="fr-FR" dirty="0" err="1"/>
              <a:t>favour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sanity</a:t>
            </a:r>
            <a:endParaRPr lang="fr-FR" dirty="0"/>
          </a:p>
          <a:p>
            <a:r>
              <a:rPr lang="fr-FR" dirty="0" err="1"/>
              <a:t>Reforms</a:t>
            </a:r>
            <a:r>
              <a:rPr lang="fr-FR" dirty="0"/>
              <a:t> = condition for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loans</a:t>
            </a:r>
            <a:endParaRPr lang="fr-FR" dirty="0"/>
          </a:p>
          <a:p>
            <a:r>
              <a:rPr lang="fr-FR" dirty="0"/>
              <a:t>Not </a:t>
            </a:r>
            <a:r>
              <a:rPr lang="fr-FR" dirty="0" err="1"/>
              <a:t>completely</a:t>
            </a:r>
            <a:r>
              <a:rPr lang="fr-FR" dirty="0"/>
              <a:t> </a:t>
            </a:r>
            <a:r>
              <a:rPr lang="fr-FR" dirty="0" err="1"/>
              <a:t>unilateral</a:t>
            </a:r>
            <a:endParaRPr lang="fr-FR" dirty="0"/>
          </a:p>
          <a:p>
            <a:r>
              <a:rPr lang="fr-FR" dirty="0"/>
              <a:t>1990s: the ‘good </a:t>
            </a:r>
            <a:r>
              <a:rPr lang="fr-FR" dirty="0" err="1"/>
              <a:t>governance</a:t>
            </a:r>
            <a:r>
              <a:rPr lang="fr-FR" dirty="0"/>
              <a:t>’ agenda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See</a:t>
            </a:r>
            <a:r>
              <a:rPr lang="fr-FR" sz="1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Dezalay</a:t>
            </a:r>
            <a:r>
              <a:rPr lang="fr-FR" sz="1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(Y.), Bryant (G.), « Le “Washington Consensus”. Contribution à une sociologie de l’hégémonie du néolibéralisme », Actes de la recherche en sciences sociales, 121-122, 1998.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11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A1300-30C1-B24B-3992-3347BBE9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 of </a:t>
            </a:r>
            <a:r>
              <a:rPr lang="fr-FR" dirty="0" err="1"/>
              <a:t>Thandika</a:t>
            </a:r>
            <a:r>
              <a:rPr lang="fr-FR" dirty="0"/>
              <a:t> </a:t>
            </a:r>
            <a:r>
              <a:rPr lang="fr-FR" dirty="0" err="1"/>
              <a:t>Mkandawire’s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C1CDA1D-BC58-6C08-9518-2A29FD7D7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690688"/>
            <a:ext cx="7842526" cy="44231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2BEE9F-11EC-E3FD-EE0D-94EA520F9B48}"/>
              </a:ext>
            </a:extLst>
          </p:cNvPr>
          <p:cNvSpPr txBox="1"/>
          <p:nvPr/>
        </p:nvSpPr>
        <p:spPr>
          <a:xfrm>
            <a:off x="4359965" y="6268278"/>
            <a:ext cx="27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1940-2020</a:t>
            </a:r>
          </a:p>
        </p:txBody>
      </p:sp>
    </p:spTree>
    <p:extLst>
      <p:ext uri="{BB962C8B-B14F-4D97-AF65-F5344CB8AC3E}">
        <p14:creationId xmlns:p14="http://schemas.microsoft.com/office/powerpoint/2010/main" val="385516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50B72-62B6-BDF4-D923-4DBB609D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Readings</a:t>
            </a:r>
            <a:r>
              <a:rPr lang="fr-FR" dirty="0"/>
              <a:t>: Stiglitz / </a:t>
            </a:r>
            <a:r>
              <a:rPr lang="fr-FR" dirty="0" err="1"/>
              <a:t>Tandon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1AFDF49-E3AD-91D6-8BD7-A9FD98EE3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754" y="1690688"/>
            <a:ext cx="2613321" cy="3691835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D60AC3-5824-7DFD-2C26-49882F98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50" y="1700109"/>
            <a:ext cx="2455070" cy="36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E60A8-8875-8D94-3661-92AD81AE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A8B97B-676C-FDAC-4DFC-0122DED9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0306907" cy="506827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930C23D-F056-1690-AC9D-E2999F97A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8EF75D51-11F7-41E4-4E45-C5C694EE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233" y="0"/>
            <a:ext cx="5135668" cy="29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1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317</Words>
  <Application>Microsoft Macintosh PowerPoint</Application>
  <PresentationFormat>Grand écran</PresentationFormat>
  <Paragraphs>48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SWI Aktiv Grotesk</vt:lpstr>
      <vt:lpstr>Thème Office</vt:lpstr>
      <vt:lpstr>Présentation PowerPoint</vt:lpstr>
      <vt:lpstr>Today:</vt:lpstr>
      <vt:lpstr>Bilateral aid (1) the US example</vt:lpstr>
      <vt:lpstr>Bilateral aid (2): the French example</vt:lpstr>
      <vt:lpstr>Bretton Woods Institutions</vt:lpstr>
      <vt:lpstr>1989: The Washington Consensus</vt:lpstr>
      <vt:lpstr>Discussion of Thandika Mkandawire’s text</vt:lpstr>
      <vt:lpstr>Readings: Stiglitz / Tandon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16</cp:revision>
  <dcterms:created xsi:type="dcterms:W3CDTF">2025-10-12T21:05:02Z</dcterms:created>
  <dcterms:modified xsi:type="dcterms:W3CDTF">2025-10-12T21:36:00Z</dcterms:modified>
</cp:coreProperties>
</file>