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notesMasterIdLst>
    <p:notesMasterId r:id="rId23"/>
  </p:notesMasterIdLst>
  <p:handoutMasterIdLst>
    <p:handoutMasterId r:id="rId24"/>
  </p:handoutMasterIdLst>
  <p:sldIdLst>
    <p:sldId id="256" r:id="rId2"/>
    <p:sldId id="344" r:id="rId3"/>
    <p:sldId id="387" r:id="rId4"/>
    <p:sldId id="383" r:id="rId5"/>
    <p:sldId id="385" r:id="rId6"/>
    <p:sldId id="386" r:id="rId7"/>
    <p:sldId id="384" r:id="rId8"/>
    <p:sldId id="381" r:id="rId9"/>
    <p:sldId id="358" r:id="rId10"/>
    <p:sldId id="357" r:id="rId11"/>
    <p:sldId id="356" r:id="rId12"/>
    <p:sldId id="359" r:id="rId13"/>
    <p:sldId id="326" r:id="rId14"/>
    <p:sldId id="328" r:id="rId15"/>
    <p:sldId id="329" r:id="rId16"/>
    <p:sldId id="388" r:id="rId17"/>
    <p:sldId id="391" r:id="rId18"/>
    <p:sldId id="382" r:id="rId19"/>
    <p:sldId id="360" r:id="rId20"/>
    <p:sldId id="390" r:id="rId21"/>
    <p:sldId id="368" r:id="rId22"/>
  </p:sldIdLst>
  <p:sldSz cx="9144000" cy="6858000" type="screen4x3"/>
  <p:notesSz cx="6889750" cy="100203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53" autoAdjust="0"/>
    <p:restoredTop sz="94660"/>
  </p:normalViewPr>
  <p:slideViewPr>
    <p:cSldViewPr>
      <p:cViewPr varScale="1">
        <p:scale>
          <a:sx n="64" d="100"/>
          <a:sy n="64" d="100"/>
        </p:scale>
        <p:origin x="1412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Enseignements\chaire%20Francqui\emigration_europe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Enseignements\chaire%20Francqui\emigration_europe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Int&#233;gration\Doc%20int&#233;gration\Rapports%20OCDE\G2%20in%20Europe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Classeur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0"/>
            </a:pPr>
            <a:r>
              <a:rPr lang="fr-FR" sz="1600" b="0" dirty="0" smtClean="0"/>
              <a:t>Countries</a:t>
            </a:r>
            <a:r>
              <a:rPr lang="fr-FR" sz="1600" b="0" baseline="0" dirty="0" smtClean="0"/>
              <a:t> </a:t>
            </a:r>
            <a:r>
              <a:rPr lang="fr-FR" sz="1600" b="0" baseline="0" dirty="0" err="1" smtClean="0"/>
              <a:t>involved</a:t>
            </a:r>
            <a:r>
              <a:rPr lang="fr-FR" sz="1600" b="0" baseline="0" dirty="0" smtClean="0"/>
              <a:t> as </a:t>
            </a:r>
            <a:r>
              <a:rPr lang="fr-FR" sz="1600" b="0" baseline="0" dirty="0" err="1" smtClean="0"/>
              <a:t>organizers</a:t>
            </a:r>
            <a:endParaRPr lang="fr-FR" sz="1600" b="0" dirty="0" smtClean="0"/>
          </a:p>
          <a:p>
            <a:pPr>
              <a:defRPr sz="1600" b="0"/>
            </a:pPr>
            <a:r>
              <a:rPr lang="fr-FR" sz="1200" b="0" dirty="0" smtClean="0"/>
              <a:t>Total</a:t>
            </a:r>
            <a:r>
              <a:rPr lang="fr-FR" sz="1200" b="0" baseline="0" dirty="0" smtClean="0"/>
              <a:t> </a:t>
            </a:r>
            <a:r>
              <a:rPr lang="fr-FR" sz="1200" b="0" baseline="0" dirty="0"/>
              <a:t>= 11 724 000</a:t>
            </a:r>
            <a:endParaRPr lang="fr-FR" sz="1600" b="0" dirty="0"/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cat>
            <c:strRef>
              <c:f>esclavage!$C$12:$C$19</c:f>
              <c:strCache>
                <c:ptCount val="8"/>
                <c:pt idx="0">
                  <c:v>Autres</c:v>
                </c:pt>
                <c:pt idx="1">
                  <c:v>Danemark</c:v>
                </c:pt>
                <c:pt idx="2">
                  <c:v>Am du Nord britannique </c:v>
                </c:pt>
                <c:pt idx="3">
                  <c:v>Pays Bas</c:v>
                </c:pt>
                <c:pt idx="4">
                  <c:v>France (y compris Antilles)</c:v>
                </c:pt>
                <c:pt idx="5">
                  <c:v>Espagne (y compris Cuba)</c:v>
                </c:pt>
                <c:pt idx="6">
                  <c:v>Royaume Uni</c:v>
                </c:pt>
                <c:pt idx="7">
                  <c:v>Portugal (y compris Brésil)</c:v>
                </c:pt>
              </c:strCache>
            </c:strRef>
          </c:cat>
          <c:val>
            <c:numRef>
              <c:f>esclavage!$D$12:$D$19</c:f>
              <c:numCache>
                <c:formatCode>General</c:formatCode>
                <c:ptCount val="8"/>
                <c:pt idx="0">
                  <c:v>50</c:v>
                </c:pt>
                <c:pt idx="1">
                  <c:v>103</c:v>
                </c:pt>
                <c:pt idx="2">
                  <c:v>367</c:v>
                </c:pt>
                <c:pt idx="3">
                  <c:v>544</c:v>
                </c:pt>
                <c:pt idx="4">
                  <c:v>1313</c:v>
                </c:pt>
                <c:pt idx="5">
                  <c:v>1600</c:v>
                </c:pt>
                <c:pt idx="6">
                  <c:v>3097</c:v>
                </c:pt>
                <c:pt idx="7">
                  <c:v>4650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9A-4BF2-AB8F-770D7B627C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5140096"/>
        <c:axId val="115141632"/>
      </c:barChart>
      <c:catAx>
        <c:axId val="11514009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fr-FR"/>
          </a:p>
        </c:txPr>
        <c:crossAx val="115141632"/>
        <c:crosses val="autoZero"/>
        <c:auto val="1"/>
        <c:lblAlgn val="ctr"/>
        <c:lblOffset val="100"/>
        <c:noMultiLvlLbl val="0"/>
      </c:catAx>
      <c:valAx>
        <c:axId val="11514163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fr-FR"/>
          </a:p>
        </c:txPr>
        <c:crossAx val="11514009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/>
          <a:lstStyle/>
          <a:p>
            <a:pPr>
              <a:defRPr sz="1600" b="0"/>
            </a:pPr>
            <a:r>
              <a:rPr lang="fr-FR" sz="1600" b="0" dirty="0" smtClean="0"/>
              <a:t>Destination countries </a:t>
            </a:r>
            <a:endParaRPr lang="fr-FR" sz="1600" b="0" dirty="0" smtClean="0"/>
          </a:p>
          <a:p>
            <a:pPr>
              <a:defRPr sz="1600" b="0"/>
            </a:pPr>
            <a:r>
              <a:rPr lang="fr-FR" sz="1200" b="0" dirty="0" smtClean="0"/>
              <a:t>Total </a:t>
            </a:r>
            <a:r>
              <a:rPr lang="fr-FR" sz="1200" b="0" dirty="0"/>
              <a:t>= 11 382 000</a:t>
            </a:r>
            <a:r>
              <a:rPr lang="fr-FR" sz="1400" b="0" dirty="0"/>
              <a:t> </a:t>
            </a:r>
            <a:endParaRPr lang="fr-FR" sz="1600" b="0" dirty="0"/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cat>
            <c:strRef>
              <c:f>esclavage!$E$12:$E$19</c:f>
              <c:strCache>
                <c:ptCount val="8"/>
                <c:pt idx="0">
                  <c:v>Antilles danoises</c:v>
                </c:pt>
                <c:pt idx="1">
                  <c:v>Europe </c:v>
                </c:pt>
                <c:pt idx="2">
                  <c:v>Antilles hollandaises (et Surinam)</c:v>
                </c:pt>
                <c:pt idx="3">
                  <c:v>Am du Nord britannique </c:v>
                </c:pt>
                <c:pt idx="4">
                  <c:v>Antilles et Guyane françaises </c:v>
                </c:pt>
                <c:pt idx="5">
                  <c:v>Antilles britanniques</c:v>
                </c:pt>
                <c:pt idx="6">
                  <c:v>Empire espagnol </c:v>
                </c:pt>
                <c:pt idx="7">
                  <c:v>Brésil</c:v>
                </c:pt>
              </c:strCache>
            </c:strRef>
          </c:cat>
          <c:val>
            <c:numRef>
              <c:f>esclavage!$F$12:$F$19</c:f>
              <c:numCache>
                <c:formatCode>General</c:formatCode>
                <c:ptCount val="8"/>
                <c:pt idx="0">
                  <c:v>28</c:v>
                </c:pt>
                <c:pt idx="1">
                  <c:v>200</c:v>
                </c:pt>
                <c:pt idx="2">
                  <c:v>500</c:v>
                </c:pt>
                <c:pt idx="3">
                  <c:v>500</c:v>
                </c:pt>
                <c:pt idx="4">
                  <c:v>1600</c:v>
                </c:pt>
                <c:pt idx="5">
                  <c:v>2000</c:v>
                </c:pt>
                <c:pt idx="6">
                  <c:v>2500</c:v>
                </c:pt>
                <c:pt idx="7">
                  <c:v>4000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BA-49AB-988D-AFB6BA339E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1221376"/>
        <c:axId val="131252224"/>
      </c:barChart>
      <c:catAx>
        <c:axId val="13122137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fr-FR"/>
          </a:p>
        </c:txPr>
        <c:crossAx val="131252224"/>
        <c:crosses val="autoZero"/>
        <c:auto val="1"/>
        <c:lblAlgn val="ctr"/>
        <c:lblOffset val="100"/>
        <c:noMultiLvlLbl val="0"/>
      </c:catAx>
      <c:valAx>
        <c:axId val="13125222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fr-FR"/>
          </a:p>
        </c:txPr>
        <c:crossAx val="13122137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0"/>
            </a:pPr>
            <a:r>
              <a:rPr lang="fr-FR" sz="1600" b="0" dirty="0" smtClean="0"/>
              <a:t>Population </a:t>
            </a:r>
            <a:r>
              <a:rPr lang="fr-FR" sz="1600" b="0" dirty="0" err="1" smtClean="0"/>
              <a:t>between</a:t>
            </a:r>
            <a:r>
              <a:rPr lang="fr-FR" sz="1600" b="0" dirty="0" smtClean="0"/>
              <a:t> 15-24 </a:t>
            </a:r>
            <a:r>
              <a:rPr lang="fr-FR" sz="1600" b="0" dirty="0" err="1" smtClean="0"/>
              <a:t>years</a:t>
            </a:r>
            <a:r>
              <a:rPr lang="fr-FR" sz="1600" b="0" dirty="0" smtClean="0"/>
              <a:t> </a:t>
            </a:r>
            <a:r>
              <a:rPr lang="fr-FR" sz="1600" b="0" dirty="0" err="1" smtClean="0"/>
              <a:t>old</a:t>
            </a:r>
            <a:r>
              <a:rPr lang="fr-FR" sz="1600" b="0" dirty="0" smtClean="0"/>
              <a:t> </a:t>
            </a:r>
            <a:r>
              <a:rPr lang="fr-FR" sz="1600" b="0" baseline="0" dirty="0" smtClean="0"/>
              <a:t>(2013</a:t>
            </a:r>
            <a:r>
              <a:rPr lang="fr-FR" sz="1600" b="0" baseline="0" dirty="0"/>
              <a:t>)</a:t>
            </a:r>
            <a:r>
              <a:rPr lang="fr-FR" sz="1600" b="0" dirty="0"/>
              <a:t> </a:t>
            </a:r>
          </a:p>
        </c:rich>
      </c:tx>
      <c:layout/>
      <c:overlay val="0"/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'Fig 13.1'!$B$67</c:f>
              <c:strCache>
                <c:ptCount val="1"/>
                <c:pt idx="0">
                  <c:v>G1</c:v>
                </c:pt>
              </c:strCache>
            </c:strRef>
          </c:tx>
          <c:invertIfNegative val="0"/>
          <c:cat>
            <c:strRef>
              <c:f>'Fig 13.1'!$A$68:$A$76</c:f>
              <c:strCache>
                <c:ptCount val="9"/>
                <c:pt idx="0">
                  <c:v>Sweden</c:v>
                </c:pt>
                <c:pt idx="1">
                  <c:v>Belgium</c:v>
                </c:pt>
                <c:pt idx="2">
                  <c:v>France</c:v>
                </c:pt>
                <c:pt idx="3">
                  <c:v>United Kingdom</c:v>
                </c:pt>
                <c:pt idx="4">
                  <c:v>Germany</c:v>
                </c:pt>
                <c:pt idx="5">
                  <c:v>Netherlands</c:v>
                </c:pt>
                <c:pt idx="6">
                  <c:v>Spain</c:v>
                </c:pt>
                <c:pt idx="7">
                  <c:v>Italy</c:v>
                </c:pt>
                <c:pt idx="8">
                  <c:v>EU total (15)</c:v>
                </c:pt>
              </c:strCache>
            </c:strRef>
          </c:cat>
          <c:val>
            <c:numRef>
              <c:f>'Fig 13.1'!$B$68:$B$76</c:f>
              <c:numCache>
                <c:formatCode>#,##0.0</c:formatCode>
                <c:ptCount val="9"/>
                <c:pt idx="0">
                  <c:v>12.157743282991616</c:v>
                </c:pt>
                <c:pt idx="1">
                  <c:v>10.815728177459556</c:v>
                </c:pt>
                <c:pt idx="2">
                  <c:v>5.6025094618258366</c:v>
                </c:pt>
                <c:pt idx="3">
                  <c:v>13.340367066705888</c:v>
                </c:pt>
                <c:pt idx="4">
                  <c:v>8.0820836621941581</c:v>
                </c:pt>
                <c:pt idx="5">
                  <c:v>4.9509803921568629</c:v>
                </c:pt>
                <c:pt idx="6">
                  <c:v>12.895018666410991</c:v>
                </c:pt>
                <c:pt idx="7">
                  <c:v>10.351663343811186</c:v>
                </c:pt>
                <c:pt idx="8">
                  <c:v>9.5673021033827528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37-467E-98C1-1E4255999EFE}"/>
            </c:ext>
          </c:extLst>
        </c:ser>
        <c:ser>
          <c:idx val="1"/>
          <c:order val="1"/>
          <c:tx>
            <c:strRef>
              <c:f>'Fig 13.1'!$C$67</c:f>
              <c:strCache>
                <c:ptCount val="1"/>
                <c:pt idx="0">
                  <c:v>G1.5</c:v>
                </c:pt>
              </c:strCache>
            </c:strRef>
          </c:tx>
          <c:invertIfNegative val="0"/>
          <c:cat>
            <c:strRef>
              <c:f>'Fig 13.1'!$A$68:$A$76</c:f>
              <c:strCache>
                <c:ptCount val="9"/>
                <c:pt idx="0">
                  <c:v>Sweden</c:v>
                </c:pt>
                <c:pt idx="1">
                  <c:v>Belgium</c:v>
                </c:pt>
                <c:pt idx="2">
                  <c:v>France</c:v>
                </c:pt>
                <c:pt idx="3">
                  <c:v>United Kingdom</c:v>
                </c:pt>
                <c:pt idx="4">
                  <c:v>Germany</c:v>
                </c:pt>
                <c:pt idx="5">
                  <c:v>Netherlands</c:v>
                </c:pt>
                <c:pt idx="6">
                  <c:v>Spain</c:v>
                </c:pt>
                <c:pt idx="7">
                  <c:v>Italy</c:v>
                </c:pt>
                <c:pt idx="8">
                  <c:v>EU total (15)</c:v>
                </c:pt>
              </c:strCache>
            </c:strRef>
          </c:cat>
          <c:val>
            <c:numRef>
              <c:f>'Fig 13.1'!$C$68:$C$76</c:f>
              <c:numCache>
                <c:formatCode>#,##0.0</c:formatCode>
                <c:ptCount val="9"/>
                <c:pt idx="0">
                  <c:v>6.9572190087424008</c:v>
                </c:pt>
                <c:pt idx="1">
                  <c:v>5.2907012814058083</c:v>
                </c:pt>
                <c:pt idx="2">
                  <c:v>3.7143572200863395</c:v>
                </c:pt>
                <c:pt idx="3">
                  <c:v>4.1505808253824039</c:v>
                </c:pt>
                <c:pt idx="4">
                  <c:v>7.4664561957379636</c:v>
                </c:pt>
                <c:pt idx="5">
                  <c:v>4.7303921568627452</c:v>
                </c:pt>
                <c:pt idx="6">
                  <c:v>4.9960578389081451</c:v>
                </c:pt>
                <c:pt idx="7">
                  <c:v>4.3285402376799693</c:v>
                </c:pt>
                <c:pt idx="8">
                  <c:v>5.0388839300860964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C37-467E-98C1-1E4255999EFE}"/>
            </c:ext>
          </c:extLst>
        </c:ser>
        <c:ser>
          <c:idx val="2"/>
          <c:order val="2"/>
          <c:tx>
            <c:strRef>
              <c:f>'Fig 13.1'!$D$67</c:f>
              <c:strCache>
                <c:ptCount val="1"/>
                <c:pt idx="0">
                  <c:v>G2</c:v>
                </c:pt>
              </c:strCache>
            </c:strRef>
          </c:tx>
          <c:invertIfNegative val="0"/>
          <c:cat>
            <c:strRef>
              <c:f>'Fig 13.1'!$A$68:$A$76</c:f>
              <c:strCache>
                <c:ptCount val="9"/>
                <c:pt idx="0">
                  <c:v>Sweden</c:v>
                </c:pt>
                <c:pt idx="1">
                  <c:v>Belgium</c:v>
                </c:pt>
                <c:pt idx="2">
                  <c:v>France</c:v>
                </c:pt>
                <c:pt idx="3">
                  <c:v>United Kingdom</c:v>
                </c:pt>
                <c:pt idx="4">
                  <c:v>Germany</c:v>
                </c:pt>
                <c:pt idx="5">
                  <c:v>Netherlands</c:v>
                </c:pt>
                <c:pt idx="6">
                  <c:v>Spain</c:v>
                </c:pt>
                <c:pt idx="7">
                  <c:v>Italy</c:v>
                </c:pt>
                <c:pt idx="8">
                  <c:v>EU total (15)</c:v>
                </c:pt>
              </c:strCache>
            </c:strRef>
          </c:cat>
          <c:val>
            <c:numRef>
              <c:f>'Fig 13.1'!$D$68:$D$76</c:f>
              <c:numCache>
                <c:formatCode>#,##0.0</c:formatCode>
                <c:ptCount val="9"/>
                <c:pt idx="0">
                  <c:v>6.1775919758412075</c:v>
                </c:pt>
                <c:pt idx="1">
                  <c:v>7.3642402801945011</c:v>
                </c:pt>
                <c:pt idx="2">
                  <c:v>8.4155904339630538</c:v>
                </c:pt>
                <c:pt idx="3">
                  <c:v>6.401315383905672</c:v>
                </c:pt>
                <c:pt idx="4">
                  <c:v>7.1875822152065245</c:v>
                </c:pt>
                <c:pt idx="5">
                  <c:v>7.2549019607843146</c:v>
                </c:pt>
                <c:pt idx="6">
                  <c:v>0.68728860642679268</c:v>
                </c:pt>
                <c:pt idx="7">
                  <c:v>0.23027472388491535</c:v>
                </c:pt>
                <c:pt idx="8">
                  <c:v>4.8938011050110308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C37-467E-98C1-1E4255999EFE}"/>
            </c:ext>
          </c:extLst>
        </c:ser>
        <c:ser>
          <c:idx val="3"/>
          <c:order val="3"/>
          <c:tx>
            <c:strRef>
              <c:f>'Fig 13.1'!$E$67</c:f>
              <c:strCache>
                <c:ptCount val="1"/>
                <c:pt idx="0">
                  <c:v>G2.5</c:v>
                </c:pt>
              </c:strCache>
            </c:strRef>
          </c:tx>
          <c:invertIfNegative val="0"/>
          <c:cat>
            <c:strRef>
              <c:f>'Fig 13.1'!$A$68:$A$76</c:f>
              <c:strCache>
                <c:ptCount val="9"/>
                <c:pt idx="0">
                  <c:v>Sweden</c:v>
                </c:pt>
                <c:pt idx="1">
                  <c:v>Belgium</c:v>
                </c:pt>
                <c:pt idx="2">
                  <c:v>France</c:v>
                </c:pt>
                <c:pt idx="3">
                  <c:v>United Kingdom</c:v>
                </c:pt>
                <c:pt idx="4">
                  <c:v>Germany</c:v>
                </c:pt>
                <c:pt idx="5">
                  <c:v>Netherlands</c:v>
                </c:pt>
                <c:pt idx="6">
                  <c:v>Spain</c:v>
                </c:pt>
                <c:pt idx="7">
                  <c:v>Italy</c:v>
                </c:pt>
                <c:pt idx="8">
                  <c:v>EU total (15)</c:v>
                </c:pt>
              </c:strCache>
            </c:strRef>
          </c:cat>
          <c:val>
            <c:numRef>
              <c:f>'Fig 13.1'!$E$68:$E$76</c:f>
              <c:numCache>
                <c:formatCode>#,##0.0</c:formatCode>
                <c:ptCount val="9"/>
                <c:pt idx="0">
                  <c:v>8.5045800431663903</c:v>
                </c:pt>
                <c:pt idx="1">
                  <c:v>8.9389921260662391</c:v>
                </c:pt>
                <c:pt idx="2">
                  <c:v>10.121122377753631</c:v>
                </c:pt>
                <c:pt idx="3">
                  <c:v>1.4527545207659207</c:v>
                </c:pt>
                <c:pt idx="4">
                  <c:v>2.4993422783478034</c:v>
                </c:pt>
                <c:pt idx="5">
                  <c:v>7.5980392156862742</c:v>
                </c:pt>
                <c:pt idx="6">
                  <c:v>2.8395116685400139</c:v>
                </c:pt>
                <c:pt idx="7">
                  <c:v>2.0784455030322877</c:v>
                </c:pt>
                <c:pt idx="8">
                  <c:v>4.1769101764234433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C37-467E-98C1-1E4255999EFE}"/>
            </c:ext>
          </c:extLst>
        </c:ser>
        <c:ser>
          <c:idx val="4"/>
          <c:order val="4"/>
          <c:tx>
            <c:strRef>
              <c:f>'Fig 13.1'!$F$67</c:f>
              <c:strCache>
                <c:ptCount val="1"/>
                <c:pt idx="0">
                  <c:v>Majority pop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3C37-467E-98C1-1E4255999EFE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3C37-467E-98C1-1E4255999EFE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9-3C37-467E-98C1-1E4255999EFE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B-3C37-467E-98C1-1E4255999EFE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D-3C37-467E-98C1-1E4255999EFE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F-3C37-467E-98C1-1E4255999EFE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1-3C37-467E-98C1-1E4255999EFE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3-3C37-467E-98C1-1E4255999EFE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15-3C37-467E-98C1-1E4255999EF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'Fig 13.1'!$A$68:$A$76</c:f>
              <c:strCache>
                <c:ptCount val="9"/>
                <c:pt idx="0">
                  <c:v>Sweden</c:v>
                </c:pt>
                <c:pt idx="1">
                  <c:v>Belgium</c:v>
                </c:pt>
                <c:pt idx="2">
                  <c:v>France</c:v>
                </c:pt>
                <c:pt idx="3">
                  <c:v>United Kingdom</c:v>
                </c:pt>
                <c:pt idx="4">
                  <c:v>Germany</c:v>
                </c:pt>
                <c:pt idx="5">
                  <c:v>Netherlands</c:v>
                </c:pt>
                <c:pt idx="6">
                  <c:v>Spain</c:v>
                </c:pt>
                <c:pt idx="7">
                  <c:v>Italy</c:v>
                </c:pt>
                <c:pt idx="8">
                  <c:v>EU total (15)</c:v>
                </c:pt>
              </c:strCache>
            </c:strRef>
          </c:cat>
          <c:val>
            <c:numRef>
              <c:f>'Fig 13.1'!$F$68:$F$76</c:f>
              <c:numCache>
                <c:formatCode>#,##0.0</c:formatCode>
                <c:ptCount val="9"/>
                <c:pt idx="0">
                  <c:v>66.080175379299831</c:v>
                </c:pt>
                <c:pt idx="1">
                  <c:v>67.302733422296342</c:v>
                </c:pt>
                <c:pt idx="2">
                  <c:v>70.562059978974958</c:v>
                </c:pt>
                <c:pt idx="3">
                  <c:v>74.362753608482862</c:v>
                </c:pt>
                <c:pt idx="4">
                  <c:v>74.764535648513558</c:v>
                </c:pt>
                <c:pt idx="5">
                  <c:v>74.803921568627459</c:v>
                </c:pt>
                <c:pt idx="6">
                  <c:v>78.582123219714063</c:v>
                </c:pt>
                <c:pt idx="7">
                  <c:v>83.011076191591641</c:v>
                </c:pt>
                <c:pt idx="8">
                  <c:v>75.963544257103138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3C37-467E-98C1-1E4255999E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6465792"/>
        <c:axId val="137077888"/>
      </c:barChart>
      <c:catAx>
        <c:axId val="13646579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fr-FR"/>
          </a:p>
        </c:txPr>
        <c:crossAx val="137077888"/>
        <c:crosses val="autoZero"/>
        <c:auto val="1"/>
        <c:lblAlgn val="ctr"/>
        <c:lblOffset val="100"/>
        <c:noMultiLvlLbl val="0"/>
      </c:catAx>
      <c:valAx>
        <c:axId val="137077888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136465792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Feuil1!$E$10</c:f>
              <c:strCache>
                <c:ptCount val="1"/>
                <c:pt idx="0">
                  <c:v>G1</c:v>
                </c:pt>
              </c:strCache>
            </c:strRef>
          </c:tx>
          <c:invertIfNegative val="0"/>
          <c:cat>
            <c:strRef>
              <c:f>Feuil1!$F$9:$G$9</c:f>
              <c:strCache>
                <c:ptCount val="2"/>
                <c:pt idx="0">
                  <c:v>Canada</c:v>
                </c:pt>
                <c:pt idx="1">
                  <c:v>US</c:v>
                </c:pt>
              </c:strCache>
            </c:strRef>
          </c:cat>
          <c:val>
            <c:numRef>
              <c:f>Feuil1!$F$10:$G$10</c:f>
              <c:numCache>
                <c:formatCode>General</c:formatCode>
                <c:ptCount val="2"/>
                <c:pt idx="0">
                  <c:v>22</c:v>
                </c:pt>
                <c:pt idx="1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42-415E-8CDC-88B481ECC91C}"/>
            </c:ext>
          </c:extLst>
        </c:ser>
        <c:ser>
          <c:idx val="1"/>
          <c:order val="1"/>
          <c:tx>
            <c:strRef>
              <c:f>Feuil1!$E$11</c:f>
              <c:strCache>
                <c:ptCount val="1"/>
                <c:pt idx="0">
                  <c:v>G2</c:v>
                </c:pt>
              </c:strCache>
            </c:strRef>
          </c:tx>
          <c:invertIfNegative val="0"/>
          <c:cat>
            <c:strRef>
              <c:f>Feuil1!$F$9:$G$9</c:f>
              <c:strCache>
                <c:ptCount val="2"/>
                <c:pt idx="0">
                  <c:v>Canada</c:v>
                </c:pt>
                <c:pt idx="1">
                  <c:v>US</c:v>
                </c:pt>
              </c:strCache>
            </c:strRef>
          </c:cat>
          <c:val>
            <c:numRef>
              <c:f>Feuil1!$F$11:$G$11</c:f>
              <c:numCache>
                <c:formatCode>General</c:formatCode>
                <c:ptCount val="2"/>
                <c:pt idx="0">
                  <c:v>9.5351999999999997</c:v>
                </c:pt>
                <c:pt idx="1">
                  <c:v>11.6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742-415E-8CDC-88B481ECC91C}"/>
            </c:ext>
          </c:extLst>
        </c:ser>
        <c:ser>
          <c:idx val="2"/>
          <c:order val="2"/>
          <c:tx>
            <c:strRef>
              <c:f>Feuil1!$E$12</c:f>
              <c:strCache>
                <c:ptCount val="1"/>
                <c:pt idx="0">
                  <c:v>G2.5</c:v>
                </c:pt>
              </c:strCache>
            </c:strRef>
          </c:tx>
          <c:invertIfNegative val="0"/>
          <c:cat>
            <c:strRef>
              <c:f>Feuil1!$F$9:$G$9</c:f>
              <c:strCache>
                <c:ptCount val="2"/>
                <c:pt idx="0">
                  <c:v>Canada</c:v>
                </c:pt>
                <c:pt idx="1">
                  <c:v>US</c:v>
                </c:pt>
              </c:strCache>
            </c:strRef>
          </c:cat>
          <c:val>
            <c:numRef>
              <c:f>Feuil1!$F$12:$G$12</c:f>
              <c:numCache>
                <c:formatCode>General</c:formatCode>
                <c:ptCount val="2"/>
                <c:pt idx="0">
                  <c:v>7.8647999999999989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742-415E-8CDC-88B481ECC91C}"/>
            </c:ext>
          </c:extLst>
        </c:ser>
        <c:ser>
          <c:idx val="3"/>
          <c:order val="3"/>
          <c:tx>
            <c:strRef>
              <c:f>Feuil1!$E$13</c:f>
              <c:strCache>
                <c:ptCount val="1"/>
                <c:pt idx="0">
                  <c:v>Majoritaire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Feuil1!$F$9:$G$9</c:f>
              <c:strCache>
                <c:ptCount val="2"/>
                <c:pt idx="0">
                  <c:v>Canada</c:v>
                </c:pt>
                <c:pt idx="1">
                  <c:v>US</c:v>
                </c:pt>
              </c:strCache>
            </c:strRef>
          </c:cat>
          <c:val>
            <c:numRef>
              <c:f>Feuil1!$F$13:$G$13</c:f>
              <c:numCache>
                <c:formatCode>General</c:formatCode>
                <c:ptCount val="2"/>
                <c:pt idx="0">
                  <c:v>60.7</c:v>
                </c:pt>
                <c:pt idx="1">
                  <c:v>75.400000000000006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742-415E-8CDC-88B481ECC9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8584832"/>
        <c:axId val="138586752"/>
      </c:barChart>
      <c:catAx>
        <c:axId val="13858483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fr-FR"/>
          </a:p>
        </c:txPr>
        <c:crossAx val="138586752"/>
        <c:crosses val="autoZero"/>
        <c:auto val="1"/>
        <c:lblAlgn val="ctr"/>
        <c:lblOffset val="100"/>
        <c:noMultiLvlLbl val="0"/>
      </c:catAx>
      <c:valAx>
        <c:axId val="138586752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138584832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902075" y="0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64D000-5289-4FB0-B7EB-99BF03AF79C5}" type="datetimeFigureOut">
              <a:rPr lang="fr-FR" smtClean="0"/>
              <a:t>08/10/2025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517063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902075" y="9517063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572EE5-7279-458B-A157-E1F8E3AA3D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97870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1015"/>
          </a:xfrm>
          <a:prstGeom prst="rect">
            <a:avLst/>
          </a:prstGeom>
        </p:spPr>
        <p:txBody>
          <a:bodyPr vert="horz" lIns="96625" tIns="48312" rIns="96625" bIns="48312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02597" y="0"/>
            <a:ext cx="2985558" cy="501015"/>
          </a:xfrm>
          <a:prstGeom prst="rect">
            <a:avLst/>
          </a:prstGeom>
        </p:spPr>
        <p:txBody>
          <a:bodyPr vert="horz" lIns="96625" tIns="48312" rIns="96625" bIns="48312" rtlCol="0"/>
          <a:lstStyle>
            <a:lvl1pPr algn="r">
              <a:defRPr sz="1300"/>
            </a:lvl1pPr>
          </a:lstStyle>
          <a:p>
            <a:fld id="{F6A9FC2B-30F1-409F-AF42-9F7FE2B35D39}" type="datetimeFigureOut">
              <a:rPr lang="fr-FR" smtClean="0"/>
              <a:t>08/10/2025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10150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25" tIns="48312" rIns="96625" bIns="48312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8975" y="4759643"/>
            <a:ext cx="5511800" cy="4509135"/>
          </a:xfrm>
          <a:prstGeom prst="rect">
            <a:avLst/>
          </a:prstGeom>
        </p:spPr>
        <p:txBody>
          <a:bodyPr vert="horz" lIns="96625" tIns="48312" rIns="96625" bIns="48312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5558" cy="501015"/>
          </a:xfrm>
          <a:prstGeom prst="rect">
            <a:avLst/>
          </a:prstGeom>
        </p:spPr>
        <p:txBody>
          <a:bodyPr vert="horz" lIns="96625" tIns="48312" rIns="96625" bIns="48312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02597" y="9517546"/>
            <a:ext cx="2985558" cy="501015"/>
          </a:xfrm>
          <a:prstGeom prst="rect">
            <a:avLst/>
          </a:prstGeom>
        </p:spPr>
        <p:txBody>
          <a:bodyPr vert="horz" lIns="96625" tIns="48312" rIns="96625" bIns="48312" rtlCol="0" anchor="b"/>
          <a:lstStyle>
            <a:lvl1pPr algn="r">
              <a:defRPr sz="1300"/>
            </a:lvl1pPr>
          </a:lstStyle>
          <a:p>
            <a:fld id="{8D0CEE80-FD07-4529-A05F-4407B46E5C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95763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0CEE80-FD07-4529-A05F-4407B46E5C22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88282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6D3D1-CCC4-40A2-9ABC-58A8787EA16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142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  <a:lvl2pPr marL="785075" indent="-301952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itchFamily="18" charset="0"/>
              </a:defRPr>
            </a:lvl2pPr>
            <a:lvl3pPr marL="1207808" indent="-241562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itchFamily="18" charset="0"/>
              </a:defRPr>
            </a:lvl3pPr>
            <a:lvl4pPr marL="1690931" indent="-241562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itchFamily="18" charset="0"/>
              </a:defRPr>
            </a:lvl4pPr>
            <a:lvl5pPr marL="2174055" indent="-241562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itchFamily="18" charset="0"/>
              </a:defRPr>
            </a:lvl5pPr>
            <a:lvl6pPr marL="2657178" indent="-24156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itchFamily="18" charset="0"/>
              </a:defRPr>
            </a:lvl6pPr>
            <a:lvl7pPr marL="3140301" indent="-24156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itchFamily="18" charset="0"/>
              </a:defRPr>
            </a:lvl7pPr>
            <a:lvl8pPr marL="3623424" indent="-24156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itchFamily="18" charset="0"/>
              </a:defRPr>
            </a:lvl8pPr>
            <a:lvl9pPr marL="4106548" indent="-24156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E00764A-D445-464C-8334-04EDD9A70BC1}" type="slidenum">
              <a:rPr lang="fr-FR" altLang="fr-FR" smtClean="0"/>
              <a:pPr eaLnBrk="1" hangingPunct="1">
                <a:spcBef>
                  <a:spcPct val="0"/>
                </a:spcBef>
              </a:pPr>
              <a:t>13</a:t>
            </a:fld>
            <a:endParaRPr lang="fr-FR" altLang="fr-FR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9800" y="749300"/>
            <a:ext cx="5010150" cy="3757613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8634" y="4759643"/>
            <a:ext cx="5052483" cy="4510875"/>
          </a:xfrm>
          <a:noFill/>
        </p:spPr>
        <p:txBody>
          <a:bodyPr/>
          <a:lstStyle/>
          <a:p>
            <a:pPr eaLnBrk="1" hangingPunct="1"/>
            <a:endParaRPr lang="fr-FR" altLang="fr-F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0CEE80-FD07-4529-A05F-4407B46E5C22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26996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0CEE80-FD07-4529-A05F-4407B46E5C22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6615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ectangle à coins arrondis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6B147-BC64-447F-A1C2-97A92F3FB650}" type="datetime1">
              <a:rPr lang="fr-FR" smtClean="0"/>
              <a:t>08/10/2025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IMISCOE Madrid 2014</a:t>
            </a:r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73E015B-024E-49D5-BE05-0CA2E797B6E8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91404-86A5-400D-8D35-2374576BB89D}" type="datetime1">
              <a:rPr lang="fr-FR" smtClean="0"/>
              <a:t>08/10/2025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IMISCOE Madrid 2014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E015B-024E-49D5-BE05-0CA2E797B6E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B5A29-36C0-426C-A97A-EE70808E7C96}" type="datetime1">
              <a:rPr lang="fr-FR" smtClean="0"/>
              <a:t>08/10/2025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IMISCOE Madrid 2014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E015B-024E-49D5-BE05-0CA2E797B6E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7846A-1613-4AEF-9D2D-F0370944C3AC}" type="datetime1">
              <a:rPr lang="fr-FR" smtClean="0"/>
              <a:t>08/10/2025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IMISCOE Madrid 2014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E015B-024E-49D5-BE05-0CA2E797B6E8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ectangle à coins arrondis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F9757-0166-4F4E-B3E3-4A5173CE1DC5}" type="datetime1">
              <a:rPr lang="fr-FR" smtClean="0"/>
              <a:t>08/10/2025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r>
              <a:rPr lang="fr-FR" smtClean="0"/>
              <a:t>IMISCOE Madrid 2014</a:t>
            </a:r>
            <a:endParaRPr lang="fr-FR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73E015B-024E-49D5-BE05-0CA2E797B6E8}" type="slidenum">
              <a:rPr lang="fr-FR" smtClean="0"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CED67-1436-4408-B369-CB7869952FEA}" type="datetime1">
              <a:rPr lang="fr-FR" smtClean="0"/>
              <a:t>08/10/2025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IMISCOE Madrid 2014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E015B-024E-49D5-BE05-0CA2E797B6E8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96DB6-6C22-43FD-A85D-0767F293C2A7}" type="datetime1">
              <a:rPr lang="fr-FR" smtClean="0"/>
              <a:t>08/10/2025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IMISCOE Madrid 2014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E015B-024E-49D5-BE05-0CA2E797B6E8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Espace réservé du contenu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0B5BD-9364-4B86-9237-1E8DA1F36CAC}" type="datetime1">
              <a:rPr lang="fr-FR" smtClean="0"/>
              <a:t>08/10/2025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IMISCOE Madrid 2014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E015B-024E-49D5-BE05-0CA2E797B6E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69822-1A32-4488-B3AC-32B580F1203C}" type="datetime1">
              <a:rPr lang="fr-FR" smtClean="0"/>
              <a:t>08/10/2025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IMISCOE Madrid 2014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E015B-024E-49D5-BE05-0CA2E797B6E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ectangle à coins arrondis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99DF4-D506-43F3-A1E3-152EE61C8DBC}" type="datetime1">
              <a:rPr lang="fr-FR" smtClean="0"/>
              <a:t>08/10/2025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IMISCOE Madrid 2014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E015B-024E-49D5-BE05-0CA2E797B6E8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D7BD7-E0ED-4747-A1DF-69482D65F6D1}" type="datetime1">
              <a:rPr lang="fr-FR" smtClean="0"/>
              <a:t>08/10/2025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r>
              <a:rPr lang="fr-FR" smtClean="0"/>
              <a:t>IMISCOE Madrid 2014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73E015B-024E-49D5-BE05-0CA2E797B6E8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ectangle à coins arrondis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C3B1A52-1EAC-46D3-8121-4FABF20B19B5}" type="datetime1">
              <a:rPr lang="fr-FR" smtClean="0"/>
              <a:t>08/10/2025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IMISCOE Madrid 2014</a:t>
            </a:r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73E015B-024E-49D5-BE05-0CA2E797B6E8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7309048" cy="1600200"/>
          </a:xfrm>
        </p:spPr>
        <p:txBody>
          <a:bodyPr>
            <a:normAutofit/>
          </a:bodyPr>
          <a:lstStyle/>
          <a:p>
            <a:r>
              <a:rPr lang="fr-FR" sz="2800" b="1" dirty="0" smtClean="0">
                <a:solidFill>
                  <a:schemeClr val="tx1"/>
                </a:solidFill>
              </a:rPr>
              <a:t>Patrick Simon – </a:t>
            </a:r>
            <a:r>
              <a:rPr lang="fr-FR" sz="2800" b="1" dirty="0" smtClean="0">
                <a:solidFill>
                  <a:schemeClr val="tx1"/>
                </a:solidFill>
              </a:rPr>
              <a:t>Master Migration</a:t>
            </a:r>
          </a:p>
          <a:p>
            <a:r>
              <a:rPr lang="fr-FR" sz="2800" b="1" dirty="0" err="1" smtClean="0">
                <a:solidFill>
                  <a:schemeClr val="tx1"/>
                </a:solidFill>
              </a:rPr>
              <a:t>Multicultural</a:t>
            </a:r>
            <a:r>
              <a:rPr lang="fr-FR" sz="2800" b="1" dirty="0" smtClean="0">
                <a:solidFill>
                  <a:schemeClr val="tx1"/>
                </a:solidFill>
              </a:rPr>
              <a:t> </a:t>
            </a:r>
            <a:r>
              <a:rPr lang="fr-FR" sz="2800" b="1" dirty="0" err="1" smtClean="0">
                <a:solidFill>
                  <a:schemeClr val="tx1"/>
                </a:solidFill>
              </a:rPr>
              <a:t>Societies</a:t>
            </a:r>
            <a:r>
              <a:rPr lang="fr-FR" sz="2800" b="1" dirty="0" smtClean="0">
                <a:solidFill>
                  <a:schemeClr val="tx1"/>
                </a:solidFill>
              </a:rPr>
              <a:t> 2025-2026</a:t>
            </a:r>
            <a:endParaRPr lang="fr-FR" sz="2800" b="1" dirty="0">
              <a:solidFill>
                <a:schemeClr val="tx1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1124744"/>
            <a:ext cx="7540352" cy="1894362"/>
          </a:xfrm>
        </p:spPr>
        <p:txBody>
          <a:bodyPr>
            <a:normAutofit/>
          </a:bodyPr>
          <a:lstStyle/>
          <a:p>
            <a:r>
              <a:rPr lang="fr-FR" sz="3600" dirty="0" smtClean="0"/>
              <a:t>Challenges of </a:t>
            </a:r>
            <a:r>
              <a:rPr lang="fr-FR" sz="3600" dirty="0" err="1" smtClean="0"/>
              <a:t>diversity</a:t>
            </a:r>
            <a:r>
              <a:rPr lang="fr-FR" sz="3600" dirty="0" smtClean="0"/>
              <a:t> in </a:t>
            </a:r>
            <a:r>
              <a:rPr lang="fr-FR" sz="3600" dirty="0" err="1" smtClean="0"/>
              <a:t>multicultural</a:t>
            </a:r>
            <a:r>
              <a:rPr lang="fr-FR" sz="3600" dirty="0" smtClean="0"/>
              <a:t> </a:t>
            </a:r>
            <a:r>
              <a:rPr lang="fr-FR" sz="3600" dirty="0" err="1" smtClean="0"/>
              <a:t>societies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131500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914400" y="274638"/>
            <a:ext cx="7474024" cy="706090"/>
          </a:xfrm>
        </p:spPr>
        <p:txBody>
          <a:bodyPr/>
          <a:lstStyle/>
          <a:p>
            <a:r>
              <a:rPr lang="fr-FR" sz="3600" dirty="0" smtClean="0"/>
              <a:t>Atlantic Trade (1440 </a:t>
            </a:r>
            <a:r>
              <a:rPr lang="fr-FR" sz="3600" dirty="0" smtClean="0"/>
              <a:t>to</a:t>
            </a:r>
            <a:r>
              <a:rPr lang="fr-FR" sz="3600" dirty="0" smtClean="0"/>
              <a:t> </a:t>
            </a:r>
            <a:r>
              <a:rPr lang="fr-FR" sz="3600" dirty="0" smtClean="0"/>
              <a:t>1870)</a:t>
            </a:r>
            <a:endParaRPr lang="fr-FR" sz="3600" dirty="0"/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067614791"/>
              </p:ext>
            </p:extLst>
          </p:nvPr>
        </p:nvGraphicFramePr>
        <p:xfrm>
          <a:off x="323528" y="1447800"/>
          <a:ext cx="4340547" cy="4573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Espace réservé du contenu 9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058527433"/>
              </p:ext>
            </p:extLst>
          </p:nvPr>
        </p:nvGraphicFramePr>
        <p:xfrm>
          <a:off x="4933950" y="1447800"/>
          <a:ext cx="4030538" cy="4573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822595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European</a:t>
            </a:r>
            <a:r>
              <a:rPr lang="fr-FR" dirty="0" smtClean="0"/>
              <a:t> Emigration(1850-1960</a:t>
            </a:r>
            <a:r>
              <a:rPr lang="fr-FR" dirty="0" smtClean="0"/>
              <a:t>) </a:t>
            </a:r>
            <a:r>
              <a:rPr lang="fr-FR" sz="2000" dirty="0" smtClean="0"/>
              <a:t>Emigrants by </a:t>
            </a:r>
            <a:r>
              <a:rPr lang="fr-FR" sz="2000" dirty="0" err="1" smtClean="0"/>
              <a:t>sending</a:t>
            </a:r>
            <a:r>
              <a:rPr lang="fr-FR" sz="2000" dirty="0" smtClean="0"/>
              <a:t> countries (in </a:t>
            </a:r>
            <a:r>
              <a:rPr lang="fr-FR" sz="2000" dirty="0" err="1" smtClean="0"/>
              <a:t>thousands</a:t>
            </a:r>
            <a:r>
              <a:rPr lang="fr-FR" sz="2000" dirty="0" smtClean="0"/>
              <a:t>)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699731313"/>
              </p:ext>
            </p:extLst>
          </p:nvPr>
        </p:nvGraphicFramePr>
        <p:xfrm>
          <a:off x="971599" y="1772819"/>
          <a:ext cx="7704859" cy="439248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673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9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9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9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9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91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291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03907">
                <a:tc>
                  <a:txBody>
                    <a:bodyPr/>
                    <a:lstStyle/>
                    <a:p>
                      <a:pPr algn="l" fontAlgn="b"/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effectLst/>
                        </a:rPr>
                        <a:t>1851-1870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effectLst/>
                        </a:rPr>
                        <a:t>1871-1890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effectLst/>
                        </a:rPr>
                        <a:t>1891-1910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effectLst/>
                        </a:rPr>
                        <a:t>1911-1940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effectLst/>
                        </a:rPr>
                        <a:t>1941-1960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 smtClean="0">
                          <a:effectLst/>
                        </a:rPr>
                        <a:t>Total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390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 smtClean="0">
                          <a:effectLst/>
                        </a:rPr>
                        <a:t>Germany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1450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1968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801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776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1490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6485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390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 err="1" smtClean="0">
                          <a:effectLst/>
                        </a:rPr>
                        <a:t>Austria-Hungary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71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294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1551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490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53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2459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390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 smtClean="0">
                          <a:effectLst/>
                        </a:rPr>
                        <a:t>Spain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10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585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1882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1998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709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5184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390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effectLst/>
                        </a:rPr>
                        <a:t>France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63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185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104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41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155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548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390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 err="1" smtClean="0">
                          <a:effectLst/>
                        </a:rPr>
                        <a:t>Italy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32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1160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5195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3799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1325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11511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390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 err="1" smtClean="0">
                          <a:effectLst/>
                        </a:rPr>
                        <a:t>Norway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134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272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286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155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35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882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390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effectLst/>
                        </a:rPr>
                        <a:t>Portugal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125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316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590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1505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415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2951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390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 err="1" smtClean="0">
                          <a:effectLst/>
                        </a:rPr>
                        <a:t>Sweden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139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430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529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201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66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1365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5732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Great</a:t>
                      </a:r>
                      <a:r>
                        <a:rPr lang="fr-FR" sz="1400" b="1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fr-FR" sz="1400" b="1" i="0" u="none" strike="noStrike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Britain</a:t>
                      </a:r>
                      <a:r>
                        <a:rPr lang="fr-FR" sz="1400" b="1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and Ireland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2885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5108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5299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5000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2209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20501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20132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Colonisation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293568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/>
              <a:t>La seconde séquence de colonisation au 19</a:t>
            </a:r>
            <a:r>
              <a:rPr lang="fr-FR" baseline="30000" dirty="0" smtClean="0"/>
              <a:t>e</a:t>
            </a:r>
            <a:r>
              <a:rPr lang="fr-FR" dirty="0" smtClean="0"/>
              <a:t> et début 20</a:t>
            </a:r>
            <a:r>
              <a:rPr lang="fr-FR" baseline="30000" dirty="0" smtClean="0"/>
              <a:t>e</a:t>
            </a:r>
            <a:r>
              <a:rPr lang="fr-FR" dirty="0" smtClean="0"/>
              <a:t> siècle</a:t>
            </a:r>
          </a:p>
          <a:p>
            <a:r>
              <a:rPr lang="fr-FR" dirty="0" smtClean="0"/>
              <a:t>Impérialisme, appropriation des ressources et domination politique et militaire</a:t>
            </a:r>
          </a:p>
          <a:p>
            <a:r>
              <a:rPr lang="fr-FR" dirty="0"/>
              <a:t>M</a:t>
            </a:r>
            <a:r>
              <a:rPr lang="fr-FR" dirty="0" smtClean="0"/>
              <a:t>ise en ordre ethno-raciale du monde avec développements d’une classification hiérarchique des peuples fondés sur un paradigme évolutionniste : les européens/blancs supérieurs aux autres groupes</a:t>
            </a:r>
          </a:p>
          <a:p>
            <a:r>
              <a:rPr lang="fr-FR" dirty="0" smtClean="0"/>
              <a:t>Formation d’un imaginaire et de représentations réactivées dans la séquence suivant les décolonisations</a:t>
            </a:r>
          </a:p>
          <a:p>
            <a:r>
              <a:rPr lang="fr-FR" dirty="0" smtClean="0"/>
              <a:t>Migrations des anciens sujets coloniaux dans les métropoles : diversité ethno-raciale sans précédents historiques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318034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225" y="0"/>
            <a:ext cx="9121775" cy="90872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fr-FR" sz="2800" dirty="0" smtClean="0">
                <a:solidFill>
                  <a:srgbClr val="000000"/>
                </a:solidFill>
              </a:rPr>
              <a:t>Nouveaux </a:t>
            </a:r>
            <a:r>
              <a:rPr lang="en-US" altLang="fr-FR" sz="2800" dirty="0" err="1" smtClean="0">
                <a:solidFill>
                  <a:srgbClr val="000000"/>
                </a:solidFill>
              </a:rPr>
              <a:t>contextes</a:t>
            </a:r>
            <a:r>
              <a:rPr lang="en-US" altLang="fr-FR" sz="2800" dirty="0" smtClean="0">
                <a:solidFill>
                  <a:srgbClr val="000000"/>
                </a:solidFill>
              </a:rPr>
              <a:t> </a:t>
            </a:r>
            <a:r>
              <a:rPr lang="en-US" altLang="fr-FR" sz="2800" dirty="0" err="1" smtClean="0">
                <a:solidFill>
                  <a:srgbClr val="000000"/>
                </a:solidFill>
              </a:rPr>
              <a:t>démographiques</a:t>
            </a:r>
            <a:endParaRPr lang="en-US" altLang="fr-FR" sz="2800" dirty="0" smtClean="0">
              <a:solidFill>
                <a:srgbClr val="000000"/>
              </a:solidFill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51520" y="980728"/>
            <a:ext cx="8675687" cy="5184576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fr-FR" altLang="fr-FR" sz="2000" dirty="0"/>
              <a:t>En 2015, 4,7 millions de personnes ont immigré dans un pays de l’Union Européenne (dont 2,4 M de non européens</a:t>
            </a:r>
            <a:r>
              <a:rPr lang="fr-FR" altLang="fr-FR" sz="2000" dirty="0" smtClean="0"/>
              <a:t>); 1,2 millions US + Canada</a:t>
            </a:r>
          </a:p>
          <a:p>
            <a:pPr lvl="1">
              <a:lnSpc>
                <a:spcPct val="120000"/>
              </a:lnSpc>
            </a:pPr>
            <a:r>
              <a:rPr lang="fr-FR" altLang="fr-FR" sz="1700" dirty="0" smtClean="0"/>
              <a:t>Taux migration : 3,1 p1000 US, 7,4 p1000 Canada, 10,6 p1000 Belgique, 8,5 p1000 Allemagne, 5,1 p1000 France</a:t>
            </a:r>
          </a:p>
          <a:p>
            <a:pPr>
              <a:lnSpc>
                <a:spcPct val="120000"/>
              </a:lnSpc>
            </a:pPr>
            <a:r>
              <a:rPr lang="fr-FR" altLang="fr-FR" sz="2000" dirty="0"/>
              <a:t>35,1 millions de personnes sont nées en dehors de l’Union Européenne et 17,9 millions de citoyens européens vivent à l’étranger (10,1%)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fr-FR" sz="2000" dirty="0" smtClean="0"/>
              <a:t>Les </a:t>
            </a:r>
            <a:r>
              <a:rPr lang="en-US" altLang="fr-FR" sz="2000" dirty="0" err="1" smtClean="0"/>
              <a:t>Secondes</a:t>
            </a:r>
            <a:r>
              <a:rPr lang="en-US" altLang="fr-FR" sz="2000" dirty="0" smtClean="0"/>
              <a:t> Generations </a:t>
            </a:r>
            <a:r>
              <a:rPr lang="en-US" altLang="fr-FR" sz="2000" dirty="0" err="1" smtClean="0"/>
              <a:t>émergentes</a:t>
            </a:r>
            <a:r>
              <a:rPr lang="en-US" altLang="fr-FR" sz="2000" dirty="0" smtClean="0"/>
              <a:t> </a:t>
            </a:r>
            <a:r>
              <a:rPr lang="en-US" altLang="fr-FR" sz="2000" dirty="0" err="1" smtClean="0"/>
              <a:t>dans</a:t>
            </a:r>
            <a:r>
              <a:rPr lang="en-US" altLang="fr-FR" sz="2000" dirty="0" smtClean="0"/>
              <a:t> la </a:t>
            </a:r>
            <a:r>
              <a:rPr lang="en-US" altLang="fr-FR" sz="2000" dirty="0" err="1" smtClean="0"/>
              <a:t>plupart</a:t>
            </a:r>
            <a:r>
              <a:rPr lang="en-US" altLang="fr-FR" sz="2000" dirty="0" smtClean="0"/>
              <a:t> des pays de migrations de travail </a:t>
            </a:r>
            <a:r>
              <a:rPr lang="en-US" altLang="fr-FR" sz="2000" dirty="0" err="1" smtClean="0"/>
              <a:t>dans</a:t>
            </a:r>
            <a:r>
              <a:rPr lang="en-US" altLang="fr-FR" sz="2000" dirty="0" smtClean="0"/>
              <a:t> les </a:t>
            </a:r>
            <a:r>
              <a:rPr lang="en-US" altLang="fr-FR" sz="2000" dirty="0" err="1" smtClean="0"/>
              <a:t>années</a:t>
            </a:r>
            <a:r>
              <a:rPr lang="en-US" altLang="fr-FR" sz="2000" dirty="0" smtClean="0"/>
              <a:t> 1960 : </a:t>
            </a:r>
            <a:r>
              <a:rPr lang="en-US" altLang="fr-FR" sz="2000" dirty="0" err="1" smtClean="0"/>
              <a:t>citoyens</a:t>
            </a:r>
            <a:r>
              <a:rPr lang="en-US" altLang="fr-FR" sz="2000" dirty="0" smtClean="0"/>
              <a:t> </a:t>
            </a:r>
            <a:r>
              <a:rPr lang="en-US" altLang="fr-FR" sz="2000" dirty="0" err="1" smtClean="0"/>
              <a:t>d’origine</a:t>
            </a:r>
            <a:r>
              <a:rPr lang="en-US" altLang="fr-FR" sz="2000" dirty="0" smtClean="0"/>
              <a:t> </a:t>
            </a:r>
            <a:r>
              <a:rPr lang="en-US" altLang="fr-FR" sz="2000" dirty="0" err="1" smtClean="0"/>
              <a:t>immigrée</a:t>
            </a:r>
            <a:r>
              <a:rPr lang="en-US" altLang="fr-FR" sz="2000" dirty="0" smtClean="0"/>
              <a:t> (G1 et G2 </a:t>
            </a:r>
            <a:r>
              <a:rPr lang="en-US" altLang="fr-FR" sz="2000" dirty="0" err="1" smtClean="0"/>
              <a:t>représentent</a:t>
            </a:r>
            <a:r>
              <a:rPr lang="en-US" altLang="fr-FR" sz="2000" dirty="0" smtClean="0"/>
              <a:t> environ 35% de la pop en SE, B, AT et 30% en NL, FR, D, UK), </a:t>
            </a:r>
            <a:r>
              <a:rPr lang="en-US" altLang="fr-FR" sz="2000" dirty="0" err="1" smtClean="0"/>
              <a:t>dont</a:t>
            </a:r>
            <a:r>
              <a:rPr lang="en-US" altLang="fr-FR" sz="2000" dirty="0" smtClean="0"/>
              <a:t> entre 50% et 66% de non </a:t>
            </a:r>
            <a:r>
              <a:rPr lang="en-US" altLang="fr-FR" sz="2000" dirty="0" err="1" smtClean="0"/>
              <a:t>européens</a:t>
            </a:r>
            <a:endParaRPr lang="en-US" altLang="fr-FR" sz="2000" dirty="0" smtClean="0"/>
          </a:p>
          <a:p>
            <a:pPr eaLnBrk="1" hangingPunct="1">
              <a:lnSpc>
                <a:spcPct val="120000"/>
              </a:lnSpc>
            </a:pPr>
            <a:r>
              <a:rPr lang="en-US" altLang="fr-FR" sz="2000" dirty="0" smtClean="0"/>
              <a:t>La </a:t>
            </a:r>
            <a:r>
              <a:rPr lang="en-US" altLang="fr-FR" sz="2000" dirty="0" err="1" smtClean="0"/>
              <a:t>plupart</a:t>
            </a:r>
            <a:r>
              <a:rPr lang="en-US" altLang="fr-FR" sz="2000" dirty="0" smtClean="0"/>
              <a:t> des </a:t>
            </a:r>
            <a:r>
              <a:rPr lang="en-US" altLang="fr-FR" sz="2000" dirty="0" err="1" smtClean="0"/>
              <a:t>sociétés</a:t>
            </a:r>
            <a:r>
              <a:rPr lang="en-US" altLang="fr-FR" sz="2000" dirty="0" smtClean="0"/>
              <a:t> </a:t>
            </a:r>
            <a:r>
              <a:rPr lang="en-US" altLang="fr-FR" sz="2000" dirty="0" err="1" smtClean="0"/>
              <a:t>européennes</a:t>
            </a:r>
            <a:r>
              <a:rPr lang="en-US" altLang="fr-FR" sz="2000" dirty="0" smtClean="0"/>
              <a:t> </a:t>
            </a:r>
            <a:r>
              <a:rPr lang="en-US" altLang="fr-FR" sz="2000" dirty="0" err="1" smtClean="0"/>
              <a:t>sont</a:t>
            </a:r>
            <a:r>
              <a:rPr lang="en-US" altLang="fr-FR" sz="2000" dirty="0" smtClean="0"/>
              <a:t> </a:t>
            </a:r>
            <a:r>
              <a:rPr lang="en-US" altLang="fr-FR" sz="2000" dirty="0" err="1" smtClean="0"/>
              <a:t>désormais</a:t>
            </a:r>
            <a:r>
              <a:rPr lang="en-US" altLang="fr-FR" sz="2000" dirty="0" smtClean="0"/>
              <a:t> multi-</a:t>
            </a:r>
            <a:r>
              <a:rPr lang="en-US" altLang="fr-FR" sz="2000" dirty="0" err="1" smtClean="0"/>
              <a:t>ethniques</a:t>
            </a:r>
            <a:r>
              <a:rPr lang="en-US" altLang="fr-FR" sz="2000" dirty="0" smtClean="0"/>
              <a:t>, multi-</a:t>
            </a:r>
            <a:r>
              <a:rPr lang="en-US" altLang="fr-FR" sz="2000" dirty="0" err="1" smtClean="0"/>
              <a:t>raciales</a:t>
            </a:r>
            <a:r>
              <a:rPr lang="en-US" altLang="fr-FR" sz="2000" dirty="0" smtClean="0"/>
              <a:t> et multi-</a:t>
            </a:r>
            <a:r>
              <a:rPr lang="en-US" altLang="fr-FR" sz="2000" dirty="0" err="1" smtClean="0"/>
              <a:t>religieuses</a:t>
            </a:r>
            <a:r>
              <a:rPr lang="en-US" altLang="fr-FR" sz="2000" dirty="0" smtClean="0"/>
              <a:t> :</a:t>
            </a:r>
          </a:p>
          <a:p>
            <a:pPr lvl="1">
              <a:lnSpc>
                <a:spcPct val="120000"/>
              </a:lnSpc>
            </a:pPr>
            <a:r>
              <a:rPr lang="en-US" altLang="fr-FR" sz="1700" dirty="0" smtClean="0"/>
              <a:t>Re-activation des </a:t>
            </a:r>
            <a:r>
              <a:rPr lang="en-US" altLang="fr-FR" sz="1700" dirty="0" err="1" smtClean="0"/>
              <a:t>imaginaires</a:t>
            </a:r>
            <a:r>
              <a:rPr lang="en-US" altLang="fr-FR" sz="1700" dirty="0" smtClean="0"/>
              <a:t> </a:t>
            </a:r>
            <a:r>
              <a:rPr lang="en-US" altLang="fr-FR" sz="1700" dirty="0" err="1" smtClean="0"/>
              <a:t>raciaux</a:t>
            </a:r>
            <a:r>
              <a:rPr lang="en-US" altLang="fr-FR" sz="1700" dirty="0" smtClean="0"/>
              <a:t> et </a:t>
            </a:r>
            <a:r>
              <a:rPr lang="en-US" altLang="fr-FR" sz="1700" dirty="0" err="1" smtClean="0"/>
              <a:t>coloniaux</a:t>
            </a:r>
            <a:r>
              <a:rPr lang="en-US" altLang="fr-FR" sz="1700" dirty="0" smtClean="0"/>
              <a:t> </a:t>
            </a:r>
            <a:r>
              <a:rPr lang="en-US" altLang="fr-FR" sz="1700" dirty="0" err="1" smtClean="0"/>
              <a:t>dans</a:t>
            </a:r>
            <a:r>
              <a:rPr lang="en-US" altLang="fr-FR" sz="1700" dirty="0" smtClean="0"/>
              <a:t> des </a:t>
            </a:r>
            <a:r>
              <a:rPr lang="en-US" altLang="fr-FR" sz="1700" dirty="0" err="1" smtClean="0"/>
              <a:t>sociétés</a:t>
            </a:r>
            <a:r>
              <a:rPr lang="en-US" altLang="fr-FR" sz="1700" dirty="0" smtClean="0"/>
              <a:t> colorblind</a:t>
            </a:r>
          </a:p>
          <a:p>
            <a:pPr lvl="1">
              <a:lnSpc>
                <a:spcPct val="120000"/>
              </a:lnSpc>
            </a:pPr>
            <a:r>
              <a:rPr lang="en-US" altLang="fr-FR" sz="1700" dirty="0" smtClean="0"/>
              <a:t>Les </a:t>
            </a:r>
            <a:r>
              <a:rPr lang="en-US" altLang="fr-FR" sz="1700" dirty="0" err="1" smtClean="0"/>
              <a:t>Musulmans</a:t>
            </a:r>
            <a:r>
              <a:rPr lang="en-US" altLang="fr-FR" sz="1700" dirty="0" smtClean="0"/>
              <a:t> </a:t>
            </a:r>
            <a:r>
              <a:rPr lang="en-US" altLang="fr-FR" sz="1700" dirty="0" err="1" smtClean="0"/>
              <a:t>comme</a:t>
            </a:r>
            <a:r>
              <a:rPr lang="en-US" altLang="fr-FR" sz="1700" dirty="0" smtClean="0"/>
              <a:t> </a:t>
            </a:r>
            <a:r>
              <a:rPr lang="en-US" altLang="fr-FR" sz="1700" dirty="0" err="1" smtClean="0"/>
              <a:t>altérité</a:t>
            </a:r>
            <a:r>
              <a:rPr lang="en-US" altLang="fr-FR" sz="1700" dirty="0" smtClean="0"/>
              <a:t> </a:t>
            </a:r>
            <a:r>
              <a:rPr lang="en-US" altLang="fr-FR" sz="1700" dirty="0" err="1" smtClean="0"/>
              <a:t>problématique</a:t>
            </a:r>
            <a:endParaRPr lang="en-US" altLang="fr-FR" sz="1700" i="1" dirty="0" smtClean="0"/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endParaRPr lang="en-US" altLang="fr-FR" sz="16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296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496944" cy="70609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More diverse </a:t>
            </a:r>
            <a:r>
              <a:rPr lang="fr-FR" dirty="0" err="1" smtClean="0"/>
              <a:t>societies</a:t>
            </a:r>
            <a:r>
              <a:rPr lang="fr-FR" dirty="0" smtClean="0"/>
              <a:t> </a:t>
            </a:r>
            <a:r>
              <a:rPr lang="fr-FR" sz="2800" dirty="0" smtClean="0"/>
              <a:t>(</a:t>
            </a:r>
            <a:r>
              <a:rPr lang="fr-FR" sz="2800" dirty="0" smtClean="0"/>
              <a:t>OECD </a:t>
            </a:r>
            <a:r>
              <a:rPr lang="fr-FR" sz="2800" dirty="0" smtClean="0"/>
              <a:t>2013)</a:t>
            </a:r>
            <a:endParaRPr lang="fr-FR" dirty="0"/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202558022"/>
              </p:ext>
            </p:extLst>
          </p:nvPr>
        </p:nvGraphicFramePr>
        <p:xfrm>
          <a:off x="457200" y="908720"/>
          <a:ext cx="7931224" cy="55651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6822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USA et Canada </a:t>
            </a:r>
            <a:r>
              <a:rPr lang="fr-FR" sz="2400" dirty="0" smtClean="0"/>
              <a:t>(2013 </a:t>
            </a:r>
            <a:r>
              <a:rPr lang="fr-FR" sz="2400" dirty="0" smtClean="0"/>
              <a:t>and </a:t>
            </a:r>
            <a:r>
              <a:rPr lang="fr-FR" sz="2400" dirty="0" smtClean="0"/>
              <a:t>2011)</a:t>
            </a:r>
            <a:endParaRPr lang="fr-FR" sz="2400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947550413"/>
              </p:ext>
            </p:extLst>
          </p:nvPr>
        </p:nvGraphicFramePr>
        <p:xfrm>
          <a:off x="457200" y="1600200"/>
          <a:ext cx="7467600" cy="487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727577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sz="quarter" idx="4294967295"/>
          </p:nvPr>
        </p:nvPicPr>
        <p:blipFill>
          <a:blip r:embed="rId2"/>
          <a:stretch>
            <a:fillRect/>
          </a:stretch>
        </p:blipFill>
        <p:spPr>
          <a:xfrm>
            <a:off x="251520" y="764704"/>
            <a:ext cx="8750300" cy="5243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6628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424936" cy="812847"/>
          </a:xfrm>
        </p:spPr>
        <p:txBody>
          <a:bodyPr>
            <a:normAutofit fontScale="90000"/>
          </a:bodyPr>
          <a:lstStyle/>
          <a:p>
            <a:r>
              <a:rPr lang="fr-FR" sz="3200" dirty="0" smtClean="0"/>
              <a:t>Share of </a:t>
            </a:r>
            <a:r>
              <a:rPr lang="fr-FR" sz="3200" dirty="0" err="1" smtClean="0"/>
              <a:t>foreign</a:t>
            </a:r>
            <a:r>
              <a:rPr lang="fr-FR" sz="3200" dirty="0" smtClean="0"/>
              <a:t> </a:t>
            </a:r>
            <a:r>
              <a:rPr lang="fr-FR" sz="3200" dirty="0" err="1" smtClean="0"/>
              <a:t>born</a:t>
            </a:r>
            <a:r>
              <a:rPr lang="fr-FR" sz="3200" dirty="0"/>
              <a:t> </a:t>
            </a:r>
            <a:r>
              <a:rPr lang="fr-FR" sz="3200" dirty="0" err="1" smtClean="0"/>
              <a:t>persons</a:t>
            </a:r>
            <a:r>
              <a:rPr lang="fr-FR" sz="3200" dirty="0" smtClean="0"/>
              <a:t> (%)</a:t>
            </a:r>
            <a:r>
              <a:rPr lang="fr-FR" sz="3200" dirty="0" smtClean="0"/>
              <a:t>, EU27 </a:t>
            </a:r>
            <a:r>
              <a:rPr lang="fr-FR" sz="3200" dirty="0" smtClean="0"/>
              <a:t>(</a:t>
            </a:r>
            <a:r>
              <a:rPr lang="fr-FR" sz="3200" dirty="0" smtClean="0"/>
              <a:t>2024)</a:t>
            </a:r>
            <a:endParaRPr lang="en-US" sz="32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87485"/>
            <a:ext cx="8726328" cy="5221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87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0609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Diverse Cities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539552" y="980728"/>
            <a:ext cx="8352928" cy="5688632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Amsterdam: 50% of ethnic minorities in 2019</a:t>
            </a:r>
          </a:p>
          <a:p>
            <a:r>
              <a:rPr lang="en-US" dirty="0" smtClean="0"/>
              <a:t>Rotterdam: 54% of ethnic minorities in 2019</a:t>
            </a:r>
          </a:p>
          <a:p>
            <a:r>
              <a:rPr lang="en-US" dirty="0" smtClean="0"/>
              <a:t>London: 46% Black and Ethnic minorities in 2021</a:t>
            </a:r>
          </a:p>
          <a:p>
            <a:r>
              <a:rPr lang="en-US" dirty="0" smtClean="0"/>
              <a:t>Berlin: 30% with immigrant background in 2013</a:t>
            </a:r>
          </a:p>
          <a:p>
            <a:r>
              <a:rPr lang="en-US" dirty="0" smtClean="0"/>
              <a:t>Paris (area): 47% of immigrant and Second Generation in 2019</a:t>
            </a:r>
          </a:p>
          <a:p>
            <a:r>
              <a:rPr lang="en-US" dirty="0" smtClean="0"/>
              <a:t>Brussels (region): 75% immigrants and second generation in </a:t>
            </a:r>
            <a:r>
              <a:rPr lang="en-US" dirty="0" smtClean="0"/>
              <a:t>2021</a:t>
            </a:r>
          </a:p>
          <a:p>
            <a:r>
              <a:rPr lang="fr-FR" dirty="0"/>
              <a:t>Vancouver : 52%, Montréal : 20% et Toronto : 49% de minorités visibles en 2011</a:t>
            </a:r>
          </a:p>
          <a:p>
            <a:r>
              <a:rPr lang="fr-FR" dirty="0"/>
              <a:t>New York : 67%, Philadelphie : 63%, Huston : 74%, LA: 71%, Chicago : 78% de population non blanche en </a:t>
            </a:r>
            <a:r>
              <a:rPr lang="fr-FR" dirty="0" smtClean="0"/>
              <a:t>2011</a:t>
            </a:r>
            <a:endParaRPr lang="en-US" dirty="0" smtClean="0"/>
          </a:p>
          <a:p>
            <a:r>
              <a:rPr lang="en-US" dirty="0" smtClean="0"/>
              <a:t>In inner cities and disadvantaged neighborhoods, minorities-majority population tends to be a norm: a super or hyper-diversity frame?</a:t>
            </a:r>
          </a:p>
          <a:p>
            <a:r>
              <a:rPr lang="en-US" dirty="0" smtClean="0"/>
              <a:t>A mismatch between these highly diverse </a:t>
            </a:r>
            <a:r>
              <a:rPr lang="en-US" dirty="0" err="1" smtClean="0"/>
              <a:t>neighbourhood</a:t>
            </a:r>
            <a:r>
              <a:rPr lang="en-US" dirty="0" smtClean="0"/>
              <a:t>/cities and the rest of the countries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89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778098"/>
          </a:xfrm>
        </p:spPr>
        <p:txBody>
          <a:bodyPr>
            <a:normAutofit/>
          </a:bodyPr>
          <a:lstStyle/>
          <a:p>
            <a:r>
              <a:rPr lang="fr-FR" sz="3200" dirty="0" err="1" smtClean="0"/>
              <a:t>Debates</a:t>
            </a:r>
            <a:r>
              <a:rPr lang="fr-FR" sz="3200" dirty="0" smtClean="0"/>
              <a:t> in </a:t>
            </a:r>
            <a:r>
              <a:rPr lang="fr-FR" sz="3200" dirty="0" err="1" smtClean="0"/>
              <a:t>Multicultural</a:t>
            </a:r>
            <a:r>
              <a:rPr lang="fr-FR" sz="3200" dirty="0" smtClean="0"/>
              <a:t> </a:t>
            </a:r>
            <a:r>
              <a:rPr lang="fr-FR" sz="3200" dirty="0" err="1" smtClean="0"/>
              <a:t>Societies</a:t>
            </a:r>
            <a:endParaRPr lang="en-US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395536" y="1484784"/>
            <a:ext cx="8229600" cy="5073427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/>
              <a:t>Assimilation, </a:t>
            </a:r>
            <a:r>
              <a:rPr lang="fr-FR" dirty="0" err="1" smtClean="0"/>
              <a:t>integration</a:t>
            </a:r>
            <a:r>
              <a:rPr lang="fr-FR" dirty="0" smtClean="0"/>
              <a:t>, </a:t>
            </a:r>
            <a:r>
              <a:rPr lang="fr-FR" dirty="0" err="1" smtClean="0"/>
              <a:t>multiculturalism</a:t>
            </a:r>
            <a:r>
              <a:rPr lang="fr-FR" dirty="0" smtClean="0"/>
              <a:t>, </a:t>
            </a:r>
            <a:r>
              <a:rPr lang="fr-FR" dirty="0" err="1" smtClean="0"/>
              <a:t>interculturalism</a:t>
            </a:r>
            <a:r>
              <a:rPr lang="fr-FR" dirty="0" smtClean="0"/>
              <a:t> </a:t>
            </a:r>
            <a:r>
              <a:rPr lang="fr-FR" dirty="0" smtClean="0"/>
              <a:t>: </a:t>
            </a:r>
            <a:r>
              <a:rPr lang="fr-FR" dirty="0" err="1" smtClean="0"/>
              <a:t>Theories</a:t>
            </a:r>
            <a:r>
              <a:rPr lang="fr-FR" dirty="0" smtClean="0"/>
              <a:t> and </a:t>
            </a:r>
            <a:r>
              <a:rPr lang="fr-FR" dirty="0" err="1" smtClean="0"/>
              <a:t>political</a:t>
            </a:r>
            <a:r>
              <a:rPr lang="fr-FR" dirty="0" smtClean="0"/>
              <a:t> frames to </a:t>
            </a:r>
            <a:r>
              <a:rPr lang="fr-FR" dirty="0" err="1" smtClean="0"/>
              <a:t>accomodate</a:t>
            </a:r>
            <a:r>
              <a:rPr lang="fr-FR" dirty="0" smtClean="0"/>
              <a:t> the relations </a:t>
            </a:r>
            <a:r>
              <a:rPr lang="fr-FR" dirty="0" err="1" smtClean="0"/>
              <a:t>between</a:t>
            </a:r>
            <a:r>
              <a:rPr lang="fr-FR" dirty="0" smtClean="0"/>
              <a:t> </a:t>
            </a:r>
            <a:r>
              <a:rPr lang="fr-FR" dirty="0" err="1" smtClean="0"/>
              <a:t>minorities</a:t>
            </a:r>
            <a:r>
              <a:rPr lang="fr-FR" dirty="0" smtClean="0"/>
              <a:t> and </a:t>
            </a:r>
            <a:r>
              <a:rPr lang="fr-FR" dirty="0" err="1" smtClean="0"/>
              <a:t>majorities</a:t>
            </a:r>
            <a:endParaRPr lang="fr-FR" dirty="0" smtClean="0"/>
          </a:p>
          <a:p>
            <a:r>
              <a:rPr lang="fr-FR" dirty="0" err="1" smtClean="0"/>
              <a:t>Multicultural</a:t>
            </a:r>
            <a:r>
              <a:rPr lang="fr-FR" dirty="0" smtClean="0"/>
              <a:t> </a:t>
            </a:r>
            <a:r>
              <a:rPr lang="fr-FR" dirty="0" err="1" smtClean="0"/>
              <a:t>societies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</a:t>
            </a:r>
            <a:r>
              <a:rPr lang="fr-FR" dirty="0" err="1" smtClean="0"/>
              <a:t>below</a:t>
            </a:r>
            <a:r>
              <a:rPr lang="fr-FR" dirty="0" smtClean="0"/>
              <a:t>: a </a:t>
            </a:r>
            <a:r>
              <a:rPr lang="fr-FR" dirty="0" err="1" smtClean="0"/>
              <a:t>growing</a:t>
            </a:r>
            <a:r>
              <a:rPr lang="fr-FR" dirty="0" smtClean="0"/>
              <a:t> gap </a:t>
            </a:r>
            <a:r>
              <a:rPr lang="fr-FR" dirty="0" err="1" smtClean="0"/>
              <a:t>between</a:t>
            </a:r>
            <a:r>
              <a:rPr lang="fr-FR" dirty="0" smtClean="0"/>
              <a:t> local practices and arrangement and national narratives and structures</a:t>
            </a:r>
            <a:endParaRPr lang="fr-FR" dirty="0" smtClean="0"/>
          </a:p>
          <a:p>
            <a:r>
              <a:rPr lang="fr-FR" dirty="0" smtClean="0"/>
              <a:t>Contact </a:t>
            </a:r>
            <a:r>
              <a:rPr lang="fr-FR" dirty="0" err="1" smtClean="0"/>
              <a:t>theory</a:t>
            </a:r>
            <a:r>
              <a:rPr lang="fr-FR" dirty="0" smtClean="0"/>
              <a:t>: interactions and </a:t>
            </a:r>
            <a:r>
              <a:rPr lang="fr-FR" dirty="0" err="1" smtClean="0"/>
              <a:t>share</a:t>
            </a:r>
            <a:r>
              <a:rPr lang="fr-FR" dirty="0" smtClean="0"/>
              <a:t> of </a:t>
            </a:r>
            <a:r>
              <a:rPr lang="fr-FR" dirty="0" err="1" smtClean="0"/>
              <a:t>spaces</a:t>
            </a:r>
            <a:r>
              <a:rPr lang="fr-FR" dirty="0" smtClean="0"/>
              <a:t> </a:t>
            </a:r>
            <a:r>
              <a:rPr lang="fr-FR" dirty="0" err="1" smtClean="0"/>
              <a:t>foster</a:t>
            </a:r>
            <a:r>
              <a:rPr lang="fr-FR" dirty="0" smtClean="0"/>
              <a:t> the </a:t>
            </a:r>
            <a:r>
              <a:rPr lang="fr-FR" dirty="0" err="1" smtClean="0"/>
              <a:t>creation</a:t>
            </a:r>
            <a:r>
              <a:rPr lang="fr-FR" dirty="0" smtClean="0"/>
              <a:t> of new </a:t>
            </a:r>
            <a:r>
              <a:rPr lang="fr-FR" dirty="0" err="1" smtClean="0"/>
              <a:t>norms</a:t>
            </a:r>
            <a:r>
              <a:rPr lang="fr-FR" dirty="0" smtClean="0"/>
              <a:t> and the </a:t>
            </a:r>
            <a:r>
              <a:rPr lang="fr-FR" dirty="0" err="1" smtClean="0"/>
              <a:t>reduction</a:t>
            </a:r>
            <a:r>
              <a:rPr lang="fr-FR" dirty="0" smtClean="0"/>
              <a:t> of </a:t>
            </a:r>
            <a:r>
              <a:rPr lang="fr-FR" dirty="0" err="1" smtClean="0"/>
              <a:t>prejudices</a:t>
            </a:r>
            <a:endParaRPr lang="fr-FR" dirty="0" smtClean="0"/>
          </a:p>
          <a:p>
            <a:r>
              <a:rPr lang="fr-FR" dirty="0" err="1" smtClean="0"/>
              <a:t>Diversity</a:t>
            </a:r>
            <a:r>
              <a:rPr lang="fr-FR" dirty="0" smtClean="0"/>
              <a:t> </a:t>
            </a:r>
            <a:r>
              <a:rPr lang="fr-FR" dirty="0" err="1" smtClean="0"/>
              <a:t>reinforces</a:t>
            </a:r>
            <a:r>
              <a:rPr lang="fr-FR" dirty="0" smtClean="0"/>
              <a:t> social and </a:t>
            </a:r>
            <a:r>
              <a:rPr lang="fr-FR" dirty="0" err="1" smtClean="0"/>
              <a:t>ethnic</a:t>
            </a:r>
            <a:r>
              <a:rPr lang="fr-FR" dirty="0" smtClean="0"/>
              <a:t> fragmentation and </a:t>
            </a:r>
            <a:r>
              <a:rPr lang="fr-FR" dirty="0" err="1" smtClean="0"/>
              <a:t>undermines</a:t>
            </a:r>
            <a:r>
              <a:rPr lang="fr-FR" dirty="0" smtClean="0"/>
              <a:t> </a:t>
            </a:r>
            <a:r>
              <a:rPr lang="fr-FR" dirty="0" err="1" smtClean="0"/>
              <a:t>civic</a:t>
            </a:r>
            <a:r>
              <a:rPr lang="fr-FR" dirty="0" smtClean="0"/>
              <a:t> </a:t>
            </a:r>
            <a:r>
              <a:rPr lang="fr-FR" dirty="0" err="1" smtClean="0"/>
              <a:t>cohesion</a:t>
            </a:r>
            <a:r>
              <a:rPr lang="fr-FR" dirty="0" smtClean="0"/>
              <a:t> </a:t>
            </a:r>
            <a:r>
              <a:rPr lang="fr-FR" dirty="0" smtClean="0"/>
              <a:t>(</a:t>
            </a:r>
            <a:r>
              <a:rPr lang="fr-FR" dirty="0" smtClean="0"/>
              <a:t>Putnam)</a:t>
            </a:r>
          </a:p>
          <a:p>
            <a:r>
              <a:rPr lang="fr-FR" dirty="0" smtClean="0"/>
              <a:t>National </a:t>
            </a:r>
            <a:r>
              <a:rPr lang="fr-FR" dirty="0" err="1" smtClean="0"/>
              <a:t>identities</a:t>
            </a:r>
            <a:r>
              <a:rPr lang="fr-FR" dirty="0" smtClean="0"/>
              <a:t> </a:t>
            </a:r>
            <a:r>
              <a:rPr lang="fr-FR" dirty="0" err="1" smtClean="0"/>
              <a:t>under</a:t>
            </a:r>
            <a:r>
              <a:rPr lang="fr-FR" dirty="0" smtClean="0"/>
              <a:t> </a:t>
            </a:r>
            <a:r>
              <a:rPr lang="fr-FR" dirty="0" err="1" smtClean="0"/>
              <a:t>redefinition</a:t>
            </a:r>
            <a:r>
              <a:rPr lang="fr-FR" dirty="0" smtClean="0"/>
              <a:t> </a:t>
            </a:r>
            <a:r>
              <a:rPr lang="fr-FR" dirty="0" err="1" smtClean="0"/>
              <a:t>stimulate</a:t>
            </a:r>
            <a:r>
              <a:rPr lang="fr-FR" dirty="0" smtClean="0"/>
              <a:t> </a:t>
            </a:r>
            <a:r>
              <a:rPr lang="fr-FR" dirty="0" err="1" smtClean="0"/>
              <a:t>conflicts</a:t>
            </a:r>
            <a:r>
              <a:rPr lang="fr-FR" dirty="0" smtClean="0"/>
              <a:t> and tensions, </a:t>
            </a:r>
            <a:r>
              <a:rPr lang="fr-FR" dirty="0" err="1" smtClean="0"/>
              <a:t>triggering</a:t>
            </a:r>
            <a:r>
              <a:rPr lang="fr-FR" dirty="0" smtClean="0"/>
              <a:t> </a:t>
            </a:r>
            <a:r>
              <a:rPr lang="fr-FR" dirty="0" err="1" smtClean="0"/>
              <a:t>nativism</a:t>
            </a:r>
            <a:r>
              <a:rPr lang="fr-FR" dirty="0" smtClean="0"/>
              <a:t> and </a:t>
            </a:r>
            <a:r>
              <a:rPr lang="fr-FR" dirty="0" err="1" smtClean="0"/>
              <a:t>populism</a:t>
            </a:r>
            <a:r>
              <a:rPr lang="fr-FR" dirty="0" smtClean="0"/>
              <a:t> and a </a:t>
            </a:r>
            <a:r>
              <a:rPr lang="fr-FR" dirty="0" err="1" smtClean="0"/>
              <a:t>backlash</a:t>
            </a:r>
            <a:r>
              <a:rPr lang="fr-FR" dirty="0" smtClean="0"/>
              <a:t> </a:t>
            </a:r>
            <a:r>
              <a:rPr lang="fr-FR" dirty="0" err="1" smtClean="0"/>
              <a:t>against</a:t>
            </a:r>
            <a:r>
              <a:rPr lang="fr-FR" dirty="0" smtClean="0"/>
              <a:t> inclusive </a:t>
            </a:r>
            <a:r>
              <a:rPr lang="fr-FR" dirty="0" err="1" smtClean="0"/>
              <a:t>diversity</a:t>
            </a:r>
            <a:endParaRPr lang="fr-FR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66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 err="1" smtClean="0"/>
              <a:t>Why</a:t>
            </a:r>
            <a:r>
              <a:rPr lang="fr-FR" sz="3200" dirty="0" smtClean="0"/>
              <a:t> and </a:t>
            </a:r>
            <a:r>
              <a:rPr lang="fr-FR" sz="3200" dirty="0" err="1" smtClean="0"/>
              <a:t>What</a:t>
            </a:r>
            <a:r>
              <a:rPr lang="fr-FR" sz="3200" dirty="0" smtClean="0"/>
              <a:t> do </a:t>
            </a:r>
            <a:r>
              <a:rPr lang="fr-FR" sz="3200" dirty="0" err="1" smtClean="0"/>
              <a:t>we</a:t>
            </a:r>
            <a:r>
              <a:rPr lang="fr-FR" sz="3200" dirty="0" smtClean="0"/>
              <a:t> talk about </a:t>
            </a:r>
            <a:r>
              <a:rPr lang="fr-FR" sz="3200" dirty="0" err="1" smtClean="0"/>
              <a:t>diversity</a:t>
            </a:r>
            <a:r>
              <a:rPr lang="fr-FR" sz="3200" dirty="0" smtClean="0"/>
              <a:t>?</a:t>
            </a:r>
            <a:endParaRPr lang="en-US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1700808"/>
            <a:ext cx="7772400" cy="4572000"/>
          </a:xfrm>
        </p:spPr>
        <p:txBody>
          <a:bodyPr>
            <a:normAutofit fontScale="92500" lnSpcReduction="10000"/>
          </a:bodyPr>
          <a:lstStyle/>
          <a:p>
            <a:r>
              <a:rPr lang="fr-FR" sz="2400" dirty="0" err="1" smtClean="0"/>
              <a:t>Recent</a:t>
            </a:r>
            <a:r>
              <a:rPr lang="fr-FR" sz="2400" dirty="0" smtClean="0"/>
              <a:t> migration trends </a:t>
            </a:r>
            <a:r>
              <a:rPr lang="fr-FR" sz="2400" dirty="0" err="1" smtClean="0"/>
              <a:t>accelerate</a:t>
            </a:r>
            <a:r>
              <a:rPr lang="fr-FR" sz="2400" dirty="0" smtClean="0"/>
              <a:t> a diversification of the </a:t>
            </a:r>
            <a:r>
              <a:rPr lang="fr-FR" sz="2400" dirty="0" err="1" smtClean="0"/>
              <a:t>ethnic</a:t>
            </a:r>
            <a:r>
              <a:rPr lang="fr-FR" sz="2400" dirty="0" smtClean="0"/>
              <a:t> and racial composition of the population al </a:t>
            </a:r>
            <a:r>
              <a:rPr lang="fr-FR" sz="2400" dirty="0" err="1" smtClean="0"/>
              <a:t>around</a:t>
            </a:r>
            <a:r>
              <a:rPr lang="fr-FR" sz="2400" dirty="0" smtClean="0"/>
              <a:t> the world</a:t>
            </a:r>
            <a:endParaRPr lang="fr-FR" sz="2400" dirty="0" smtClean="0"/>
          </a:p>
          <a:p>
            <a:r>
              <a:rPr lang="fr-FR" sz="2400" dirty="0" err="1" smtClean="0"/>
              <a:t>Diversity</a:t>
            </a:r>
            <a:r>
              <a:rPr lang="fr-FR" sz="2400" dirty="0" smtClean="0"/>
              <a:t> </a:t>
            </a:r>
            <a:r>
              <a:rPr lang="fr-FR" sz="2400" dirty="0" err="1" smtClean="0"/>
              <a:t>brought</a:t>
            </a:r>
            <a:r>
              <a:rPr lang="fr-FR" sz="2400" dirty="0" smtClean="0"/>
              <a:t> by migrations combine </a:t>
            </a:r>
            <a:r>
              <a:rPr lang="fr-FR" sz="2400" dirty="0" err="1" smtClean="0"/>
              <a:t>with</a:t>
            </a:r>
            <a:r>
              <a:rPr lang="fr-FR" sz="2400" dirty="0" smtClean="0"/>
              <a:t> post-</a:t>
            </a:r>
            <a:r>
              <a:rPr lang="fr-FR" sz="2400" dirty="0" err="1" smtClean="0"/>
              <a:t>slavery</a:t>
            </a:r>
            <a:r>
              <a:rPr lang="fr-FR" sz="2400" dirty="0" smtClean="0"/>
              <a:t>, </a:t>
            </a:r>
            <a:r>
              <a:rPr lang="fr-FR" sz="2400" dirty="0" err="1" smtClean="0"/>
              <a:t>post-colonial</a:t>
            </a:r>
            <a:r>
              <a:rPr lang="fr-FR" sz="2400" dirty="0" smtClean="0"/>
              <a:t> and national </a:t>
            </a:r>
            <a:r>
              <a:rPr lang="fr-FR" sz="2400" dirty="0" err="1" smtClean="0"/>
              <a:t>minorities</a:t>
            </a:r>
            <a:endParaRPr lang="fr-FR" sz="2400" dirty="0" smtClean="0"/>
          </a:p>
          <a:p>
            <a:r>
              <a:rPr lang="fr-FR" sz="2400" dirty="0" smtClean="0"/>
              <a:t>This new </a:t>
            </a:r>
            <a:r>
              <a:rPr lang="fr-FR" sz="2400" dirty="0" err="1" smtClean="0"/>
              <a:t>historical</a:t>
            </a:r>
            <a:r>
              <a:rPr lang="fr-FR" sz="2400" dirty="0" smtClean="0"/>
              <a:t> </a:t>
            </a:r>
            <a:r>
              <a:rPr lang="fr-FR" sz="2400" dirty="0" err="1" smtClean="0"/>
              <a:t>sequence</a:t>
            </a:r>
            <a:r>
              <a:rPr lang="fr-FR" sz="2400" dirty="0" smtClean="0"/>
              <a:t> imposes to update national </a:t>
            </a:r>
            <a:r>
              <a:rPr lang="fr-FR" sz="2400" dirty="0" err="1" smtClean="0"/>
              <a:t>great</a:t>
            </a:r>
            <a:r>
              <a:rPr lang="fr-FR" sz="2400" dirty="0" smtClean="0"/>
              <a:t> narratives and </a:t>
            </a:r>
            <a:r>
              <a:rPr lang="fr-FR" sz="2400" dirty="0" err="1" smtClean="0"/>
              <a:t>theoretical</a:t>
            </a:r>
            <a:r>
              <a:rPr lang="fr-FR" sz="2400" dirty="0" smtClean="0"/>
              <a:t> and </a:t>
            </a:r>
            <a:r>
              <a:rPr lang="fr-FR" sz="2400" dirty="0" err="1" smtClean="0"/>
              <a:t>conceptual</a:t>
            </a:r>
            <a:r>
              <a:rPr lang="fr-FR" sz="2400" dirty="0" smtClean="0"/>
              <a:t> frames in Social Sciences</a:t>
            </a:r>
          </a:p>
          <a:p>
            <a:r>
              <a:rPr lang="fr-FR" sz="2400" dirty="0" err="1" smtClean="0"/>
              <a:t>Reshaping</a:t>
            </a:r>
            <a:r>
              <a:rPr lang="fr-FR" sz="2400" dirty="0" smtClean="0"/>
              <a:t> stratification in </a:t>
            </a:r>
            <a:r>
              <a:rPr lang="fr-FR" sz="2400" dirty="0" err="1" smtClean="0"/>
              <a:t>multicutural</a:t>
            </a:r>
            <a:r>
              <a:rPr lang="fr-FR" sz="2400" dirty="0" smtClean="0"/>
              <a:t> </a:t>
            </a:r>
            <a:r>
              <a:rPr lang="fr-FR" sz="2400" dirty="0" err="1" smtClean="0"/>
              <a:t>societies</a:t>
            </a:r>
            <a:endParaRPr lang="fr-FR" sz="2400" dirty="0" smtClean="0"/>
          </a:p>
          <a:p>
            <a:r>
              <a:rPr lang="fr-FR" sz="2400" dirty="0" smtClean="0"/>
              <a:t>Dynamics of </a:t>
            </a:r>
            <a:r>
              <a:rPr lang="fr-FR" sz="2400" dirty="0" err="1" smtClean="0"/>
              <a:t>Ethnicization</a:t>
            </a:r>
            <a:r>
              <a:rPr lang="fr-FR" sz="2400" dirty="0" smtClean="0"/>
              <a:t> and </a:t>
            </a:r>
            <a:r>
              <a:rPr lang="fr-FR" sz="2400" dirty="0" err="1" smtClean="0"/>
              <a:t>Racialization</a:t>
            </a:r>
            <a:r>
              <a:rPr lang="fr-FR" sz="2400" dirty="0" smtClean="0"/>
              <a:t> </a:t>
            </a:r>
            <a:r>
              <a:rPr lang="fr-FR" sz="2400" dirty="0" err="1" smtClean="0"/>
              <a:t>generate</a:t>
            </a:r>
            <a:r>
              <a:rPr lang="fr-FR" sz="2400" dirty="0" smtClean="0"/>
              <a:t> new pan-</a:t>
            </a:r>
            <a:r>
              <a:rPr lang="fr-FR" sz="2400" dirty="0" err="1" smtClean="0"/>
              <a:t>ethnoracial</a:t>
            </a:r>
            <a:r>
              <a:rPr lang="fr-FR" sz="2400" dirty="0" smtClean="0"/>
              <a:t> </a:t>
            </a:r>
            <a:r>
              <a:rPr lang="fr-FR" sz="2400" dirty="0" err="1" smtClean="0"/>
              <a:t>identities</a:t>
            </a:r>
            <a:endParaRPr lang="fr-FR" sz="2400" dirty="0" smtClean="0"/>
          </a:p>
          <a:p>
            <a:r>
              <a:rPr lang="fr-FR" sz="2400" dirty="0" smtClean="0"/>
              <a:t>An issue of </a:t>
            </a:r>
            <a:r>
              <a:rPr lang="fr-FR" sz="2400" dirty="0" err="1" smtClean="0"/>
              <a:t>visibility</a:t>
            </a:r>
            <a:r>
              <a:rPr lang="fr-FR" sz="2400" dirty="0" smtClean="0"/>
              <a:t>, perceptions and </a:t>
            </a:r>
            <a:r>
              <a:rPr lang="fr-FR" sz="2400" dirty="0" err="1" smtClean="0"/>
              <a:t>ascription</a:t>
            </a:r>
            <a:r>
              <a:rPr lang="fr-FR" sz="2400" dirty="0" smtClean="0"/>
              <a:t>, as </a:t>
            </a:r>
            <a:r>
              <a:rPr lang="fr-FR" sz="2400" dirty="0" err="1" smtClean="0"/>
              <a:t>well</a:t>
            </a:r>
            <a:r>
              <a:rPr lang="fr-FR" sz="2400" dirty="0" smtClean="0"/>
              <a:t> as cultures and </a:t>
            </a:r>
            <a:r>
              <a:rPr lang="fr-FR" sz="2400" dirty="0" err="1" smtClean="0"/>
              <a:t>shared</a:t>
            </a:r>
            <a:r>
              <a:rPr lang="fr-FR" sz="2400" dirty="0" smtClean="0"/>
              <a:t> </a:t>
            </a:r>
            <a:r>
              <a:rPr lang="fr-FR" sz="2400" dirty="0" err="1" smtClean="0"/>
              <a:t>experiences</a:t>
            </a:r>
            <a:endParaRPr lang="fr-FR" sz="2400" dirty="0" smtClean="0"/>
          </a:p>
        </p:txBody>
      </p:sp>
    </p:spTree>
    <p:extLst>
      <p:ext uri="{BB962C8B-B14F-4D97-AF65-F5344CB8AC3E}">
        <p14:creationId xmlns:p14="http://schemas.microsoft.com/office/powerpoint/2010/main" val="28919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7900" y="1958670"/>
            <a:ext cx="3962369" cy="3529363"/>
          </a:xfrm>
          <a:prstGeom prst="rect">
            <a:avLst/>
          </a:prstGeom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395536" y="188640"/>
            <a:ext cx="7886700" cy="627494"/>
          </a:xfrm>
        </p:spPr>
        <p:txBody>
          <a:bodyPr>
            <a:normAutofit fontScale="90000"/>
          </a:bodyPr>
          <a:lstStyle/>
          <a:p>
            <a:r>
              <a:rPr lang="en-US" sz="2400" b="1" dirty="0"/>
              <a:t>Projections US : Majority-Minority population by 2044</a:t>
            </a:r>
            <a:endParaRPr lang="en-US" sz="2400" b="1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799" y="4637588"/>
            <a:ext cx="4423982" cy="2173295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492252" y="4337506"/>
            <a:ext cx="241611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The American Prospect 2016</a:t>
            </a:r>
            <a:endParaRPr lang="en-US" sz="1350" dirty="0"/>
          </a:p>
        </p:txBody>
      </p:sp>
      <p:sp>
        <p:nvSpPr>
          <p:cNvPr id="8" name="ZoneTexte 7"/>
          <p:cNvSpPr txBox="1"/>
          <p:nvPr/>
        </p:nvSpPr>
        <p:spPr>
          <a:xfrm>
            <a:off x="4928418" y="5656294"/>
            <a:ext cx="3967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14% </a:t>
            </a:r>
            <a:r>
              <a:rPr lang="en-US" dirty="0" smtClean="0"/>
              <a:t>of children live in a mixed family</a:t>
            </a:r>
            <a:endParaRPr lang="en-US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607" y="816134"/>
            <a:ext cx="2350294" cy="3564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44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Populist</a:t>
            </a:r>
            <a:r>
              <a:rPr lang="fr-FR" dirty="0" smtClean="0"/>
              <a:t> parties in Europe</a:t>
            </a:r>
            <a:endParaRPr lang="fr-FR" dirty="0"/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701932"/>
              </p:ext>
            </p:extLst>
          </p:nvPr>
        </p:nvGraphicFramePr>
        <p:xfrm>
          <a:off x="1331640" y="1700808"/>
          <a:ext cx="6336704" cy="46090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257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64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91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653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28882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u="none" strike="noStrike" dirty="0" smtClean="0">
                          <a:effectLst/>
                        </a:rPr>
                        <a:t>Party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Schoolbook"/>
                      </a:endParaRPr>
                    </a:p>
                  </a:txBody>
                  <a:tcPr marL="6153" marR="6153" marT="615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u="none" strike="noStrike" dirty="0" smtClean="0">
                          <a:effectLst/>
                        </a:rPr>
                        <a:t>Country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Schoolbook"/>
                      </a:endParaRPr>
                    </a:p>
                  </a:txBody>
                  <a:tcPr marL="6153" marR="6153" marT="615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u="none" strike="noStrike" dirty="0" smtClean="0">
                          <a:effectLst/>
                        </a:rPr>
                        <a:t>General </a:t>
                      </a:r>
                      <a:r>
                        <a:rPr lang="fr-FR" sz="1600" u="none" strike="noStrike" dirty="0" err="1" smtClean="0">
                          <a:effectLst/>
                        </a:rPr>
                        <a:t>election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Schoolbook"/>
                      </a:endParaRPr>
                    </a:p>
                  </a:txBody>
                  <a:tcPr marL="6153" marR="6153" marT="615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u="none" strike="noStrike">
                          <a:effectLst/>
                        </a:rPr>
                        <a:t>élection européenne (2014)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entury Schoolbook"/>
                      </a:endParaRPr>
                    </a:p>
                  </a:txBody>
                  <a:tcPr marL="6153" marR="6153" marT="6153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1291"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600" u="none" strike="noStrike" dirty="0">
                          <a:effectLst/>
                        </a:rPr>
                        <a:t> Front National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Schoolbook"/>
                      </a:endParaRPr>
                    </a:p>
                  </a:txBody>
                  <a:tcPr marL="6153" marR="6153" marT="6153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600" u="none" strike="noStrike">
                          <a:effectLst/>
                        </a:rPr>
                        <a:t>France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entury Schoolbook"/>
                      </a:endParaRPr>
                    </a:p>
                  </a:txBody>
                  <a:tcPr marL="6153" marR="6153" marT="6153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600" u="none" strike="noStrike">
                          <a:effectLst/>
                        </a:rPr>
                        <a:t>16,1% (2017)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entury Schoolbook"/>
                      </a:endParaRPr>
                    </a:p>
                  </a:txBody>
                  <a:tcPr marL="6153" marR="6153" marT="6153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600" u="none" strike="noStrike">
                          <a:effectLst/>
                        </a:rPr>
                        <a:t>25%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entury Schoolbook"/>
                      </a:endParaRPr>
                    </a:p>
                  </a:txBody>
                  <a:tcPr marL="6153" marR="6153" marT="6153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1291"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600" u="none" strike="noStrike" dirty="0">
                          <a:effectLst/>
                        </a:rPr>
                        <a:t>Party for </a:t>
                      </a:r>
                      <a:r>
                        <a:rPr lang="fr-FR" sz="1600" u="none" strike="noStrike" dirty="0" err="1">
                          <a:effectLst/>
                        </a:rPr>
                        <a:t>Freedom</a:t>
                      </a:r>
                      <a:r>
                        <a:rPr lang="fr-FR" sz="1600" u="none" strike="noStrike" dirty="0">
                          <a:effectLst/>
                        </a:rPr>
                        <a:t> (PVV)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Schoolbook"/>
                      </a:endParaRPr>
                    </a:p>
                  </a:txBody>
                  <a:tcPr marL="6153" marR="6153" marT="6153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600" u="none" strike="noStrike" dirty="0">
                          <a:effectLst/>
                        </a:rPr>
                        <a:t>NL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Schoolbook"/>
                      </a:endParaRPr>
                    </a:p>
                  </a:txBody>
                  <a:tcPr marL="6153" marR="6153" marT="6153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600" u="none" strike="noStrike">
                          <a:effectLst/>
                        </a:rPr>
                        <a:t>13,1% (2017)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entury Schoolbook"/>
                      </a:endParaRPr>
                    </a:p>
                  </a:txBody>
                  <a:tcPr marL="6153" marR="6153" marT="6153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600" u="none" strike="noStrike">
                          <a:effectLst/>
                        </a:rPr>
                        <a:t>13%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entury Schoolbook"/>
                      </a:endParaRPr>
                    </a:p>
                  </a:txBody>
                  <a:tcPr marL="6153" marR="6153" marT="6153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0664"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600" u="none" strike="noStrike">
                          <a:effectLst/>
                        </a:rPr>
                        <a:t>UKIP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entury Schoolbook"/>
                      </a:endParaRPr>
                    </a:p>
                  </a:txBody>
                  <a:tcPr marL="6153" marR="6153" marT="6153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600" u="none" strike="noStrike" dirty="0">
                          <a:effectLst/>
                        </a:rPr>
                        <a:t>UK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Schoolbook"/>
                      </a:endParaRPr>
                    </a:p>
                  </a:txBody>
                  <a:tcPr marL="6153" marR="6153" marT="6153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600" u="none" strike="noStrike">
                          <a:effectLst/>
                        </a:rPr>
                        <a:t>12,6% (2015) 1,8% (2017)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entury Schoolbook"/>
                      </a:endParaRPr>
                    </a:p>
                  </a:txBody>
                  <a:tcPr marL="6153" marR="6153" marT="6153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600" u="none" strike="noStrike">
                          <a:effectLst/>
                        </a:rPr>
                        <a:t>27,50%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entury Schoolbook"/>
                      </a:endParaRPr>
                    </a:p>
                  </a:txBody>
                  <a:tcPr marL="6153" marR="6153" marT="6153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3932"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600" u="none" strike="noStrike">
                          <a:effectLst/>
                        </a:rPr>
                        <a:t>Sweden Democrats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entury Schoolbook"/>
                      </a:endParaRPr>
                    </a:p>
                  </a:txBody>
                  <a:tcPr marL="6153" marR="6153" marT="6153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600" u="none" strike="noStrike" dirty="0" err="1">
                          <a:effectLst/>
                        </a:rPr>
                        <a:t>Sweden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Schoolbook"/>
                      </a:endParaRPr>
                    </a:p>
                  </a:txBody>
                  <a:tcPr marL="6153" marR="6153" marT="6153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600" u="none" strike="noStrike">
                          <a:effectLst/>
                        </a:rPr>
                        <a:t>13% (2014)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entury Schoolbook"/>
                      </a:endParaRPr>
                    </a:p>
                  </a:txBody>
                  <a:tcPr marL="6153" marR="6153" marT="6153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600" u="none" strike="noStrike">
                          <a:effectLst/>
                        </a:rPr>
                        <a:t>9,70%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entury Schoolbook"/>
                      </a:endParaRPr>
                    </a:p>
                  </a:txBody>
                  <a:tcPr marL="6153" marR="6153" marT="6153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8882"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600" u="none" strike="noStrike">
                          <a:effectLst/>
                        </a:rPr>
                        <a:t>Danish people party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entury Schoolbook"/>
                      </a:endParaRPr>
                    </a:p>
                  </a:txBody>
                  <a:tcPr marL="6153" marR="6153" marT="6153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600" u="none" strike="noStrike">
                          <a:effectLst/>
                        </a:rPr>
                        <a:t>Denmark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entury Schoolbook"/>
                      </a:endParaRPr>
                    </a:p>
                  </a:txBody>
                  <a:tcPr marL="6153" marR="6153" marT="6153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600" u="none" strike="noStrike" dirty="0">
                          <a:effectLst/>
                        </a:rPr>
                        <a:t>21,1% (2015)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Schoolbook"/>
                      </a:endParaRPr>
                    </a:p>
                  </a:txBody>
                  <a:tcPr marL="6153" marR="6153" marT="6153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600" u="none" strike="noStrike">
                          <a:effectLst/>
                        </a:rPr>
                        <a:t>26,60%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entury Schoolbook"/>
                      </a:endParaRPr>
                    </a:p>
                  </a:txBody>
                  <a:tcPr marL="6153" marR="6153" marT="6153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9079"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600" u="none" strike="noStrike">
                          <a:effectLst/>
                        </a:rPr>
                        <a:t>Progress Party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entury Schoolbook"/>
                      </a:endParaRPr>
                    </a:p>
                  </a:txBody>
                  <a:tcPr marL="6153" marR="6153" marT="6153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600" u="none" strike="noStrike">
                          <a:effectLst/>
                        </a:rPr>
                        <a:t>Norway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entury Schoolbook"/>
                      </a:endParaRPr>
                    </a:p>
                  </a:txBody>
                  <a:tcPr marL="6153" marR="6153" marT="6153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600" u="none" strike="noStrike" dirty="0" smtClean="0">
                          <a:effectLst/>
                        </a:rPr>
                        <a:t>23,9% </a:t>
                      </a:r>
                      <a:r>
                        <a:rPr lang="fr-FR" sz="1600" u="none" strike="noStrike" dirty="0">
                          <a:effectLst/>
                        </a:rPr>
                        <a:t>(</a:t>
                      </a:r>
                      <a:r>
                        <a:rPr lang="fr-FR" sz="1600" u="none" strike="noStrike" dirty="0" smtClean="0">
                          <a:effectLst/>
                        </a:rPr>
                        <a:t>2024)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Schoolbook"/>
                      </a:endParaRPr>
                    </a:p>
                  </a:txBody>
                  <a:tcPr marL="6153" marR="6153" marT="61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 dirty="0">
                          <a:effectLst/>
                        </a:rPr>
                        <a:t> 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153" marR="6153" marT="6153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1193"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600" u="none" strike="noStrike">
                          <a:effectLst/>
                        </a:rPr>
                        <a:t>Alternative for Germany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entury Schoolbook"/>
                      </a:endParaRPr>
                    </a:p>
                  </a:txBody>
                  <a:tcPr marL="6153" marR="6153" marT="6153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600" u="none" strike="noStrike">
                          <a:effectLst/>
                        </a:rPr>
                        <a:t>Germany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entury Schoolbook"/>
                      </a:endParaRPr>
                    </a:p>
                  </a:txBody>
                  <a:tcPr marL="6153" marR="6153" marT="6153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600" u="none" strike="noStrike" dirty="0" smtClean="0">
                          <a:effectLst/>
                        </a:rPr>
                        <a:t>20,6</a:t>
                      </a:r>
                      <a:r>
                        <a:rPr lang="fr-FR" sz="1600" u="none" strike="noStrike" dirty="0">
                          <a:effectLst/>
                        </a:rPr>
                        <a:t>% (</a:t>
                      </a:r>
                      <a:r>
                        <a:rPr lang="fr-FR" sz="1600" u="none" strike="noStrike" dirty="0" smtClean="0">
                          <a:effectLst/>
                        </a:rPr>
                        <a:t>2025)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Schoolbook"/>
                      </a:endParaRPr>
                    </a:p>
                  </a:txBody>
                  <a:tcPr marL="6153" marR="6153" marT="6153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600" u="none" strike="noStrike" dirty="0" smtClean="0">
                          <a:effectLst/>
                        </a:rPr>
                        <a:t>15,9%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Schoolbook"/>
                      </a:endParaRPr>
                    </a:p>
                  </a:txBody>
                  <a:tcPr marL="6153" marR="6153" marT="6153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1291"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600" u="none" strike="noStrike">
                          <a:effectLst/>
                        </a:rPr>
                        <a:t>Finns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entury Schoolbook"/>
                      </a:endParaRPr>
                    </a:p>
                  </a:txBody>
                  <a:tcPr marL="6153" marR="6153" marT="6153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600" u="none" strike="noStrike">
                          <a:effectLst/>
                        </a:rPr>
                        <a:t>Finand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entury Schoolbook"/>
                      </a:endParaRPr>
                    </a:p>
                  </a:txBody>
                  <a:tcPr marL="6153" marR="6153" marT="6153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600" u="none" strike="noStrike">
                          <a:effectLst/>
                        </a:rPr>
                        <a:t>17,7% (2015)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entury Schoolbook"/>
                      </a:endParaRPr>
                    </a:p>
                  </a:txBody>
                  <a:tcPr marL="6153" marR="6153" marT="6153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600" u="none" strike="noStrike" dirty="0">
                          <a:effectLst/>
                        </a:rPr>
                        <a:t>10%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Schoolbook"/>
                      </a:endParaRPr>
                    </a:p>
                  </a:txBody>
                  <a:tcPr marL="6153" marR="6153" marT="6153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350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700808"/>
            <a:ext cx="3096344" cy="4332980"/>
          </a:xfrm>
          <a:prstGeom prst="rect">
            <a:avLst/>
          </a:prstGeom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78098"/>
          </a:xfrm>
        </p:spPr>
        <p:txBody>
          <a:bodyPr>
            <a:normAutofit/>
          </a:bodyPr>
          <a:lstStyle/>
          <a:p>
            <a:r>
              <a:rPr lang="fr-FR" sz="3200" dirty="0" err="1" smtClean="0"/>
              <a:t>Diversity</a:t>
            </a:r>
            <a:r>
              <a:rPr lang="fr-FR" sz="3200" dirty="0" smtClean="0"/>
              <a:t> : a question of </a:t>
            </a:r>
            <a:r>
              <a:rPr lang="fr-FR" sz="3200" dirty="0" err="1" smtClean="0"/>
              <a:t>demographics</a:t>
            </a:r>
            <a:r>
              <a:rPr lang="fr-FR" sz="3200" dirty="0" smtClean="0"/>
              <a:t>?</a:t>
            </a:r>
            <a:endParaRPr lang="fr-FR" sz="32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484784"/>
            <a:ext cx="3015240" cy="4549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312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3789363"/>
            <a:ext cx="28575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981075"/>
            <a:ext cx="3527425" cy="255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3284538"/>
            <a:ext cx="188595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549275"/>
            <a:ext cx="447675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4211960" y="2835070"/>
            <a:ext cx="476765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fr-FR" sz="2400" b="1" dirty="0"/>
              <a:t>The business case for diversity</a:t>
            </a:r>
          </a:p>
        </p:txBody>
      </p:sp>
    </p:spTree>
    <p:extLst>
      <p:ext uri="{BB962C8B-B14F-4D97-AF65-F5344CB8AC3E}">
        <p14:creationId xmlns:p14="http://schemas.microsoft.com/office/powerpoint/2010/main" val="145323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04813"/>
            <a:ext cx="5715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379812"/>
            <a:ext cx="3810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068638"/>
            <a:ext cx="3743325" cy="280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765175"/>
            <a:ext cx="2876550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755576" y="6237312"/>
            <a:ext cx="4461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 smtClean="0"/>
              <a:t>Urban</a:t>
            </a:r>
            <a:r>
              <a:rPr lang="fr-FR" sz="2400" b="1" dirty="0" smtClean="0"/>
              <a:t> commercial </a:t>
            </a:r>
            <a:r>
              <a:rPr lang="fr-FR" sz="2400" b="1" dirty="0" err="1" smtClean="0"/>
              <a:t>landscape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2668299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5715000" cy="380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2060575"/>
            <a:ext cx="4476750" cy="298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0438"/>
            <a:ext cx="4608513" cy="292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5076056" y="5661248"/>
            <a:ext cx="29193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 smtClean="0"/>
              <a:t>Religious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diversity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18300620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17032"/>
            <a:ext cx="3939806" cy="2801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2807" y="3068960"/>
            <a:ext cx="4695825" cy="302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4572000" y="692696"/>
            <a:ext cx="32223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 smtClean="0"/>
              <a:t>Racism</a:t>
            </a:r>
            <a:r>
              <a:rPr lang="fr-FR" sz="2400" b="1" dirty="0" smtClean="0"/>
              <a:t> and </a:t>
            </a:r>
          </a:p>
          <a:p>
            <a:r>
              <a:rPr lang="fr-FR" sz="2400" b="1" dirty="0" err="1" smtClean="0"/>
              <a:t>political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mobilization</a:t>
            </a:r>
            <a:endParaRPr lang="fr-FR" sz="2400" b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04664"/>
            <a:ext cx="4365811" cy="2910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0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5896" y="476672"/>
            <a:ext cx="5303775" cy="252028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783" y="3140968"/>
            <a:ext cx="2158855" cy="3284355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76672"/>
            <a:ext cx="3105150" cy="4752975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387219" y="5589240"/>
            <a:ext cx="59634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 smtClean="0"/>
              <a:t>Multiculturalism</a:t>
            </a:r>
            <a:r>
              <a:rPr lang="fr-FR" sz="2400" b="1" dirty="0" smtClean="0"/>
              <a:t> and </a:t>
            </a:r>
            <a:r>
              <a:rPr lang="fr-FR" sz="2400" b="1" dirty="0" err="1" smtClean="0"/>
              <a:t>diversity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Backlash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24018377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994122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Paramètres historiques de la diversité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First </a:t>
            </a:r>
            <a:r>
              <a:rPr lang="fr-FR" dirty="0" err="1" smtClean="0"/>
              <a:t>sequence</a:t>
            </a:r>
            <a:r>
              <a:rPr lang="fr-FR" dirty="0" smtClean="0"/>
              <a:t> of </a:t>
            </a:r>
            <a:r>
              <a:rPr lang="fr-FR" dirty="0" err="1" smtClean="0"/>
              <a:t>colonization</a:t>
            </a:r>
            <a:r>
              <a:rPr lang="fr-FR" dirty="0" smtClean="0"/>
              <a:t> in the </a:t>
            </a:r>
            <a:r>
              <a:rPr lang="fr-FR" dirty="0" err="1" smtClean="0"/>
              <a:t>Americas</a:t>
            </a:r>
            <a:endParaRPr lang="fr-FR" dirty="0" smtClean="0"/>
          </a:p>
          <a:p>
            <a:r>
              <a:rPr lang="fr-FR" dirty="0" err="1" smtClean="0"/>
              <a:t>European</a:t>
            </a:r>
            <a:r>
              <a:rPr lang="fr-FR" dirty="0" smtClean="0"/>
              <a:t> </a:t>
            </a:r>
            <a:r>
              <a:rPr lang="fr-FR" dirty="0" err="1" smtClean="0"/>
              <a:t>demographic</a:t>
            </a:r>
            <a:r>
              <a:rPr lang="fr-FR" dirty="0" smtClean="0"/>
              <a:t> transition and the expansion of </a:t>
            </a:r>
            <a:r>
              <a:rPr lang="fr-FR" dirty="0" err="1" smtClean="0"/>
              <a:t>European</a:t>
            </a:r>
            <a:r>
              <a:rPr lang="fr-FR" dirty="0" smtClean="0"/>
              <a:t> </a:t>
            </a:r>
            <a:r>
              <a:rPr lang="fr-FR" dirty="0" err="1" smtClean="0"/>
              <a:t>settlement</a:t>
            </a:r>
            <a:r>
              <a:rPr lang="fr-FR" dirty="0" smtClean="0"/>
              <a:t> </a:t>
            </a:r>
            <a:endParaRPr lang="fr-FR" dirty="0" smtClean="0"/>
          </a:p>
          <a:p>
            <a:r>
              <a:rPr lang="fr-FR" dirty="0" smtClean="0"/>
              <a:t>Second </a:t>
            </a:r>
            <a:r>
              <a:rPr lang="fr-FR" dirty="0" err="1" smtClean="0"/>
              <a:t>sequence</a:t>
            </a:r>
            <a:r>
              <a:rPr lang="fr-FR" dirty="0" smtClean="0"/>
              <a:t> of </a:t>
            </a:r>
            <a:r>
              <a:rPr lang="fr-FR" dirty="0" err="1" smtClean="0"/>
              <a:t>colonization</a:t>
            </a:r>
            <a:r>
              <a:rPr lang="fr-FR" dirty="0" smtClean="0"/>
              <a:t> (</a:t>
            </a:r>
            <a:r>
              <a:rPr lang="fr-FR" dirty="0" smtClean="0"/>
              <a:t>1800-1920), </a:t>
            </a:r>
            <a:r>
              <a:rPr lang="fr-FR" dirty="0" err="1" smtClean="0"/>
              <a:t>Independancies</a:t>
            </a:r>
            <a:r>
              <a:rPr lang="fr-FR" dirty="0" smtClean="0"/>
              <a:t> and </a:t>
            </a:r>
            <a:r>
              <a:rPr lang="fr-FR" dirty="0" err="1" smtClean="0"/>
              <a:t>decolonization</a:t>
            </a:r>
            <a:endParaRPr lang="fr-FR" dirty="0" smtClean="0"/>
          </a:p>
          <a:p>
            <a:r>
              <a:rPr lang="fr-FR" dirty="0" err="1" smtClean="0"/>
              <a:t>Thinking</a:t>
            </a:r>
            <a:r>
              <a:rPr lang="fr-FR" dirty="0" smtClean="0"/>
              <a:t> </a:t>
            </a:r>
            <a:r>
              <a:rPr lang="fr-FR" dirty="0" err="1" smtClean="0"/>
              <a:t>diversity</a:t>
            </a:r>
            <a:r>
              <a:rPr lang="fr-FR" dirty="0" smtClean="0"/>
              <a:t>: </a:t>
            </a:r>
            <a:r>
              <a:rPr lang="fr-FR" dirty="0" err="1" smtClean="0"/>
              <a:t>from</a:t>
            </a:r>
            <a:r>
              <a:rPr lang="fr-FR" dirty="0" smtClean="0"/>
              <a:t> </a:t>
            </a:r>
            <a:r>
              <a:rPr lang="fr-FR" dirty="0" err="1" smtClean="0"/>
              <a:t>colonialism</a:t>
            </a:r>
            <a:r>
              <a:rPr lang="fr-FR" dirty="0" smtClean="0"/>
              <a:t> to </a:t>
            </a:r>
            <a:r>
              <a:rPr lang="fr-FR" dirty="0" err="1" smtClean="0"/>
              <a:t>scientific</a:t>
            </a:r>
            <a:r>
              <a:rPr lang="fr-FR" dirty="0" smtClean="0"/>
              <a:t> </a:t>
            </a:r>
            <a:r>
              <a:rPr lang="fr-FR" dirty="0" err="1" smtClean="0"/>
              <a:t>racism</a:t>
            </a:r>
            <a:r>
              <a:rPr lang="fr-FR" dirty="0" smtClean="0"/>
              <a:t> to the disqualification of race</a:t>
            </a:r>
            <a:endParaRPr lang="fr-FR" dirty="0" smtClean="0"/>
          </a:p>
          <a:p>
            <a:r>
              <a:rPr lang="fr-FR" dirty="0" smtClean="0"/>
              <a:t>The </a:t>
            </a:r>
            <a:r>
              <a:rPr lang="fr-FR" dirty="0" err="1" smtClean="0"/>
              <a:t>internalization</a:t>
            </a:r>
            <a:r>
              <a:rPr lang="fr-FR" dirty="0" smtClean="0"/>
              <a:t> of </a:t>
            </a:r>
            <a:r>
              <a:rPr lang="fr-FR" dirty="0" err="1" smtClean="0"/>
              <a:t>ethnoracial</a:t>
            </a:r>
            <a:r>
              <a:rPr lang="fr-FR" dirty="0" smtClean="0"/>
              <a:t> </a:t>
            </a:r>
            <a:r>
              <a:rPr lang="fr-FR" dirty="0" err="1" smtClean="0"/>
              <a:t>diversity</a:t>
            </a:r>
            <a:r>
              <a:rPr lang="fr-FR" dirty="0" smtClean="0"/>
              <a:t> in former </a:t>
            </a:r>
            <a:r>
              <a:rPr lang="fr-FR" dirty="0" err="1" smtClean="0"/>
              <a:t>imperial</a:t>
            </a:r>
            <a:r>
              <a:rPr lang="fr-FR" dirty="0" smtClean="0"/>
              <a:t> </a:t>
            </a:r>
            <a:r>
              <a:rPr lang="fr-FR" dirty="0" err="1" smtClean="0"/>
              <a:t>metropoles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063658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pitaux">
  <a:themeElements>
    <a:clrScheme name="Capitaux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apitaux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apitaux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9940</TotalTime>
  <Words>920</Words>
  <Application>Microsoft Office PowerPoint</Application>
  <PresentationFormat>Affichage à l'écran (4:3)</PresentationFormat>
  <Paragraphs>178</Paragraphs>
  <Slides>21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30" baseType="lpstr">
      <vt:lpstr>Arial</vt:lpstr>
      <vt:lpstr>Calibri</vt:lpstr>
      <vt:lpstr>Century Schoolbook</vt:lpstr>
      <vt:lpstr>Franklin Gothic Book</vt:lpstr>
      <vt:lpstr>Perpetua</vt:lpstr>
      <vt:lpstr>Times New Roman</vt:lpstr>
      <vt:lpstr>Wingdings</vt:lpstr>
      <vt:lpstr>Wingdings 2</vt:lpstr>
      <vt:lpstr>Capitaux</vt:lpstr>
      <vt:lpstr>Challenges of diversity in multicultural societies</vt:lpstr>
      <vt:lpstr>Why and What do we talk about diversity?</vt:lpstr>
      <vt:lpstr>Diversity : a question of demographics?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Paramètres historiques de la diversité</vt:lpstr>
      <vt:lpstr>Atlantic Trade (1440 to 1870)</vt:lpstr>
      <vt:lpstr>European Emigration(1850-1960) Emigrants by sending countries (in thousands)</vt:lpstr>
      <vt:lpstr>Colonisation</vt:lpstr>
      <vt:lpstr>Nouveaux contextes démographiques</vt:lpstr>
      <vt:lpstr>More diverse societies (OECD 2013)</vt:lpstr>
      <vt:lpstr>USA et Canada (2013 and 2011)</vt:lpstr>
      <vt:lpstr>Présentation PowerPoint</vt:lpstr>
      <vt:lpstr>Share of foreign born persons (%), EU27 (2024)</vt:lpstr>
      <vt:lpstr>Diverse Cities</vt:lpstr>
      <vt:lpstr>Debates in Multicultural Societies</vt:lpstr>
      <vt:lpstr>Projections US : Majority-Minority population by 2044</vt:lpstr>
      <vt:lpstr>Populist parties in Europe</vt:lpstr>
    </vt:vector>
  </TitlesOfParts>
  <Company>INED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Windows</dc:creator>
  <cp:lastModifiedBy>Patrick Simon</cp:lastModifiedBy>
  <cp:revision>117</cp:revision>
  <cp:lastPrinted>2018-02-06T09:56:31Z</cp:lastPrinted>
  <dcterms:created xsi:type="dcterms:W3CDTF">2016-02-26T15:52:26Z</dcterms:created>
  <dcterms:modified xsi:type="dcterms:W3CDTF">2025-10-09T11:52:13Z</dcterms:modified>
</cp:coreProperties>
</file>