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273" r:id="rId4"/>
    <p:sldId id="272" r:id="rId5"/>
    <p:sldId id="266" r:id="rId6"/>
    <p:sldId id="271" r:id="rId7"/>
    <p:sldId id="275" r:id="rId8"/>
    <p:sldId id="274" r:id="rId9"/>
    <p:sldId id="257" r:id="rId10"/>
    <p:sldId id="270" r:id="rId11"/>
    <p:sldId id="268" r:id="rId12"/>
    <p:sldId id="276" r:id="rId13"/>
    <p:sldId id="261" r:id="rId14"/>
    <p:sldId id="277" r:id="rId15"/>
    <p:sldId id="267" r:id="rId16"/>
    <p:sldId id="278" r:id="rId17"/>
    <p:sldId id="260"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45" autoAdjust="0"/>
    <p:restoredTop sz="94660"/>
  </p:normalViewPr>
  <p:slideViewPr>
    <p:cSldViewPr snapToGrid="0">
      <p:cViewPr>
        <p:scale>
          <a:sx n="84" d="100"/>
          <a:sy n="84" d="100"/>
        </p:scale>
        <p:origin x="363"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F923B-2DEC-49EC-9FCC-F6E09B3203F1}" type="datetimeFigureOut">
              <a:rPr lang="fr-FR" smtClean="0"/>
              <a:t>12/10/2025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938D1-22A8-4345-8B7D-23114AFAF693}" type="slidenum">
              <a:rPr lang="fr-FR" smtClean="0"/>
              <a:t>‹N°›</a:t>
            </a:fld>
            <a:endParaRPr lang="fr-FR"/>
          </a:p>
        </p:txBody>
      </p:sp>
    </p:spTree>
    <p:extLst>
      <p:ext uri="{BB962C8B-B14F-4D97-AF65-F5344CB8AC3E}">
        <p14:creationId xmlns:p14="http://schemas.microsoft.com/office/powerpoint/2010/main" val="144643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5B938D1-22A8-4345-8B7D-23114AFAF693}" type="slidenum">
              <a:rPr lang="fr-FR" smtClean="0"/>
              <a:t>1</a:t>
            </a:fld>
            <a:endParaRPr lang="fr-FR"/>
          </a:p>
        </p:txBody>
      </p:sp>
    </p:spTree>
    <p:extLst>
      <p:ext uri="{BB962C8B-B14F-4D97-AF65-F5344CB8AC3E}">
        <p14:creationId xmlns:p14="http://schemas.microsoft.com/office/powerpoint/2010/main" val="396043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5B938D1-22A8-4345-8B7D-23114AFAF693}" type="slidenum">
              <a:rPr lang="fr-FR" smtClean="0"/>
              <a:t>8</a:t>
            </a:fld>
            <a:endParaRPr lang="fr-FR"/>
          </a:p>
        </p:txBody>
      </p:sp>
    </p:spTree>
    <p:extLst>
      <p:ext uri="{BB962C8B-B14F-4D97-AF65-F5344CB8AC3E}">
        <p14:creationId xmlns:p14="http://schemas.microsoft.com/office/powerpoint/2010/main" val="320479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5B938D1-22A8-4345-8B7D-23114AFAF693}" type="slidenum">
              <a:rPr lang="fr-FR" smtClean="0"/>
              <a:t>10</a:t>
            </a:fld>
            <a:endParaRPr lang="fr-FR"/>
          </a:p>
        </p:txBody>
      </p:sp>
    </p:spTree>
    <p:extLst>
      <p:ext uri="{BB962C8B-B14F-4D97-AF65-F5344CB8AC3E}">
        <p14:creationId xmlns:p14="http://schemas.microsoft.com/office/powerpoint/2010/main" val="67492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1F4A0-EBE1-0FAD-8BCF-D6EF8DCB2E1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F364387-A359-E9F1-28AC-5E5B5733C0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2CC73E1-0CA2-7523-4982-C18BD50185A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1BC1467-EB82-F34A-BEB7-BE1317DF4A7C}"/>
              </a:ext>
            </a:extLst>
          </p:cNvPr>
          <p:cNvSpPr>
            <a:spLocks noGrp="1"/>
          </p:cNvSpPr>
          <p:nvPr>
            <p:ph type="sldNum" sz="quarter" idx="5"/>
          </p:nvPr>
        </p:nvSpPr>
        <p:spPr/>
        <p:txBody>
          <a:bodyPr/>
          <a:lstStyle/>
          <a:p>
            <a:fld id="{B5B938D1-22A8-4345-8B7D-23114AFAF693}" type="slidenum">
              <a:rPr lang="fr-FR" smtClean="0"/>
              <a:t>14</a:t>
            </a:fld>
            <a:endParaRPr lang="fr-FR"/>
          </a:p>
        </p:txBody>
      </p:sp>
    </p:spTree>
    <p:extLst>
      <p:ext uri="{BB962C8B-B14F-4D97-AF65-F5344CB8AC3E}">
        <p14:creationId xmlns:p14="http://schemas.microsoft.com/office/powerpoint/2010/main" val="312236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26DE7D-2B06-2AF1-E833-C2C202A061C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CA606A1-9BB5-FC44-33CF-7437AFEEEC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0E4DC02-3972-7CA4-20D8-560DC292D253}"/>
              </a:ext>
            </a:extLst>
          </p:cNvPr>
          <p:cNvSpPr>
            <a:spLocks noGrp="1"/>
          </p:cNvSpPr>
          <p:nvPr>
            <p:ph type="dt" sz="half" idx="10"/>
          </p:nvPr>
        </p:nvSpPr>
        <p:spPr/>
        <p:txBody>
          <a:bodyPr/>
          <a:lstStyle/>
          <a:p>
            <a:fld id="{415E4F44-CC60-4393-80B7-39449EC6F86A}" type="datetimeFigureOut">
              <a:rPr lang="fr-FR" smtClean="0"/>
              <a:t>12/10/2025</a:t>
            </a:fld>
            <a:endParaRPr lang="fr-FR"/>
          </a:p>
        </p:txBody>
      </p:sp>
      <p:sp>
        <p:nvSpPr>
          <p:cNvPr id="5" name="Espace réservé du pied de page 4">
            <a:extLst>
              <a:ext uri="{FF2B5EF4-FFF2-40B4-BE49-F238E27FC236}">
                <a16:creationId xmlns:a16="http://schemas.microsoft.com/office/drawing/2014/main" id="{DAC7D4E7-91D0-71DC-3893-F0F7A08A2D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AB7C74-7BAD-817A-3C47-A21C9C3BBDB9}"/>
              </a:ext>
            </a:extLst>
          </p:cNvPr>
          <p:cNvSpPr>
            <a:spLocks noGrp="1"/>
          </p:cNvSpPr>
          <p:nvPr>
            <p:ph type="sldNum" sz="quarter" idx="12"/>
          </p:nvPr>
        </p:nvSpPr>
        <p:spPr/>
        <p:txBody>
          <a:bodyPr/>
          <a:lstStyle/>
          <a:p>
            <a:fld id="{5A1D7ACD-538D-459C-BEE9-2EA5D73617FE}" type="slidenum">
              <a:rPr lang="fr-FR" smtClean="0"/>
              <a:t>‹N°›</a:t>
            </a:fld>
            <a:endParaRPr lang="fr-FR"/>
          </a:p>
        </p:txBody>
      </p:sp>
    </p:spTree>
    <p:extLst>
      <p:ext uri="{BB962C8B-B14F-4D97-AF65-F5344CB8AC3E}">
        <p14:creationId xmlns:p14="http://schemas.microsoft.com/office/powerpoint/2010/main" val="54819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2CFA5D-7FDE-655E-BA9B-3BFB898E06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BE8B500-F136-216F-0B39-45BAB7DFB50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F9ADB3-32C0-4223-9B7B-077FD2BBCADB}"/>
              </a:ext>
            </a:extLst>
          </p:cNvPr>
          <p:cNvSpPr>
            <a:spLocks noGrp="1"/>
          </p:cNvSpPr>
          <p:nvPr>
            <p:ph type="dt" sz="half" idx="10"/>
          </p:nvPr>
        </p:nvSpPr>
        <p:spPr/>
        <p:txBody>
          <a:bodyPr/>
          <a:lstStyle/>
          <a:p>
            <a:fld id="{415E4F44-CC60-4393-80B7-39449EC6F86A}" type="datetimeFigureOut">
              <a:rPr lang="fr-FR" smtClean="0"/>
              <a:t>12/10/2025</a:t>
            </a:fld>
            <a:endParaRPr lang="fr-FR"/>
          </a:p>
        </p:txBody>
      </p:sp>
      <p:sp>
        <p:nvSpPr>
          <p:cNvPr id="5" name="Espace réservé du pied de page 4">
            <a:extLst>
              <a:ext uri="{FF2B5EF4-FFF2-40B4-BE49-F238E27FC236}">
                <a16:creationId xmlns:a16="http://schemas.microsoft.com/office/drawing/2014/main" id="{F73C1AD7-33E5-5A41-F489-3CBE0D6C16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937041-C21A-15EF-91D4-AC457A6AA1B5}"/>
              </a:ext>
            </a:extLst>
          </p:cNvPr>
          <p:cNvSpPr>
            <a:spLocks noGrp="1"/>
          </p:cNvSpPr>
          <p:nvPr>
            <p:ph type="sldNum" sz="quarter" idx="12"/>
          </p:nvPr>
        </p:nvSpPr>
        <p:spPr/>
        <p:txBody>
          <a:bodyPr/>
          <a:lstStyle/>
          <a:p>
            <a:fld id="{5A1D7ACD-538D-459C-BEE9-2EA5D73617FE}" type="slidenum">
              <a:rPr lang="fr-FR" smtClean="0"/>
              <a:t>‹N°›</a:t>
            </a:fld>
            <a:endParaRPr lang="fr-FR"/>
          </a:p>
        </p:txBody>
      </p:sp>
    </p:spTree>
    <p:extLst>
      <p:ext uri="{BB962C8B-B14F-4D97-AF65-F5344CB8AC3E}">
        <p14:creationId xmlns:p14="http://schemas.microsoft.com/office/powerpoint/2010/main" val="130286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3C78DA-997F-422B-9892-4D475235AE7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A438796-31EE-B7B3-59E5-D56D827C092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895CFA8-79F8-CC50-C29B-7B648B609C26}"/>
              </a:ext>
            </a:extLst>
          </p:cNvPr>
          <p:cNvSpPr>
            <a:spLocks noGrp="1"/>
          </p:cNvSpPr>
          <p:nvPr>
            <p:ph type="dt" sz="half" idx="10"/>
          </p:nvPr>
        </p:nvSpPr>
        <p:spPr/>
        <p:txBody>
          <a:bodyPr/>
          <a:lstStyle/>
          <a:p>
            <a:fld id="{415E4F44-CC60-4393-80B7-39449EC6F86A}" type="datetimeFigureOut">
              <a:rPr lang="fr-FR" smtClean="0"/>
              <a:t>12/10/2025</a:t>
            </a:fld>
            <a:endParaRPr lang="fr-FR"/>
          </a:p>
        </p:txBody>
      </p:sp>
      <p:sp>
        <p:nvSpPr>
          <p:cNvPr id="5" name="Espace réservé du pied de page 4">
            <a:extLst>
              <a:ext uri="{FF2B5EF4-FFF2-40B4-BE49-F238E27FC236}">
                <a16:creationId xmlns:a16="http://schemas.microsoft.com/office/drawing/2014/main" id="{0EDF9985-5689-C578-5D42-12255E505B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009C04-5736-EB05-2772-37C81FB7FA04}"/>
              </a:ext>
            </a:extLst>
          </p:cNvPr>
          <p:cNvSpPr>
            <a:spLocks noGrp="1"/>
          </p:cNvSpPr>
          <p:nvPr>
            <p:ph type="sldNum" sz="quarter" idx="12"/>
          </p:nvPr>
        </p:nvSpPr>
        <p:spPr/>
        <p:txBody>
          <a:bodyPr/>
          <a:lstStyle/>
          <a:p>
            <a:fld id="{5A1D7ACD-538D-459C-BEE9-2EA5D73617FE}" type="slidenum">
              <a:rPr lang="fr-FR" smtClean="0"/>
              <a:t>‹N°›</a:t>
            </a:fld>
            <a:endParaRPr lang="fr-FR"/>
          </a:p>
        </p:txBody>
      </p:sp>
    </p:spTree>
    <p:extLst>
      <p:ext uri="{BB962C8B-B14F-4D97-AF65-F5344CB8AC3E}">
        <p14:creationId xmlns:p14="http://schemas.microsoft.com/office/powerpoint/2010/main" val="213982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1D601-B93C-1F83-CFB5-3ED52536DBD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D3AA64A-761B-F56B-92FC-273BA9940AF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AA3BB1-625A-B797-1901-FFEC8D7E2518}"/>
              </a:ext>
            </a:extLst>
          </p:cNvPr>
          <p:cNvSpPr>
            <a:spLocks noGrp="1"/>
          </p:cNvSpPr>
          <p:nvPr>
            <p:ph type="dt" sz="half" idx="10"/>
          </p:nvPr>
        </p:nvSpPr>
        <p:spPr/>
        <p:txBody>
          <a:bodyPr/>
          <a:lstStyle/>
          <a:p>
            <a:fld id="{415E4F44-CC60-4393-80B7-39449EC6F86A}" type="datetimeFigureOut">
              <a:rPr lang="fr-FR" smtClean="0"/>
              <a:t>12/10/2025</a:t>
            </a:fld>
            <a:endParaRPr lang="fr-FR"/>
          </a:p>
        </p:txBody>
      </p:sp>
      <p:sp>
        <p:nvSpPr>
          <p:cNvPr id="5" name="Espace réservé du pied de page 4">
            <a:extLst>
              <a:ext uri="{FF2B5EF4-FFF2-40B4-BE49-F238E27FC236}">
                <a16:creationId xmlns:a16="http://schemas.microsoft.com/office/drawing/2014/main" id="{48FCD355-0F46-F3B7-BD1D-F25DEB1CB1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883EBD6-803C-7BC9-B88A-E968DDB3B247}"/>
              </a:ext>
            </a:extLst>
          </p:cNvPr>
          <p:cNvSpPr>
            <a:spLocks noGrp="1"/>
          </p:cNvSpPr>
          <p:nvPr>
            <p:ph type="sldNum" sz="quarter" idx="12"/>
          </p:nvPr>
        </p:nvSpPr>
        <p:spPr/>
        <p:txBody>
          <a:bodyPr/>
          <a:lstStyle/>
          <a:p>
            <a:fld id="{5A1D7ACD-538D-459C-BEE9-2EA5D73617FE}" type="slidenum">
              <a:rPr lang="fr-FR" smtClean="0"/>
              <a:t>‹N°›</a:t>
            </a:fld>
            <a:endParaRPr lang="fr-FR"/>
          </a:p>
        </p:txBody>
      </p:sp>
    </p:spTree>
    <p:extLst>
      <p:ext uri="{BB962C8B-B14F-4D97-AF65-F5344CB8AC3E}">
        <p14:creationId xmlns:p14="http://schemas.microsoft.com/office/powerpoint/2010/main" val="175842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D26E44-8593-C517-5014-8D4C3B542ED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970C994-3452-2650-CA5D-C9E56B4AB4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AF7B53F-D0F2-C302-4E96-70A07052E5AC}"/>
              </a:ext>
            </a:extLst>
          </p:cNvPr>
          <p:cNvSpPr>
            <a:spLocks noGrp="1"/>
          </p:cNvSpPr>
          <p:nvPr>
            <p:ph type="dt" sz="half" idx="10"/>
          </p:nvPr>
        </p:nvSpPr>
        <p:spPr/>
        <p:txBody>
          <a:bodyPr/>
          <a:lstStyle/>
          <a:p>
            <a:fld id="{415E4F44-CC60-4393-80B7-39449EC6F86A}" type="datetimeFigureOut">
              <a:rPr lang="fr-FR" smtClean="0"/>
              <a:t>12/10/2025</a:t>
            </a:fld>
            <a:endParaRPr lang="fr-FR"/>
          </a:p>
        </p:txBody>
      </p:sp>
      <p:sp>
        <p:nvSpPr>
          <p:cNvPr id="5" name="Espace réservé du pied de page 4">
            <a:extLst>
              <a:ext uri="{FF2B5EF4-FFF2-40B4-BE49-F238E27FC236}">
                <a16:creationId xmlns:a16="http://schemas.microsoft.com/office/drawing/2014/main" id="{01182631-0625-82D8-93DE-D7F6968C79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515FF4-90B6-8D30-9052-B2AF0DB50F6A}"/>
              </a:ext>
            </a:extLst>
          </p:cNvPr>
          <p:cNvSpPr>
            <a:spLocks noGrp="1"/>
          </p:cNvSpPr>
          <p:nvPr>
            <p:ph type="sldNum" sz="quarter" idx="12"/>
          </p:nvPr>
        </p:nvSpPr>
        <p:spPr/>
        <p:txBody>
          <a:bodyPr/>
          <a:lstStyle/>
          <a:p>
            <a:fld id="{5A1D7ACD-538D-459C-BEE9-2EA5D73617FE}" type="slidenum">
              <a:rPr lang="fr-FR" smtClean="0"/>
              <a:t>‹N°›</a:t>
            </a:fld>
            <a:endParaRPr lang="fr-FR"/>
          </a:p>
        </p:txBody>
      </p:sp>
    </p:spTree>
    <p:extLst>
      <p:ext uri="{BB962C8B-B14F-4D97-AF65-F5344CB8AC3E}">
        <p14:creationId xmlns:p14="http://schemas.microsoft.com/office/powerpoint/2010/main" val="287363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CBA243-E77B-D659-C93F-1731E4E840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50E7B29-6381-A735-66BE-6B030A77D15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83369E3-787C-ADF6-27C5-C39019272A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5D1F73E-60D6-BBDB-6A47-2C4A4C3D241D}"/>
              </a:ext>
            </a:extLst>
          </p:cNvPr>
          <p:cNvSpPr>
            <a:spLocks noGrp="1"/>
          </p:cNvSpPr>
          <p:nvPr>
            <p:ph type="dt" sz="half" idx="10"/>
          </p:nvPr>
        </p:nvSpPr>
        <p:spPr/>
        <p:txBody>
          <a:bodyPr/>
          <a:lstStyle/>
          <a:p>
            <a:fld id="{415E4F44-CC60-4393-80B7-39449EC6F86A}" type="datetimeFigureOut">
              <a:rPr lang="fr-FR" smtClean="0"/>
              <a:t>12/10/2025</a:t>
            </a:fld>
            <a:endParaRPr lang="fr-FR"/>
          </a:p>
        </p:txBody>
      </p:sp>
      <p:sp>
        <p:nvSpPr>
          <p:cNvPr id="6" name="Espace réservé du pied de page 5">
            <a:extLst>
              <a:ext uri="{FF2B5EF4-FFF2-40B4-BE49-F238E27FC236}">
                <a16:creationId xmlns:a16="http://schemas.microsoft.com/office/drawing/2014/main" id="{7E29FA22-257B-91AB-52EB-789B0B87BB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D121310-8933-6B44-D2AC-60DA000B4EF4}"/>
              </a:ext>
            </a:extLst>
          </p:cNvPr>
          <p:cNvSpPr>
            <a:spLocks noGrp="1"/>
          </p:cNvSpPr>
          <p:nvPr>
            <p:ph type="sldNum" sz="quarter" idx="12"/>
          </p:nvPr>
        </p:nvSpPr>
        <p:spPr/>
        <p:txBody>
          <a:bodyPr/>
          <a:lstStyle/>
          <a:p>
            <a:fld id="{5A1D7ACD-538D-459C-BEE9-2EA5D73617FE}" type="slidenum">
              <a:rPr lang="fr-FR" smtClean="0"/>
              <a:t>‹N°›</a:t>
            </a:fld>
            <a:endParaRPr lang="fr-FR"/>
          </a:p>
        </p:txBody>
      </p:sp>
    </p:spTree>
    <p:extLst>
      <p:ext uri="{BB962C8B-B14F-4D97-AF65-F5344CB8AC3E}">
        <p14:creationId xmlns:p14="http://schemas.microsoft.com/office/powerpoint/2010/main" val="251936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449331-9D15-D2F1-2568-9B03DBBDD08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354549F-C12F-182C-764E-D3A3876311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9250B4C-2035-C477-98BD-EB12A4DE8C8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A26E8F6-5A01-28B6-2A4F-667430B149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29B444B-21D9-78CD-5D33-8DAAC8B23FD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9518FBD-1EF3-9D17-FF6D-BF212C737088}"/>
              </a:ext>
            </a:extLst>
          </p:cNvPr>
          <p:cNvSpPr>
            <a:spLocks noGrp="1"/>
          </p:cNvSpPr>
          <p:nvPr>
            <p:ph type="dt" sz="half" idx="10"/>
          </p:nvPr>
        </p:nvSpPr>
        <p:spPr/>
        <p:txBody>
          <a:bodyPr/>
          <a:lstStyle/>
          <a:p>
            <a:fld id="{415E4F44-CC60-4393-80B7-39449EC6F86A}" type="datetimeFigureOut">
              <a:rPr lang="fr-FR" smtClean="0"/>
              <a:t>12/10/2025</a:t>
            </a:fld>
            <a:endParaRPr lang="fr-FR"/>
          </a:p>
        </p:txBody>
      </p:sp>
      <p:sp>
        <p:nvSpPr>
          <p:cNvPr id="8" name="Espace réservé du pied de page 7">
            <a:extLst>
              <a:ext uri="{FF2B5EF4-FFF2-40B4-BE49-F238E27FC236}">
                <a16:creationId xmlns:a16="http://schemas.microsoft.com/office/drawing/2014/main" id="{6D3E57EA-216B-EDB8-EEAE-C1B3EAA3E20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9B3FA7C-BCD5-E85C-371C-F59FEAF47891}"/>
              </a:ext>
            </a:extLst>
          </p:cNvPr>
          <p:cNvSpPr>
            <a:spLocks noGrp="1"/>
          </p:cNvSpPr>
          <p:nvPr>
            <p:ph type="sldNum" sz="quarter" idx="12"/>
          </p:nvPr>
        </p:nvSpPr>
        <p:spPr/>
        <p:txBody>
          <a:bodyPr/>
          <a:lstStyle/>
          <a:p>
            <a:fld id="{5A1D7ACD-538D-459C-BEE9-2EA5D73617FE}" type="slidenum">
              <a:rPr lang="fr-FR" smtClean="0"/>
              <a:t>‹N°›</a:t>
            </a:fld>
            <a:endParaRPr lang="fr-FR"/>
          </a:p>
        </p:txBody>
      </p:sp>
    </p:spTree>
    <p:extLst>
      <p:ext uri="{BB962C8B-B14F-4D97-AF65-F5344CB8AC3E}">
        <p14:creationId xmlns:p14="http://schemas.microsoft.com/office/powerpoint/2010/main" val="326770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C7AF8D-45A7-9A1D-BB3F-C594F110734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572CDCE-D17A-8605-2460-4BEB0FB3B9F6}"/>
              </a:ext>
            </a:extLst>
          </p:cNvPr>
          <p:cNvSpPr>
            <a:spLocks noGrp="1"/>
          </p:cNvSpPr>
          <p:nvPr>
            <p:ph type="dt" sz="half" idx="10"/>
          </p:nvPr>
        </p:nvSpPr>
        <p:spPr/>
        <p:txBody>
          <a:bodyPr/>
          <a:lstStyle/>
          <a:p>
            <a:fld id="{415E4F44-CC60-4393-80B7-39449EC6F86A}" type="datetimeFigureOut">
              <a:rPr lang="fr-FR" smtClean="0"/>
              <a:t>12/10/2025</a:t>
            </a:fld>
            <a:endParaRPr lang="fr-FR"/>
          </a:p>
        </p:txBody>
      </p:sp>
      <p:sp>
        <p:nvSpPr>
          <p:cNvPr id="4" name="Espace réservé du pied de page 3">
            <a:extLst>
              <a:ext uri="{FF2B5EF4-FFF2-40B4-BE49-F238E27FC236}">
                <a16:creationId xmlns:a16="http://schemas.microsoft.com/office/drawing/2014/main" id="{B7B5B9B4-07C1-2901-8D1E-A41A106F1A9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933D227-95C3-C51A-503B-71CFAC5A403B}"/>
              </a:ext>
            </a:extLst>
          </p:cNvPr>
          <p:cNvSpPr>
            <a:spLocks noGrp="1"/>
          </p:cNvSpPr>
          <p:nvPr>
            <p:ph type="sldNum" sz="quarter" idx="12"/>
          </p:nvPr>
        </p:nvSpPr>
        <p:spPr/>
        <p:txBody>
          <a:bodyPr/>
          <a:lstStyle/>
          <a:p>
            <a:fld id="{5A1D7ACD-538D-459C-BEE9-2EA5D73617FE}" type="slidenum">
              <a:rPr lang="fr-FR" smtClean="0"/>
              <a:t>‹N°›</a:t>
            </a:fld>
            <a:endParaRPr lang="fr-FR"/>
          </a:p>
        </p:txBody>
      </p:sp>
    </p:spTree>
    <p:extLst>
      <p:ext uri="{BB962C8B-B14F-4D97-AF65-F5344CB8AC3E}">
        <p14:creationId xmlns:p14="http://schemas.microsoft.com/office/powerpoint/2010/main" val="74731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BC89BE7-769F-2A5E-7D4F-5642C48C0875}"/>
              </a:ext>
            </a:extLst>
          </p:cNvPr>
          <p:cNvSpPr>
            <a:spLocks noGrp="1"/>
          </p:cNvSpPr>
          <p:nvPr>
            <p:ph type="dt" sz="half" idx="10"/>
          </p:nvPr>
        </p:nvSpPr>
        <p:spPr/>
        <p:txBody>
          <a:bodyPr/>
          <a:lstStyle/>
          <a:p>
            <a:fld id="{415E4F44-CC60-4393-80B7-39449EC6F86A}" type="datetimeFigureOut">
              <a:rPr lang="fr-FR" smtClean="0"/>
              <a:t>12/10/2025</a:t>
            </a:fld>
            <a:endParaRPr lang="fr-FR"/>
          </a:p>
        </p:txBody>
      </p:sp>
      <p:sp>
        <p:nvSpPr>
          <p:cNvPr id="3" name="Espace réservé du pied de page 2">
            <a:extLst>
              <a:ext uri="{FF2B5EF4-FFF2-40B4-BE49-F238E27FC236}">
                <a16:creationId xmlns:a16="http://schemas.microsoft.com/office/drawing/2014/main" id="{D61FC051-C15A-C203-1B60-42B3AB06FFC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705DA45-B709-22FB-A3F8-A6680DA38457}"/>
              </a:ext>
            </a:extLst>
          </p:cNvPr>
          <p:cNvSpPr>
            <a:spLocks noGrp="1"/>
          </p:cNvSpPr>
          <p:nvPr>
            <p:ph type="sldNum" sz="quarter" idx="12"/>
          </p:nvPr>
        </p:nvSpPr>
        <p:spPr/>
        <p:txBody>
          <a:bodyPr/>
          <a:lstStyle/>
          <a:p>
            <a:fld id="{5A1D7ACD-538D-459C-BEE9-2EA5D73617FE}" type="slidenum">
              <a:rPr lang="fr-FR" smtClean="0"/>
              <a:t>‹N°›</a:t>
            </a:fld>
            <a:endParaRPr lang="fr-FR"/>
          </a:p>
        </p:txBody>
      </p:sp>
    </p:spTree>
    <p:extLst>
      <p:ext uri="{BB962C8B-B14F-4D97-AF65-F5344CB8AC3E}">
        <p14:creationId xmlns:p14="http://schemas.microsoft.com/office/powerpoint/2010/main" val="250101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D6982-75BD-2890-AC28-2388F71FD76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1E3C45-5CC3-2B46-D9F6-E4E8242E10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4CF90A6-4A8A-79E4-792F-47BCB81F6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AC99B17-A954-8EAA-DF14-CC39E4E64878}"/>
              </a:ext>
            </a:extLst>
          </p:cNvPr>
          <p:cNvSpPr>
            <a:spLocks noGrp="1"/>
          </p:cNvSpPr>
          <p:nvPr>
            <p:ph type="dt" sz="half" idx="10"/>
          </p:nvPr>
        </p:nvSpPr>
        <p:spPr/>
        <p:txBody>
          <a:bodyPr/>
          <a:lstStyle/>
          <a:p>
            <a:fld id="{415E4F44-CC60-4393-80B7-39449EC6F86A}" type="datetimeFigureOut">
              <a:rPr lang="fr-FR" smtClean="0"/>
              <a:t>12/10/2025</a:t>
            </a:fld>
            <a:endParaRPr lang="fr-FR"/>
          </a:p>
        </p:txBody>
      </p:sp>
      <p:sp>
        <p:nvSpPr>
          <p:cNvPr id="6" name="Espace réservé du pied de page 5">
            <a:extLst>
              <a:ext uri="{FF2B5EF4-FFF2-40B4-BE49-F238E27FC236}">
                <a16:creationId xmlns:a16="http://schemas.microsoft.com/office/drawing/2014/main" id="{A72925CE-E27C-C3DE-7549-DAFBB58716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30A2774-E6A7-F200-31BC-BB1497DF0617}"/>
              </a:ext>
            </a:extLst>
          </p:cNvPr>
          <p:cNvSpPr>
            <a:spLocks noGrp="1"/>
          </p:cNvSpPr>
          <p:nvPr>
            <p:ph type="sldNum" sz="quarter" idx="12"/>
          </p:nvPr>
        </p:nvSpPr>
        <p:spPr/>
        <p:txBody>
          <a:bodyPr/>
          <a:lstStyle/>
          <a:p>
            <a:fld id="{5A1D7ACD-538D-459C-BEE9-2EA5D73617FE}" type="slidenum">
              <a:rPr lang="fr-FR" smtClean="0"/>
              <a:t>‹N°›</a:t>
            </a:fld>
            <a:endParaRPr lang="fr-FR"/>
          </a:p>
        </p:txBody>
      </p:sp>
    </p:spTree>
    <p:extLst>
      <p:ext uri="{BB962C8B-B14F-4D97-AF65-F5344CB8AC3E}">
        <p14:creationId xmlns:p14="http://schemas.microsoft.com/office/powerpoint/2010/main" val="272478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DD497-0921-DE84-EE6C-A95F277A2EF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1C113D8-F3B4-C6E6-2870-32022BB9EE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D80C91F-D98E-DF18-34A0-01748BDBA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FD3004C-A5D2-AEB8-F61D-C1CC3B3BF38E}"/>
              </a:ext>
            </a:extLst>
          </p:cNvPr>
          <p:cNvSpPr>
            <a:spLocks noGrp="1"/>
          </p:cNvSpPr>
          <p:nvPr>
            <p:ph type="dt" sz="half" idx="10"/>
          </p:nvPr>
        </p:nvSpPr>
        <p:spPr/>
        <p:txBody>
          <a:bodyPr/>
          <a:lstStyle/>
          <a:p>
            <a:fld id="{415E4F44-CC60-4393-80B7-39449EC6F86A}" type="datetimeFigureOut">
              <a:rPr lang="fr-FR" smtClean="0"/>
              <a:t>12/10/2025</a:t>
            </a:fld>
            <a:endParaRPr lang="fr-FR"/>
          </a:p>
        </p:txBody>
      </p:sp>
      <p:sp>
        <p:nvSpPr>
          <p:cNvPr id="6" name="Espace réservé du pied de page 5">
            <a:extLst>
              <a:ext uri="{FF2B5EF4-FFF2-40B4-BE49-F238E27FC236}">
                <a16:creationId xmlns:a16="http://schemas.microsoft.com/office/drawing/2014/main" id="{A24EA247-69B1-EB99-E715-339663A6ADE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E899754-22D5-BD31-17C5-F2ACC417B7CF}"/>
              </a:ext>
            </a:extLst>
          </p:cNvPr>
          <p:cNvSpPr>
            <a:spLocks noGrp="1"/>
          </p:cNvSpPr>
          <p:nvPr>
            <p:ph type="sldNum" sz="quarter" idx="12"/>
          </p:nvPr>
        </p:nvSpPr>
        <p:spPr/>
        <p:txBody>
          <a:bodyPr/>
          <a:lstStyle/>
          <a:p>
            <a:fld id="{5A1D7ACD-538D-459C-BEE9-2EA5D73617FE}" type="slidenum">
              <a:rPr lang="fr-FR" smtClean="0"/>
              <a:t>‹N°›</a:t>
            </a:fld>
            <a:endParaRPr lang="fr-FR"/>
          </a:p>
        </p:txBody>
      </p:sp>
    </p:spTree>
    <p:extLst>
      <p:ext uri="{BB962C8B-B14F-4D97-AF65-F5344CB8AC3E}">
        <p14:creationId xmlns:p14="http://schemas.microsoft.com/office/powerpoint/2010/main" val="315903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3C68822-D3D4-812E-D232-498EB19D94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E2993DA-B47C-4C01-21A9-3D5D52358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21F541-E1E2-13EC-9E3E-319BF6F17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5E4F44-CC60-4393-80B7-39449EC6F86A}" type="datetimeFigureOut">
              <a:rPr lang="fr-FR" smtClean="0"/>
              <a:t>12/10/2025</a:t>
            </a:fld>
            <a:endParaRPr lang="fr-FR"/>
          </a:p>
        </p:txBody>
      </p:sp>
      <p:sp>
        <p:nvSpPr>
          <p:cNvPr id="5" name="Espace réservé du pied de page 4">
            <a:extLst>
              <a:ext uri="{FF2B5EF4-FFF2-40B4-BE49-F238E27FC236}">
                <a16:creationId xmlns:a16="http://schemas.microsoft.com/office/drawing/2014/main" id="{B4894596-F9EA-2628-FF89-423331497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F274A97-5E9E-0780-3C2F-614DB5198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1D7ACD-538D-459C-BEE9-2EA5D73617FE}" type="slidenum">
              <a:rPr lang="fr-FR" smtClean="0"/>
              <a:t>‹N°›</a:t>
            </a:fld>
            <a:endParaRPr lang="fr-FR"/>
          </a:p>
        </p:txBody>
      </p:sp>
    </p:spTree>
    <p:extLst>
      <p:ext uri="{BB962C8B-B14F-4D97-AF65-F5344CB8AC3E}">
        <p14:creationId xmlns:p14="http://schemas.microsoft.com/office/powerpoint/2010/main" val="1940978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id.rijksmuseum.nl/200109206" TargetMode="External"/><Relationship Id="rId2" Type="http://schemas.openxmlformats.org/officeDocument/2006/relationships/hyperlink" Target="https://www.universalis.fr/encyclopedie/marie-madeleine-saint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B2CBD40-244E-2201-5BEF-608EA5231DAA}"/>
              </a:ext>
            </a:extLst>
          </p:cNvPr>
          <p:cNvSpPr>
            <a:spLocks noGrp="1"/>
          </p:cNvSpPr>
          <p:nvPr>
            <p:ph type="ctrTitle"/>
          </p:nvPr>
        </p:nvSpPr>
        <p:spPr>
          <a:xfrm>
            <a:off x="5297762" y="640080"/>
            <a:ext cx="5363311" cy="3566160"/>
          </a:xfrm>
        </p:spPr>
        <p:txBody>
          <a:bodyPr anchor="b">
            <a:normAutofit/>
          </a:bodyPr>
          <a:lstStyle/>
          <a:p>
            <a:pPr algn="l"/>
            <a:r>
              <a:rPr lang="fr-FR" sz="5400" i="1" dirty="0">
                <a:latin typeface="Times New Roman" panose="02020603050405020304" pitchFamily="18" charset="0"/>
                <a:cs typeface="Times New Roman" panose="02020603050405020304" pitchFamily="18" charset="0"/>
              </a:rPr>
              <a:t>Sainte Marie-Madeleine </a:t>
            </a:r>
            <a:r>
              <a:rPr lang="fr-FR" sz="5400" dirty="0">
                <a:latin typeface="Times New Roman" panose="02020603050405020304" pitchFamily="18" charset="0"/>
                <a:cs typeface="Times New Roman" panose="02020603050405020304" pitchFamily="18" charset="0"/>
              </a:rPr>
              <a:t>de Carlo Crivelli</a:t>
            </a:r>
          </a:p>
        </p:txBody>
      </p:sp>
      <p:sp>
        <p:nvSpPr>
          <p:cNvPr id="3" name="Sous-titre 2">
            <a:extLst>
              <a:ext uri="{FF2B5EF4-FFF2-40B4-BE49-F238E27FC236}">
                <a16:creationId xmlns:a16="http://schemas.microsoft.com/office/drawing/2014/main" id="{D3D8B6A0-F1F7-F1DD-ADB0-E55710C8A9A9}"/>
              </a:ext>
            </a:extLst>
          </p:cNvPr>
          <p:cNvSpPr>
            <a:spLocks noGrp="1"/>
          </p:cNvSpPr>
          <p:nvPr>
            <p:ph type="subTitle" idx="1"/>
          </p:nvPr>
        </p:nvSpPr>
        <p:spPr>
          <a:xfrm>
            <a:off x="5297760" y="4636008"/>
            <a:ext cx="6251111" cy="1572768"/>
          </a:xfrm>
        </p:spPr>
        <p:txBody>
          <a:bodyPr>
            <a:normAutofit/>
          </a:bodyPr>
          <a:lstStyle/>
          <a:p>
            <a:pPr algn="l"/>
            <a:r>
              <a:rPr lang="fr-FR" dirty="0">
                <a:latin typeface="Times New Roman" panose="02020603050405020304" pitchFamily="18" charset="0"/>
                <a:cs typeface="Times New Roman" panose="02020603050405020304" pitchFamily="18" charset="0"/>
              </a:rPr>
              <a:t>Première Renaissance, Italie</a:t>
            </a:r>
          </a:p>
          <a:p>
            <a:pPr algn="l"/>
            <a:r>
              <a:rPr lang="fr-FR" dirty="0">
                <a:latin typeface="Times New Roman" panose="02020603050405020304" pitchFamily="18" charset="0"/>
                <a:cs typeface="Times New Roman" panose="02020603050405020304" pitchFamily="18" charset="0"/>
              </a:rPr>
              <a:t>Zoé Demange</a:t>
            </a:r>
          </a:p>
        </p:txBody>
      </p:sp>
      <p:pic>
        <p:nvPicPr>
          <p:cNvPr id="6" name="Image 5" descr="Une image contenant peinture, art, mythologie, Prophète&#10;&#10;Le contenu généré par l’IA peut être incorrect.">
            <a:extLst>
              <a:ext uri="{FF2B5EF4-FFF2-40B4-BE49-F238E27FC236}">
                <a16:creationId xmlns:a16="http://schemas.microsoft.com/office/drawing/2014/main" id="{2A733327-1E9E-86D2-8479-448C05C7A8A0}"/>
              </a:ext>
            </a:extLst>
          </p:cNvPr>
          <p:cNvPicPr>
            <a:picLocks noChangeAspect="1"/>
          </p:cNvPicPr>
          <p:nvPr/>
        </p:nvPicPr>
        <p:blipFill>
          <a:blip r:embed="rId3" cstate="print">
            <a:extLst>
              <a:ext uri="{28A0092B-C50C-407E-A947-70E740481C1C}">
                <a14:useLocalDpi xmlns:a14="http://schemas.microsoft.com/office/drawing/2010/main" val="0"/>
              </a:ext>
            </a:extLst>
          </a:blip>
          <a:srcRect t="5934" b="47682"/>
          <a:stretch>
            <a:fillRect/>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p:spPr>
      </p:pic>
      <p:sp>
        <p:nvSpPr>
          <p:cNvPr id="2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024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6E277-8ADA-796D-0653-8B1C96CB4CAA}"/>
            </a:ext>
          </a:extLst>
        </p:cNvPr>
        <p:cNvGrpSpPr/>
        <p:nvPr/>
      </p:nvGrpSpPr>
      <p:grpSpPr>
        <a:xfrm>
          <a:off x="0" y="0"/>
          <a:ext cx="0" cy="0"/>
          <a:chOff x="0" y="0"/>
          <a:chExt cx="0" cy="0"/>
        </a:xfrm>
      </p:grpSpPr>
      <p:pic>
        <p:nvPicPr>
          <p:cNvPr id="2052" name="Picture 4" descr="Donatello: Penitent Magdalene | Kevin Burns">
            <a:extLst>
              <a:ext uri="{FF2B5EF4-FFF2-40B4-BE49-F238E27FC236}">
                <a16:creationId xmlns:a16="http://schemas.microsoft.com/office/drawing/2014/main" id="{0915BBB9-5FD1-38EE-F3AB-FB6987AE3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474" y="533873"/>
            <a:ext cx="2148964" cy="548023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496811D2-E654-6D64-AA34-735EC80208EE}"/>
              </a:ext>
            </a:extLst>
          </p:cNvPr>
          <p:cNvSpPr txBox="1">
            <a:spLocks/>
          </p:cNvSpPr>
          <p:nvPr/>
        </p:nvSpPr>
        <p:spPr>
          <a:xfrm>
            <a:off x="4254836" y="5811271"/>
            <a:ext cx="2480646" cy="886796"/>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400" dirty="0">
                <a:latin typeface="Times New Roman" panose="02020603050405020304" pitchFamily="18" charset="0"/>
                <a:cs typeface="Times New Roman" panose="02020603050405020304" pitchFamily="18" charset="0"/>
              </a:rPr>
              <a:t>Donatello, </a:t>
            </a:r>
            <a:r>
              <a:rPr lang="fr-FR" sz="1400" i="1" dirty="0">
                <a:latin typeface="Times New Roman" panose="02020603050405020304" pitchFamily="18" charset="0"/>
                <a:cs typeface="Times New Roman" panose="02020603050405020304" pitchFamily="18" charset="0"/>
              </a:rPr>
              <a:t>Madeleine pénitente</a:t>
            </a:r>
            <a:r>
              <a:rPr lang="fr-FR" sz="1400" dirty="0">
                <a:latin typeface="Times New Roman" panose="02020603050405020304" pitchFamily="18" charset="0"/>
                <a:cs typeface="Times New Roman" panose="02020603050405020304" pitchFamily="18" charset="0"/>
              </a:rPr>
              <a:t>, 1453-1455, Florence, </a:t>
            </a:r>
            <a:r>
              <a:rPr lang="fr-FR" sz="1400" dirty="0" err="1">
                <a:latin typeface="Times New Roman" panose="02020603050405020304" pitchFamily="18" charset="0"/>
                <a:cs typeface="Times New Roman" panose="02020603050405020304" pitchFamily="18" charset="0"/>
              </a:rPr>
              <a:t>Museo</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dell'Opera</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del</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Duomo</a:t>
            </a:r>
            <a:endParaRPr lang="fr-FR" sz="1400" dirty="0">
              <a:latin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6C62D9C7-1491-FDC4-C79E-FD7DFE5A7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373" y="533873"/>
            <a:ext cx="3863766" cy="4812146"/>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a:extLst>
              <a:ext uri="{FF2B5EF4-FFF2-40B4-BE49-F238E27FC236}">
                <a16:creationId xmlns:a16="http://schemas.microsoft.com/office/drawing/2014/main" id="{2837F089-E768-C4D4-9FB7-130FF5019979}"/>
              </a:ext>
            </a:extLst>
          </p:cNvPr>
          <p:cNvSpPr txBox="1">
            <a:spLocks/>
          </p:cNvSpPr>
          <p:nvPr/>
        </p:nvSpPr>
        <p:spPr>
          <a:xfrm>
            <a:off x="8289300" y="5256864"/>
            <a:ext cx="2732405" cy="611670"/>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400" dirty="0">
                <a:latin typeface="Times New Roman" panose="02020603050405020304" pitchFamily="18" charset="0"/>
                <a:cs typeface="Times New Roman" panose="02020603050405020304" pitchFamily="18" charset="0"/>
              </a:rPr>
              <a:t>Titien, </a:t>
            </a:r>
            <a:r>
              <a:rPr lang="fr-FR" sz="1400" i="1" dirty="0">
                <a:latin typeface="Times New Roman" panose="02020603050405020304" pitchFamily="18" charset="0"/>
                <a:cs typeface="Times New Roman" panose="02020603050405020304" pitchFamily="18" charset="0"/>
              </a:rPr>
              <a:t>Madeleine pénitente</a:t>
            </a:r>
            <a:r>
              <a:rPr lang="fr-FR" sz="1400" dirty="0">
                <a:latin typeface="Times New Roman" panose="02020603050405020304" pitchFamily="18" charset="0"/>
                <a:cs typeface="Times New Roman" panose="02020603050405020304" pitchFamily="18" charset="0"/>
              </a:rPr>
              <a:t>, 1530-1535, Florence, Palais Pitti</a:t>
            </a:r>
          </a:p>
        </p:txBody>
      </p:sp>
      <p:pic>
        <p:nvPicPr>
          <p:cNvPr id="6" name="Image 5" descr="Une image contenant peinture, art, mythologie, Prophète&#10;&#10;Le contenu généré par l’IA peut être incorrect.">
            <a:extLst>
              <a:ext uri="{FF2B5EF4-FFF2-40B4-BE49-F238E27FC236}">
                <a16:creationId xmlns:a16="http://schemas.microsoft.com/office/drawing/2014/main" id="{A1985A70-9FFF-29FF-02D4-F9D57FC6F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37214" y="533873"/>
            <a:ext cx="1955073" cy="6206578"/>
          </a:xfrm>
          <a:prstGeom prst="rect">
            <a:avLst/>
          </a:prstGeom>
          <a:noFill/>
        </p:spPr>
      </p:pic>
      <p:sp>
        <p:nvSpPr>
          <p:cNvPr id="7" name="Titre 1">
            <a:extLst>
              <a:ext uri="{FF2B5EF4-FFF2-40B4-BE49-F238E27FC236}">
                <a16:creationId xmlns:a16="http://schemas.microsoft.com/office/drawing/2014/main" id="{4EB89DA0-B7A6-FD25-5995-BE4D3280B91D}"/>
              </a:ext>
            </a:extLst>
          </p:cNvPr>
          <p:cNvSpPr txBox="1">
            <a:spLocks/>
          </p:cNvSpPr>
          <p:nvPr/>
        </p:nvSpPr>
        <p:spPr>
          <a:xfrm>
            <a:off x="2511506" y="5868534"/>
            <a:ext cx="1622924" cy="865909"/>
          </a:xfrm>
          <a:prstGeom prst="rect">
            <a:avLst/>
          </a:prstGeom>
        </p:spPr>
        <p:txBody>
          <a:bodyPr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dirty="0">
                <a:latin typeface="Times New Roman" panose="02020603050405020304" pitchFamily="18" charset="0"/>
                <a:cs typeface="Times New Roman" panose="02020603050405020304" pitchFamily="18" charset="0"/>
              </a:rPr>
              <a:t>Carlo Crivelli, </a:t>
            </a:r>
            <a:r>
              <a:rPr lang="fr-FR" sz="1800" i="1" dirty="0">
                <a:latin typeface="Times New Roman" panose="02020603050405020304" pitchFamily="18" charset="0"/>
                <a:cs typeface="Times New Roman" panose="02020603050405020304" pitchFamily="18" charset="0"/>
              </a:rPr>
              <a:t>Sainte Marie-Madeleine</a:t>
            </a:r>
            <a:r>
              <a:rPr lang="fr-FR" sz="1800" dirty="0">
                <a:latin typeface="Times New Roman" panose="02020603050405020304" pitchFamily="18" charset="0"/>
                <a:cs typeface="Times New Roman" panose="02020603050405020304" pitchFamily="18" charset="0"/>
              </a:rPr>
              <a:t>, 1492, Amsterdam, </a:t>
            </a:r>
            <a:r>
              <a:rPr lang="fr-FR" sz="1800" dirty="0" err="1">
                <a:latin typeface="Times New Roman" panose="02020603050405020304" pitchFamily="18" charset="0"/>
                <a:cs typeface="Times New Roman" panose="02020603050405020304" pitchFamily="18" charset="0"/>
              </a:rPr>
              <a:t>Rijksmuseum</a:t>
            </a:r>
            <a:endParaRPr lang="fr-FR" sz="1800" dirty="0">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633EEB3D-4D06-CD11-9E36-64C86B565EEF}"/>
              </a:ext>
            </a:extLst>
          </p:cNvPr>
          <p:cNvSpPr txBox="1"/>
          <p:nvPr/>
        </p:nvSpPr>
        <p:spPr>
          <a:xfrm>
            <a:off x="66184" y="72114"/>
            <a:ext cx="10134204" cy="553998"/>
          </a:xfrm>
          <a:prstGeom prst="rect">
            <a:avLst/>
          </a:prstGeom>
          <a:noFill/>
        </p:spPr>
        <p:txBody>
          <a:bodyPr wrap="square">
            <a:spAutoFit/>
          </a:bodyPr>
          <a:lstStyle/>
          <a:p>
            <a:r>
              <a:rPr lang="fr-FR" sz="1500" b="1" dirty="0">
                <a:solidFill>
                  <a:schemeClr val="accent5">
                    <a:lumMod val="75000"/>
                  </a:schemeClr>
                </a:solidFill>
                <a:latin typeface="Times New Roman" panose="02020603050405020304" pitchFamily="18" charset="0"/>
                <a:cs typeface="Times New Roman" panose="02020603050405020304" pitchFamily="18" charset="0"/>
              </a:rPr>
              <a:t>II - Représenter la tension entre profane et sacré   </a:t>
            </a:r>
            <a:r>
              <a:rPr lang="fr-FR" sz="1500" b="1" dirty="0">
                <a:latin typeface="Times New Roman" panose="02020603050405020304" pitchFamily="18" charset="0"/>
                <a:cs typeface="Times New Roman" panose="02020603050405020304" pitchFamily="18" charset="0"/>
              </a:rPr>
              <a:t>a. Une sainte plus séductrice que pénitente </a:t>
            </a:r>
          </a:p>
          <a:p>
            <a:r>
              <a:rPr lang="fr-FR" sz="1500" b="1" dirty="0">
                <a:solidFill>
                  <a:schemeClr val="accent5">
                    <a:lumMod val="75000"/>
                  </a:schemeClr>
                </a:solidFill>
                <a:latin typeface="Times New Roman" panose="02020603050405020304" pitchFamily="18" charset="0"/>
                <a:cs typeface="Times New Roman" panose="02020603050405020304" pitchFamily="18" charset="0"/>
              </a:rPr>
              <a:t>  </a:t>
            </a:r>
            <a:endParaRPr lang="fr-FR" sz="18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005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DAC367-E99A-6F3E-0BE5-D79FBA6BDE97}"/>
              </a:ext>
            </a:extLst>
          </p:cNvPr>
          <p:cNvSpPr>
            <a:spLocks noGrp="1"/>
          </p:cNvSpPr>
          <p:nvPr>
            <p:ph type="title"/>
          </p:nvPr>
        </p:nvSpPr>
        <p:spPr>
          <a:xfrm>
            <a:off x="838200" y="2198915"/>
            <a:ext cx="10515600" cy="2595598"/>
          </a:xfrm>
        </p:spPr>
        <p:txBody>
          <a:bodyPr>
            <a:normAutofit fontScale="90000"/>
          </a:bodyPr>
          <a:lstStyle/>
          <a:p>
            <a:pPr algn="ctr">
              <a:lnSpc>
                <a:spcPct val="115000"/>
              </a:lnSpc>
              <a:spcAft>
                <a:spcPts val="800"/>
              </a:spcAft>
            </a:pPr>
            <a:r>
              <a:rPr lang="fr-FR" sz="2200" b="1" kern="100" dirty="0">
                <a:solidFill>
                  <a:srgbClr val="9E0000"/>
                </a:solidFill>
                <a:effectLst/>
                <a:latin typeface="Times New Roman" panose="02020603050405020304" pitchFamily="18" charset="0"/>
                <a:ea typeface="Yu Mincho" panose="02020400000000000000" pitchFamily="18" charset="-128"/>
              </a:rPr>
              <a:t>« </a:t>
            </a:r>
            <a:r>
              <a:rPr lang="fr-FR" sz="2200" b="1" i="1" kern="100" dirty="0">
                <a:solidFill>
                  <a:srgbClr val="9E0000"/>
                </a:solidFill>
                <a:effectLst/>
                <a:latin typeface="Times New Roman" panose="02020603050405020304" pitchFamily="18" charset="0"/>
                <a:ea typeface="Yu Mincho" panose="02020400000000000000" pitchFamily="18" charset="-128"/>
              </a:rPr>
              <a:t>Le contraste entre les deux parties de la vie de la sainte, avant et après la conversion, est total : plus elle se livre aux excès de la chair, aux plaisirs vains de l’apparence et du luxe, par amour </a:t>
            </a:r>
            <a:br>
              <a:rPr lang="fr-FR" sz="2200" b="1" i="1" kern="100" dirty="0">
                <a:solidFill>
                  <a:srgbClr val="9E0000"/>
                </a:solidFill>
                <a:effectLst/>
                <a:latin typeface="Times New Roman" panose="02020603050405020304" pitchFamily="18" charset="0"/>
                <a:ea typeface="Yu Mincho" panose="02020400000000000000" pitchFamily="18" charset="-128"/>
              </a:rPr>
            </a:br>
            <a:r>
              <a:rPr lang="fr-FR" sz="2200" b="1" i="1" kern="100" dirty="0">
                <a:solidFill>
                  <a:srgbClr val="9E0000"/>
                </a:solidFill>
                <a:effectLst/>
                <a:latin typeface="Times New Roman" panose="02020603050405020304" pitchFamily="18" charset="0"/>
                <a:ea typeface="Yu Mincho" panose="02020400000000000000" pitchFamily="18" charset="-128"/>
              </a:rPr>
              <a:t>du monde, plus elle se contrit, se mortifie et se flagelle par amour pour Jésus.</a:t>
            </a:r>
            <a:r>
              <a:rPr lang="fr-FR" sz="2200" b="1" kern="100" dirty="0">
                <a:solidFill>
                  <a:srgbClr val="9E0000"/>
                </a:solidFill>
                <a:effectLst/>
                <a:latin typeface="Times New Roman" panose="02020603050405020304" pitchFamily="18" charset="0"/>
                <a:ea typeface="Yu Mincho" panose="02020400000000000000" pitchFamily="18" charset="-128"/>
              </a:rPr>
              <a:t> » </a:t>
            </a:r>
            <a:br>
              <a:rPr lang="fr-FR" sz="2200" kern="100" dirty="0">
                <a:latin typeface="Times New Roman" panose="02020603050405020304" pitchFamily="18" charset="0"/>
                <a:ea typeface="Yu Mincho" panose="02020400000000000000" pitchFamily="18" charset="-128"/>
              </a:rPr>
            </a:br>
            <a:br>
              <a:rPr lang="fr-FR" sz="2200" kern="100" dirty="0">
                <a:latin typeface="Times New Roman" panose="02020603050405020304" pitchFamily="18" charset="0"/>
                <a:ea typeface="Yu Mincho" panose="02020400000000000000" pitchFamily="18" charset="-128"/>
              </a:rPr>
            </a:br>
            <a:br>
              <a:rPr lang="fr-FR" sz="2000" kern="100" dirty="0">
                <a:latin typeface="Times New Roman" panose="02020603050405020304" pitchFamily="18" charset="0"/>
                <a:ea typeface="Yu Mincho" panose="02020400000000000000" pitchFamily="18" charset="-128"/>
              </a:rPr>
            </a:br>
            <a:r>
              <a:rPr lang="fr-FR" sz="1800" kern="100" dirty="0">
                <a:effectLst/>
                <a:latin typeface="Times New Roman" panose="02020603050405020304" pitchFamily="18" charset="0"/>
                <a:ea typeface="Yu Mincho" panose="02020400000000000000" pitchFamily="18" charset="-128"/>
              </a:rPr>
              <a:t>Thomas GOLSENNE, </a:t>
            </a:r>
            <a:r>
              <a:rPr lang="fr-FR" sz="1800" i="1" kern="100" dirty="0">
                <a:effectLst/>
                <a:latin typeface="Times New Roman" panose="02020603050405020304" pitchFamily="18" charset="0"/>
                <a:ea typeface="Yu Mincho" panose="02020400000000000000" pitchFamily="18" charset="-128"/>
              </a:rPr>
              <a:t>Carlo Crivelli et le matérialisme mystique du Quattrocento</a:t>
            </a:r>
            <a:r>
              <a:rPr lang="fr-FR" sz="1800" kern="100" dirty="0">
                <a:effectLst/>
                <a:latin typeface="Times New Roman" panose="02020603050405020304" pitchFamily="18" charset="0"/>
                <a:ea typeface="Yu Mincho" panose="02020400000000000000" pitchFamily="18" charset="-128"/>
              </a:rPr>
              <a:t>, Rennes, Collection « Art &amp; Société », Presses Universitaires de Rennes, 2017, p. 23.</a:t>
            </a:r>
            <a:br>
              <a:rPr lang="fr-FR" sz="4400" kern="100" dirty="0">
                <a:effectLst/>
                <a:latin typeface="Times New Roman" panose="02020603050405020304" pitchFamily="18" charset="0"/>
                <a:ea typeface="Yu Mincho" panose="02020400000000000000" pitchFamily="18" charset="-128"/>
              </a:rPr>
            </a:br>
            <a:endParaRPr lang="fr-FR" dirty="0"/>
          </a:p>
        </p:txBody>
      </p:sp>
    </p:spTree>
    <p:extLst>
      <p:ext uri="{BB962C8B-B14F-4D97-AF65-F5344CB8AC3E}">
        <p14:creationId xmlns:p14="http://schemas.microsoft.com/office/powerpoint/2010/main" val="90570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A96CD-EAC3-348C-DC45-B00AA72C4B28}"/>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5B9B6461-A024-6685-5B5B-F3AFAF11E18C}"/>
              </a:ext>
            </a:extLst>
          </p:cNvPr>
          <p:cNvPicPr>
            <a:picLocks noChangeAspect="1"/>
          </p:cNvPicPr>
          <p:nvPr/>
        </p:nvPicPr>
        <p:blipFill>
          <a:blip r:embed="rId2"/>
          <a:stretch>
            <a:fillRect/>
          </a:stretch>
        </p:blipFill>
        <p:spPr>
          <a:xfrm>
            <a:off x="5794097" y="626112"/>
            <a:ext cx="4859862" cy="5196391"/>
          </a:xfrm>
          <a:prstGeom prst="rect">
            <a:avLst/>
          </a:prstGeom>
        </p:spPr>
      </p:pic>
      <p:sp>
        <p:nvSpPr>
          <p:cNvPr id="4" name="Titre 1">
            <a:extLst>
              <a:ext uri="{FF2B5EF4-FFF2-40B4-BE49-F238E27FC236}">
                <a16:creationId xmlns:a16="http://schemas.microsoft.com/office/drawing/2014/main" id="{66F24771-0A9D-9895-D4AE-D33D766F658E}"/>
              </a:ext>
            </a:extLst>
          </p:cNvPr>
          <p:cNvSpPr txBox="1">
            <a:spLocks/>
          </p:cNvSpPr>
          <p:nvPr/>
        </p:nvSpPr>
        <p:spPr>
          <a:xfrm>
            <a:off x="6587438" y="5563826"/>
            <a:ext cx="3537965" cy="813624"/>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400" dirty="0">
                <a:latin typeface="Times New Roman" panose="02020603050405020304" pitchFamily="18" charset="0"/>
                <a:cs typeface="Times New Roman" panose="02020603050405020304" pitchFamily="18" charset="0"/>
              </a:rPr>
              <a:t>Carlo Crivelli, </a:t>
            </a:r>
            <a:r>
              <a:rPr lang="fr-FR" sz="1400" i="1" dirty="0">
                <a:latin typeface="Times New Roman" panose="02020603050405020304" pitchFamily="18" charset="0"/>
                <a:cs typeface="Times New Roman" panose="02020603050405020304" pitchFamily="18" charset="0"/>
              </a:rPr>
              <a:t>Sainte Marie-Madeleine</a:t>
            </a:r>
            <a:r>
              <a:rPr lang="fr-FR" sz="1400" dirty="0">
                <a:latin typeface="Times New Roman" panose="02020603050405020304" pitchFamily="18" charset="0"/>
                <a:cs typeface="Times New Roman" panose="02020603050405020304" pitchFamily="18" charset="0"/>
              </a:rPr>
              <a:t>, 1492, Amsterdam, </a:t>
            </a:r>
            <a:r>
              <a:rPr lang="fr-FR" sz="1400" dirty="0" err="1">
                <a:latin typeface="Times New Roman" panose="02020603050405020304" pitchFamily="18" charset="0"/>
                <a:cs typeface="Times New Roman" panose="02020603050405020304" pitchFamily="18" charset="0"/>
              </a:rPr>
              <a:t>Rijksmuseum</a:t>
            </a:r>
            <a:r>
              <a:rPr lang="fr-FR" sz="1400" dirty="0">
                <a:latin typeface="Times New Roman" panose="02020603050405020304" pitchFamily="18" charset="0"/>
                <a:cs typeface="Times New Roman" panose="02020603050405020304" pitchFamily="18" charset="0"/>
              </a:rPr>
              <a:t> (détail)</a:t>
            </a:r>
          </a:p>
        </p:txBody>
      </p:sp>
      <p:pic>
        <p:nvPicPr>
          <p:cNvPr id="5" name="Image 4" descr="Une image contenant peinture, art, mythologie, Prophète&#10;&#10;Le contenu généré par l’IA peut être incorrect.">
            <a:extLst>
              <a:ext uri="{FF2B5EF4-FFF2-40B4-BE49-F238E27FC236}">
                <a16:creationId xmlns:a16="http://schemas.microsoft.com/office/drawing/2014/main" id="{1568FB9E-F809-01D1-0C89-A99506E502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128491" y="532585"/>
            <a:ext cx="1955479" cy="6207866"/>
          </a:xfrm>
          <a:prstGeom prst="rect">
            <a:avLst/>
          </a:prstGeom>
          <a:noFill/>
        </p:spPr>
      </p:pic>
      <p:sp>
        <p:nvSpPr>
          <p:cNvPr id="6" name="Titre 1">
            <a:extLst>
              <a:ext uri="{FF2B5EF4-FFF2-40B4-BE49-F238E27FC236}">
                <a16:creationId xmlns:a16="http://schemas.microsoft.com/office/drawing/2014/main" id="{8D69DEF1-CC8A-184B-0455-D687F55DDA16}"/>
              </a:ext>
            </a:extLst>
          </p:cNvPr>
          <p:cNvSpPr txBox="1">
            <a:spLocks/>
          </p:cNvSpPr>
          <p:nvPr/>
        </p:nvSpPr>
        <p:spPr>
          <a:xfrm>
            <a:off x="3118640" y="5970638"/>
            <a:ext cx="2349026" cy="690312"/>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400" dirty="0">
                <a:latin typeface="Times New Roman" panose="02020603050405020304" pitchFamily="18" charset="0"/>
                <a:cs typeface="Times New Roman" panose="02020603050405020304" pitchFamily="18" charset="0"/>
              </a:rPr>
              <a:t>Carlo Crivelli, </a:t>
            </a:r>
            <a:r>
              <a:rPr lang="fr-FR" sz="1400" i="1" dirty="0">
                <a:latin typeface="Times New Roman" panose="02020603050405020304" pitchFamily="18" charset="0"/>
                <a:cs typeface="Times New Roman" panose="02020603050405020304" pitchFamily="18" charset="0"/>
              </a:rPr>
              <a:t>Sainte Marie-Madeleine</a:t>
            </a:r>
            <a:r>
              <a:rPr lang="fr-FR" sz="1400" dirty="0">
                <a:latin typeface="Times New Roman" panose="02020603050405020304" pitchFamily="18" charset="0"/>
                <a:cs typeface="Times New Roman" panose="02020603050405020304" pitchFamily="18" charset="0"/>
              </a:rPr>
              <a:t>, 1492, Amsterdam, </a:t>
            </a:r>
            <a:r>
              <a:rPr lang="fr-FR" sz="1400" dirty="0" err="1">
                <a:latin typeface="Times New Roman" panose="02020603050405020304" pitchFamily="18" charset="0"/>
                <a:cs typeface="Times New Roman" panose="02020603050405020304" pitchFamily="18" charset="0"/>
              </a:rPr>
              <a:t>Rijksmuseum</a:t>
            </a:r>
            <a:endParaRPr lang="fr-FR" sz="1400" dirty="0">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6D317621-763E-5274-324B-FD1777568923}"/>
              </a:ext>
            </a:extLst>
          </p:cNvPr>
          <p:cNvSpPr txBox="1"/>
          <p:nvPr/>
        </p:nvSpPr>
        <p:spPr>
          <a:xfrm>
            <a:off x="66184" y="72114"/>
            <a:ext cx="10134204" cy="553998"/>
          </a:xfrm>
          <a:prstGeom prst="rect">
            <a:avLst/>
          </a:prstGeom>
          <a:noFill/>
        </p:spPr>
        <p:txBody>
          <a:bodyPr wrap="square">
            <a:spAutoFit/>
          </a:bodyPr>
          <a:lstStyle/>
          <a:p>
            <a:r>
              <a:rPr lang="fr-FR" sz="1500" b="1" dirty="0">
                <a:solidFill>
                  <a:schemeClr val="accent5">
                    <a:lumMod val="75000"/>
                  </a:schemeClr>
                </a:solidFill>
                <a:latin typeface="Times New Roman" panose="02020603050405020304" pitchFamily="18" charset="0"/>
                <a:cs typeface="Times New Roman" panose="02020603050405020304" pitchFamily="18" charset="0"/>
              </a:rPr>
              <a:t>II - Représenter la tension entre profane et sacré   </a:t>
            </a:r>
            <a:r>
              <a:rPr lang="fr-FR" sz="1500" b="1" dirty="0">
                <a:latin typeface="Times New Roman" panose="02020603050405020304" pitchFamily="18" charset="0"/>
                <a:cs typeface="Times New Roman" panose="02020603050405020304" pitchFamily="18" charset="0"/>
              </a:rPr>
              <a:t>b. La présence d’un souffle spirituel</a:t>
            </a:r>
          </a:p>
          <a:p>
            <a:r>
              <a:rPr lang="fr-FR" sz="1500" b="1" dirty="0">
                <a:latin typeface="Times New Roman" panose="02020603050405020304" pitchFamily="18" charset="0"/>
                <a:cs typeface="Times New Roman" panose="02020603050405020304" pitchFamily="18" charset="0"/>
              </a:rPr>
              <a:t>  </a:t>
            </a:r>
            <a:endParaRPr lang="fr-FR"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87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4B0B61-ACD0-DF7C-B8BD-F5E9CA521EBE}"/>
              </a:ext>
            </a:extLst>
          </p:cNvPr>
          <p:cNvSpPr>
            <a:spLocks noGrp="1"/>
          </p:cNvSpPr>
          <p:nvPr>
            <p:ph type="title"/>
          </p:nvPr>
        </p:nvSpPr>
        <p:spPr/>
        <p:txBody>
          <a:bodyPr>
            <a:normAutofit/>
          </a:bodyPr>
          <a:lstStyle/>
          <a:p>
            <a:br>
              <a:rPr lang="fr-FR" dirty="0"/>
            </a:br>
            <a:endParaRPr lang="fr-FR" dirty="0"/>
          </a:p>
        </p:txBody>
      </p:sp>
      <p:pic>
        <p:nvPicPr>
          <p:cNvPr id="1026" name="Picture 2" descr="Madone et enfant en trône avec donateur, 1470">
            <a:extLst>
              <a:ext uri="{FF2B5EF4-FFF2-40B4-BE49-F238E27FC236}">
                <a16:creationId xmlns:a16="http://schemas.microsoft.com/office/drawing/2014/main" id="{7A215923-8610-2FEA-9DE9-ECF44C39E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095" y="539553"/>
            <a:ext cx="2425814" cy="620089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9636B452-CFB8-C3AA-ED54-404F44DD6846}"/>
              </a:ext>
            </a:extLst>
          </p:cNvPr>
          <p:cNvSpPr txBox="1"/>
          <p:nvPr/>
        </p:nvSpPr>
        <p:spPr>
          <a:xfrm>
            <a:off x="9192909" y="5786344"/>
            <a:ext cx="2840905" cy="954107"/>
          </a:xfrm>
          <a:prstGeom prst="rect">
            <a:avLst/>
          </a:prstGeom>
          <a:noFill/>
        </p:spPr>
        <p:txBody>
          <a:bodyPr wrap="square" rtlCol="0">
            <a:spAutoFit/>
          </a:bodyPr>
          <a:lstStyle/>
          <a:p>
            <a:r>
              <a:rPr lang="fr-FR" sz="1400" dirty="0">
                <a:latin typeface="Times New Roman" panose="02020603050405020304" pitchFamily="18" charset="0"/>
                <a:cs typeface="Times New Roman" panose="02020603050405020304" pitchFamily="18" charset="0"/>
              </a:rPr>
              <a:t>Carlo Crivelli, </a:t>
            </a:r>
            <a:r>
              <a:rPr lang="fr-FR" sz="1400" i="1" dirty="0">
                <a:latin typeface="Times New Roman" panose="02020603050405020304" pitchFamily="18" charset="0"/>
                <a:cs typeface="Times New Roman" panose="02020603050405020304" pitchFamily="18" charset="0"/>
              </a:rPr>
              <a:t>Madone et enfant en trône avec donateur </a:t>
            </a:r>
            <a:r>
              <a:rPr lang="fr-FR" sz="1400" dirty="0">
                <a:latin typeface="Times New Roman" panose="02020603050405020304" pitchFamily="18" charset="0"/>
                <a:cs typeface="Times New Roman" panose="02020603050405020304" pitchFamily="18" charset="0"/>
              </a:rPr>
              <a:t>du retable de Porto San Gorgio, 1470, Washington, National </a:t>
            </a:r>
            <a:r>
              <a:rPr lang="fr-FR" sz="1400" dirty="0" err="1">
                <a:latin typeface="Times New Roman" panose="02020603050405020304" pitchFamily="18" charset="0"/>
                <a:cs typeface="Times New Roman" panose="02020603050405020304" pitchFamily="18" charset="0"/>
              </a:rPr>
              <a:t>Gallery</a:t>
            </a:r>
            <a:r>
              <a:rPr lang="fr-FR" sz="1400" dirty="0">
                <a:latin typeface="Times New Roman" panose="02020603050405020304" pitchFamily="18" charset="0"/>
                <a:cs typeface="Times New Roman" panose="02020603050405020304" pitchFamily="18" charset="0"/>
              </a:rPr>
              <a:t> of Art</a:t>
            </a:r>
          </a:p>
        </p:txBody>
      </p:sp>
      <p:pic>
        <p:nvPicPr>
          <p:cNvPr id="3" name="Image 2" descr="Une image contenant peinture, art, mythologie, Prophète&#10;&#10;Le contenu généré par l’IA peut être incorrect.">
            <a:extLst>
              <a:ext uri="{FF2B5EF4-FFF2-40B4-BE49-F238E27FC236}">
                <a16:creationId xmlns:a16="http://schemas.microsoft.com/office/drawing/2014/main" id="{3DD546C6-24A9-ECB0-9989-B6EF0E2D8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496403" y="539553"/>
            <a:ext cx="1953284" cy="6200898"/>
          </a:xfrm>
          <a:prstGeom prst="rect">
            <a:avLst/>
          </a:prstGeom>
          <a:noFill/>
        </p:spPr>
      </p:pic>
      <p:sp>
        <p:nvSpPr>
          <p:cNvPr id="5" name="Titre 1">
            <a:extLst>
              <a:ext uri="{FF2B5EF4-FFF2-40B4-BE49-F238E27FC236}">
                <a16:creationId xmlns:a16="http://schemas.microsoft.com/office/drawing/2014/main" id="{28BD5A0C-B224-4A8A-06BB-B8F435070005}"/>
              </a:ext>
            </a:extLst>
          </p:cNvPr>
          <p:cNvSpPr txBox="1">
            <a:spLocks/>
          </p:cNvSpPr>
          <p:nvPr/>
        </p:nvSpPr>
        <p:spPr>
          <a:xfrm>
            <a:off x="3449687" y="5641041"/>
            <a:ext cx="3111408" cy="1050968"/>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400" dirty="0">
                <a:latin typeface="Times New Roman" panose="02020603050405020304" pitchFamily="18" charset="0"/>
                <a:cs typeface="Times New Roman" panose="02020603050405020304" pitchFamily="18" charset="0"/>
              </a:rPr>
              <a:t>Carlo Crivelli, </a:t>
            </a:r>
            <a:r>
              <a:rPr lang="fr-FR" sz="1400" i="1" dirty="0">
                <a:latin typeface="Times New Roman" panose="02020603050405020304" pitchFamily="18" charset="0"/>
                <a:cs typeface="Times New Roman" panose="02020603050405020304" pitchFamily="18" charset="0"/>
              </a:rPr>
              <a:t>Sainte Marie-Madeleine</a:t>
            </a:r>
            <a:r>
              <a:rPr lang="fr-FR" sz="1400" dirty="0">
                <a:latin typeface="Times New Roman" panose="02020603050405020304" pitchFamily="18" charset="0"/>
                <a:cs typeface="Times New Roman" panose="02020603050405020304" pitchFamily="18" charset="0"/>
              </a:rPr>
              <a:t>, 1492, Amsterdam, </a:t>
            </a:r>
            <a:r>
              <a:rPr lang="fr-FR" sz="1400" dirty="0" err="1">
                <a:latin typeface="Times New Roman" panose="02020603050405020304" pitchFamily="18" charset="0"/>
                <a:cs typeface="Times New Roman" panose="02020603050405020304" pitchFamily="18" charset="0"/>
              </a:rPr>
              <a:t>Rijksmuseum</a:t>
            </a:r>
            <a:endParaRPr lang="fr-FR" sz="1400" dirty="0">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a16="http://schemas.microsoft.com/office/drawing/2014/main" id="{81BC18E3-774B-2BB2-3EC1-D4FDBF85257E}"/>
              </a:ext>
            </a:extLst>
          </p:cNvPr>
          <p:cNvSpPr txBox="1"/>
          <p:nvPr/>
        </p:nvSpPr>
        <p:spPr>
          <a:xfrm>
            <a:off x="66184" y="72114"/>
            <a:ext cx="10134204" cy="784830"/>
          </a:xfrm>
          <a:prstGeom prst="rect">
            <a:avLst/>
          </a:prstGeom>
          <a:noFill/>
        </p:spPr>
        <p:txBody>
          <a:bodyPr wrap="square">
            <a:spAutoFit/>
          </a:bodyPr>
          <a:lstStyle/>
          <a:p>
            <a:r>
              <a:rPr lang="fr-FR" sz="1500" b="1" dirty="0">
                <a:solidFill>
                  <a:schemeClr val="accent5">
                    <a:lumMod val="75000"/>
                  </a:schemeClr>
                </a:solidFill>
                <a:latin typeface="Times New Roman" panose="02020603050405020304" pitchFamily="18" charset="0"/>
                <a:cs typeface="Times New Roman" panose="02020603050405020304" pitchFamily="18" charset="0"/>
              </a:rPr>
              <a:t>III – L’originalité de Crivelli  </a:t>
            </a:r>
            <a:r>
              <a:rPr lang="fr-FR" sz="1500" b="1" dirty="0">
                <a:latin typeface="Times New Roman" panose="02020603050405020304" pitchFamily="18" charset="0"/>
                <a:cs typeface="Times New Roman" panose="02020603050405020304" pitchFamily="18" charset="0"/>
              </a:rPr>
              <a:t>a. Une sophistication ornementale ou symbolique ?</a:t>
            </a:r>
          </a:p>
          <a:p>
            <a:r>
              <a:rPr lang="fr-FR" sz="1500" b="1" dirty="0">
                <a:latin typeface="Times New Roman" panose="02020603050405020304" pitchFamily="18" charset="0"/>
                <a:cs typeface="Times New Roman" panose="02020603050405020304" pitchFamily="18" charset="0"/>
              </a:rPr>
              <a:t> </a:t>
            </a:r>
          </a:p>
          <a:p>
            <a:r>
              <a:rPr lang="fr-FR" sz="1500" b="1" dirty="0">
                <a:solidFill>
                  <a:schemeClr val="accent5">
                    <a:lumMod val="75000"/>
                  </a:schemeClr>
                </a:solidFill>
                <a:latin typeface="Times New Roman" panose="02020603050405020304" pitchFamily="18" charset="0"/>
                <a:cs typeface="Times New Roman" panose="02020603050405020304" pitchFamily="18" charset="0"/>
              </a:rPr>
              <a:t>  </a:t>
            </a:r>
            <a:endParaRPr lang="fr-FR" sz="18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40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2AEA2-31D5-82FC-1A19-89BF10151440}"/>
            </a:ext>
          </a:extLst>
        </p:cNvPr>
        <p:cNvGrpSpPr/>
        <p:nvPr/>
      </p:nvGrpSpPr>
      <p:grpSpPr>
        <a:xfrm>
          <a:off x="0" y="0"/>
          <a:ext cx="0" cy="0"/>
          <a:chOff x="0" y="0"/>
          <a:chExt cx="0" cy="0"/>
        </a:xfrm>
      </p:grpSpPr>
      <p:pic>
        <p:nvPicPr>
          <p:cNvPr id="5" name="Image 4" descr="Une image contenant peinture, art, mythologie, Prophète&#10;&#10;Le contenu généré par l’IA peut être incorrect.">
            <a:extLst>
              <a:ext uri="{FF2B5EF4-FFF2-40B4-BE49-F238E27FC236}">
                <a16:creationId xmlns:a16="http://schemas.microsoft.com/office/drawing/2014/main" id="{E6530723-7E99-71C7-D1FC-3DF2587F13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971154" y="562271"/>
            <a:ext cx="1946128" cy="6178180"/>
          </a:xfrm>
          <a:prstGeom prst="rect">
            <a:avLst/>
          </a:prstGeom>
          <a:noFill/>
        </p:spPr>
      </p:pic>
      <p:sp>
        <p:nvSpPr>
          <p:cNvPr id="6" name="Titre 1">
            <a:extLst>
              <a:ext uri="{FF2B5EF4-FFF2-40B4-BE49-F238E27FC236}">
                <a16:creationId xmlns:a16="http://schemas.microsoft.com/office/drawing/2014/main" id="{354451C9-9A96-3FD7-2B2E-0521A59675C8}"/>
              </a:ext>
            </a:extLst>
          </p:cNvPr>
          <p:cNvSpPr txBox="1">
            <a:spLocks/>
          </p:cNvSpPr>
          <p:nvPr/>
        </p:nvSpPr>
        <p:spPr>
          <a:xfrm>
            <a:off x="947856" y="5749864"/>
            <a:ext cx="1961274" cy="99058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1400" dirty="0">
                <a:latin typeface="Times New Roman" panose="02020603050405020304" pitchFamily="18" charset="0"/>
                <a:cs typeface="Times New Roman" panose="02020603050405020304" pitchFamily="18" charset="0"/>
              </a:rPr>
              <a:t>Carlo Crivelli, </a:t>
            </a:r>
            <a:r>
              <a:rPr lang="fr-FR" sz="1400" i="1" dirty="0">
                <a:latin typeface="Times New Roman" panose="02020603050405020304" pitchFamily="18" charset="0"/>
                <a:cs typeface="Times New Roman" panose="02020603050405020304" pitchFamily="18" charset="0"/>
              </a:rPr>
              <a:t>Sainte Marie-Madeleine</a:t>
            </a:r>
            <a:r>
              <a:rPr lang="fr-FR" sz="1400" dirty="0">
                <a:latin typeface="Times New Roman" panose="02020603050405020304" pitchFamily="18" charset="0"/>
                <a:cs typeface="Times New Roman" panose="02020603050405020304" pitchFamily="18" charset="0"/>
              </a:rPr>
              <a:t>, 1492, Amsterdam, </a:t>
            </a:r>
            <a:r>
              <a:rPr lang="fr-FR" sz="1400" dirty="0" err="1">
                <a:latin typeface="Times New Roman" panose="02020603050405020304" pitchFamily="18" charset="0"/>
                <a:cs typeface="Times New Roman" panose="02020603050405020304" pitchFamily="18" charset="0"/>
              </a:rPr>
              <a:t>Rijksmuseum</a:t>
            </a:r>
            <a:endParaRPr lang="fr-FR" sz="1400" dirty="0">
              <a:latin typeface="Times New Roman" panose="02020603050405020304" pitchFamily="18" charset="0"/>
              <a:cs typeface="Times New Roman" panose="02020603050405020304" pitchFamily="18" charset="0"/>
            </a:endParaRPr>
          </a:p>
        </p:txBody>
      </p:sp>
      <p:pic>
        <p:nvPicPr>
          <p:cNvPr id="8" name="Picture 2" descr="undefined">
            <a:extLst>
              <a:ext uri="{FF2B5EF4-FFF2-40B4-BE49-F238E27FC236}">
                <a16:creationId xmlns:a16="http://schemas.microsoft.com/office/drawing/2014/main" id="{4989998B-255B-C787-66D7-05A126068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604" y="562271"/>
            <a:ext cx="1730005" cy="6202178"/>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BFFEA3BE-7CAB-CDBB-BEAB-02A571FC8D60}"/>
              </a:ext>
            </a:extLst>
          </p:cNvPr>
          <p:cNvSpPr txBox="1"/>
          <p:nvPr/>
        </p:nvSpPr>
        <p:spPr>
          <a:xfrm>
            <a:off x="8732609" y="5570899"/>
            <a:ext cx="2371448" cy="1169551"/>
          </a:xfrm>
          <a:prstGeom prst="rect">
            <a:avLst/>
          </a:prstGeom>
          <a:noFill/>
        </p:spPr>
        <p:txBody>
          <a:bodyPr wrap="square" rtlCol="0">
            <a:spAutoFit/>
          </a:bodyPr>
          <a:lstStyle/>
          <a:p>
            <a:r>
              <a:rPr lang="fr-FR" sz="1400" dirty="0">
                <a:latin typeface="Times New Roman" panose="02020603050405020304" pitchFamily="18" charset="0"/>
                <a:cs typeface="Times New Roman" panose="02020603050405020304" pitchFamily="18" charset="0"/>
              </a:rPr>
              <a:t>Carlo Crivelli, </a:t>
            </a:r>
            <a:r>
              <a:rPr lang="fr-FR" sz="1400" i="1" dirty="0">
                <a:latin typeface="Times New Roman" panose="02020603050405020304" pitchFamily="18" charset="0"/>
                <a:cs typeface="Times New Roman" panose="02020603050405020304" pitchFamily="18" charset="0"/>
              </a:rPr>
              <a:t>Sainte Marie-Madeleine</a:t>
            </a:r>
            <a:r>
              <a:rPr lang="fr-FR" sz="1400" dirty="0">
                <a:latin typeface="Times New Roman" panose="02020603050405020304" pitchFamily="18" charset="0"/>
                <a:cs typeface="Times New Roman" panose="02020603050405020304" pitchFamily="18" charset="0"/>
              </a:rPr>
              <a:t>, détail du </a:t>
            </a:r>
            <a:r>
              <a:rPr lang="fr-FR" sz="1400" i="1" dirty="0">
                <a:latin typeface="Times New Roman" panose="02020603050405020304" pitchFamily="18" charset="0"/>
                <a:cs typeface="Times New Roman" panose="02020603050405020304" pitchFamily="18" charset="0"/>
              </a:rPr>
              <a:t>Polyptyque de San Francesco de Montefiore</a:t>
            </a:r>
            <a:r>
              <a:rPr lang="fr-FR" sz="1400" dirty="0">
                <a:latin typeface="Times New Roman" panose="02020603050405020304" pitchFamily="18" charset="0"/>
                <a:cs typeface="Times New Roman" panose="02020603050405020304" pitchFamily="18" charset="0"/>
              </a:rPr>
              <a:t>, 1470-1473, Montefiore </a:t>
            </a:r>
            <a:r>
              <a:rPr lang="fr-FR" sz="1400" dirty="0" err="1">
                <a:latin typeface="Times New Roman" panose="02020603050405020304" pitchFamily="18" charset="0"/>
                <a:cs typeface="Times New Roman" panose="02020603050405020304" pitchFamily="18" charset="0"/>
              </a:rPr>
              <a:t>dell’Aso</a:t>
            </a:r>
            <a:r>
              <a:rPr lang="fr-FR" sz="1400" dirty="0">
                <a:latin typeface="Times New Roman" panose="02020603050405020304" pitchFamily="18" charset="0"/>
                <a:cs typeface="Times New Roman" panose="02020603050405020304" pitchFamily="18" charset="0"/>
              </a:rPr>
              <a:t>, S. Lucia</a:t>
            </a:r>
          </a:p>
        </p:txBody>
      </p:sp>
      <p:sp>
        <p:nvSpPr>
          <p:cNvPr id="4" name="ZoneTexte 3">
            <a:extLst>
              <a:ext uri="{FF2B5EF4-FFF2-40B4-BE49-F238E27FC236}">
                <a16:creationId xmlns:a16="http://schemas.microsoft.com/office/drawing/2014/main" id="{D7B0D4C5-B34D-9587-7FDD-20D8ACC616C6}"/>
              </a:ext>
            </a:extLst>
          </p:cNvPr>
          <p:cNvSpPr txBox="1"/>
          <p:nvPr/>
        </p:nvSpPr>
        <p:spPr>
          <a:xfrm>
            <a:off x="66184" y="72114"/>
            <a:ext cx="10134204" cy="553998"/>
          </a:xfrm>
          <a:prstGeom prst="rect">
            <a:avLst/>
          </a:prstGeom>
          <a:noFill/>
        </p:spPr>
        <p:txBody>
          <a:bodyPr wrap="square">
            <a:spAutoFit/>
          </a:bodyPr>
          <a:lstStyle/>
          <a:p>
            <a:r>
              <a:rPr lang="fr-FR" sz="1500" b="1" dirty="0">
                <a:solidFill>
                  <a:schemeClr val="accent5">
                    <a:lumMod val="75000"/>
                  </a:schemeClr>
                </a:solidFill>
                <a:latin typeface="Times New Roman" panose="02020603050405020304" pitchFamily="18" charset="0"/>
                <a:cs typeface="Times New Roman" panose="02020603050405020304" pitchFamily="18" charset="0"/>
              </a:rPr>
              <a:t>III – L’originalité de Crivelli  </a:t>
            </a:r>
            <a:r>
              <a:rPr lang="fr-FR" sz="1500" b="1" dirty="0">
                <a:latin typeface="Times New Roman" panose="02020603050405020304" pitchFamily="18" charset="0"/>
                <a:cs typeface="Times New Roman" panose="02020603050405020304" pitchFamily="18" charset="0"/>
              </a:rPr>
              <a:t>b. Une Madeleine qui interpelle le spectateur </a:t>
            </a:r>
          </a:p>
          <a:p>
            <a:r>
              <a:rPr lang="fr-FR" sz="1500" b="1" dirty="0">
                <a:solidFill>
                  <a:schemeClr val="accent5">
                    <a:lumMod val="75000"/>
                  </a:schemeClr>
                </a:solidFill>
                <a:latin typeface="Times New Roman" panose="02020603050405020304" pitchFamily="18" charset="0"/>
                <a:cs typeface="Times New Roman" panose="02020603050405020304" pitchFamily="18" charset="0"/>
              </a:rPr>
              <a:t>  </a:t>
            </a:r>
            <a:endParaRPr lang="fr-FR" sz="18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258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544B8-970C-BED1-9650-AEFE5328FFD0}"/>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35A57981-FEE8-DEA7-5ED6-68FC364CDCB0}"/>
              </a:ext>
            </a:extLst>
          </p:cNvPr>
          <p:cNvSpPr txBox="1">
            <a:spLocks/>
          </p:cNvSpPr>
          <p:nvPr/>
        </p:nvSpPr>
        <p:spPr>
          <a:xfrm>
            <a:off x="6525121" y="5418275"/>
            <a:ext cx="3537965" cy="813624"/>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400" dirty="0">
                <a:latin typeface="Times New Roman" panose="02020603050405020304" pitchFamily="18" charset="0"/>
                <a:cs typeface="Times New Roman" panose="02020603050405020304" pitchFamily="18" charset="0"/>
              </a:rPr>
              <a:t>Carlo Crivelli, </a:t>
            </a:r>
            <a:r>
              <a:rPr lang="fr-FR" sz="1400" i="1" dirty="0">
                <a:latin typeface="Times New Roman" panose="02020603050405020304" pitchFamily="18" charset="0"/>
                <a:cs typeface="Times New Roman" panose="02020603050405020304" pitchFamily="18" charset="0"/>
              </a:rPr>
              <a:t>Sainte Marie-Madeleine</a:t>
            </a:r>
            <a:r>
              <a:rPr lang="fr-FR" sz="1400" dirty="0">
                <a:latin typeface="Times New Roman" panose="02020603050405020304" pitchFamily="18" charset="0"/>
                <a:cs typeface="Times New Roman" panose="02020603050405020304" pitchFamily="18" charset="0"/>
              </a:rPr>
              <a:t>, 1492, Amsterdam, </a:t>
            </a:r>
            <a:r>
              <a:rPr lang="fr-FR" sz="1400" dirty="0" err="1">
                <a:latin typeface="Times New Roman" panose="02020603050405020304" pitchFamily="18" charset="0"/>
                <a:cs typeface="Times New Roman" panose="02020603050405020304" pitchFamily="18" charset="0"/>
              </a:rPr>
              <a:t>Rijksmuseum</a:t>
            </a:r>
            <a:r>
              <a:rPr lang="fr-FR" sz="1400" dirty="0">
                <a:latin typeface="Times New Roman" panose="02020603050405020304" pitchFamily="18" charset="0"/>
                <a:cs typeface="Times New Roman" panose="02020603050405020304" pitchFamily="18" charset="0"/>
              </a:rPr>
              <a:t> (détail)</a:t>
            </a:r>
          </a:p>
        </p:txBody>
      </p:sp>
      <p:pic>
        <p:nvPicPr>
          <p:cNvPr id="5" name="Image 4" descr="Une image contenant peinture, art, mythologie, Prophète&#10;&#10;Le contenu généré par l’IA peut être incorrect.">
            <a:extLst>
              <a:ext uri="{FF2B5EF4-FFF2-40B4-BE49-F238E27FC236}">
                <a16:creationId xmlns:a16="http://schemas.microsoft.com/office/drawing/2014/main" id="{52E00E69-9767-0DBA-4165-3A84183391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56201" y="117549"/>
            <a:ext cx="2086215" cy="6622902"/>
          </a:xfrm>
          <a:prstGeom prst="rect">
            <a:avLst/>
          </a:prstGeom>
          <a:noFill/>
        </p:spPr>
      </p:pic>
      <p:sp>
        <p:nvSpPr>
          <p:cNvPr id="6" name="Titre 1">
            <a:extLst>
              <a:ext uri="{FF2B5EF4-FFF2-40B4-BE49-F238E27FC236}">
                <a16:creationId xmlns:a16="http://schemas.microsoft.com/office/drawing/2014/main" id="{5B7EC29B-BF03-EDB9-53D7-7125AB0B4B64}"/>
              </a:ext>
            </a:extLst>
          </p:cNvPr>
          <p:cNvSpPr txBox="1">
            <a:spLocks/>
          </p:cNvSpPr>
          <p:nvPr/>
        </p:nvSpPr>
        <p:spPr>
          <a:xfrm>
            <a:off x="3086259" y="5766902"/>
            <a:ext cx="2813596" cy="886796"/>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400" dirty="0">
                <a:latin typeface="Times New Roman" panose="02020603050405020304" pitchFamily="18" charset="0"/>
                <a:cs typeface="Times New Roman" panose="02020603050405020304" pitchFamily="18" charset="0"/>
              </a:rPr>
              <a:t>Carlo Crivelli, </a:t>
            </a:r>
            <a:r>
              <a:rPr lang="fr-FR" sz="1400" i="1" dirty="0">
                <a:latin typeface="Times New Roman" panose="02020603050405020304" pitchFamily="18" charset="0"/>
                <a:cs typeface="Times New Roman" panose="02020603050405020304" pitchFamily="18" charset="0"/>
              </a:rPr>
              <a:t>Sainte Marie-Madeleine</a:t>
            </a:r>
            <a:r>
              <a:rPr lang="fr-FR" sz="1400" dirty="0">
                <a:latin typeface="Times New Roman" panose="02020603050405020304" pitchFamily="18" charset="0"/>
                <a:cs typeface="Times New Roman" panose="02020603050405020304" pitchFamily="18" charset="0"/>
              </a:rPr>
              <a:t>, 1492, Amsterdam, </a:t>
            </a:r>
            <a:r>
              <a:rPr lang="fr-FR" sz="1400" dirty="0" err="1">
                <a:latin typeface="Times New Roman" panose="02020603050405020304" pitchFamily="18" charset="0"/>
                <a:cs typeface="Times New Roman" panose="02020603050405020304" pitchFamily="18" charset="0"/>
              </a:rPr>
              <a:t>Rijksmuseum</a:t>
            </a:r>
            <a:endParaRPr lang="fr-FR" sz="1400" dirty="0">
              <a:latin typeface="Times New Roman" panose="02020603050405020304" pitchFamily="18" charset="0"/>
              <a:cs typeface="Times New Roman" panose="02020603050405020304" pitchFamily="18" charset="0"/>
            </a:endParaRPr>
          </a:p>
        </p:txBody>
      </p:sp>
      <p:pic>
        <p:nvPicPr>
          <p:cNvPr id="7" name="Image 6">
            <a:extLst>
              <a:ext uri="{FF2B5EF4-FFF2-40B4-BE49-F238E27FC236}">
                <a16:creationId xmlns:a16="http://schemas.microsoft.com/office/drawing/2014/main" id="{EEF50BAE-0BD9-C7E1-0E19-02BE59FE4711}"/>
              </a:ext>
            </a:extLst>
          </p:cNvPr>
          <p:cNvPicPr>
            <a:picLocks noChangeAspect="1"/>
          </p:cNvPicPr>
          <p:nvPr/>
        </p:nvPicPr>
        <p:blipFill>
          <a:blip r:embed="rId3"/>
          <a:stretch>
            <a:fillRect/>
          </a:stretch>
        </p:blipFill>
        <p:spPr>
          <a:xfrm>
            <a:off x="5613408" y="647700"/>
            <a:ext cx="5122258" cy="5020827"/>
          </a:xfrm>
          <a:prstGeom prst="rect">
            <a:avLst/>
          </a:prstGeom>
        </p:spPr>
      </p:pic>
    </p:spTree>
    <p:extLst>
      <p:ext uri="{BB962C8B-B14F-4D97-AF65-F5344CB8AC3E}">
        <p14:creationId xmlns:p14="http://schemas.microsoft.com/office/powerpoint/2010/main" val="98521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0CD2289-CCF7-FFC7-8501-223954C5F243}"/>
              </a:ext>
            </a:extLst>
          </p:cNvPr>
          <p:cNvSpPr txBox="1"/>
          <p:nvPr/>
        </p:nvSpPr>
        <p:spPr>
          <a:xfrm>
            <a:off x="982349" y="720136"/>
            <a:ext cx="10227301" cy="1590179"/>
          </a:xfrm>
          <a:prstGeom prst="rect">
            <a:avLst/>
          </a:prstGeom>
          <a:noFill/>
        </p:spPr>
        <p:txBody>
          <a:bodyPr wrap="square">
            <a:spAutoFit/>
          </a:bodyPr>
          <a:lstStyle/>
          <a:p>
            <a:pPr algn="ctr">
              <a:spcAft>
                <a:spcPts val="800"/>
              </a:spcAft>
              <a:buNone/>
            </a:pPr>
            <a:r>
              <a:rPr lang="fr-FR" sz="2400" kern="100" dirty="0">
                <a:solidFill>
                  <a:srgbClr val="9E0000"/>
                </a:solidFill>
                <a:effectLst/>
                <a:latin typeface="Times New Roman" panose="02020603050405020304" pitchFamily="18" charset="0"/>
                <a:ea typeface="Yu Mincho" panose="02020400000000000000" pitchFamily="18" charset="-128"/>
              </a:rPr>
              <a:t>« </a:t>
            </a:r>
            <a:r>
              <a:rPr lang="fr-FR" sz="2400" b="1" i="1" kern="100" dirty="0">
                <a:solidFill>
                  <a:srgbClr val="9E0000"/>
                </a:solidFill>
                <a:effectLst/>
                <a:latin typeface="Times New Roman" panose="02020603050405020304" pitchFamily="18" charset="0"/>
                <a:ea typeface="Yu Mincho" panose="02020400000000000000" pitchFamily="18" charset="-128"/>
              </a:rPr>
              <a:t>Les courtisanes célestes de Carlo Crivelli sont des inventions ingénieuses.</a:t>
            </a:r>
            <a:r>
              <a:rPr lang="fr-FR" sz="2400" kern="100" dirty="0">
                <a:solidFill>
                  <a:srgbClr val="9E0000"/>
                </a:solidFill>
                <a:effectLst/>
                <a:latin typeface="Times New Roman" panose="02020603050405020304" pitchFamily="18" charset="0"/>
                <a:ea typeface="Yu Mincho" panose="02020400000000000000" pitchFamily="18" charset="-128"/>
              </a:rPr>
              <a:t> » </a:t>
            </a:r>
          </a:p>
          <a:p>
            <a:pPr algn="ctr">
              <a:spcAft>
                <a:spcPts val="800"/>
              </a:spcAft>
              <a:buNone/>
            </a:pPr>
            <a:endParaRPr lang="fr-FR" sz="2400" kern="100" dirty="0">
              <a:effectLst/>
              <a:latin typeface="Times New Roman" panose="02020603050405020304" pitchFamily="18" charset="0"/>
              <a:ea typeface="Yu Mincho" panose="02020400000000000000" pitchFamily="18" charset="-128"/>
            </a:endParaRPr>
          </a:p>
          <a:p>
            <a:pPr algn="ctr">
              <a:spcAft>
                <a:spcPts val="800"/>
              </a:spcAft>
              <a:buNone/>
            </a:pPr>
            <a:r>
              <a:rPr lang="fr-FR" sz="1800" kern="100" dirty="0">
                <a:effectLst/>
                <a:latin typeface="Times New Roman" panose="02020603050405020304" pitchFamily="18" charset="0"/>
                <a:ea typeface="Yu Mincho" panose="02020400000000000000" pitchFamily="18" charset="-128"/>
              </a:rPr>
              <a:t>Vicki-Marie PETRICK, « Parure, parfum, pavane : le regard genré et deux Madeleine de Carlo Crivelli », </a:t>
            </a:r>
            <a:r>
              <a:rPr lang="fr-FR" sz="1800" i="1" kern="100" dirty="0">
                <a:effectLst/>
                <a:latin typeface="Times New Roman" panose="02020603050405020304" pitchFamily="18" charset="0"/>
                <a:ea typeface="Yu Mincho" panose="02020400000000000000" pitchFamily="18" charset="-128"/>
              </a:rPr>
              <a:t>Images </a:t>
            </a:r>
            <a:r>
              <a:rPr lang="fr-FR" sz="1800" i="1" kern="100" dirty="0" err="1">
                <a:effectLst/>
                <a:latin typeface="Times New Roman" panose="02020603050405020304" pitchFamily="18" charset="0"/>
                <a:ea typeface="Yu Mincho" panose="02020400000000000000" pitchFamily="18" charset="-128"/>
              </a:rPr>
              <a:t>Re-vues</a:t>
            </a:r>
            <a:r>
              <a:rPr lang="fr-FR" sz="1800" kern="100" dirty="0">
                <a:effectLst/>
                <a:latin typeface="Times New Roman" panose="02020603050405020304" pitchFamily="18" charset="0"/>
                <a:ea typeface="Yu Mincho" panose="02020400000000000000" pitchFamily="18" charset="-128"/>
              </a:rPr>
              <a:t>, vol. 16, 2019, p. 31.</a:t>
            </a:r>
            <a:endParaRPr lang="fr-FR" sz="2800" kern="100" dirty="0">
              <a:effectLst/>
              <a:latin typeface="Times New Roman" panose="02020603050405020304" pitchFamily="18" charset="0"/>
              <a:ea typeface="Yu Mincho" panose="02020400000000000000" pitchFamily="18" charset="-128"/>
            </a:endParaRPr>
          </a:p>
        </p:txBody>
      </p:sp>
      <p:sp>
        <p:nvSpPr>
          <p:cNvPr id="5" name="ZoneTexte 4">
            <a:extLst>
              <a:ext uri="{FF2B5EF4-FFF2-40B4-BE49-F238E27FC236}">
                <a16:creationId xmlns:a16="http://schemas.microsoft.com/office/drawing/2014/main" id="{21F5F81A-A3E1-92D2-E361-FAE6055A09F5}"/>
              </a:ext>
            </a:extLst>
          </p:cNvPr>
          <p:cNvSpPr txBox="1"/>
          <p:nvPr/>
        </p:nvSpPr>
        <p:spPr>
          <a:xfrm>
            <a:off x="1028942" y="3851982"/>
            <a:ext cx="10180708" cy="2078133"/>
          </a:xfrm>
          <a:prstGeom prst="rect">
            <a:avLst/>
          </a:prstGeom>
          <a:noFill/>
        </p:spPr>
        <p:txBody>
          <a:bodyPr wrap="square">
            <a:spAutoFit/>
          </a:bodyPr>
          <a:lstStyle/>
          <a:p>
            <a:pPr algn="ctr">
              <a:spcAft>
                <a:spcPts val="800"/>
              </a:spcAft>
              <a:buNone/>
            </a:pPr>
            <a:r>
              <a:rPr lang="fr-FR" sz="2400" kern="100" dirty="0">
                <a:solidFill>
                  <a:srgbClr val="9E0000"/>
                </a:solidFill>
                <a:effectLst/>
                <a:latin typeface="Times New Roman" panose="02020603050405020304" pitchFamily="18" charset="0"/>
                <a:ea typeface="Yu Mincho" panose="02020400000000000000" pitchFamily="18" charset="-128"/>
              </a:rPr>
              <a:t>« </a:t>
            </a:r>
            <a:r>
              <a:rPr lang="fr-FR" sz="2400" b="1" i="1" kern="100" dirty="0">
                <a:solidFill>
                  <a:srgbClr val="9E0000"/>
                </a:solidFill>
                <a:effectLst/>
                <a:latin typeface="Times New Roman" panose="02020603050405020304" pitchFamily="18" charset="0"/>
                <a:ea typeface="Yu Mincho" panose="02020400000000000000" pitchFamily="18" charset="-128"/>
              </a:rPr>
              <a:t>Une figure qui conjugue le domaine religieux et le domaine profane, l’efficace de l’image de culte et la puissance de l’œuvre d’art.</a:t>
            </a:r>
            <a:r>
              <a:rPr lang="fr-FR" sz="2400" b="1" kern="100" dirty="0">
                <a:solidFill>
                  <a:srgbClr val="9E0000"/>
                </a:solidFill>
                <a:effectLst/>
                <a:latin typeface="Times New Roman" panose="02020603050405020304" pitchFamily="18" charset="0"/>
                <a:ea typeface="Yu Mincho" panose="02020400000000000000" pitchFamily="18" charset="-128"/>
              </a:rPr>
              <a:t> </a:t>
            </a:r>
            <a:r>
              <a:rPr lang="fr-FR" sz="2400" kern="100" dirty="0">
                <a:solidFill>
                  <a:srgbClr val="9E0000"/>
                </a:solidFill>
                <a:effectLst/>
                <a:latin typeface="Times New Roman" panose="02020603050405020304" pitchFamily="18" charset="0"/>
                <a:ea typeface="Yu Mincho" panose="02020400000000000000" pitchFamily="18" charset="-128"/>
              </a:rPr>
              <a:t>» </a:t>
            </a:r>
          </a:p>
          <a:p>
            <a:pPr algn="ctr">
              <a:spcAft>
                <a:spcPts val="800"/>
              </a:spcAft>
              <a:buNone/>
            </a:pPr>
            <a:endParaRPr lang="fr-FR" sz="2400" kern="100" dirty="0">
              <a:solidFill>
                <a:srgbClr val="9E0000"/>
              </a:solidFill>
              <a:effectLst/>
              <a:latin typeface="Times New Roman" panose="02020603050405020304" pitchFamily="18" charset="0"/>
              <a:ea typeface="Yu Mincho" panose="02020400000000000000" pitchFamily="18" charset="-128"/>
            </a:endParaRPr>
          </a:p>
          <a:p>
            <a:pPr algn="ctr">
              <a:spcAft>
                <a:spcPts val="800"/>
              </a:spcAft>
              <a:buNone/>
            </a:pPr>
            <a:r>
              <a:rPr lang="fr-FR" sz="1800" kern="100" dirty="0">
                <a:effectLst/>
                <a:latin typeface="Times New Roman" panose="02020603050405020304" pitchFamily="18" charset="0"/>
                <a:ea typeface="Yu Mincho" panose="02020400000000000000" pitchFamily="18" charset="-128"/>
              </a:rPr>
              <a:t>Thomas GOLSENNE, </a:t>
            </a:r>
            <a:r>
              <a:rPr lang="fr-FR" sz="1800" i="1" kern="100" dirty="0">
                <a:effectLst/>
                <a:latin typeface="Times New Roman" panose="02020603050405020304" pitchFamily="18" charset="0"/>
                <a:ea typeface="Yu Mincho" panose="02020400000000000000" pitchFamily="18" charset="-128"/>
              </a:rPr>
              <a:t>Carlo Crivelli et le matérialisme mystique du Quattrocento</a:t>
            </a:r>
            <a:r>
              <a:rPr lang="fr-FR" sz="1800" kern="100" dirty="0">
                <a:effectLst/>
                <a:latin typeface="Times New Roman" panose="02020603050405020304" pitchFamily="18" charset="0"/>
                <a:ea typeface="Yu Mincho" panose="02020400000000000000" pitchFamily="18" charset="-128"/>
              </a:rPr>
              <a:t>, </a:t>
            </a:r>
          </a:p>
          <a:p>
            <a:pPr algn="ctr">
              <a:lnSpc>
                <a:spcPct val="115000"/>
              </a:lnSpc>
              <a:spcAft>
                <a:spcPts val="800"/>
              </a:spcAft>
              <a:buNone/>
            </a:pPr>
            <a:r>
              <a:rPr lang="fr-FR" sz="1800" kern="100" dirty="0">
                <a:effectLst/>
                <a:latin typeface="Times New Roman" panose="02020603050405020304" pitchFamily="18" charset="0"/>
                <a:ea typeface="Yu Mincho" panose="02020400000000000000" pitchFamily="18" charset="-128"/>
              </a:rPr>
              <a:t>Rennes, Collection « Art &amp; Société », Presses Universitaires de Rennes, 2017, p. 225.</a:t>
            </a:r>
            <a:endParaRPr lang="fr-FR" sz="2800" kern="100" dirty="0">
              <a:effectLst/>
              <a:latin typeface="Times New Roman" panose="02020603050405020304" pitchFamily="18" charset="0"/>
              <a:ea typeface="Yu Mincho" panose="02020400000000000000" pitchFamily="18" charset="-128"/>
            </a:endParaRPr>
          </a:p>
        </p:txBody>
      </p:sp>
    </p:spTree>
    <p:extLst>
      <p:ext uri="{BB962C8B-B14F-4D97-AF65-F5344CB8AC3E}">
        <p14:creationId xmlns:p14="http://schemas.microsoft.com/office/powerpoint/2010/main" val="3667030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A3DACC-AC57-1C50-12D8-5298C4E708F1}"/>
              </a:ext>
            </a:extLst>
          </p:cNvPr>
          <p:cNvSpPr>
            <a:spLocks noGrp="1"/>
          </p:cNvSpPr>
          <p:nvPr>
            <p:ph type="title"/>
          </p:nvPr>
        </p:nvSpPr>
        <p:spPr>
          <a:xfrm>
            <a:off x="838200" y="65671"/>
            <a:ext cx="10515600" cy="1325563"/>
          </a:xfrm>
        </p:spPr>
        <p:txBody>
          <a:bodyPr>
            <a:normAutofit/>
          </a:bodyPr>
          <a:lstStyle/>
          <a:p>
            <a:pPr algn="ctr"/>
            <a:r>
              <a:rPr lang="fr-FR" sz="3200" b="1" dirty="0">
                <a:solidFill>
                  <a:srgbClr val="9E0000"/>
                </a:solidFill>
                <a:latin typeface="Times New Roman" panose="02020603050405020304" pitchFamily="18" charset="0"/>
                <a:cs typeface="Times New Roman" panose="02020603050405020304" pitchFamily="18" charset="0"/>
              </a:rPr>
              <a:t>BIBLIOGRAPHIE</a:t>
            </a:r>
          </a:p>
        </p:txBody>
      </p:sp>
      <p:sp>
        <p:nvSpPr>
          <p:cNvPr id="3" name="Espace réservé du contenu 2">
            <a:extLst>
              <a:ext uri="{FF2B5EF4-FFF2-40B4-BE49-F238E27FC236}">
                <a16:creationId xmlns:a16="http://schemas.microsoft.com/office/drawing/2014/main" id="{B699B853-13D1-63A4-913F-7FFA1BE54139}"/>
              </a:ext>
            </a:extLst>
          </p:cNvPr>
          <p:cNvSpPr>
            <a:spLocks noGrp="1"/>
          </p:cNvSpPr>
          <p:nvPr>
            <p:ph idx="1"/>
          </p:nvPr>
        </p:nvSpPr>
        <p:spPr>
          <a:xfrm>
            <a:off x="887746" y="1018623"/>
            <a:ext cx="10416508" cy="4675341"/>
          </a:xfrm>
        </p:spPr>
        <p:txBody>
          <a:bodyPr>
            <a:noAutofit/>
          </a:bodyPr>
          <a:lstStyle/>
          <a:p>
            <a:pPr marL="0" indent="0">
              <a:buNone/>
            </a:pPr>
            <a:r>
              <a:rPr lang="fr-FR" sz="1600" b="1" u="sng" dirty="0">
                <a:latin typeface="Times New Roman" panose="02020603050405020304" pitchFamily="18" charset="0"/>
                <a:cs typeface="Times New Roman" panose="02020603050405020304" pitchFamily="18" charset="0"/>
              </a:rPr>
              <a:t>Ouvrages individuels</a:t>
            </a:r>
          </a:p>
          <a:p>
            <a:pPr algn="just"/>
            <a:r>
              <a:rPr lang="it-IT" sz="1600" dirty="0">
                <a:latin typeface="Times New Roman" panose="02020603050405020304" pitchFamily="18" charset="0"/>
                <a:cs typeface="Times New Roman" panose="02020603050405020304" pitchFamily="18" charset="0"/>
              </a:rPr>
              <a:t>Leon Battista ALBERTI, </a:t>
            </a:r>
            <a:r>
              <a:rPr lang="it-IT" sz="1600" i="1" dirty="0">
                <a:latin typeface="Times New Roman" panose="02020603050405020304" pitchFamily="18" charset="0"/>
                <a:cs typeface="Times New Roman" panose="02020603050405020304" pitchFamily="18" charset="0"/>
              </a:rPr>
              <a:t>De </a:t>
            </a:r>
            <a:r>
              <a:rPr lang="it-IT" sz="1600" i="1" dirty="0" err="1">
                <a:latin typeface="Times New Roman" panose="02020603050405020304" pitchFamily="18" charset="0"/>
                <a:cs typeface="Times New Roman" panose="02020603050405020304" pitchFamily="18" charset="0"/>
              </a:rPr>
              <a:t>Pictura</a:t>
            </a:r>
            <a:r>
              <a:rPr lang="it-IT" sz="1600" dirty="0">
                <a:latin typeface="Times New Roman" panose="02020603050405020304" pitchFamily="18" charset="0"/>
                <a:cs typeface="Times New Roman" panose="02020603050405020304" pitchFamily="18" charset="0"/>
              </a:rPr>
              <a:t>, Paris, </a:t>
            </a:r>
            <a:r>
              <a:rPr lang="it-IT" sz="1600" dirty="0" err="1">
                <a:latin typeface="Times New Roman" panose="02020603050405020304" pitchFamily="18" charset="0"/>
                <a:cs typeface="Times New Roman" panose="02020603050405020304" pitchFamily="18" charset="0"/>
              </a:rPr>
              <a:t>Allia</a:t>
            </a:r>
            <a:r>
              <a:rPr lang="it-IT" sz="1600" dirty="0">
                <a:latin typeface="Times New Roman" panose="02020603050405020304" pitchFamily="18" charset="0"/>
                <a:cs typeface="Times New Roman" panose="02020603050405020304" pitchFamily="18" charset="0"/>
              </a:rPr>
              <a:t>, 2019.</a:t>
            </a:r>
            <a:endParaRPr lang="fr-FR" sz="1600" dirty="0">
              <a:latin typeface="Times New Roman" panose="02020603050405020304" pitchFamily="18" charset="0"/>
              <a:cs typeface="Times New Roman" panose="02020603050405020304" pitchFamily="18" charset="0"/>
            </a:endParaRPr>
          </a:p>
          <a:p>
            <a:pPr algn="just"/>
            <a:r>
              <a:rPr lang="fr-FR" sz="1600" dirty="0">
                <a:latin typeface="Times New Roman" panose="02020603050405020304" pitchFamily="18" charset="0"/>
                <a:cs typeface="Times New Roman" panose="02020603050405020304" pitchFamily="18" charset="0"/>
              </a:rPr>
              <a:t>Thomas GOLSENNE, </a:t>
            </a:r>
            <a:r>
              <a:rPr lang="fr-FR" sz="1600" i="1" dirty="0">
                <a:latin typeface="Times New Roman" panose="02020603050405020304" pitchFamily="18" charset="0"/>
                <a:cs typeface="Times New Roman" panose="02020603050405020304" pitchFamily="18" charset="0"/>
              </a:rPr>
              <a:t>Carlo Crivelli et le matérialisme mystique du Quattrocento</a:t>
            </a:r>
            <a:r>
              <a:rPr lang="fr-FR" sz="1600" dirty="0">
                <a:latin typeface="Times New Roman" panose="02020603050405020304" pitchFamily="18" charset="0"/>
                <a:cs typeface="Times New Roman" panose="02020603050405020304" pitchFamily="18" charset="0"/>
              </a:rPr>
              <a:t>, Rennes, Collection « Art &amp; Société », Presses Universitaires de Rennes, 2017.</a:t>
            </a:r>
          </a:p>
          <a:p>
            <a:pPr algn="just"/>
            <a:r>
              <a:rPr lang="fr-FR" sz="1600" dirty="0">
                <a:latin typeface="Times New Roman" panose="02020603050405020304" pitchFamily="18" charset="0"/>
                <a:cs typeface="Times New Roman" panose="02020603050405020304" pitchFamily="18" charset="0"/>
              </a:rPr>
              <a:t>Georges DIDI-HUBERMAN, </a:t>
            </a:r>
            <a:r>
              <a:rPr lang="fr-FR" sz="1600" i="1" dirty="0" err="1">
                <a:latin typeface="Times New Roman" panose="02020603050405020304" pitchFamily="18" charset="0"/>
                <a:cs typeface="Times New Roman" panose="02020603050405020304" pitchFamily="18" charset="0"/>
              </a:rPr>
              <a:t>Ninfa</a:t>
            </a:r>
            <a:r>
              <a:rPr lang="fr-FR" sz="1600" i="1" dirty="0">
                <a:latin typeface="Times New Roman" panose="02020603050405020304" pitchFamily="18" charset="0"/>
                <a:cs typeface="Times New Roman" panose="02020603050405020304" pitchFamily="18" charset="0"/>
              </a:rPr>
              <a:t> </a:t>
            </a:r>
            <a:r>
              <a:rPr lang="fr-FR" sz="1600" i="1" dirty="0" err="1">
                <a:latin typeface="Times New Roman" panose="02020603050405020304" pitchFamily="18" charset="0"/>
                <a:cs typeface="Times New Roman" panose="02020603050405020304" pitchFamily="18" charset="0"/>
              </a:rPr>
              <a:t>profunda</a:t>
            </a:r>
            <a:r>
              <a:rPr lang="fr-FR" sz="1600" i="1" dirty="0">
                <a:latin typeface="Times New Roman" panose="02020603050405020304" pitchFamily="18" charset="0"/>
                <a:cs typeface="Times New Roman" panose="02020603050405020304" pitchFamily="18" charset="0"/>
              </a:rPr>
              <a:t>. Essai sur le drapé-tourmente</a:t>
            </a:r>
            <a:r>
              <a:rPr lang="fr-FR" sz="1600" dirty="0">
                <a:latin typeface="Times New Roman" panose="02020603050405020304" pitchFamily="18" charset="0"/>
                <a:cs typeface="Times New Roman" panose="02020603050405020304" pitchFamily="18" charset="0"/>
              </a:rPr>
              <a:t>, Paris, Collection « Art et Artistes », Gallimard, 2017.</a:t>
            </a:r>
          </a:p>
          <a:p>
            <a:pPr marL="0" indent="0">
              <a:buNone/>
            </a:pPr>
            <a:r>
              <a:rPr lang="fr-FR" sz="1600" b="1" u="sng" dirty="0">
                <a:latin typeface="Times New Roman" panose="02020603050405020304" pitchFamily="18" charset="0"/>
                <a:cs typeface="Times New Roman" panose="02020603050405020304" pitchFamily="18" charset="0"/>
              </a:rPr>
              <a:t>Ouvrages collectifs</a:t>
            </a:r>
          </a:p>
          <a:p>
            <a:pPr algn="just"/>
            <a:r>
              <a:rPr lang="fr-FR" sz="1600" dirty="0">
                <a:latin typeface="Times New Roman" panose="02020603050405020304" pitchFamily="18" charset="0"/>
                <a:cs typeface="Times New Roman" panose="02020603050405020304" pitchFamily="18" charset="0"/>
              </a:rPr>
              <a:t>Gaston DUCHET-SUCHAUX, Michel PASTOUREAU (</a:t>
            </a:r>
            <a:r>
              <a:rPr lang="fr-FR" sz="1600" dirty="0" err="1">
                <a:latin typeface="Times New Roman" panose="02020603050405020304" pitchFamily="18" charset="0"/>
                <a:cs typeface="Times New Roman" panose="02020603050405020304" pitchFamily="18" charset="0"/>
              </a:rPr>
              <a:t>dir</a:t>
            </a:r>
            <a:r>
              <a:rPr lang="fr-FR" sz="1600" dirty="0">
                <a:latin typeface="Times New Roman" panose="02020603050405020304" pitchFamily="18" charset="0"/>
                <a:cs typeface="Times New Roman" panose="02020603050405020304" pitchFamily="18" charset="0"/>
              </a:rPr>
              <a:t>.), </a:t>
            </a:r>
            <a:r>
              <a:rPr lang="fr-FR" sz="1600" i="1" dirty="0">
                <a:latin typeface="Times New Roman" panose="02020603050405020304" pitchFamily="18" charset="0"/>
                <a:cs typeface="Times New Roman" panose="02020603050405020304" pitchFamily="18" charset="0"/>
              </a:rPr>
              <a:t>La Bible et les saints</a:t>
            </a:r>
            <a:r>
              <a:rPr lang="fr-FR" sz="1600" dirty="0">
                <a:latin typeface="Times New Roman" panose="02020603050405020304" pitchFamily="18" charset="0"/>
                <a:cs typeface="Times New Roman" panose="02020603050405020304" pitchFamily="18" charset="0"/>
              </a:rPr>
              <a:t>, Paris, Collection « Champs arts », Flammarion, 2021.</a:t>
            </a:r>
          </a:p>
          <a:p>
            <a:pPr algn="just"/>
            <a:r>
              <a:rPr lang="fr-FR" sz="1600" dirty="0">
                <a:latin typeface="Times New Roman" panose="02020603050405020304" pitchFamily="18" charset="0"/>
                <a:cs typeface="Times New Roman" panose="02020603050405020304" pitchFamily="18" charset="0"/>
              </a:rPr>
              <a:t>Claude MIGNOT, Daniel RABREAU (</a:t>
            </a:r>
            <a:r>
              <a:rPr lang="fr-FR" sz="1600" dirty="0" err="1">
                <a:latin typeface="Times New Roman" panose="02020603050405020304" pitchFamily="18" charset="0"/>
                <a:cs typeface="Times New Roman" panose="02020603050405020304" pitchFamily="18" charset="0"/>
              </a:rPr>
              <a:t>dir</a:t>
            </a:r>
            <a:r>
              <a:rPr lang="fr-FR" sz="1600" dirty="0">
                <a:latin typeface="Times New Roman" panose="02020603050405020304" pitchFamily="18" charset="0"/>
                <a:cs typeface="Times New Roman" panose="02020603050405020304" pitchFamily="18" charset="0"/>
              </a:rPr>
              <a:t>.), </a:t>
            </a:r>
            <a:r>
              <a:rPr lang="fr-FR" sz="1600" i="1" dirty="0">
                <a:latin typeface="Times New Roman" panose="02020603050405020304" pitchFamily="18" charset="0"/>
                <a:cs typeface="Times New Roman" panose="02020603050405020304" pitchFamily="18" charset="0"/>
              </a:rPr>
              <a:t>Temps modernes. XVe - XVIIIe siècles</a:t>
            </a:r>
            <a:r>
              <a:rPr lang="fr-FR" sz="1600" dirty="0">
                <a:latin typeface="Times New Roman" panose="02020603050405020304" pitchFamily="18" charset="0"/>
                <a:cs typeface="Times New Roman" panose="02020603050405020304" pitchFamily="18" charset="0"/>
              </a:rPr>
              <a:t>, Paris, Collection « Histoire de l’Art », Flammarion, 2022.</a:t>
            </a:r>
          </a:p>
          <a:p>
            <a:pPr marL="0" indent="0">
              <a:buNone/>
            </a:pPr>
            <a:r>
              <a:rPr lang="fr-FR" sz="1600" b="1" u="sng" dirty="0">
                <a:latin typeface="Times New Roman" panose="02020603050405020304" pitchFamily="18" charset="0"/>
                <a:cs typeface="Times New Roman" panose="02020603050405020304" pitchFamily="18" charset="0"/>
              </a:rPr>
              <a:t>Articles de revue </a:t>
            </a:r>
          </a:p>
          <a:p>
            <a:pPr algn="just"/>
            <a:r>
              <a:rPr lang="fr-FR" sz="1600" dirty="0">
                <a:latin typeface="Times New Roman" panose="02020603050405020304" pitchFamily="18" charset="0"/>
                <a:cs typeface="Times New Roman" panose="02020603050405020304" pitchFamily="18" charset="0"/>
              </a:rPr>
              <a:t>Vicki-Marie PETRICK, « Parure, parfum, pavane : le regard genré et deux Madeleine de Carlo Crivelli », </a:t>
            </a:r>
            <a:r>
              <a:rPr lang="fr-FR" sz="1600" i="1" dirty="0">
                <a:latin typeface="Times New Roman" panose="02020603050405020304" pitchFamily="18" charset="0"/>
                <a:cs typeface="Times New Roman" panose="02020603050405020304" pitchFamily="18" charset="0"/>
              </a:rPr>
              <a:t>Images </a:t>
            </a:r>
            <a:r>
              <a:rPr lang="fr-FR" sz="1600" i="1" dirty="0" err="1">
                <a:latin typeface="Times New Roman" panose="02020603050405020304" pitchFamily="18" charset="0"/>
                <a:cs typeface="Times New Roman" panose="02020603050405020304" pitchFamily="18" charset="0"/>
              </a:rPr>
              <a:t>Re-vues</a:t>
            </a:r>
            <a:r>
              <a:rPr lang="fr-FR" sz="1600" dirty="0">
                <a:latin typeface="Times New Roman" panose="02020603050405020304" pitchFamily="18" charset="0"/>
                <a:cs typeface="Times New Roman" panose="02020603050405020304" pitchFamily="18" charset="0"/>
              </a:rPr>
              <a:t>, vol. 16, 2019, p. 1-40.</a:t>
            </a:r>
          </a:p>
          <a:p>
            <a:pPr marL="0" indent="0">
              <a:buNone/>
            </a:pPr>
            <a:r>
              <a:rPr lang="fr-FR" sz="1600" b="1" u="sng" dirty="0">
                <a:latin typeface="Times New Roman" panose="02020603050405020304" pitchFamily="18" charset="0"/>
                <a:cs typeface="Times New Roman" panose="02020603050405020304" pitchFamily="18" charset="0"/>
              </a:rPr>
              <a:t>Sites internet </a:t>
            </a:r>
          </a:p>
          <a:p>
            <a:pPr algn="just"/>
            <a:r>
              <a:rPr lang="fr-FR" sz="1600" dirty="0">
                <a:latin typeface="Times New Roman" panose="02020603050405020304" pitchFamily="18" charset="0"/>
                <a:cs typeface="Times New Roman" panose="02020603050405020304" pitchFamily="18" charset="0"/>
              </a:rPr>
              <a:t>Jacques DUBOIS, </a:t>
            </a:r>
            <a:r>
              <a:rPr lang="fr-FR" sz="1600" i="1" dirty="0">
                <a:latin typeface="Times New Roman" panose="02020603050405020304" pitchFamily="18" charset="0"/>
                <a:cs typeface="Times New Roman" panose="02020603050405020304" pitchFamily="18" charset="0"/>
              </a:rPr>
              <a:t>Sainte Marie-Madeleine</a:t>
            </a:r>
            <a:r>
              <a:rPr lang="fr-FR" sz="1600" dirty="0">
                <a:latin typeface="Times New Roman" panose="02020603050405020304" pitchFamily="18" charset="0"/>
                <a:cs typeface="Times New Roman" panose="02020603050405020304" pitchFamily="18" charset="0"/>
              </a:rPr>
              <a:t>, </a:t>
            </a:r>
            <a:r>
              <a:rPr lang="fr-FR" sz="1600" dirty="0">
                <a:latin typeface="Times New Roman" panose="02020603050405020304" pitchFamily="18" charset="0"/>
                <a:cs typeface="Times New Roman" panose="02020603050405020304" pitchFamily="18" charset="0"/>
                <a:hlinkClick r:id="rId2"/>
              </a:rPr>
              <a:t>https://www.universalis.fr/encyclopedie/marie-madeleine-sainte/</a:t>
            </a:r>
            <a:r>
              <a:rPr lang="fr-FR" sz="1600" dirty="0">
                <a:latin typeface="Times New Roman" panose="02020603050405020304" pitchFamily="18" charset="0"/>
                <a:cs typeface="Times New Roman" panose="02020603050405020304" pitchFamily="18" charset="0"/>
              </a:rPr>
              <a:t> (consulté le 8 octobre 2025).</a:t>
            </a:r>
          </a:p>
          <a:p>
            <a:pPr algn="just"/>
            <a:r>
              <a:rPr lang="fr-FR" sz="1600" dirty="0" err="1">
                <a:latin typeface="Times New Roman" panose="02020603050405020304" pitchFamily="18" charset="0"/>
                <a:cs typeface="Times New Roman" panose="02020603050405020304" pitchFamily="18" charset="0"/>
              </a:rPr>
              <a:t>Rijksmuseum</a:t>
            </a:r>
            <a:r>
              <a:rPr lang="fr-FR" sz="1600" dirty="0">
                <a:latin typeface="Times New Roman" panose="02020603050405020304" pitchFamily="18" charset="0"/>
                <a:cs typeface="Times New Roman" panose="02020603050405020304" pitchFamily="18" charset="0"/>
              </a:rPr>
              <a:t>, </a:t>
            </a:r>
            <a:r>
              <a:rPr lang="fr-FR" sz="1600" i="1" dirty="0">
                <a:latin typeface="Times New Roman" panose="02020603050405020304" pitchFamily="18" charset="0"/>
                <a:cs typeface="Times New Roman" panose="02020603050405020304" pitchFamily="18" charset="0"/>
              </a:rPr>
              <a:t>Maria Magdalena</a:t>
            </a:r>
            <a:r>
              <a:rPr lang="fr-FR" sz="1600" dirty="0">
                <a:latin typeface="Times New Roman" panose="02020603050405020304" pitchFamily="18" charset="0"/>
                <a:cs typeface="Times New Roman" panose="02020603050405020304" pitchFamily="18" charset="0"/>
              </a:rPr>
              <a:t>, </a:t>
            </a:r>
            <a:r>
              <a:rPr lang="fr-FR" sz="1600" dirty="0">
                <a:latin typeface="Times New Roman" panose="02020603050405020304" pitchFamily="18" charset="0"/>
                <a:cs typeface="Times New Roman" panose="02020603050405020304" pitchFamily="18" charset="0"/>
                <a:hlinkClick r:id="rId3"/>
              </a:rPr>
              <a:t>https://id.rijksmuseum.nl/200109206</a:t>
            </a:r>
            <a:r>
              <a:rPr lang="fr-FR" sz="1600" dirty="0">
                <a:latin typeface="Times New Roman" panose="02020603050405020304" pitchFamily="18" charset="0"/>
                <a:cs typeface="Times New Roman" panose="02020603050405020304" pitchFamily="18" charset="0"/>
              </a:rPr>
              <a:t> (consulté le 4 octobre 2025).</a:t>
            </a:r>
          </a:p>
        </p:txBody>
      </p:sp>
    </p:spTree>
    <p:extLst>
      <p:ext uri="{BB962C8B-B14F-4D97-AF65-F5344CB8AC3E}">
        <p14:creationId xmlns:p14="http://schemas.microsoft.com/office/powerpoint/2010/main" val="1944341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305AA12-CA65-30CE-B30A-C5BFE6C716FE}"/>
              </a:ext>
            </a:extLst>
          </p:cNvPr>
          <p:cNvSpPr>
            <a:spLocks noGrp="1"/>
          </p:cNvSpPr>
          <p:nvPr>
            <p:ph type="title"/>
          </p:nvPr>
        </p:nvSpPr>
        <p:spPr>
          <a:xfrm>
            <a:off x="7137582" y="5919192"/>
            <a:ext cx="3428725" cy="729477"/>
          </a:xfrm>
        </p:spPr>
        <p:txBody>
          <a:bodyPr anchor="b">
            <a:normAutofit/>
          </a:bodyPr>
          <a:lstStyle/>
          <a:p>
            <a:r>
              <a:rPr lang="fr-FR" sz="1400" dirty="0">
                <a:latin typeface="Times New Roman" panose="02020603050405020304" pitchFamily="18" charset="0"/>
                <a:cs typeface="Times New Roman" panose="02020603050405020304" pitchFamily="18" charset="0"/>
              </a:rPr>
              <a:t>Carlo Crivelli, </a:t>
            </a:r>
            <a:r>
              <a:rPr lang="fr-FR" sz="1400" i="1" dirty="0">
                <a:latin typeface="Times New Roman" panose="02020603050405020304" pitchFamily="18" charset="0"/>
                <a:cs typeface="Times New Roman" panose="02020603050405020304" pitchFamily="18" charset="0"/>
              </a:rPr>
              <a:t>Sainte Marie-Madeleine</a:t>
            </a:r>
            <a:r>
              <a:rPr lang="fr-FR" sz="1400" dirty="0">
                <a:latin typeface="Times New Roman" panose="02020603050405020304" pitchFamily="18" charset="0"/>
                <a:cs typeface="Times New Roman" panose="02020603050405020304" pitchFamily="18" charset="0"/>
              </a:rPr>
              <a:t>, 1492, Amsterdam, </a:t>
            </a:r>
            <a:r>
              <a:rPr lang="fr-FR" sz="1400" dirty="0" err="1">
                <a:latin typeface="Times New Roman" panose="02020603050405020304" pitchFamily="18" charset="0"/>
                <a:cs typeface="Times New Roman" panose="02020603050405020304" pitchFamily="18" charset="0"/>
              </a:rPr>
              <a:t>Rijksmuseum</a:t>
            </a:r>
            <a:endParaRPr lang="fr-FR" sz="1400" dirty="0">
              <a:latin typeface="Times New Roman" panose="02020603050405020304" pitchFamily="18" charset="0"/>
              <a:cs typeface="Times New Roman" panose="02020603050405020304" pitchFamily="18" charset="0"/>
            </a:endParaRPr>
          </a:p>
        </p:txBody>
      </p:sp>
      <p:pic>
        <p:nvPicPr>
          <p:cNvPr id="4" name="Image 3" descr="Une image contenant peinture, art, mythologie, Prophète&#10;&#10;Le contenu généré par l’IA peut être incorrect.">
            <a:extLst>
              <a:ext uri="{FF2B5EF4-FFF2-40B4-BE49-F238E27FC236}">
                <a16:creationId xmlns:a16="http://schemas.microsoft.com/office/drawing/2014/main" id="{E9F2FD9C-537F-03F6-1942-878903EB5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051367" y="117549"/>
            <a:ext cx="2086215" cy="6622902"/>
          </a:xfrm>
          <a:prstGeom prst="rect">
            <a:avLst/>
          </a:prstGeom>
          <a:noFill/>
        </p:spPr>
      </p:pic>
    </p:spTree>
    <p:extLst>
      <p:ext uri="{BB962C8B-B14F-4D97-AF65-F5344CB8AC3E}">
        <p14:creationId xmlns:p14="http://schemas.microsoft.com/office/powerpoint/2010/main" val="356255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1ACB4-E55F-4E79-332E-29457EA765A3}"/>
              </a:ext>
            </a:extLst>
          </p:cNvPr>
          <p:cNvSpPr txBox="1">
            <a:spLocks/>
          </p:cNvSpPr>
          <p:nvPr/>
        </p:nvSpPr>
        <p:spPr>
          <a:xfrm>
            <a:off x="1381312" y="1822824"/>
            <a:ext cx="9429376" cy="27541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b="1" dirty="0">
                <a:solidFill>
                  <a:schemeClr val="accent5">
                    <a:lumMod val="75000"/>
                  </a:schemeClr>
                </a:solidFill>
                <a:latin typeface="Times New Roman" panose="02020603050405020304" pitchFamily="18" charset="0"/>
                <a:cs typeface="Times New Roman" panose="02020603050405020304" pitchFamily="18" charset="0"/>
              </a:rPr>
              <a:t>Comment et </a:t>
            </a:r>
            <a:r>
              <a:rPr lang="en-US" sz="4600" b="1" dirty="0" err="1">
                <a:solidFill>
                  <a:schemeClr val="accent5">
                    <a:lumMod val="75000"/>
                  </a:schemeClr>
                </a:solidFill>
                <a:latin typeface="Times New Roman" panose="02020603050405020304" pitchFamily="18" charset="0"/>
                <a:cs typeface="Times New Roman" panose="02020603050405020304" pitchFamily="18" charset="0"/>
              </a:rPr>
              <a:t>pourquoi</a:t>
            </a:r>
            <a:r>
              <a:rPr lang="en-US" sz="4600" b="1" dirty="0">
                <a:solidFill>
                  <a:schemeClr val="accent5">
                    <a:lumMod val="75000"/>
                  </a:schemeClr>
                </a:solidFill>
                <a:latin typeface="Times New Roman" panose="02020603050405020304" pitchFamily="18" charset="0"/>
                <a:cs typeface="Times New Roman" panose="02020603050405020304" pitchFamily="18" charset="0"/>
              </a:rPr>
              <a:t> Crivelli </a:t>
            </a:r>
            <a:r>
              <a:rPr lang="en-US" sz="4600" b="1" dirty="0" err="1">
                <a:solidFill>
                  <a:schemeClr val="accent5">
                    <a:lumMod val="75000"/>
                  </a:schemeClr>
                </a:solidFill>
                <a:latin typeface="Times New Roman" panose="02020603050405020304" pitchFamily="18" charset="0"/>
                <a:cs typeface="Times New Roman" panose="02020603050405020304" pitchFamily="18" charset="0"/>
              </a:rPr>
              <a:t>décide</a:t>
            </a:r>
            <a:r>
              <a:rPr lang="en-US" sz="4600" b="1" dirty="0">
                <a:solidFill>
                  <a:schemeClr val="accent5">
                    <a:lumMod val="75000"/>
                  </a:schemeClr>
                </a:solidFill>
                <a:latin typeface="Times New Roman" panose="02020603050405020304" pitchFamily="18" charset="0"/>
                <a:cs typeface="Times New Roman" panose="02020603050405020304" pitchFamily="18" charset="0"/>
              </a:rPr>
              <a:t>-t-il de </a:t>
            </a:r>
            <a:r>
              <a:rPr lang="en-US" sz="4600" b="1" dirty="0" err="1">
                <a:solidFill>
                  <a:schemeClr val="accent5">
                    <a:lumMod val="75000"/>
                  </a:schemeClr>
                </a:solidFill>
                <a:latin typeface="Times New Roman" panose="02020603050405020304" pitchFamily="18" charset="0"/>
                <a:cs typeface="Times New Roman" panose="02020603050405020304" pitchFamily="18" charset="0"/>
              </a:rPr>
              <a:t>représenter</a:t>
            </a:r>
            <a:r>
              <a:rPr lang="en-US" sz="4600" b="1" dirty="0">
                <a:solidFill>
                  <a:schemeClr val="accent5">
                    <a:lumMod val="75000"/>
                  </a:schemeClr>
                </a:solidFill>
                <a:latin typeface="Times New Roman" panose="02020603050405020304" pitchFamily="18" charset="0"/>
                <a:cs typeface="Times New Roman" panose="02020603050405020304" pitchFamily="18" charset="0"/>
              </a:rPr>
              <a:t> </a:t>
            </a:r>
            <a:r>
              <a:rPr lang="en-US" sz="4600" b="1" dirty="0" err="1">
                <a:solidFill>
                  <a:schemeClr val="accent5">
                    <a:lumMod val="75000"/>
                  </a:schemeClr>
                </a:solidFill>
                <a:latin typeface="Times New Roman" panose="02020603050405020304" pitchFamily="18" charset="0"/>
                <a:cs typeface="Times New Roman" panose="02020603050405020304" pitchFamily="18" charset="0"/>
              </a:rPr>
              <a:t>une</a:t>
            </a:r>
            <a:r>
              <a:rPr lang="en-US" sz="4600" b="1" dirty="0">
                <a:solidFill>
                  <a:schemeClr val="accent5">
                    <a:lumMod val="75000"/>
                  </a:schemeClr>
                </a:solidFill>
                <a:latin typeface="Times New Roman" panose="02020603050405020304" pitchFamily="18" charset="0"/>
                <a:cs typeface="Times New Roman" panose="02020603050405020304" pitchFamily="18" charset="0"/>
              </a:rPr>
              <a:t> </a:t>
            </a:r>
            <a:r>
              <a:rPr lang="en-US" sz="4600" b="1" dirty="0" err="1">
                <a:solidFill>
                  <a:schemeClr val="accent5">
                    <a:lumMod val="75000"/>
                  </a:schemeClr>
                </a:solidFill>
                <a:latin typeface="Times New Roman" panose="02020603050405020304" pitchFamily="18" charset="0"/>
                <a:cs typeface="Times New Roman" panose="02020603050405020304" pitchFamily="18" charset="0"/>
              </a:rPr>
              <a:t>sainte</a:t>
            </a:r>
            <a:r>
              <a:rPr lang="en-US" sz="4600" b="1" dirty="0">
                <a:solidFill>
                  <a:schemeClr val="accent5">
                    <a:lumMod val="75000"/>
                  </a:schemeClr>
                </a:solidFill>
                <a:latin typeface="Times New Roman" panose="02020603050405020304" pitchFamily="18" charset="0"/>
                <a:cs typeface="Times New Roman" panose="02020603050405020304" pitchFamily="18" charset="0"/>
              </a:rPr>
              <a:t>, Marie-Madeleine, dans un tableau de luxe </a:t>
            </a:r>
            <a:r>
              <a:rPr lang="en-US" sz="4600" b="1" dirty="0" err="1">
                <a:solidFill>
                  <a:schemeClr val="accent5">
                    <a:lumMod val="75000"/>
                  </a:schemeClr>
                </a:solidFill>
                <a:latin typeface="Times New Roman" panose="02020603050405020304" pitchFamily="18" charset="0"/>
                <a:cs typeface="Times New Roman" panose="02020603050405020304" pitchFamily="18" charset="0"/>
              </a:rPr>
              <a:t>féminin</a:t>
            </a:r>
            <a:r>
              <a:rPr lang="en-US" sz="4600" b="1" dirty="0">
                <a:solidFill>
                  <a:schemeClr val="accent5">
                    <a:lumMod val="7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23248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46D701-6C74-2E11-7534-8032AA5ACB8D}"/>
              </a:ext>
            </a:extLst>
          </p:cNvPr>
          <p:cNvSpPr>
            <a:spLocks noGrp="1"/>
          </p:cNvSpPr>
          <p:nvPr>
            <p:ph type="title"/>
          </p:nvPr>
        </p:nvSpPr>
        <p:spPr>
          <a:xfrm>
            <a:off x="838200" y="365125"/>
            <a:ext cx="10875682" cy="1325563"/>
          </a:xfrm>
        </p:spPr>
        <p:txBody>
          <a:bodyPr>
            <a:normAutofit/>
          </a:bodyPr>
          <a:lstStyle/>
          <a:p>
            <a:pPr algn="ctr"/>
            <a:r>
              <a:rPr lang="en-US" sz="2000" b="1" dirty="0">
                <a:latin typeface="Times New Roman" panose="02020603050405020304" pitchFamily="18" charset="0"/>
                <a:cs typeface="Times New Roman" panose="02020603050405020304" pitchFamily="18" charset="0"/>
              </a:rPr>
              <a:t>Comment et </a:t>
            </a:r>
            <a:r>
              <a:rPr lang="en-US" sz="2000" b="1" dirty="0" err="1">
                <a:latin typeface="Times New Roman" panose="02020603050405020304" pitchFamily="18" charset="0"/>
                <a:cs typeface="Times New Roman" panose="02020603050405020304" pitchFamily="18" charset="0"/>
              </a:rPr>
              <a:t>pourquoi</a:t>
            </a:r>
            <a:r>
              <a:rPr lang="en-US" sz="2000" b="1" dirty="0">
                <a:latin typeface="Times New Roman" panose="02020603050405020304" pitchFamily="18" charset="0"/>
                <a:cs typeface="Times New Roman" panose="02020603050405020304" pitchFamily="18" charset="0"/>
              </a:rPr>
              <a:t> Crivelli </a:t>
            </a:r>
            <a:r>
              <a:rPr lang="en-US" sz="2000" b="1" dirty="0" err="1">
                <a:latin typeface="Times New Roman" panose="02020603050405020304" pitchFamily="18" charset="0"/>
                <a:cs typeface="Times New Roman" panose="02020603050405020304" pitchFamily="18" charset="0"/>
              </a:rPr>
              <a:t>décide</a:t>
            </a:r>
            <a:r>
              <a:rPr lang="en-US" sz="2000" b="1" dirty="0">
                <a:latin typeface="Times New Roman" panose="02020603050405020304" pitchFamily="18" charset="0"/>
                <a:cs typeface="Times New Roman" panose="02020603050405020304" pitchFamily="18" charset="0"/>
              </a:rPr>
              <a:t>-t-il de </a:t>
            </a:r>
            <a:r>
              <a:rPr lang="en-US" sz="2000" b="1" dirty="0" err="1">
                <a:latin typeface="Times New Roman" panose="02020603050405020304" pitchFamily="18" charset="0"/>
                <a:cs typeface="Times New Roman" panose="02020603050405020304" pitchFamily="18" charset="0"/>
              </a:rPr>
              <a:t>représenter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une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sainte</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Marie-Madeleine, dans un tableau de luxe </a:t>
            </a:r>
            <a:r>
              <a:rPr lang="en-US" sz="2000" b="1" dirty="0" err="1">
                <a:latin typeface="Times New Roman" panose="02020603050405020304" pitchFamily="18" charset="0"/>
                <a:cs typeface="Times New Roman" panose="02020603050405020304" pitchFamily="18" charset="0"/>
              </a:rPr>
              <a:t>féminin</a:t>
            </a:r>
            <a:r>
              <a:rPr lang="en-US" sz="2000" b="1" dirty="0">
                <a:latin typeface="Times New Roman" panose="02020603050405020304" pitchFamily="18" charset="0"/>
                <a:cs typeface="Times New Roman" panose="02020603050405020304" pitchFamily="18" charset="0"/>
              </a:rPr>
              <a:t> ?</a:t>
            </a:r>
            <a:endParaRPr lang="fr-FR" sz="2000" b="1" dirty="0"/>
          </a:p>
        </p:txBody>
      </p:sp>
      <p:sp>
        <p:nvSpPr>
          <p:cNvPr id="3" name="Titre 1">
            <a:extLst>
              <a:ext uri="{FF2B5EF4-FFF2-40B4-BE49-F238E27FC236}">
                <a16:creationId xmlns:a16="http://schemas.microsoft.com/office/drawing/2014/main" id="{1A3B3B34-C239-0AF5-001A-EC34CF1F8354}"/>
              </a:ext>
            </a:extLst>
          </p:cNvPr>
          <p:cNvSpPr txBox="1">
            <a:spLocks/>
          </p:cNvSpPr>
          <p:nvPr/>
        </p:nvSpPr>
        <p:spPr>
          <a:xfrm>
            <a:off x="838200" y="1825527"/>
            <a:ext cx="9700208" cy="4053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200" b="1" dirty="0">
                <a:solidFill>
                  <a:schemeClr val="accent5">
                    <a:lumMod val="75000"/>
                  </a:schemeClr>
                </a:solidFill>
                <a:latin typeface="Times New Roman" panose="02020603050405020304" pitchFamily="18" charset="0"/>
                <a:cs typeface="Times New Roman" panose="02020603050405020304" pitchFamily="18" charset="0"/>
              </a:rPr>
              <a:t>I – </a:t>
            </a:r>
            <a:r>
              <a:rPr lang="fr-FR" sz="2300" b="1" dirty="0">
                <a:solidFill>
                  <a:schemeClr val="accent5">
                    <a:lumMod val="75000"/>
                  </a:schemeClr>
                </a:solidFill>
                <a:latin typeface="Times New Roman" panose="02020603050405020304" pitchFamily="18" charset="0"/>
                <a:cs typeface="Times New Roman" panose="02020603050405020304" pitchFamily="18" charset="0"/>
              </a:rPr>
              <a:t>Le choix de peindre Marie-Madeleine</a:t>
            </a:r>
          </a:p>
          <a:p>
            <a:pPr marL="457200" indent="-457200">
              <a:buAutoNum type="alphaLcPeriod"/>
            </a:pPr>
            <a:r>
              <a:rPr lang="fr-FR" sz="2300" dirty="0">
                <a:latin typeface="Times New Roman" panose="02020603050405020304" pitchFamily="18" charset="0"/>
                <a:cs typeface="Times New Roman" panose="02020603050405020304" pitchFamily="18" charset="0"/>
              </a:rPr>
              <a:t>L’inscription dans un style Renaissance et une iconographie traditionnelle </a:t>
            </a:r>
          </a:p>
          <a:p>
            <a:pPr marL="457200" indent="-457200">
              <a:buAutoNum type="alphaLcPeriod"/>
            </a:pPr>
            <a:r>
              <a:rPr lang="fr-FR" sz="2300" dirty="0">
                <a:latin typeface="Times New Roman" panose="02020603050405020304" pitchFamily="18" charset="0"/>
                <a:cs typeface="Times New Roman" panose="02020603050405020304" pitchFamily="18" charset="0"/>
              </a:rPr>
              <a:t>Une femme commanditaire dans un contexte mondain </a:t>
            </a:r>
          </a:p>
          <a:p>
            <a:endParaRPr lang="fr-FR" sz="2300" dirty="0">
              <a:latin typeface="Times New Roman" panose="02020603050405020304" pitchFamily="18" charset="0"/>
              <a:cs typeface="Times New Roman" panose="02020603050405020304" pitchFamily="18" charset="0"/>
            </a:endParaRPr>
          </a:p>
          <a:p>
            <a:r>
              <a:rPr lang="fr-FR" sz="2300" b="1" dirty="0">
                <a:solidFill>
                  <a:schemeClr val="accent5">
                    <a:lumMod val="75000"/>
                  </a:schemeClr>
                </a:solidFill>
                <a:latin typeface="Times New Roman" panose="02020603050405020304" pitchFamily="18" charset="0"/>
                <a:cs typeface="Times New Roman" panose="02020603050405020304" pitchFamily="18" charset="0"/>
              </a:rPr>
              <a:t>II – Représenter la tension entre profane et sacré </a:t>
            </a:r>
          </a:p>
          <a:p>
            <a:pPr marL="457200" indent="-457200">
              <a:buAutoNum type="alphaLcPeriod"/>
            </a:pPr>
            <a:r>
              <a:rPr lang="fr-FR" sz="2300" dirty="0">
                <a:latin typeface="Times New Roman" panose="02020603050405020304" pitchFamily="18" charset="0"/>
                <a:cs typeface="Times New Roman" panose="02020603050405020304" pitchFamily="18" charset="0"/>
              </a:rPr>
              <a:t>Une sainte plus séductrice que pénitente </a:t>
            </a:r>
          </a:p>
          <a:p>
            <a:pPr marL="457200" indent="-457200">
              <a:buAutoNum type="alphaLcPeriod"/>
            </a:pPr>
            <a:r>
              <a:rPr lang="fr-FR" sz="2300" dirty="0">
                <a:latin typeface="Times New Roman" panose="02020603050405020304" pitchFamily="18" charset="0"/>
                <a:cs typeface="Times New Roman" panose="02020603050405020304" pitchFamily="18" charset="0"/>
              </a:rPr>
              <a:t>La présence d’un souffle spirituel </a:t>
            </a:r>
          </a:p>
          <a:p>
            <a:pPr marL="457200" indent="-457200">
              <a:buAutoNum type="alphaLcPeriod"/>
            </a:pPr>
            <a:endParaRPr lang="fr-FR" sz="2300" dirty="0">
              <a:solidFill>
                <a:schemeClr val="accent5">
                  <a:lumMod val="75000"/>
                </a:schemeClr>
              </a:solidFill>
              <a:latin typeface="Times New Roman" panose="02020603050405020304" pitchFamily="18" charset="0"/>
              <a:cs typeface="Times New Roman" panose="02020603050405020304" pitchFamily="18" charset="0"/>
            </a:endParaRPr>
          </a:p>
          <a:p>
            <a:r>
              <a:rPr lang="fr-FR" sz="2300" b="1" dirty="0">
                <a:solidFill>
                  <a:schemeClr val="accent5">
                    <a:lumMod val="75000"/>
                  </a:schemeClr>
                </a:solidFill>
                <a:latin typeface="Times New Roman" panose="02020603050405020304" pitchFamily="18" charset="0"/>
                <a:cs typeface="Times New Roman" panose="02020603050405020304" pitchFamily="18" charset="0"/>
              </a:rPr>
              <a:t>III – L’originalité de Crivelli</a:t>
            </a:r>
          </a:p>
          <a:p>
            <a:pPr marL="457200" indent="-457200">
              <a:buAutoNum type="alphaLcPeriod"/>
            </a:pPr>
            <a:r>
              <a:rPr lang="fr-FR" sz="2300" dirty="0">
                <a:latin typeface="Times New Roman" panose="02020603050405020304" pitchFamily="18" charset="0"/>
                <a:cs typeface="Times New Roman" panose="02020603050405020304" pitchFamily="18" charset="0"/>
              </a:rPr>
              <a:t>Une sophistication ornementale ou symbolique ?</a:t>
            </a:r>
          </a:p>
          <a:p>
            <a:pPr marL="457200" indent="-457200">
              <a:buAutoNum type="alphaLcPeriod"/>
            </a:pPr>
            <a:r>
              <a:rPr lang="fr-FR" sz="2300" dirty="0">
                <a:latin typeface="Times New Roman" panose="02020603050405020304" pitchFamily="18" charset="0"/>
                <a:cs typeface="Times New Roman" panose="02020603050405020304" pitchFamily="18" charset="0"/>
              </a:rPr>
              <a:t>Une Madeleine qui interpelle le spectateur </a:t>
            </a:r>
          </a:p>
        </p:txBody>
      </p:sp>
    </p:spTree>
    <p:extLst>
      <p:ext uri="{BB962C8B-B14F-4D97-AF65-F5344CB8AC3E}">
        <p14:creationId xmlns:p14="http://schemas.microsoft.com/office/powerpoint/2010/main" val="1782268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806743-AC78-C8C6-3E3F-4F634A96FD64}"/>
              </a:ext>
            </a:extLst>
          </p:cNvPr>
          <p:cNvPicPr>
            <a:picLocks noChangeAspect="1"/>
          </p:cNvPicPr>
          <p:nvPr/>
        </p:nvPicPr>
        <p:blipFill>
          <a:blip r:embed="rId2"/>
          <a:stretch>
            <a:fillRect/>
          </a:stretch>
        </p:blipFill>
        <p:spPr>
          <a:xfrm>
            <a:off x="5782738" y="542206"/>
            <a:ext cx="4859862" cy="5196391"/>
          </a:xfrm>
          <a:prstGeom prst="rect">
            <a:avLst/>
          </a:prstGeom>
        </p:spPr>
      </p:pic>
      <p:sp>
        <p:nvSpPr>
          <p:cNvPr id="4" name="Titre 1">
            <a:extLst>
              <a:ext uri="{FF2B5EF4-FFF2-40B4-BE49-F238E27FC236}">
                <a16:creationId xmlns:a16="http://schemas.microsoft.com/office/drawing/2014/main" id="{294F9DE5-ABD7-229B-9531-4737FEAA1A48}"/>
              </a:ext>
            </a:extLst>
          </p:cNvPr>
          <p:cNvSpPr txBox="1">
            <a:spLocks/>
          </p:cNvSpPr>
          <p:nvPr/>
        </p:nvSpPr>
        <p:spPr>
          <a:xfrm>
            <a:off x="6570399" y="5502170"/>
            <a:ext cx="3537965" cy="813624"/>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400" dirty="0">
                <a:latin typeface="Times New Roman" panose="02020603050405020304" pitchFamily="18" charset="0"/>
                <a:cs typeface="Times New Roman" panose="02020603050405020304" pitchFamily="18" charset="0"/>
              </a:rPr>
              <a:t>Carlo Crivelli, </a:t>
            </a:r>
            <a:r>
              <a:rPr lang="fr-FR" sz="1400" i="1" dirty="0">
                <a:latin typeface="Times New Roman" panose="02020603050405020304" pitchFamily="18" charset="0"/>
                <a:cs typeface="Times New Roman" panose="02020603050405020304" pitchFamily="18" charset="0"/>
              </a:rPr>
              <a:t>Sainte Marie-Madeleine</a:t>
            </a:r>
            <a:r>
              <a:rPr lang="fr-FR" sz="1400" dirty="0">
                <a:latin typeface="Times New Roman" panose="02020603050405020304" pitchFamily="18" charset="0"/>
                <a:cs typeface="Times New Roman" panose="02020603050405020304" pitchFamily="18" charset="0"/>
              </a:rPr>
              <a:t>, 1492, Amsterdam, </a:t>
            </a:r>
            <a:r>
              <a:rPr lang="fr-FR" sz="1400" dirty="0" err="1">
                <a:latin typeface="Times New Roman" panose="02020603050405020304" pitchFamily="18" charset="0"/>
                <a:cs typeface="Times New Roman" panose="02020603050405020304" pitchFamily="18" charset="0"/>
              </a:rPr>
              <a:t>Rijksmuseum</a:t>
            </a:r>
            <a:r>
              <a:rPr lang="fr-FR" sz="1400" dirty="0">
                <a:latin typeface="Times New Roman" panose="02020603050405020304" pitchFamily="18" charset="0"/>
                <a:cs typeface="Times New Roman" panose="02020603050405020304" pitchFamily="18" charset="0"/>
              </a:rPr>
              <a:t> (détail)</a:t>
            </a:r>
          </a:p>
        </p:txBody>
      </p:sp>
      <p:pic>
        <p:nvPicPr>
          <p:cNvPr id="5" name="Image 4" descr="Une image contenant peinture, art, mythologie, Prophète&#10;&#10;Le contenu généré par l’IA peut être incorrect.">
            <a:extLst>
              <a:ext uri="{FF2B5EF4-FFF2-40B4-BE49-F238E27FC236}">
                <a16:creationId xmlns:a16="http://schemas.microsoft.com/office/drawing/2014/main" id="{E65C2A2B-38B0-CDDB-CEB6-8854D91AD7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172419" y="428991"/>
            <a:ext cx="2002423" cy="6356895"/>
          </a:xfrm>
          <a:prstGeom prst="rect">
            <a:avLst/>
          </a:prstGeom>
          <a:noFill/>
        </p:spPr>
      </p:pic>
      <p:sp>
        <p:nvSpPr>
          <p:cNvPr id="6" name="Titre 1">
            <a:extLst>
              <a:ext uri="{FF2B5EF4-FFF2-40B4-BE49-F238E27FC236}">
                <a16:creationId xmlns:a16="http://schemas.microsoft.com/office/drawing/2014/main" id="{FD43236E-0BA0-790F-8218-68F7A1E3E2E7}"/>
              </a:ext>
            </a:extLst>
          </p:cNvPr>
          <p:cNvSpPr txBox="1">
            <a:spLocks/>
          </p:cNvSpPr>
          <p:nvPr/>
        </p:nvSpPr>
        <p:spPr>
          <a:xfrm>
            <a:off x="3222567" y="5738597"/>
            <a:ext cx="2813596" cy="886796"/>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400" dirty="0">
                <a:latin typeface="Times New Roman" panose="02020603050405020304" pitchFamily="18" charset="0"/>
                <a:cs typeface="Times New Roman" panose="02020603050405020304" pitchFamily="18" charset="0"/>
              </a:rPr>
              <a:t>Carlo Crivelli, </a:t>
            </a:r>
            <a:r>
              <a:rPr lang="fr-FR" sz="1400" i="1" dirty="0">
                <a:latin typeface="Times New Roman" panose="02020603050405020304" pitchFamily="18" charset="0"/>
                <a:cs typeface="Times New Roman" panose="02020603050405020304" pitchFamily="18" charset="0"/>
              </a:rPr>
              <a:t>Sainte Marie-Madeleine</a:t>
            </a:r>
            <a:r>
              <a:rPr lang="fr-FR" sz="1400" dirty="0">
                <a:latin typeface="Times New Roman" panose="02020603050405020304" pitchFamily="18" charset="0"/>
                <a:cs typeface="Times New Roman" panose="02020603050405020304" pitchFamily="18" charset="0"/>
              </a:rPr>
              <a:t>, 1492, Amsterdam, </a:t>
            </a:r>
            <a:r>
              <a:rPr lang="fr-FR" sz="1400" dirty="0" err="1">
                <a:latin typeface="Times New Roman" panose="02020603050405020304" pitchFamily="18" charset="0"/>
                <a:cs typeface="Times New Roman" panose="02020603050405020304" pitchFamily="18" charset="0"/>
              </a:rPr>
              <a:t>Rijksmuseum</a:t>
            </a:r>
            <a:endParaRPr lang="fr-FR" sz="1400" dirty="0">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34CE4F4E-6C00-B89E-1903-FDB371DDB661}"/>
              </a:ext>
            </a:extLst>
          </p:cNvPr>
          <p:cNvSpPr txBox="1"/>
          <p:nvPr/>
        </p:nvSpPr>
        <p:spPr>
          <a:xfrm>
            <a:off x="66184" y="72114"/>
            <a:ext cx="10134204" cy="600164"/>
          </a:xfrm>
          <a:prstGeom prst="rect">
            <a:avLst/>
          </a:prstGeom>
          <a:noFill/>
        </p:spPr>
        <p:txBody>
          <a:bodyPr wrap="square">
            <a:spAutoFit/>
          </a:bodyPr>
          <a:lstStyle/>
          <a:p>
            <a:r>
              <a:rPr lang="fr-FR" sz="1500" b="1" dirty="0">
                <a:solidFill>
                  <a:schemeClr val="accent5">
                    <a:lumMod val="75000"/>
                  </a:schemeClr>
                </a:solidFill>
                <a:latin typeface="Times New Roman" panose="02020603050405020304" pitchFamily="18" charset="0"/>
                <a:cs typeface="Times New Roman" panose="02020603050405020304" pitchFamily="18" charset="0"/>
              </a:rPr>
              <a:t>I – Le choix de peindre Marie-Madeleine    </a:t>
            </a:r>
            <a:r>
              <a:rPr lang="fr-FR" sz="1500" b="1" dirty="0">
                <a:latin typeface="Times New Roman" panose="02020603050405020304" pitchFamily="18" charset="0"/>
                <a:cs typeface="Times New Roman" panose="02020603050405020304" pitchFamily="18" charset="0"/>
              </a:rPr>
              <a:t>a. L’inscription dans un style Renaissance et une iconographie traditionnelle </a:t>
            </a:r>
          </a:p>
          <a:p>
            <a:endParaRPr lang="fr-FR"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136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2670F-C289-A47C-6907-43A19369DD85}"/>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26D73347-79DC-100E-DE28-109F02119B0C}"/>
              </a:ext>
            </a:extLst>
          </p:cNvPr>
          <p:cNvPicPr>
            <a:picLocks noChangeAspect="1"/>
          </p:cNvPicPr>
          <p:nvPr/>
        </p:nvPicPr>
        <p:blipFill>
          <a:blip r:embed="rId2"/>
          <a:stretch>
            <a:fillRect/>
          </a:stretch>
        </p:blipFill>
        <p:spPr>
          <a:xfrm>
            <a:off x="6978048" y="257709"/>
            <a:ext cx="4859862" cy="5196391"/>
          </a:xfrm>
          <a:prstGeom prst="rect">
            <a:avLst/>
          </a:prstGeom>
        </p:spPr>
      </p:pic>
      <p:sp>
        <p:nvSpPr>
          <p:cNvPr id="4" name="Titre 1">
            <a:extLst>
              <a:ext uri="{FF2B5EF4-FFF2-40B4-BE49-F238E27FC236}">
                <a16:creationId xmlns:a16="http://schemas.microsoft.com/office/drawing/2014/main" id="{4D4D5AAA-A3B2-413B-0642-CE93D55C8EF6}"/>
              </a:ext>
            </a:extLst>
          </p:cNvPr>
          <p:cNvSpPr txBox="1">
            <a:spLocks/>
          </p:cNvSpPr>
          <p:nvPr/>
        </p:nvSpPr>
        <p:spPr>
          <a:xfrm>
            <a:off x="7819976" y="5495373"/>
            <a:ext cx="3537965" cy="531132"/>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400" dirty="0">
                <a:latin typeface="Times New Roman" panose="02020603050405020304" pitchFamily="18" charset="0"/>
                <a:cs typeface="Times New Roman" panose="02020603050405020304" pitchFamily="18" charset="0"/>
              </a:rPr>
              <a:t>Carlo Crivelli, </a:t>
            </a:r>
            <a:r>
              <a:rPr lang="fr-FR" sz="1400" i="1" dirty="0">
                <a:latin typeface="Times New Roman" panose="02020603050405020304" pitchFamily="18" charset="0"/>
                <a:cs typeface="Times New Roman" panose="02020603050405020304" pitchFamily="18" charset="0"/>
              </a:rPr>
              <a:t>Sainte Marie-Madeleine</a:t>
            </a:r>
            <a:r>
              <a:rPr lang="fr-FR" sz="1400" dirty="0">
                <a:latin typeface="Times New Roman" panose="02020603050405020304" pitchFamily="18" charset="0"/>
                <a:cs typeface="Times New Roman" panose="02020603050405020304" pitchFamily="18" charset="0"/>
              </a:rPr>
              <a:t>, 1492, Amsterdam, </a:t>
            </a:r>
            <a:r>
              <a:rPr lang="fr-FR" sz="1400" dirty="0" err="1">
                <a:latin typeface="Times New Roman" panose="02020603050405020304" pitchFamily="18" charset="0"/>
                <a:cs typeface="Times New Roman" panose="02020603050405020304" pitchFamily="18" charset="0"/>
              </a:rPr>
              <a:t>Rijksmuseum</a:t>
            </a:r>
            <a:r>
              <a:rPr lang="fr-FR" sz="1400" dirty="0">
                <a:latin typeface="Times New Roman" panose="02020603050405020304" pitchFamily="18" charset="0"/>
                <a:cs typeface="Times New Roman" panose="02020603050405020304" pitchFamily="18" charset="0"/>
              </a:rPr>
              <a:t> (détail)</a:t>
            </a:r>
          </a:p>
        </p:txBody>
      </p:sp>
      <p:pic>
        <p:nvPicPr>
          <p:cNvPr id="2" name="Picture 6" descr="L'Œuvre à la Loupe : La Naissance de Vénus de Botticelli | Rise Art">
            <a:extLst>
              <a:ext uri="{FF2B5EF4-FFF2-40B4-BE49-F238E27FC236}">
                <a16:creationId xmlns:a16="http://schemas.microsoft.com/office/drawing/2014/main" id="{A0B75CC0-ED14-1B83-6548-B79C482B0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38" y="257709"/>
            <a:ext cx="5505059" cy="3631927"/>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a:extLst>
              <a:ext uri="{FF2B5EF4-FFF2-40B4-BE49-F238E27FC236}">
                <a16:creationId xmlns:a16="http://schemas.microsoft.com/office/drawing/2014/main" id="{F4C76E20-D391-F271-7F31-D25895943F29}"/>
              </a:ext>
            </a:extLst>
          </p:cNvPr>
          <p:cNvSpPr txBox="1">
            <a:spLocks/>
          </p:cNvSpPr>
          <p:nvPr/>
        </p:nvSpPr>
        <p:spPr>
          <a:xfrm>
            <a:off x="1447938" y="3510477"/>
            <a:ext cx="4260881" cy="886796"/>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400" dirty="0">
                <a:latin typeface="Times New Roman" panose="02020603050405020304" pitchFamily="18" charset="0"/>
                <a:cs typeface="Times New Roman" panose="02020603050405020304" pitchFamily="18" charset="0"/>
              </a:rPr>
              <a:t>Sandro Botticelli, </a:t>
            </a:r>
            <a:r>
              <a:rPr lang="fr-FR" sz="1400" i="1" dirty="0">
                <a:latin typeface="Times New Roman" panose="02020603050405020304" pitchFamily="18" charset="0"/>
                <a:cs typeface="Times New Roman" panose="02020603050405020304" pitchFamily="18" charset="0"/>
              </a:rPr>
              <a:t>La Naissance de Vénus</a:t>
            </a:r>
            <a:r>
              <a:rPr lang="fr-FR" sz="1400" dirty="0">
                <a:latin typeface="Times New Roman" panose="02020603050405020304" pitchFamily="18" charset="0"/>
                <a:cs typeface="Times New Roman" panose="02020603050405020304" pitchFamily="18" charset="0"/>
              </a:rPr>
              <a:t>, 1482-1485, Florence, Galerie des Offices </a:t>
            </a:r>
          </a:p>
        </p:txBody>
      </p:sp>
      <p:sp>
        <p:nvSpPr>
          <p:cNvPr id="9" name="ZoneTexte 8">
            <a:extLst>
              <a:ext uri="{FF2B5EF4-FFF2-40B4-BE49-F238E27FC236}">
                <a16:creationId xmlns:a16="http://schemas.microsoft.com/office/drawing/2014/main" id="{58C49FC6-3705-6935-22B2-DAC9109758F1}"/>
              </a:ext>
            </a:extLst>
          </p:cNvPr>
          <p:cNvSpPr txBox="1"/>
          <p:nvPr/>
        </p:nvSpPr>
        <p:spPr>
          <a:xfrm>
            <a:off x="354090" y="4530237"/>
            <a:ext cx="6448579" cy="2120965"/>
          </a:xfrm>
          <a:prstGeom prst="rect">
            <a:avLst/>
          </a:prstGeom>
          <a:noFill/>
        </p:spPr>
        <p:txBody>
          <a:bodyPr wrap="square">
            <a:spAutoFit/>
          </a:bodyPr>
          <a:lstStyle/>
          <a:p>
            <a:pPr algn="just">
              <a:lnSpc>
                <a:spcPct val="115000"/>
              </a:lnSpc>
              <a:spcAft>
                <a:spcPts val="800"/>
              </a:spcAft>
              <a:buNone/>
            </a:pPr>
            <a:r>
              <a:rPr lang="fr-FR" sz="1600" kern="100" dirty="0">
                <a:effectLst/>
                <a:latin typeface="Times New Roman" panose="02020603050405020304" pitchFamily="18" charset="0"/>
                <a:ea typeface="Yu Mincho" panose="02020400000000000000" pitchFamily="18" charset="-128"/>
              </a:rPr>
              <a:t>« </a:t>
            </a:r>
            <a:r>
              <a:rPr lang="fr-FR" sz="1600" i="1" kern="100" dirty="0">
                <a:effectLst/>
                <a:latin typeface="Times New Roman" panose="02020603050405020304" pitchFamily="18" charset="0"/>
                <a:ea typeface="Yu Mincho" panose="02020400000000000000" pitchFamily="18" charset="-128"/>
              </a:rPr>
              <a:t>Avant son repentir, elle est figurée en courtisane séduisante, parée et fardée (à la Renaissance, son image se confond parfois avec celle de Vénus). Après sa pénitence, elle se présente au contraire dans la pauvreté, misérable simplement vêtue de ses cheveux. Des larmes coulent sur ses joues. </a:t>
            </a:r>
            <a:r>
              <a:rPr lang="fr-FR" sz="1600" kern="100" dirty="0">
                <a:effectLst/>
                <a:latin typeface="Times New Roman" panose="02020603050405020304" pitchFamily="18" charset="0"/>
                <a:ea typeface="Yu Mincho" panose="02020400000000000000" pitchFamily="18" charset="-128"/>
              </a:rPr>
              <a:t>» </a:t>
            </a:r>
          </a:p>
          <a:p>
            <a:pPr algn="r">
              <a:lnSpc>
                <a:spcPct val="115000"/>
              </a:lnSpc>
              <a:spcAft>
                <a:spcPts val="800"/>
              </a:spcAft>
              <a:buNone/>
            </a:pPr>
            <a:r>
              <a:rPr lang="fr-FR" sz="1200" kern="100" dirty="0">
                <a:effectLst/>
                <a:latin typeface="Times New Roman" panose="02020603050405020304" pitchFamily="18" charset="0"/>
                <a:ea typeface="Yu Mincho" panose="02020400000000000000" pitchFamily="18" charset="-128"/>
              </a:rPr>
              <a:t>Gaston DUCHET-SUCHAUX, Michel PASTOUREAU (</a:t>
            </a:r>
            <a:r>
              <a:rPr lang="fr-FR" sz="1200" kern="100" dirty="0" err="1">
                <a:effectLst/>
                <a:latin typeface="Times New Roman" panose="02020603050405020304" pitchFamily="18" charset="0"/>
                <a:ea typeface="Yu Mincho" panose="02020400000000000000" pitchFamily="18" charset="-128"/>
              </a:rPr>
              <a:t>dir</a:t>
            </a:r>
            <a:r>
              <a:rPr lang="fr-FR" sz="1200" kern="100" dirty="0">
                <a:effectLst/>
                <a:latin typeface="Times New Roman" panose="02020603050405020304" pitchFamily="18" charset="0"/>
                <a:ea typeface="Yu Mincho" panose="02020400000000000000" pitchFamily="18" charset="-128"/>
              </a:rPr>
              <a:t>.), </a:t>
            </a:r>
            <a:r>
              <a:rPr lang="fr-FR" sz="1200" i="1" kern="100" dirty="0">
                <a:effectLst/>
                <a:latin typeface="Times New Roman" panose="02020603050405020304" pitchFamily="18" charset="0"/>
                <a:ea typeface="Yu Mincho" panose="02020400000000000000" pitchFamily="18" charset="-128"/>
              </a:rPr>
              <a:t>La Bible et les saints</a:t>
            </a:r>
            <a:r>
              <a:rPr lang="fr-FR" sz="1200" kern="100" dirty="0">
                <a:effectLst/>
                <a:latin typeface="Times New Roman" panose="02020603050405020304" pitchFamily="18" charset="0"/>
                <a:ea typeface="Yu Mincho" panose="02020400000000000000" pitchFamily="18" charset="-128"/>
              </a:rPr>
              <a:t>, </a:t>
            </a:r>
          </a:p>
          <a:p>
            <a:pPr algn="r">
              <a:lnSpc>
                <a:spcPct val="115000"/>
              </a:lnSpc>
              <a:spcAft>
                <a:spcPts val="800"/>
              </a:spcAft>
              <a:buNone/>
            </a:pPr>
            <a:r>
              <a:rPr lang="fr-FR" sz="1200" kern="100" dirty="0">
                <a:effectLst/>
                <a:latin typeface="Times New Roman" panose="02020603050405020304" pitchFamily="18" charset="0"/>
                <a:ea typeface="Yu Mincho" panose="02020400000000000000" pitchFamily="18" charset="-128"/>
              </a:rPr>
              <a:t>Paris, Collection « Champs arts », Flammarion, 2021.</a:t>
            </a:r>
          </a:p>
        </p:txBody>
      </p:sp>
    </p:spTree>
    <p:extLst>
      <p:ext uri="{BB962C8B-B14F-4D97-AF65-F5344CB8AC3E}">
        <p14:creationId xmlns:p14="http://schemas.microsoft.com/office/powerpoint/2010/main" val="2908853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4837E-9916-96A5-B444-2344E99A3B1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D978690-8BCC-10F2-8D79-071A683EDB0F}"/>
              </a:ext>
            </a:extLst>
          </p:cNvPr>
          <p:cNvSpPr>
            <a:spLocks noGrp="1"/>
          </p:cNvSpPr>
          <p:nvPr>
            <p:ph type="title"/>
          </p:nvPr>
        </p:nvSpPr>
        <p:spPr/>
        <p:txBody>
          <a:bodyPr>
            <a:normAutofit/>
          </a:bodyPr>
          <a:lstStyle/>
          <a:p>
            <a:br>
              <a:rPr lang="fr-FR" dirty="0"/>
            </a:br>
            <a:endParaRPr lang="fr-FR" dirty="0"/>
          </a:p>
        </p:txBody>
      </p:sp>
      <p:sp>
        <p:nvSpPr>
          <p:cNvPr id="4" name="ZoneTexte 3">
            <a:extLst>
              <a:ext uri="{FF2B5EF4-FFF2-40B4-BE49-F238E27FC236}">
                <a16:creationId xmlns:a16="http://schemas.microsoft.com/office/drawing/2014/main" id="{BB6E3A38-AEE5-2264-2885-C68DC116BCFB}"/>
              </a:ext>
            </a:extLst>
          </p:cNvPr>
          <p:cNvSpPr txBox="1"/>
          <p:nvPr/>
        </p:nvSpPr>
        <p:spPr>
          <a:xfrm>
            <a:off x="6639758" y="5754211"/>
            <a:ext cx="2840905" cy="738664"/>
          </a:xfrm>
          <a:prstGeom prst="rect">
            <a:avLst/>
          </a:prstGeom>
          <a:noFill/>
        </p:spPr>
        <p:txBody>
          <a:bodyPr wrap="square" rtlCol="0">
            <a:spAutoFit/>
          </a:bodyPr>
          <a:lstStyle/>
          <a:p>
            <a:pPr algn="r"/>
            <a:r>
              <a:rPr lang="fr-FR" sz="1400" dirty="0">
                <a:latin typeface="Times New Roman" panose="02020603050405020304" pitchFamily="18" charset="0"/>
                <a:cs typeface="Times New Roman" panose="02020603050405020304" pitchFamily="18" charset="0"/>
              </a:rPr>
              <a:t>Gentile da Fabriano, </a:t>
            </a:r>
            <a:r>
              <a:rPr lang="fr-FR" sz="1400" i="1" dirty="0">
                <a:latin typeface="Times New Roman" panose="02020603050405020304" pitchFamily="18" charset="0"/>
                <a:cs typeface="Times New Roman" panose="02020603050405020304" pitchFamily="18" charset="0"/>
              </a:rPr>
              <a:t>Polyptique de Valle </a:t>
            </a:r>
            <a:r>
              <a:rPr lang="fr-FR" sz="1400" i="1" dirty="0" err="1">
                <a:latin typeface="Times New Roman" panose="02020603050405020304" pitchFamily="18" charset="0"/>
                <a:cs typeface="Times New Roman" panose="02020603050405020304" pitchFamily="18" charset="0"/>
              </a:rPr>
              <a:t>Romita</a:t>
            </a:r>
            <a:r>
              <a:rPr lang="fr-FR" sz="1400" dirty="0">
                <a:latin typeface="Times New Roman" panose="02020603050405020304" pitchFamily="18" charset="0"/>
                <a:cs typeface="Times New Roman" panose="02020603050405020304" pitchFamily="18" charset="0"/>
              </a:rPr>
              <a:t>, environ 1408, Milan, Pinacothèque de Brera (détail)</a:t>
            </a:r>
          </a:p>
        </p:txBody>
      </p:sp>
      <p:pic>
        <p:nvPicPr>
          <p:cNvPr id="3" name="Image 2" descr="Une image contenant peinture, art, mythologie, Prophète&#10;&#10;Le contenu généré par l’IA peut être incorrect.">
            <a:extLst>
              <a:ext uri="{FF2B5EF4-FFF2-40B4-BE49-F238E27FC236}">
                <a16:creationId xmlns:a16="http://schemas.microsoft.com/office/drawing/2014/main" id="{124FFC29-9040-BC69-AB6D-35B639661A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0283" y="117549"/>
            <a:ext cx="2086215" cy="6622902"/>
          </a:xfrm>
          <a:prstGeom prst="rect">
            <a:avLst/>
          </a:prstGeom>
          <a:noFill/>
        </p:spPr>
      </p:pic>
      <p:sp>
        <p:nvSpPr>
          <p:cNvPr id="5" name="Titre 1">
            <a:extLst>
              <a:ext uri="{FF2B5EF4-FFF2-40B4-BE49-F238E27FC236}">
                <a16:creationId xmlns:a16="http://schemas.microsoft.com/office/drawing/2014/main" id="{A5F15009-2ABC-D584-E2BF-035F616B1858}"/>
              </a:ext>
            </a:extLst>
          </p:cNvPr>
          <p:cNvSpPr txBox="1">
            <a:spLocks/>
          </p:cNvSpPr>
          <p:nvPr/>
        </p:nvSpPr>
        <p:spPr>
          <a:xfrm>
            <a:off x="2576498" y="5681289"/>
            <a:ext cx="3111408" cy="811586"/>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400" dirty="0">
                <a:latin typeface="Times New Roman" panose="02020603050405020304" pitchFamily="18" charset="0"/>
                <a:cs typeface="Times New Roman" panose="02020603050405020304" pitchFamily="18" charset="0"/>
              </a:rPr>
              <a:t>Carlo Crivelli, </a:t>
            </a:r>
            <a:r>
              <a:rPr lang="fr-FR" sz="1400" i="1" dirty="0">
                <a:latin typeface="Times New Roman" panose="02020603050405020304" pitchFamily="18" charset="0"/>
                <a:cs typeface="Times New Roman" panose="02020603050405020304" pitchFamily="18" charset="0"/>
              </a:rPr>
              <a:t>Sainte Marie-Madeleine</a:t>
            </a:r>
            <a:r>
              <a:rPr lang="fr-FR" sz="1400" dirty="0">
                <a:latin typeface="Times New Roman" panose="02020603050405020304" pitchFamily="18" charset="0"/>
                <a:cs typeface="Times New Roman" panose="02020603050405020304" pitchFamily="18" charset="0"/>
              </a:rPr>
              <a:t>, 1492, Amsterdam, </a:t>
            </a:r>
            <a:r>
              <a:rPr lang="fr-FR" sz="1400" dirty="0" err="1">
                <a:latin typeface="Times New Roman" panose="02020603050405020304" pitchFamily="18" charset="0"/>
                <a:cs typeface="Times New Roman" panose="02020603050405020304" pitchFamily="18" charset="0"/>
              </a:rPr>
              <a:t>Rijksmuseum</a:t>
            </a:r>
            <a:endParaRPr lang="fr-FR" sz="1400" dirty="0">
              <a:latin typeface="Times New Roman" panose="02020603050405020304" pitchFamily="18" charset="0"/>
              <a:cs typeface="Times New Roman" panose="02020603050405020304" pitchFamily="18" charset="0"/>
            </a:endParaRPr>
          </a:p>
        </p:txBody>
      </p:sp>
      <p:pic>
        <p:nvPicPr>
          <p:cNvPr id="2050" name="Picture 2" descr="Polyptych of Valle Romita (right side) by GENTILE DA FABRIANO">
            <a:extLst>
              <a:ext uri="{FF2B5EF4-FFF2-40B4-BE49-F238E27FC236}">
                <a16:creationId xmlns:a16="http://schemas.microsoft.com/office/drawing/2014/main" id="{90FD57C0-8CC4-C762-C33B-2C41DA72E2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25" t="33039"/>
          <a:stretch>
            <a:fillRect/>
          </a:stretch>
        </p:blipFill>
        <p:spPr bwMode="auto">
          <a:xfrm>
            <a:off x="9546854" y="117549"/>
            <a:ext cx="2307240" cy="66542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EA759DE-0CD1-0A10-B6BA-4362B166F2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0386" y="117549"/>
            <a:ext cx="6002570" cy="3541339"/>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BFF4A7E8-AB31-A4CE-128B-80CC4338C189}"/>
              </a:ext>
            </a:extLst>
          </p:cNvPr>
          <p:cNvSpPr txBox="1"/>
          <p:nvPr/>
        </p:nvSpPr>
        <p:spPr>
          <a:xfrm>
            <a:off x="3998259" y="3737427"/>
            <a:ext cx="4195482" cy="738664"/>
          </a:xfrm>
          <a:prstGeom prst="rect">
            <a:avLst/>
          </a:prstGeom>
          <a:noFill/>
        </p:spPr>
        <p:txBody>
          <a:bodyPr wrap="square" rtlCol="0">
            <a:spAutoFit/>
          </a:bodyPr>
          <a:lstStyle/>
          <a:p>
            <a:r>
              <a:rPr lang="fr-FR" sz="1400" dirty="0">
                <a:latin typeface="Times New Roman" panose="02020603050405020304" pitchFamily="18" charset="0"/>
                <a:cs typeface="Times New Roman" panose="02020603050405020304" pitchFamily="18" charset="0"/>
              </a:rPr>
              <a:t>Gozzoli </a:t>
            </a:r>
            <a:r>
              <a:rPr lang="fr-FR" sz="1400" dirty="0" err="1">
                <a:latin typeface="Times New Roman" panose="02020603050405020304" pitchFamily="18" charset="0"/>
                <a:cs typeface="Times New Roman" panose="02020603050405020304" pitchFamily="18" charset="0"/>
              </a:rPr>
              <a:t>Benozzo</a:t>
            </a:r>
            <a:r>
              <a:rPr lang="fr-FR" sz="1400" dirty="0">
                <a:latin typeface="Times New Roman" panose="02020603050405020304" pitchFamily="18" charset="0"/>
                <a:cs typeface="Times New Roman" panose="02020603050405020304" pitchFamily="18" charset="0"/>
              </a:rPr>
              <a:t>, </a:t>
            </a:r>
            <a:r>
              <a:rPr lang="fr-FR" sz="1400" i="1" dirty="0">
                <a:latin typeface="Times New Roman" panose="02020603050405020304" pitchFamily="18" charset="0"/>
                <a:cs typeface="Times New Roman" panose="02020603050405020304" pitchFamily="18" charset="0"/>
              </a:rPr>
              <a:t>La Bienheureuse Fina de' </a:t>
            </a:r>
            <a:r>
              <a:rPr lang="fr-FR" sz="1400" i="1" dirty="0" err="1">
                <a:latin typeface="Times New Roman" panose="02020603050405020304" pitchFamily="18" charset="0"/>
                <a:cs typeface="Times New Roman" panose="02020603050405020304" pitchFamily="18" charset="0"/>
              </a:rPr>
              <a:t>Ciardi</a:t>
            </a:r>
            <a:r>
              <a:rPr lang="fr-FR" sz="1400" i="1" dirty="0">
                <a:latin typeface="Times New Roman" panose="02020603050405020304" pitchFamily="18" charset="0"/>
                <a:cs typeface="Times New Roman" panose="02020603050405020304" pitchFamily="18" charset="0"/>
              </a:rPr>
              <a:t> et sainte Marie-Madeleine</a:t>
            </a:r>
            <a:r>
              <a:rPr lang="fr-FR" sz="1400" dirty="0">
                <a:latin typeface="Times New Roman" panose="02020603050405020304" pitchFamily="18" charset="0"/>
                <a:cs typeface="Times New Roman" panose="02020603050405020304" pitchFamily="18" charset="0"/>
              </a:rPr>
              <a:t>, 1464-1467, Avignon, Musée du Petit Palais</a:t>
            </a:r>
          </a:p>
        </p:txBody>
      </p:sp>
    </p:spTree>
    <p:extLst>
      <p:ext uri="{BB962C8B-B14F-4D97-AF65-F5344CB8AC3E}">
        <p14:creationId xmlns:p14="http://schemas.microsoft.com/office/powerpoint/2010/main" val="59670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DFF2B-C125-B326-5CC3-ED9002E51B0A}"/>
            </a:ext>
          </a:extLst>
        </p:cNvPr>
        <p:cNvGrpSpPr/>
        <p:nvPr/>
      </p:nvGrpSpPr>
      <p:grpSpPr>
        <a:xfrm>
          <a:off x="0" y="0"/>
          <a:ext cx="0" cy="0"/>
          <a:chOff x="0" y="0"/>
          <a:chExt cx="0" cy="0"/>
        </a:xfrm>
      </p:grpSpPr>
      <p:pic>
        <p:nvPicPr>
          <p:cNvPr id="5" name="Image 4" descr="Une image contenant peinture, art, mythologie, Prophète&#10;&#10;Le contenu généré par l’IA peut être incorrect.">
            <a:extLst>
              <a:ext uri="{FF2B5EF4-FFF2-40B4-BE49-F238E27FC236}">
                <a16:creationId xmlns:a16="http://schemas.microsoft.com/office/drawing/2014/main" id="{09823B8D-F78B-7826-311F-A8CB5F8099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000334" y="117549"/>
            <a:ext cx="2086215" cy="6622902"/>
          </a:xfrm>
          <a:prstGeom prst="rect">
            <a:avLst/>
          </a:prstGeom>
          <a:noFill/>
        </p:spPr>
      </p:pic>
      <p:sp>
        <p:nvSpPr>
          <p:cNvPr id="6" name="Titre 1">
            <a:extLst>
              <a:ext uri="{FF2B5EF4-FFF2-40B4-BE49-F238E27FC236}">
                <a16:creationId xmlns:a16="http://schemas.microsoft.com/office/drawing/2014/main" id="{321DDF64-E1E9-3DF1-B94C-BCFC8DBDDB06}"/>
              </a:ext>
            </a:extLst>
          </p:cNvPr>
          <p:cNvSpPr txBox="1">
            <a:spLocks/>
          </p:cNvSpPr>
          <p:nvPr/>
        </p:nvSpPr>
        <p:spPr>
          <a:xfrm>
            <a:off x="0" y="5749864"/>
            <a:ext cx="1961274" cy="990586"/>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1400" dirty="0">
                <a:latin typeface="Times New Roman" panose="02020603050405020304" pitchFamily="18" charset="0"/>
                <a:cs typeface="Times New Roman" panose="02020603050405020304" pitchFamily="18" charset="0"/>
              </a:rPr>
              <a:t>Carlo Crivelli, </a:t>
            </a:r>
            <a:r>
              <a:rPr lang="fr-FR" sz="1400" i="1" dirty="0">
                <a:latin typeface="Times New Roman" panose="02020603050405020304" pitchFamily="18" charset="0"/>
                <a:cs typeface="Times New Roman" panose="02020603050405020304" pitchFamily="18" charset="0"/>
              </a:rPr>
              <a:t>Sainte Marie-Madeleine</a:t>
            </a:r>
            <a:r>
              <a:rPr lang="fr-FR" sz="1400" dirty="0">
                <a:latin typeface="Times New Roman" panose="02020603050405020304" pitchFamily="18" charset="0"/>
                <a:cs typeface="Times New Roman" panose="02020603050405020304" pitchFamily="18" charset="0"/>
              </a:rPr>
              <a:t>, 1492, Amsterdam, </a:t>
            </a:r>
            <a:r>
              <a:rPr lang="fr-FR" sz="1400" dirty="0" err="1">
                <a:latin typeface="Times New Roman" panose="02020603050405020304" pitchFamily="18" charset="0"/>
                <a:cs typeface="Times New Roman" panose="02020603050405020304" pitchFamily="18" charset="0"/>
              </a:rPr>
              <a:t>Rijksmuseum</a:t>
            </a:r>
            <a:endParaRPr lang="fr-FR" sz="1400" dirty="0">
              <a:latin typeface="Times New Roman" panose="02020603050405020304" pitchFamily="18" charset="0"/>
              <a:cs typeface="Times New Roman" panose="02020603050405020304" pitchFamily="18" charset="0"/>
            </a:endParaRPr>
          </a:p>
        </p:txBody>
      </p:sp>
      <p:pic>
        <p:nvPicPr>
          <p:cNvPr id="2" name="Image 1">
            <a:extLst>
              <a:ext uri="{FF2B5EF4-FFF2-40B4-BE49-F238E27FC236}">
                <a16:creationId xmlns:a16="http://schemas.microsoft.com/office/drawing/2014/main" id="{44A2200C-DF1F-BBCD-C2D5-2A3FAD17914F}"/>
              </a:ext>
            </a:extLst>
          </p:cNvPr>
          <p:cNvPicPr>
            <a:picLocks noChangeAspect="1"/>
          </p:cNvPicPr>
          <p:nvPr/>
        </p:nvPicPr>
        <p:blipFill>
          <a:blip r:embed="rId4"/>
          <a:stretch>
            <a:fillRect/>
          </a:stretch>
        </p:blipFill>
        <p:spPr>
          <a:xfrm>
            <a:off x="4667499" y="117549"/>
            <a:ext cx="2857001" cy="5906734"/>
          </a:xfrm>
          <a:prstGeom prst="rect">
            <a:avLst/>
          </a:prstGeom>
        </p:spPr>
      </p:pic>
      <p:sp>
        <p:nvSpPr>
          <p:cNvPr id="3" name="ZoneTexte 2">
            <a:extLst>
              <a:ext uri="{FF2B5EF4-FFF2-40B4-BE49-F238E27FC236}">
                <a16:creationId xmlns:a16="http://schemas.microsoft.com/office/drawing/2014/main" id="{A5A69D96-6555-FED2-617D-A4D8D51021F3}"/>
              </a:ext>
            </a:extLst>
          </p:cNvPr>
          <p:cNvSpPr txBox="1"/>
          <p:nvPr/>
        </p:nvSpPr>
        <p:spPr>
          <a:xfrm>
            <a:off x="4572539" y="6024283"/>
            <a:ext cx="3046919" cy="523220"/>
          </a:xfrm>
          <a:prstGeom prst="rect">
            <a:avLst/>
          </a:prstGeom>
          <a:noFill/>
        </p:spPr>
        <p:txBody>
          <a:bodyPr wrap="square" rtlCol="0">
            <a:spAutoFit/>
          </a:bodyPr>
          <a:lstStyle/>
          <a:p>
            <a:r>
              <a:rPr lang="fr-FR" sz="1400" dirty="0">
                <a:latin typeface="Times New Roman" panose="02020603050405020304" pitchFamily="18" charset="0"/>
                <a:cs typeface="Times New Roman" panose="02020603050405020304" pitchFamily="18" charset="0"/>
              </a:rPr>
              <a:t>Carlo Crivelli, </a:t>
            </a:r>
            <a:r>
              <a:rPr lang="fr-FR" sz="1400" i="1" dirty="0">
                <a:latin typeface="Times New Roman" panose="02020603050405020304" pitchFamily="18" charset="0"/>
                <a:cs typeface="Times New Roman" panose="02020603050405020304" pitchFamily="18" charset="0"/>
              </a:rPr>
              <a:t>Sainte Marie-Madeleine</a:t>
            </a:r>
            <a:r>
              <a:rPr lang="fr-FR" sz="1400" dirty="0">
                <a:latin typeface="Times New Roman" panose="02020603050405020304" pitchFamily="18" charset="0"/>
                <a:cs typeface="Times New Roman" panose="02020603050405020304" pitchFamily="18" charset="0"/>
              </a:rPr>
              <a:t>, 1489-1496, Londres, National </a:t>
            </a:r>
            <a:r>
              <a:rPr lang="fr-FR" sz="1400" dirty="0" err="1">
                <a:latin typeface="Times New Roman" panose="02020603050405020304" pitchFamily="18" charset="0"/>
                <a:cs typeface="Times New Roman" panose="02020603050405020304" pitchFamily="18" charset="0"/>
              </a:rPr>
              <a:t>Gallery</a:t>
            </a:r>
            <a:endParaRPr lang="fr-FR" sz="1400" dirty="0">
              <a:latin typeface="Times New Roman" panose="02020603050405020304" pitchFamily="18" charset="0"/>
              <a:cs typeface="Times New Roman" panose="02020603050405020304" pitchFamily="18" charset="0"/>
            </a:endParaRPr>
          </a:p>
        </p:txBody>
      </p:sp>
      <p:pic>
        <p:nvPicPr>
          <p:cNvPr id="8" name="Picture 2" descr="undefined">
            <a:extLst>
              <a:ext uri="{FF2B5EF4-FFF2-40B4-BE49-F238E27FC236}">
                <a16:creationId xmlns:a16="http://schemas.microsoft.com/office/drawing/2014/main" id="{91C62A75-D1DC-F6D7-2421-4F29B8CCB6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5450" y="93550"/>
            <a:ext cx="1854054" cy="66469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40CC74AA-698E-3FDA-EB0A-952D4A1DE243}"/>
              </a:ext>
            </a:extLst>
          </p:cNvPr>
          <p:cNvSpPr txBox="1"/>
          <p:nvPr/>
        </p:nvSpPr>
        <p:spPr>
          <a:xfrm>
            <a:off x="9959504" y="5239453"/>
            <a:ext cx="2232496" cy="1384995"/>
          </a:xfrm>
          <a:prstGeom prst="rect">
            <a:avLst/>
          </a:prstGeom>
          <a:noFill/>
        </p:spPr>
        <p:txBody>
          <a:bodyPr wrap="square" rtlCol="0">
            <a:spAutoFit/>
          </a:bodyPr>
          <a:lstStyle/>
          <a:p>
            <a:r>
              <a:rPr lang="fr-FR" sz="1400" dirty="0">
                <a:latin typeface="Times New Roman" panose="02020603050405020304" pitchFamily="18" charset="0"/>
                <a:cs typeface="Times New Roman" panose="02020603050405020304" pitchFamily="18" charset="0"/>
              </a:rPr>
              <a:t>Carlo Crivelli, </a:t>
            </a:r>
            <a:r>
              <a:rPr lang="fr-FR" sz="1400" i="1" dirty="0">
                <a:latin typeface="Times New Roman" panose="02020603050405020304" pitchFamily="18" charset="0"/>
                <a:cs typeface="Times New Roman" panose="02020603050405020304" pitchFamily="18" charset="0"/>
              </a:rPr>
              <a:t>Sainte Marie-Madeleine</a:t>
            </a:r>
            <a:r>
              <a:rPr lang="fr-FR" sz="1400" dirty="0">
                <a:latin typeface="Times New Roman" panose="02020603050405020304" pitchFamily="18" charset="0"/>
                <a:cs typeface="Times New Roman" panose="02020603050405020304" pitchFamily="18" charset="0"/>
              </a:rPr>
              <a:t>, détail du </a:t>
            </a:r>
            <a:r>
              <a:rPr lang="fr-FR" sz="1400" i="1" dirty="0">
                <a:latin typeface="Times New Roman" panose="02020603050405020304" pitchFamily="18" charset="0"/>
                <a:cs typeface="Times New Roman" panose="02020603050405020304" pitchFamily="18" charset="0"/>
              </a:rPr>
              <a:t>Polyptyque de San Francesco de Montefiore</a:t>
            </a:r>
            <a:r>
              <a:rPr lang="fr-FR" sz="1400" dirty="0">
                <a:latin typeface="Times New Roman" panose="02020603050405020304" pitchFamily="18" charset="0"/>
                <a:cs typeface="Times New Roman" panose="02020603050405020304" pitchFamily="18" charset="0"/>
              </a:rPr>
              <a:t>, 1470-1473, Montefiore </a:t>
            </a:r>
            <a:r>
              <a:rPr lang="fr-FR" sz="1400" dirty="0" err="1">
                <a:latin typeface="Times New Roman" panose="02020603050405020304" pitchFamily="18" charset="0"/>
                <a:cs typeface="Times New Roman" panose="02020603050405020304" pitchFamily="18" charset="0"/>
              </a:rPr>
              <a:t>dell’Aso</a:t>
            </a:r>
            <a:r>
              <a:rPr lang="fr-FR" sz="1400" dirty="0">
                <a:latin typeface="Times New Roman" panose="02020603050405020304" pitchFamily="18" charset="0"/>
                <a:cs typeface="Times New Roman" panose="02020603050405020304" pitchFamily="18" charset="0"/>
              </a:rPr>
              <a:t>, S. Lucia</a:t>
            </a:r>
          </a:p>
        </p:txBody>
      </p:sp>
    </p:spTree>
    <p:extLst>
      <p:ext uri="{BB962C8B-B14F-4D97-AF65-F5344CB8AC3E}">
        <p14:creationId xmlns:p14="http://schemas.microsoft.com/office/powerpoint/2010/main" val="403649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973E175-7E10-75FA-D00A-4D28A6BDBFE2}"/>
              </a:ext>
            </a:extLst>
          </p:cNvPr>
          <p:cNvPicPr>
            <a:picLocks noChangeAspect="1"/>
          </p:cNvPicPr>
          <p:nvPr/>
        </p:nvPicPr>
        <p:blipFill>
          <a:blip r:embed="rId2"/>
          <a:srcRect l="23684" t="5595" r="8422" b="-1"/>
          <a:stretch>
            <a:fillRect/>
          </a:stretch>
        </p:blipFill>
        <p:spPr>
          <a:xfrm>
            <a:off x="526301" y="926567"/>
            <a:ext cx="4402950" cy="5178315"/>
          </a:xfrm>
          <a:prstGeom prst="rect">
            <a:avLst/>
          </a:prstGeom>
        </p:spPr>
      </p:pic>
      <p:pic>
        <p:nvPicPr>
          <p:cNvPr id="7" name="Image 6">
            <a:extLst>
              <a:ext uri="{FF2B5EF4-FFF2-40B4-BE49-F238E27FC236}">
                <a16:creationId xmlns:a16="http://schemas.microsoft.com/office/drawing/2014/main" id="{5487344C-33A7-C378-4706-2A0B8A0177C5}"/>
              </a:ext>
            </a:extLst>
          </p:cNvPr>
          <p:cNvPicPr>
            <a:picLocks noChangeAspect="1"/>
          </p:cNvPicPr>
          <p:nvPr/>
        </p:nvPicPr>
        <p:blipFill>
          <a:blip r:embed="rId3"/>
          <a:srcRect t="7681"/>
          <a:stretch>
            <a:fillRect/>
          </a:stretch>
        </p:blipFill>
        <p:spPr>
          <a:xfrm>
            <a:off x="5616487" y="931438"/>
            <a:ext cx="6094648" cy="5173444"/>
          </a:xfrm>
          <a:prstGeom prst="rect">
            <a:avLst/>
          </a:prstGeom>
        </p:spPr>
      </p:pic>
      <p:sp>
        <p:nvSpPr>
          <p:cNvPr id="8" name="ZoneTexte 7">
            <a:extLst>
              <a:ext uri="{FF2B5EF4-FFF2-40B4-BE49-F238E27FC236}">
                <a16:creationId xmlns:a16="http://schemas.microsoft.com/office/drawing/2014/main" id="{0043AE14-353F-E8C4-D80F-9634D316E2C5}"/>
              </a:ext>
            </a:extLst>
          </p:cNvPr>
          <p:cNvSpPr txBox="1"/>
          <p:nvPr/>
        </p:nvSpPr>
        <p:spPr>
          <a:xfrm>
            <a:off x="6249260" y="3185341"/>
            <a:ext cx="1398852" cy="307777"/>
          </a:xfrm>
          <a:prstGeom prst="rect">
            <a:avLst/>
          </a:prstGeom>
          <a:noFill/>
        </p:spPr>
        <p:txBody>
          <a:bodyPr wrap="square" rtlCol="0">
            <a:spAutoFit/>
          </a:bodyPr>
          <a:lstStyle/>
          <a:p>
            <a:r>
              <a:rPr lang="fr-FR" sz="1400" b="1" dirty="0">
                <a:solidFill>
                  <a:srgbClr val="FF0000"/>
                </a:solidFill>
              </a:rPr>
              <a:t>CARPEGNA</a:t>
            </a:r>
          </a:p>
        </p:txBody>
      </p:sp>
      <p:sp>
        <p:nvSpPr>
          <p:cNvPr id="3" name="ZoneTexte 2">
            <a:extLst>
              <a:ext uri="{FF2B5EF4-FFF2-40B4-BE49-F238E27FC236}">
                <a16:creationId xmlns:a16="http://schemas.microsoft.com/office/drawing/2014/main" id="{A60D2F05-5848-F549-56BF-09C18EDED310}"/>
              </a:ext>
            </a:extLst>
          </p:cNvPr>
          <p:cNvSpPr txBox="1"/>
          <p:nvPr/>
        </p:nvSpPr>
        <p:spPr>
          <a:xfrm>
            <a:off x="66184" y="72114"/>
            <a:ext cx="10134204" cy="600164"/>
          </a:xfrm>
          <a:prstGeom prst="rect">
            <a:avLst/>
          </a:prstGeom>
          <a:noFill/>
        </p:spPr>
        <p:txBody>
          <a:bodyPr wrap="square">
            <a:spAutoFit/>
          </a:bodyPr>
          <a:lstStyle/>
          <a:p>
            <a:r>
              <a:rPr lang="fr-FR" sz="1500" b="1" dirty="0">
                <a:solidFill>
                  <a:schemeClr val="accent5">
                    <a:lumMod val="75000"/>
                  </a:schemeClr>
                </a:solidFill>
                <a:latin typeface="Times New Roman" panose="02020603050405020304" pitchFamily="18" charset="0"/>
                <a:cs typeface="Times New Roman" panose="02020603050405020304" pitchFamily="18" charset="0"/>
              </a:rPr>
              <a:t>I – Le choix de peindre Marie-Madeleine    </a:t>
            </a:r>
            <a:r>
              <a:rPr lang="fr-FR" sz="1500" b="1" dirty="0">
                <a:latin typeface="Times New Roman" panose="02020603050405020304" pitchFamily="18" charset="0"/>
                <a:cs typeface="Times New Roman" panose="02020603050405020304" pitchFamily="18" charset="0"/>
              </a:rPr>
              <a:t>b. Une femme commanditaire dans un contexte mondain</a:t>
            </a:r>
          </a:p>
          <a:p>
            <a:endParaRPr lang="fr-FR" sz="18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225020"/>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C0504D"/>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1023</Words>
  <Application>Microsoft Office PowerPoint</Application>
  <PresentationFormat>Grand écran</PresentationFormat>
  <Paragraphs>80</Paragraphs>
  <Slides>17</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Aptos</vt:lpstr>
      <vt:lpstr>Aptos Display</vt:lpstr>
      <vt:lpstr>Arial</vt:lpstr>
      <vt:lpstr>Times New Roman</vt:lpstr>
      <vt:lpstr>Thème Office</vt:lpstr>
      <vt:lpstr>Sainte Marie-Madeleine de Carlo Crivelli</vt:lpstr>
      <vt:lpstr>Carlo Crivelli, Sainte Marie-Madeleine, 1492, Amsterdam, Rijksmuseum</vt:lpstr>
      <vt:lpstr>Présentation PowerPoint</vt:lpstr>
      <vt:lpstr>Comment et pourquoi Crivelli décide-t-il de représenter une sainte,  Marie-Madeleine, dans un tableau de luxe féminin ?</vt:lpstr>
      <vt:lpstr>Présentation PowerPoint</vt:lpstr>
      <vt:lpstr>Présentation PowerPoint</vt:lpstr>
      <vt:lpstr> </vt:lpstr>
      <vt:lpstr>Présentation PowerPoint</vt:lpstr>
      <vt:lpstr>Présentation PowerPoint</vt:lpstr>
      <vt:lpstr>Présentation PowerPoint</vt:lpstr>
      <vt:lpstr>« Le contraste entre les deux parties de la vie de la sainte, avant et après la conversion, est total : plus elle se livre aux excès de la chair, aux plaisirs vains de l’apparence et du luxe, par amour  du monde, plus elle se contrit, se mortifie et se flagelle par amour pour Jésus. »    Thomas GOLSENNE, Carlo Crivelli et le matérialisme mystique du Quattrocento, Rennes, Collection « Art &amp; Société », Presses Universitaires de Rennes, 2017, p. 23. </vt:lpstr>
      <vt:lpstr>Présentation PowerPoint</vt:lpstr>
      <vt:lpstr> </vt:lpstr>
      <vt:lpstr>Présentation PowerPoint</vt:lpstr>
      <vt:lpstr>Présentation PowerPoint</vt:lpstr>
      <vt:lpstr>Présentation PowerPoint</vt:lpstr>
      <vt:lpstr>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Thierry DEMANGE</dc:creator>
  <cp:lastModifiedBy>Thierry DEMANGE</cp:lastModifiedBy>
  <cp:revision>57</cp:revision>
  <dcterms:created xsi:type="dcterms:W3CDTF">2025-10-05T16:45:26Z</dcterms:created>
  <dcterms:modified xsi:type="dcterms:W3CDTF">2025-10-12T20:37:33Z</dcterms:modified>
</cp:coreProperties>
</file>