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6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C97DA4-02B5-463E-8FF3-00CDFC7D282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8F97FF3-E640-453B-B5C3-5AA732C7D4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139E31D-08B3-4D16-AED3-D1151FA43F46}"/>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5" name="Espace réservé du pied de page 4">
            <a:extLst>
              <a:ext uri="{FF2B5EF4-FFF2-40B4-BE49-F238E27FC236}">
                <a16:creationId xmlns:a16="http://schemas.microsoft.com/office/drawing/2014/main" id="{8F8C5FB3-34D9-47B1-89A1-03426559AEC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D651E0-5BCF-41B5-B563-191AFD841260}"/>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3876783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9D366C-47B6-4F16-9CE4-BA012AC0689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7D9394E-6375-4E33-9FBC-A413D8A3745E}"/>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40C178-A7D8-4D6F-8A0F-064F4CE1B66D}"/>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5" name="Espace réservé du pied de page 4">
            <a:extLst>
              <a:ext uri="{FF2B5EF4-FFF2-40B4-BE49-F238E27FC236}">
                <a16:creationId xmlns:a16="http://schemas.microsoft.com/office/drawing/2014/main" id="{278F2237-A787-46A4-9506-9DF8FFFB948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D57610E-E2CF-4622-A5FE-2C124DA9F7E5}"/>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26410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A22B127-DA07-4AD7-AAA9-47062265634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106B32D-6A1E-489E-B3A4-7CF056A19FCF}"/>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BA5A7E6-1967-47DF-B7E6-6BDF12DAC30F}"/>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5" name="Espace réservé du pied de page 4">
            <a:extLst>
              <a:ext uri="{FF2B5EF4-FFF2-40B4-BE49-F238E27FC236}">
                <a16:creationId xmlns:a16="http://schemas.microsoft.com/office/drawing/2014/main" id="{273A3EBC-7DC5-48D7-8FEE-C52445F9DF2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0EEF7A-4659-48DD-8609-4670DBA33F1A}"/>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909989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17BBB7-7764-46E8-91A6-A957665F38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A626CAB-3B73-47CE-848B-638CCD23E281}"/>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2D5313D-F1F7-4A69-A583-BED7CFB1410D}"/>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5" name="Espace réservé du pied de page 4">
            <a:extLst>
              <a:ext uri="{FF2B5EF4-FFF2-40B4-BE49-F238E27FC236}">
                <a16:creationId xmlns:a16="http://schemas.microsoft.com/office/drawing/2014/main" id="{A214B17E-6C59-476F-A108-29A98984DD5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97D519-A82F-40D0-B8D8-ECFEC276CBFA}"/>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1849288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97E5D5-A4B5-4AB5-AA6A-73667A60C6A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99DDD9B-E549-4A81-9FE0-4AB1D65AD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3C4100C7-EC1D-4F0E-BE4C-776EEBADD718}"/>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5" name="Espace réservé du pied de page 4">
            <a:extLst>
              <a:ext uri="{FF2B5EF4-FFF2-40B4-BE49-F238E27FC236}">
                <a16:creationId xmlns:a16="http://schemas.microsoft.com/office/drawing/2014/main" id="{313F9FCA-F799-4919-9815-74DA52B0AE9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E1774E6-A36A-4647-9FE8-DCF6C81712E0}"/>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1059390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672B4E-BB5B-4810-8211-F934948243D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40EAB09-411F-4F42-8FAC-3C8A234D534F}"/>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5A62770-E805-4CF8-BF2B-7AF062BE7157}"/>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54BD0595-4D35-440E-81D7-A7DDEAD83503}"/>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6" name="Espace réservé du pied de page 5">
            <a:extLst>
              <a:ext uri="{FF2B5EF4-FFF2-40B4-BE49-F238E27FC236}">
                <a16:creationId xmlns:a16="http://schemas.microsoft.com/office/drawing/2014/main" id="{8CA6ECE7-249A-45A7-845D-07EB1898D99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A709779-CD80-4CC9-B057-175E3CCA4478}"/>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3134489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4716EB-C10F-4387-A79E-08E8B0FEF0A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16F94BB-A8BF-4B8D-A486-192C33F690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F20CD51A-4B96-4011-9FFF-899495E24F1B}"/>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FC2EAA4-000C-4E36-B8A0-3ED12C99E6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610EF75E-4246-4C3B-A12A-70B79711D23B}"/>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33DCD72-620A-4134-A38A-55726D22B6FE}"/>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8" name="Espace réservé du pied de page 7">
            <a:extLst>
              <a:ext uri="{FF2B5EF4-FFF2-40B4-BE49-F238E27FC236}">
                <a16:creationId xmlns:a16="http://schemas.microsoft.com/office/drawing/2014/main" id="{53CAD11E-5518-463C-9124-1BF098E4011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151454C-6A4B-4C28-8C78-EE9D9FAF4E81}"/>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4182301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81C71E-73E1-46E8-883C-4CDE63ECEBD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BF33CA6-32CB-4B78-B974-932F0D533F88}"/>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4" name="Espace réservé du pied de page 3">
            <a:extLst>
              <a:ext uri="{FF2B5EF4-FFF2-40B4-BE49-F238E27FC236}">
                <a16:creationId xmlns:a16="http://schemas.microsoft.com/office/drawing/2014/main" id="{B6399ADB-F2A1-433A-BAD4-D89B0F5ED89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2FD800F-359F-4033-BA58-812670F611AA}"/>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2251834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B9D2930-A97E-4018-A6D9-4DE907D846E3}"/>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3" name="Espace réservé du pied de page 2">
            <a:extLst>
              <a:ext uri="{FF2B5EF4-FFF2-40B4-BE49-F238E27FC236}">
                <a16:creationId xmlns:a16="http://schemas.microsoft.com/office/drawing/2014/main" id="{90C612FF-2053-45C1-B23C-91AD39EF2E9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4CA4AB8-2DC9-4FBC-BB0E-BAA57603EAFE}"/>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356299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B4A77B-C2A3-4657-B43E-A47F90D9099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B1E7D22-D159-49BC-A20D-CE16EE79AE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3AB44A6-F68B-4795-B2D8-B28421E5CE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B8725CDA-99A1-465C-BAD6-E2E99915528D}"/>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6" name="Espace réservé du pied de page 5">
            <a:extLst>
              <a:ext uri="{FF2B5EF4-FFF2-40B4-BE49-F238E27FC236}">
                <a16:creationId xmlns:a16="http://schemas.microsoft.com/office/drawing/2014/main" id="{2A20D4E5-72B6-45B6-A7BC-AB81D1DF12F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75F4C6B-A866-411C-BCD0-DCFC17FD82B2}"/>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2015913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FEED91-E9C9-4CB8-84E8-C5DA4A14964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A3B69B4-3353-457F-B59C-9DE94DF44B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5B63006-1CE3-4C96-81C3-1817326F73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B40D0FBB-8993-4590-AAA2-DBF5562EB8F9}"/>
              </a:ext>
            </a:extLst>
          </p:cNvPr>
          <p:cNvSpPr>
            <a:spLocks noGrp="1"/>
          </p:cNvSpPr>
          <p:nvPr>
            <p:ph type="dt" sz="half" idx="10"/>
          </p:nvPr>
        </p:nvSpPr>
        <p:spPr/>
        <p:txBody>
          <a:bodyPr/>
          <a:lstStyle/>
          <a:p>
            <a:fld id="{E3AB7118-A4AE-4484-A6EE-7DEE62B06CCA}" type="datetimeFigureOut">
              <a:rPr lang="fr-FR" smtClean="0"/>
              <a:t>14/10/2025</a:t>
            </a:fld>
            <a:endParaRPr lang="fr-FR"/>
          </a:p>
        </p:txBody>
      </p:sp>
      <p:sp>
        <p:nvSpPr>
          <p:cNvPr id="6" name="Espace réservé du pied de page 5">
            <a:extLst>
              <a:ext uri="{FF2B5EF4-FFF2-40B4-BE49-F238E27FC236}">
                <a16:creationId xmlns:a16="http://schemas.microsoft.com/office/drawing/2014/main" id="{5F623960-0C14-4539-B181-E22FED4B872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66151C1-B725-4427-9B80-4F8F1F15E52C}"/>
              </a:ext>
            </a:extLst>
          </p:cNvPr>
          <p:cNvSpPr>
            <a:spLocks noGrp="1"/>
          </p:cNvSpPr>
          <p:nvPr>
            <p:ph type="sldNum" sz="quarter" idx="12"/>
          </p:nvPr>
        </p:nvSpPr>
        <p:spPr/>
        <p:txBody>
          <a:bodyPr/>
          <a:lstStyle/>
          <a:p>
            <a:fld id="{CB7EF7A5-E0FE-4E65-8AA2-E523CD6F3191}" type="slidenum">
              <a:rPr lang="fr-FR" smtClean="0"/>
              <a:t>‹N°›</a:t>
            </a:fld>
            <a:endParaRPr lang="fr-FR"/>
          </a:p>
        </p:txBody>
      </p:sp>
    </p:spTree>
    <p:extLst>
      <p:ext uri="{BB962C8B-B14F-4D97-AF65-F5344CB8AC3E}">
        <p14:creationId xmlns:p14="http://schemas.microsoft.com/office/powerpoint/2010/main" val="739777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B3AEB07-2A12-4189-BBDB-C1571EC9F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2A3E0E9-C50C-4D64-B8E3-32D3BDCAA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D8E776B-E6B4-40D8-9CA0-5A81447FA3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B7118-A4AE-4484-A6EE-7DEE62B06CCA}" type="datetimeFigureOut">
              <a:rPr lang="fr-FR" smtClean="0"/>
              <a:t>14/10/2025</a:t>
            </a:fld>
            <a:endParaRPr lang="fr-FR"/>
          </a:p>
        </p:txBody>
      </p:sp>
      <p:sp>
        <p:nvSpPr>
          <p:cNvPr id="5" name="Espace réservé du pied de page 4">
            <a:extLst>
              <a:ext uri="{FF2B5EF4-FFF2-40B4-BE49-F238E27FC236}">
                <a16:creationId xmlns:a16="http://schemas.microsoft.com/office/drawing/2014/main" id="{0FE73795-D1F4-4AA9-A4AF-5B678FCB6C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99A308F-7D9D-4AB7-BEC3-F87AD3ED19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7EF7A5-E0FE-4E65-8AA2-E523CD6F3191}" type="slidenum">
              <a:rPr lang="fr-FR" smtClean="0"/>
              <a:t>‹N°›</a:t>
            </a:fld>
            <a:endParaRPr lang="fr-FR"/>
          </a:p>
        </p:txBody>
      </p:sp>
    </p:spTree>
    <p:extLst>
      <p:ext uri="{BB962C8B-B14F-4D97-AF65-F5344CB8AC3E}">
        <p14:creationId xmlns:p14="http://schemas.microsoft.com/office/powerpoint/2010/main" val="1435932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1AAABF-2849-4958-B305-7775C695DA51}"/>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A9B1076F-1227-4532-B83E-0AA69638B10F}"/>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599117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17B72CD-3B87-496B-AEE0-E819B7068EE1}"/>
              </a:ext>
            </a:extLst>
          </p:cNvPr>
          <p:cNvSpPr>
            <a:spLocks noGrp="1"/>
          </p:cNvSpPr>
          <p:nvPr>
            <p:ph idx="1"/>
          </p:nvPr>
        </p:nvSpPr>
        <p:spPr>
          <a:xfrm>
            <a:off x="838200" y="511629"/>
            <a:ext cx="10515600" cy="5665334"/>
          </a:xfrm>
        </p:spPr>
        <p:txBody>
          <a:bodyPr>
            <a:normAutofit lnSpcReduction="10000"/>
          </a:bodyPr>
          <a:lstStyle/>
          <a:p>
            <a:r>
              <a:rPr lang="fr-FR" dirty="0">
                <a:solidFill>
                  <a:schemeClr val="accent6">
                    <a:lumMod val="75000"/>
                  </a:schemeClr>
                </a:solidFill>
              </a:rPr>
              <a:t>Parue en 1720 après l’effondrement du système de John Law, une caricature représente une foule en colère dans la rue Vivienne, à la Bourse, choquée d’avoir perdu son argent dans la Banque royale. Bien avant 1749, la politique fiscale du royaume dépend de plus en plus de la confiance, ou du crédit du « public ». </a:t>
            </a:r>
          </a:p>
          <a:p>
            <a:r>
              <a:rPr lang="fr-FR" dirty="0"/>
              <a:t>Ce </a:t>
            </a:r>
            <a:r>
              <a:rPr lang="fr-FR" b="1" dirty="0"/>
              <a:t>texte</a:t>
            </a:r>
            <a:r>
              <a:rPr lang="fr-FR" dirty="0"/>
              <a:t>, publié 29 ans plus tard, témoigne de son importance croissante tout au long du 18</a:t>
            </a:r>
            <a:r>
              <a:rPr lang="fr-FR" baseline="30000" dirty="0"/>
              <a:t>e</a:t>
            </a:r>
            <a:r>
              <a:rPr lang="fr-FR" dirty="0"/>
              <a:t>. Il s’agit du préambule de l’édit d’établissement du Vingtième, c’st-à-dire un texte législatif portant un point précis, ayant une valeur juridique, visant à mettre en place un nouvel impôt universel portant sur 5% des revenus. Son </a:t>
            </a:r>
            <a:r>
              <a:rPr lang="fr-FR" b="1" dirty="0"/>
              <a:t>auteur</a:t>
            </a:r>
            <a:r>
              <a:rPr lang="fr-FR" dirty="0"/>
              <a:t> est JB Machault d’Arnouville, alors contrôleur général des finances, en charge des finances, de la fiscalité et du budget royaux. Il </a:t>
            </a:r>
            <a:r>
              <a:rPr lang="fr-FR" b="1" dirty="0"/>
              <a:t>s’adresse</a:t>
            </a:r>
            <a:r>
              <a:rPr lang="fr-FR" dirty="0"/>
              <a:t> aux Parlements, chargés de vérifier les lois, mais aussi, puisqu’il est imprimé et proclamé oralement sur la place publique, au « public » dont il s’agit de gagner la confiance. </a:t>
            </a:r>
          </a:p>
        </p:txBody>
      </p:sp>
    </p:spTree>
    <p:extLst>
      <p:ext uri="{BB962C8B-B14F-4D97-AF65-F5344CB8AC3E}">
        <p14:creationId xmlns:p14="http://schemas.microsoft.com/office/powerpoint/2010/main" val="3457943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18A3D2A-E5BB-4907-9615-52684E78EE6A}"/>
              </a:ext>
            </a:extLst>
          </p:cNvPr>
          <p:cNvSpPr>
            <a:spLocks noGrp="1"/>
          </p:cNvSpPr>
          <p:nvPr>
            <p:ph idx="1"/>
          </p:nvPr>
        </p:nvSpPr>
        <p:spPr>
          <a:xfrm>
            <a:off x="838200" y="642257"/>
            <a:ext cx="10515600" cy="5534706"/>
          </a:xfrm>
        </p:spPr>
        <p:txBody>
          <a:bodyPr/>
          <a:lstStyle/>
          <a:p>
            <a:r>
              <a:rPr lang="fr-FR" dirty="0">
                <a:solidFill>
                  <a:schemeClr val="accent1"/>
                </a:solidFill>
              </a:rPr>
              <a:t>Le contexte dans lequel cet édit, supposé remplacer le 10</a:t>
            </a:r>
            <a:r>
              <a:rPr lang="fr-FR" baseline="30000" dirty="0">
                <a:solidFill>
                  <a:schemeClr val="accent1"/>
                </a:solidFill>
              </a:rPr>
              <a:t>e</a:t>
            </a:r>
            <a:r>
              <a:rPr lang="fr-FR" dirty="0">
                <a:solidFill>
                  <a:schemeClr val="accent1"/>
                </a:solidFill>
              </a:rPr>
              <a:t>, est mis en place, est en effet sensible pour le roi et la monarchie. Crise de confiance, impopularité du roi « Mal Aimé » = conséquences du traité d’Aix La Chapelle 1748 mais plus généralement des deux guerres de succession </a:t>
            </a:r>
            <a:r>
              <a:rPr lang="fr-FR" dirty="0" err="1">
                <a:solidFill>
                  <a:schemeClr val="accent1"/>
                </a:solidFill>
              </a:rPr>
              <a:t>pologne</a:t>
            </a:r>
            <a:r>
              <a:rPr lang="fr-FR" dirty="0">
                <a:solidFill>
                  <a:schemeClr val="accent1"/>
                </a:solidFill>
              </a:rPr>
              <a:t> 33-38 et Autriche 40-48. Endettement 1,1 M livres. </a:t>
            </a:r>
          </a:p>
          <a:p>
            <a:r>
              <a:rPr lang="fr-FR" dirty="0"/>
              <a:t>Dans ce texte, Machault d’Arnouville tente d’abord de justifier les dépenses de guerre, avant de rassurer le public à propos de fiabilité de l’impôt, puis d’en montrer les avantages. </a:t>
            </a:r>
          </a:p>
          <a:p>
            <a:r>
              <a:rPr lang="fr-FR" dirty="0">
                <a:solidFill>
                  <a:srgbClr val="FF0000"/>
                </a:solidFill>
              </a:rPr>
              <a:t>Nous pouvons donc nous demander dans quelle mesure ce préambule témoigne-t-il de l’influence inédite du « crédit public » dans les questions financières et fiscales de la monarchie? </a:t>
            </a:r>
          </a:p>
        </p:txBody>
      </p:sp>
    </p:spTree>
    <p:extLst>
      <p:ext uri="{BB962C8B-B14F-4D97-AF65-F5344CB8AC3E}">
        <p14:creationId xmlns:p14="http://schemas.microsoft.com/office/powerpoint/2010/main" val="388732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21D9678-351A-41DB-B186-16013E56746A}"/>
              </a:ext>
            </a:extLst>
          </p:cNvPr>
          <p:cNvSpPr>
            <a:spLocks noGrp="1"/>
          </p:cNvSpPr>
          <p:nvPr>
            <p:ph idx="1"/>
          </p:nvPr>
        </p:nvSpPr>
        <p:spPr>
          <a:xfrm>
            <a:off x="838200" y="489857"/>
            <a:ext cx="10515600" cy="5687106"/>
          </a:xfrm>
        </p:spPr>
        <p:txBody>
          <a:bodyPr/>
          <a:lstStyle/>
          <a:p>
            <a:r>
              <a:rPr lang="fr-FR" dirty="0">
                <a:solidFill>
                  <a:schemeClr val="accent2">
                    <a:lumMod val="75000"/>
                  </a:schemeClr>
                </a:solidFill>
              </a:rPr>
              <a:t>Nous montrerons tout d’abord que MA tente de justifier les dépenses de guerre passées, avant d’examiner la manière dont il tente de rassurer les sujets sur l’utilisation du nouvel impôt pour enfin nous pencher sur les arguments qu’il emploie pour convaincre de son efficacité et de sa plus grande équité. </a:t>
            </a:r>
          </a:p>
        </p:txBody>
      </p:sp>
    </p:spTree>
    <p:extLst>
      <p:ext uri="{BB962C8B-B14F-4D97-AF65-F5344CB8AC3E}">
        <p14:creationId xmlns:p14="http://schemas.microsoft.com/office/powerpoint/2010/main" val="1609936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60EF5F2-7170-49C6-81FE-DEF1050F379E}"/>
              </a:ext>
            </a:extLst>
          </p:cNvPr>
          <p:cNvSpPr>
            <a:spLocks noGrp="1"/>
          </p:cNvSpPr>
          <p:nvPr>
            <p:ph idx="1"/>
          </p:nvPr>
        </p:nvSpPr>
        <p:spPr>
          <a:xfrm>
            <a:off x="838200" y="489857"/>
            <a:ext cx="10515600" cy="5687106"/>
          </a:xfrm>
        </p:spPr>
        <p:txBody>
          <a:bodyPr/>
          <a:lstStyle/>
          <a:p>
            <a:r>
              <a:rPr lang="fr-FR" dirty="0">
                <a:solidFill>
                  <a:srgbClr val="FF0000"/>
                </a:solidFill>
              </a:rPr>
              <a:t>1° LA MISE EN SCENE DE L’IMPASSE FINANCIERE</a:t>
            </a:r>
          </a:p>
          <a:p>
            <a:r>
              <a:rPr lang="fr-FR" u="sng" dirty="0"/>
              <a:t>A) L’ORIGINE DU MAL: DES GUERRES IMPOSEES PAR LA « NECESSITE »</a:t>
            </a:r>
          </a:p>
          <a:p>
            <a:r>
              <a:rPr lang="fr-FR" dirty="0"/>
              <a:t>La faute à LXIV = 3M 1715 250.000 soldats à entretenir accroissement chronique de la dette publique</a:t>
            </a:r>
          </a:p>
          <a:p>
            <a:r>
              <a:rPr lang="fr-FR" dirty="0"/>
              <a:t>B) </a:t>
            </a:r>
            <a:r>
              <a:rPr lang="fr-FR" u="sng" dirty="0"/>
              <a:t>UN POUVOIR CONTRAINT DE CRÉER UNE CAISSE D AMORTISSEMENT</a:t>
            </a:r>
          </a:p>
          <a:p>
            <a:r>
              <a:rPr lang="fr-FR" dirty="0"/>
              <a:t>&gt;rassurer sur le caractère provisoire</a:t>
            </a:r>
          </a:p>
          <a:p>
            <a:r>
              <a:rPr lang="fr-FR" dirty="0"/>
              <a:t>&gt;rassurer sur l’usage de l’impôt du 20</a:t>
            </a:r>
            <a:r>
              <a:rPr lang="fr-FR" baseline="30000" dirty="0"/>
              <a:t>e</a:t>
            </a:r>
            <a:r>
              <a:rPr lang="fr-FR" dirty="0"/>
              <a:t> = pas versé comme le </a:t>
            </a:r>
            <a:r>
              <a:rPr lang="fr-FR" dirty="0" err="1"/>
              <a:t>rste</a:t>
            </a:r>
            <a:r>
              <a:rPr lang="fr-FR" dirty="0"/>
              <a:t> des impôts au Trésor Royal = </a:t>
            </a:r>
          </a:p>
          <a:p>
            <a:r>
              <a:rPr lang="fr-FR" dirty="0"/>
              <a:t>&gt; Poids du public, de la nécessité pour le pouvoir royal d’obtenir l’assentiment du public, = contrat, réciprocité (John Locke 17</a:t>
            </a:r>
            <a:r>
              <a:rPr lang="fr-FR" baseline="30000" dirty="0"/>
              <a:t>e</a:t>
            </a:r>
            <a:r>
              <a:rPr lang="fr-FR" dirty="0"/>
              <a:t>)</a:t>
            </a:r>
          </a:p>
          <a:p>
            <a:r>
              <a:rPr lang="fr-FR" dirty="0"/>
              <a:t>&gt; Rationalisation de l’organisation de l’Etat</a:t>
            </a:r>
          </a:p>
          <a:p>
            <a:endParaRPr lang="fr-FR" dirty="0"/>
          </a:p>
        </p:txBody>
      </p:sp>
    </p:spTree>
    <p:extLst>
      <p:ext uri="{BB962C8B-B14F-4D97-AF65-F5344CB8AC3E}">
        <p14:creationId xmlns:p14="http://schemas.microsoft.com/office/powerpoint/2010/main" val="1851472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96E5C26-163A-4119-87D4-F19B797E7C1E}"/>
              </a:ext>
            </a:extLst>
          </p:cNvPr>
          <p:cNvSpPr>
            <a:spLocks noGrp="1"/>
          </p:cNvSpPr>
          <p:nvPr>
            <p:ph idx="1"/>
          </p:nvPr>
        </p:nvSpPr>
        <p:spPr>
          <a:xfrm>
            <a:off x="838200" y="838200"/>
            <a:ext cx="10515600" cy="5338763"/>
          </a:xfrm>
        </p:spPr>
        <p:txBody>
          <a:bodyPr/>
          <a:lstStyle/>
          <a:p>
            <a:r>
              <a:rPr lang="fr-FR" dirty="0"/>
              <a:t>&gt; conclusions, leçons de l’échec de Law</a:t>
            </a:r>
          </a:p>
          <a:p>
            <a:r>
              <a:rPr lang="fr-FR" dirty="0">
                <a:solidFill>
                  <a:srgbClr val="FF0000"/>
                </a:solidFill>
              </a:rPr>
              <a:t>2</a:t>
            </a:r>
            <a:r>
              <a:rPr lang="fr-FR" b="1" dirty="0">
                <a:solidFill>
                  <a:srgbClr val="FF0000"/>
                </a:solidFill>
              </a:rPr>
              <a:t>° LES JUSTIFICATIONS DU CONTROLEUR GENERAL/REGAGNER LA CONFIANCE DU PUBLIC</a:t>
            </a:r>
          </a:p>
          <a:p>
            <a:pPr marL="514350" indent="-514350">
              <a:buAutoNum type="alphaUcParenR"/>
            </a:pPr>
            <a:r>
              <a:rPr lang="fr-FR" dirty="0"/>
              <a:t>UN RAPPEL: LA NORME EST QUE L’ETAT DOIT VIVRE DE SES REVENUS ORDINAIRES</a:t>
            </a:r>
          </a:p>
          <a:p>
            <a:pPr marL="0" indent="0">
              <a:buNone/>
            </a:pPr>
            <a:r>
              <a:rPr lang="fr-FR" dirty="0"/>
              <a:t>DOMAINE ROYAL Constitutions royaume de France, Lois fondamentales = son pouvoir est limité en matière de levée d’</a:t>
            </a:r>
            <a:r>
              <a:rPr lang="fr-FR" dirty="0" err="1"/>
              <a:t>impots</a:t>
            </a:r>
            <a:r>
              <a:rPr lang="fr-FR" dirty="0"/>
              <a:t> – mais argumentation fausse: Domaine royal incapable de lever assez d’argent </a:t>
            </a:r>
          </a:p>
          <a:p>
            <a:pPr marL="0" indent="0">
              <a:buNone/>
            </a:pPr>
            <a:r>
              <a:rPr lang="fr-FR" dirty="0"/>
              <a:t>Droits féodaux lève sur ses seigneuries cens, lods, banalités + droit d’aubaine + droit de timbre = moins de 10% des recettes de la monarchie</a:t>
            </a:r>
          </a:p>
        </p:txBody>
      </p:sp>
    </p:spTree>
    <p:extLst>
      <p:ext uri="{BB962C8B-B14F-4D97-AF65-F5344CB8AC3E}">
        <p14:creationId xmlns:p14="http://schemas.microsoft.com/office/powerpoint/2010/main" val="3472418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2A73941-7C45-4E45-BB9B-11EB4A4E9AFD}"/>
              </a:ext>
            </a:extLst>
          </p:cNvPr>
          <p:cNvSpPr>
            <a:spLocks noGrp="1"/>
          </p:cNvSpPr>
          <p:nvPr>
            <p:ph idx="1"/>
          </p:nvPr>
        </p:nvSpPr>
        <p:spPr>
          <a:xfrm>
            <a:off x="838200" y="968829"/>
            <a:ext cx="10515600" cy="5208134"/>
          </a:xfrm>
        </p:spPr>
        <p:txBody>
          <a:bodyPr/>
          <a:lstStyle/>
          <a:p>
            <a:r>
              <a:rPr lang="fr-FR" dirty="0"/>
              <a:t>B° LES IMPOSITIONS EXTRAORDINAIRES = TEMPORAIRES ET A REGRET</a:t>
            </a:r>
          </a:p>
          <a:p>
            <a:r>
              <a:rPr lang="fr-FR" dirty="0"/>
              <a:t>Taille 1439 – </a:t>
            </a:r>
            <a:r>
              <a:rPr lang="fr-FR" dirty="0" err="1"/>
              <a:t>taillon</a:t>
            </a:r>
            <a:r>
              <a:rPr lang="fr-FR" dirty="0"/>
              <a:t> 1549 – gabelle milieu 16</a:t>
            </a:r>
            <a:r>
              <a:rPr lang="fr-FR" baseline="30000" dirty="0"/>
              <a:t>e</a:t>
            </a:r>
            <a:r>
              <a:rPr lang="fr-FR" dirty="0"/>
              <a:t> siècle </a:t>
            </a:r>
          </a:p>
          <a:p>
            <a:r>
              <a:rPr lang="fr-FR" dirty="0"/>
              <a:t>Capitation 1695 </a:t>
            </a:r>
          </a:p>
          <a:p>
            <a:r>
              <a:rPr lang="fr-FR" dirty="0"/>
              <a:t>10</a:t>
            </a:r>
            <a:r>
              <a:rPr lang="fr-FR" baseline="30000" dirty="0"/>
              <a:t>e</a:t>
            </a:r>
            <a:r>
              <a:rPr lang="fr-FR" dirty="0"/>
              <a:t> 1710 – 1717 rétabli 1733-37 puis 1741</a:t>
            </a:r>
          </a:p>
          <a:p>
            <a:r>
              <a:rPr lang="fr-FR" dirty="0"/>
              <a:t>20</a:t>
            </a:r>
            <a:r>
              <a:rPr lang="fr-FR" baseline="30000" dirty="0"/>
              <a:t>e</a:t>
            </a:r>
            <a:r>
              <a:rPr lang="fr-FR" dirty="0"/>
              <a:t> </a:t>
            </a:r>
          </a:p>
          <a:p>
            <a:pPr marL="0" indent="0">
              <a:buNone/>
            </a:pPr>
            <a:r>
              <a:rPr lang="fr-FR" dirty="0">
                <a:solidFill>
                  <a:srgbClr val="FF0000"/>
                </a:solidFill>
              </a:rPr>
              <a:t>3° LES VERTUS SUPPOSEES DU 20</a:t>
            </a:r>
            <a:r>
              <a:rPr lang="fr-FR" baseline="30000" dirty="0">
                <a:solidFill>
                  <a:srgbClr val="FF0000"/>
                </a:solidFill>
              </a:rPr>
              <a:t>E</a:t>
            </a:r>
            <a:endParaRPr lang="fr-FR" dirty="0">
              <a:solidFill>
                <a:srgbClr val="FF0000"/>
              </a:solidFill>
            </a:endParaRPr>
          </a:p>
          <a:p>
            <a:pPr marL="457200" indent="-457200">
              <a:buAutoNum type="alphaUcParenR"/>
            </a:pPr>
            <a:r>
              <a:rPr lang="fr-FR" sz="2400" b="1" dirty="0"/>
              <a:t>UN IMPOSITION PLUS JUSTE ET PLUS EGALE</a:t>
            </a:r>
          </a:p>
          <a:p>
            <a:pPr marL="0" indent="0">
              <a:buNone/>
            </a:pPr>
            <a:r>
              <a:rPr lang="fr-FR" sz="2400" dirty="0"/>
              <a:t>Moins forte 5%</a:t>
            </a:r>
          </a:p>
          <a:p>
            <a:pPr marL="0" indent="0">
              <a:buNone/>
            </a:pPr>
            <a:r>
              <a:rPr lang="fr-FR" sz="2400" dirty="0"/>
              <a:t>Pas de privilège fiscal – refus des abonnements et des exemptions  - universel déclaration estimative des revenus nets proportionnels – plus pauvres moins taxés </a:t>
            </a:r>
          </a:p>
          <a:p>
            <a:pPr marL="0" indent="0">
              <a:buNone/>
            </a:pPr>
            <a:r>
              <a:rPr lang="fr-FR" sz="2400" dirty="0"/>
              <a:t>Relativiser clergé abonnement 1751 états provinciaux 1756</a:t>
            </a:r>
          </a:p>
        </p:txBody>
      </p:sp>
    </p:spTree>
    <p:extLst>
      <p:ext uri="{BB962C8B-B14F-4D97-AF65-F5344CB8AC3E}">
        <p14:creationId xmlns:p14="http://schemas.microsoft.com/office/powerpoint/2010/main" val="1358686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030CC57-2826-4E2C-866C-1908BFA03480}"/>
              </a:ext>
            </a:extLst>
          </p:cNvPr>
          <p:cNvSpPr>
            <a:spLocks noGrp="1"/>
          </p:cNvSpPr>
          <p:nvPr>
            <p:ph idx="1"/>
          </p:nvPr>
        </p:nvSpPr>
        <p:spPr>
          <a:xfrm>
            <a:off x="838200" y="696686"/>
            <a:ext cx="10515600" cy="5480277"/>
          </a:xfrm>
        </p:spPr>
        <p:txBody>
          <a:bodyPr>
            <a:normAutofit fontScale="92500"/>
          </a:bodyPr>
          <a:lstStyle/>
          <a:p>
            <a:r>
              <a:rPr lang="fr-FR" dirty="0"/>
              <a:t>Michael Kwas: généralité de Caen </a:t>
            </a:r>
            <a:r>
              <a:rPr lang="fr-FR" dirty="0" err="1"/>
              <a:t>pptaires</a:t>
            </a:r>
            <a:r>
              <a:rPr lang="fr-FR" dirty="0"/>
              <a:t> non privilégiés 90% ne paient que 67% du 20</a:t>
            </a:r>
            <a:r>
              <a:rPr lang="fr-FR" baseline="30000" dirty="0"/>
              <a:t>e</a:t>
            </a:r>
            <a:r>
              <a:rPr lang="fr-FR" dirty="0"/>
              <a:t> </a:t>
            </a:r>
          </a:p>
          <a:p>
            <a:r>
              <a:rPr lang="fr-FR" dirty="0"/>
              <a:t>Ces impôts universels augmentent en valeur absolue capitation 21M £ à 43 M£ de 1695-1789 + 10</a:t>
            </a:r>
            <a:r>
              <a:rPr lang="fr-FR" baseline="30000" dirty="0"/>
              <a:t>e</a:t>
            </a:r>
            <a:r>
              <a:rPr lang="fr-FR" dirty="0"/>
              <a:t>-20</a:t>
            </a:r>
            <a:r>
              <a:rPr lang="fr-FR" baseline="30000" dirty="0"/>
              <a:t>e</a:t>
            </a:r>
            <a:r>
              <a:rPr lang="fr-FR" dirty="0"/>
              <a:t> de 22M £ 1710-60M£ 1789 (75M£ 1783-1789)</a:t>
            </a:r>
          </a:p>
          <a:p>
            <a:r>
              <a:rPr lang="fr-FR" dirty="0"/>
              <a:t>Impôts universels baissent en valeur relative =30=&gt;20% 1715-1789</a:t>
            </a:r>
          </a:p>
          <a:p>
            <a:r>
              <a:rPr lang="fr-FR" dirty="0"/>
              <a:t>Autre vertu: impôts sert au « bonheur de ses sujets » = Lumières pouvoir politique, autorité se justifie pas par la raison d’Etat, intérêt du Prince, mais par le bonheur, utilité générale, intérêt général, bien public =</a:t>
            </a:r>
          </a:p>
          <a:p>
            <a:r>
              <a:rPr lang="fr-FR" b="1" dirty="0"/>
              <a:t>B) Un mode de prélèvement plus efficace</a:t>
            </a:r>
          </a:p>
          <a:p>
            <a:r>
              <a:rPr lang="fr-FR" dirty="0"/>
              <a:t>Traités supprimés = impôts n’est pas affermé à des traitants</a:t>
            </a:r>
          </a:p>
          <a:p>
            <a:r>
              <a:rPr lang="fr-FR" dirty="0"/>
              <a:t>Prélevé par les agents des intendants dans les généralités </a:t>
            </a:r>
          </a:p>
          <a:p>
            <a:r>
              <a:rPr lang="fr-FR" dirty="0"/>
              <a:t>Critique du texte: en réalité la collecte coûte cher, défaillante</a:t>
            </a:r>
          </a:p>
        </p:txBody>
      </p:sp>
    </p:spTree>
    <p:extLst>
      <p:ext uri="{BB962C8B-B14F-4D97-AF65-F5344CB8AC3E}">
        <p14:creationId xmlns:p14="http://schemas.microsoft.com/office/powerpoint/2010/main" val="137713141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801</Words>
  <Application>Microsoft Office PowerPoint</Application>
  <PresentationFormat>Grand écran</PresentationFormat>
  <Paragraphs>37</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Guillaume Mazeau</dc:creator>
  <cp:lastModifiedBy>Guillaume Mazeau</cp:lastModifiedBy>
  <cp:revision>11</cp:revision>
  <dcterms:created xsi:type="dcterms:W3CDTF">2025-10-14T12:14:21Z</dcterms:created>
  <dcterms:modified xsi:type="dcterms:W3CDTF">2025-10-14T13:32:31Z</dcterms:modified>
</cp:coreProperties>
</file>