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56" r:id="rId4"/>
    <p:sldId id="257" r:id="rId5"/>
    <p:sldId id="258" r:id="rId6"/>
    <p:sldId id="259" r:id="rId7"/>
    <p:sldId id="264" r:id="rId8"/>
    <p:sldId id="265"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2AA1A-413C-4B63-B4A2-B495164588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D05D384-0A08-4A5D-9C67-E73FA2935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91ADCD0-F180-4BFA-8722-65B3372DFEE7}"/>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5" name="Espace réservé du pied de page 4">
            <a:extLst>
              <a:ext uri="{FF2B5EF4-FFF2-40B4-BE49-F238E27FC236}">
                <a16:creationId xmlns:a16="http://schemas.microsoft.com/office/drawing/2014/main" id="{27704ABC-54A6-4723-A45E-C7501E9284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742DD4-F7E7-45BB-B46C-A24B076BF3BE}"/>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199897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A67ED-58C4-4333-AD63-0E74450CCBD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B12C94A-AAE3-4ECA-AEC4-4633133E81D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584101-590C-4804-9B38-776420F4A1E0}"/>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5" name="Espace réservé du pied de page 4">
            <a:extLst>
              <a:ext uri="{FF2B5EF4-FFF2-40B4-BE49-F238E27FC236}">
                <a16:creationId xmlns:a16="http://schemas.microsoft.com/office/drawing/2014/main" id="{376002A0-6E47-4122-90CE-4FA78EE6BD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5FBCE0-CE43-4301-8C2E-7CA3F7498195}"/>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83852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B805611-22BB-42DC-8651-0E404DA582C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64AD42A-590D-479A-868A-14779118077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B113EF-CEED-405F-85C7-59BB69D15AF4}"/>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5" name="Espace réservé du pied de page 4">
            <a:extLst>
              <a:ext uri="{FF2B5EF4-FFF2-40B4-BE49-F238E27FC236}">
                <a16:creationId xmlns:a16="http://schemas.microsoft.com/office/drawing/2014/main" id="{1D244053-1D84-4C40-9E7F-CC1D323DFA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D91310-261A-4279-9E82-FE707C854AEE}"/>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326067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B316F-2DBF-401B-A2D1-EBEDE760B3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90B8E4-1F68-4329-90A3-8DA70308D91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1B4E00-AC14-4832-982C-D7AE73ADB38E}"/>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5" name="Espace réservé du pied de page 4">
            <a:extLst>
              <a:ext uri="{FF2B5EF4-FFF2-40B4-BE49-F238E27FC236}">
                <a16:creationId xmlns:a16="http://schemas.microsoft.com/office/drawing/2014/main" id="{054A8437-31D1-47E8-8657-66D9FA3876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2967B-1BAB-4F31-86C1-6294D4768E97}"/>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229897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B338B-ACC9-40EB-ACE9-B24EA17B744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CD7232A-7C07-4223-A984-5D5900AD3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DD23B2F-35CB-454B-A454-4AD4789AC20E}"/>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5" name="Espace réservé du pied de page 4">
            <a:extLst>
              <a:ext uri="{FF2B5EF4-FFF2-40B4-BE49-F238E27FC236}">
                <a16:creationId xmlns:a16="http://schemas.microsoft.com/office/drawing/2014/main" id="{7FF22949-6BA9-4238-BBA9-7F93F8BDB1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E31492-4060-418F-8BA3-DB64AA16887B}"/>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37748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D858E-A8E3-4062-B80D-5028D76D99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5B9D9BC-1355-4929-87BC-90362E27504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778DC86-2D3C-43B4-9EB4-721EDC13061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FE6652-54D0-4544-BF02-E87F96C74E47}"/>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6" name="Espace réservé du pied de page 5">
            <a:extLst>
              <a:ext uri="{FF2B5EF4-FFF2-40B4-BE49-F238E27FC236}">
                <a16:creationId xmlns:a16="http://schemas.microsoft.com/office/drawing/2014/main" id="{90E2025E-DDB0-4C6F-B952-C4FBBDD429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1C5A11-D941-431D-A143-0541EB651951}"/>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20128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D6561-97BA-4EEA-BF03-209B954658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6BFEA23-230B-4F1E-AA98-61E4B3DD7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D0C242E-6AE4-4CDC-9DAA-BB9EAEECDCD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1F2861E-FA4F-41F5-AB77-649E95EDE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B652942-D342-479A-A2F3-8B2BABAF919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74411B-F6A0-422F-8B93-0A5FE790721B}"/>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8" name="Espace réservé du pied de page 7">
            <a:extLst>
              <a:ext uri="{FF2B5EF4-FFF2-40B4-BE49-F238E27FC236}">
                <a16:creationId xmlns:a16="http://schemas.microsoft.com/office/drawing/2014/main" id="{4513FFD9-FEFA-4BD0-B0EB-819976805E8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4FE854A-7A43-40C6-979D-692F7F81C812}"/>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293514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F2169-171F-432C-8408-0BA0759D7F0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882769F-26A3-43B6-92A2-DD520727B9C1}"/>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4" name="Espace réservé du pied de page 3">
            <a:extLst>
              <a:ext uri="{FF2B5EF4-FFF2-40B4-BE49-F238E27FC236}">
                <a16:creationId xmlns:a16="http://schemas.microsoft.com/office/drawing/2014/main" id="{778E6E28-F36E-47DA-93D4-38A307AA2C2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E2D4AE7-79B9-492F-A314-B18A0B13DF44}"/>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285348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07F7D5-C1B2-424E-BB5D-5B4C18F07EBC}"/>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3" name="Espace réservé du pied de page 2">
            <a:extLst>
              <a:ext uri="{FF2B5EF4-FFF2-40B4-BE49-F238E27FC236}">
                <a16:creationId xmlns:a16="http://schemas.microsoft.com/office/drawing/2014/main" id="{5339B02D-3D4E-4D42-8588-9326FB124C9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B1A2773-8CB9-4B77-AF42-DD9ABD2A86E6}"/>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262279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F67A1-BDD2-4BC5-88E1-FCC2AE72BC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8184B50-CEA8-4915-918C-4DADA1D01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800A68-7358-45C3-9A5B-10F35AC2F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FF6E9FB-5BAF-431C-9BB7-AF1E059A2F0B}"/>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6" name="Espace réservé du pied de page 5">
            <a:extLst>
              <a:ext uri="{FF2B5EF4-FFF2-40B4-BE49-F238E27FC236}">
                <a16:creationId xmlns:a16="http://schemas.microsoft.com/office/drawing/2014/main" id="{51017A58-E848-480F-95C2-E620643C14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395606-8358-4BEE-86FC-B2C710434E52}"/>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144133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F0B0E-F6C6-467F-A605-AC782CEA19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511B9E1-8C50-4511-9FC0-245782EC3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B26EF1-16DD-4138-8332-4A8EB4037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07BEBFA-C03F-40E3-9626-EEC54E9AA9A1}"/>
              </a:ext>
            </a:extLst>
          </p:cNvPr>
          <p:cNvSpPr>
            <a:spLocks noGrp="1"/>
          </p:cNvSpPr>
          <p:nvPr>
            <p:ph type="dt" sz="half" idx="10"/>
          </p:nvPr>
        </p:nvSpPr>
        <p:spPr/>
        <p:txBody>
          <a:bodyPr/>
          <a:lstStyle/>
          <a:p>
            <a:fld id="{ACCC4428-D4D3-4985-80CC-F88486E4EC3E}" type="datetimeFigureOut">
              <a:rPr lang="fr-FR" smtClean="0"/>
              <a:t>15/10/2025</a:t>
            </a:fld>
            <a:endParaRPr lang="fr-FR"/>
          </a:p>
        </p:txBody>
      </p:sp>
      <p:sp>
        <p:nvSpPr>
          <p:cNvPr id="6" name="Espace réservé du pied de page 5">
            <a:extLst>
              <a:ext uri="{FF2B5EF4-FFF2-40B4-BE49-F238E27FC236}">
                <a16:creationId xmlns:a16="http://schemas.microsoft.com/office/drawing/2014/main" id="{8239BA74-A7C2-4BDF-8FD0-E22128451D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203B73-8BD0-4485-A18A-FAB71F945EB6}"/>
              </a:ext>
            </a:extLst>
          </p:cNvPr>
          <p:cNvSpPr>
            <a:spLocks noGrp="1"/>
          </p:cNvSpPr>
          <p:nvPr>
            <p:ph type="sldNum" sz="quarter" idx="12"/>
          </p:nvPr>
        </p:nvSpPr>
        <p:spPr/>
        <p:txBody>
          <a:bodyPr/>
          <a:lstStyle/>
          <a:p>
            <a:fld id="{95EBED29-D30E-4DF9-A564-B2CBF7C5068B}" type="slidenum">
              <a:rPr lang="fr-FR" smtClean="0"/>
              <a:t>‹N°›</a:t>
            </a:fld>
            <a:endParaRPr lang="fr-FR"/>
          </a:p>
        </p:txBody>
      </p:sp>
    </p:spTree>
    <p:extLst>
      <p:ext uri="{BB962C8B-B14F-4D97-AF65-F5344CB8AC3E}">
        <p14:creationId xmlns:p14="http://schemas.microsoft.com/office/powerpoint/2010/main" val="244601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3A218F-1899-42CA-87F4-11432887D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94A67D-67BE-4617-9277-F9CB0057B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6D8859-14B4-421E-A192-3EB4F154F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C4428-D4D3-4985-80CC-F88486E4EC3E}" type="datetimeFigureOut">
              <a:rPr lang="fr-FR" smtClean="0"/>
              <a:t>15/10/2025</a:t>
            </a:fld>
            <a:endParaRPr lang="fr-FR"/>
          </a:p>
        </p:txBody>
      </p:sp>
      <p:sp>
        <p:nvSpPr>
          <p:cNvPr id="5" name="Espace réservé du pied de page 4">
            <a:extLst>
              <a:ext uri="{FF2B5EF4-FFF2-40B4-BE49-F238E27FC236}">
                <a16:creationId xmlns:a16="http://schemas.microsoft.com/office/drawing/2014/main" id="{3A7C1338-1F4B-4095-BA61-31E717082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5FA33A2-AA6F-47A8-B225-EC693D2A4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BED29-D30E-4DF9-A564-B2CBF7C5068B}" type="slidenum">
              <a:rPr lang="fr-FR" smtClean="0"/>
              <a:t>‹N°›</a:t>
            </a:fld>
            <a:endParaRPr lang="fr-FR"/>
          </a:p>
        </p:txBody>
      </p:sp>
    </p:spTree>
    <p:extLst>
      <p:ext uri="{BB962C8B-B14F-4D97-AF65-F5344CB8AC3E}">
        <p14:creationId xmlns:p14="http://schemas.microsoft.com/office/powerpoint/2010/main" val="336536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3D6C1-DA2F-47BE-AF79-8DE517A52CBF}"/>
              </a:ext>
            </a:extLst>
          </p:cNvPr>
          <p:cNvSpPr>
            <a:spLocks noGrp="1"/>
          </p:cNvSpPr>
          <p:nvPr>
            <p:ph type="title"/>
          </p:nvPr>
        </p:nvSpPr>
        <p:spPr>
          <a:xfrm>
            <a:off x="1099457" y="3238954"/>
            <a:ext cx="10515600" cy="1325563"/>
          </a:xfrm>
        </p:spPr>
        <p:txBody>
          <a:bodyPr>
            <a:noAutofit/>
          </a:bodyPr>
          <a:lstStyle/>
          <a:p>
            <a:r>
              <a:rPr lang="fr-FR" sz="2800" b="1" dirty="0"/>
              <a:t>Pbtique: dans quelle mesure ce sermon peut-il être considéré comme une contre attaque de l’Eglise par rapport aux menaces que les Lumières font peser sur la foi catholique? </a:t>
            </a:r>
            <a:br>
              <a:rPr lang="fr-FR" sz="2800" b="1" dirty="0"/>
            </a:br>
            <a:br>
              <a:rPr lang="fr-FR" sz="2800" b="1" dirty="0"/>
            </a:br>
            <a:r>
              <a:rPr lang="fr-FR" sz="2800" b="1" u="sng" dirty="0">
                <a:latin typeface="+mn-lt"/>
              </a:rPr>
              <a:t>1° Une religion et une Eglise en crise?</a:t>
            </a:r>
            <a:br>
              <a:rPr lang="fr-FR" sz="2800" b="1" u="sng" dirty="0"/>
            </a:br>
            <a:r>
              <a:rPr lang="fr-FR" sz="2800" b="1" dirty="0"/>
              <a:t>A) Les scandales du clergé</a:t>
            </a:r>
            <a:br>
              <a:rPr lang="fr-FR" sz="2800" b="1" dirty="0"/>
            </a:br>
            <a:r>
              <a:rPr lang="fr-FR" sz="2800" b="1" dirty="0"/>
              <a:t>B) La montée de l’irréligion?</a:t>
            </a:r>
            <a:br>
              <a:rPr lang="fr-FR" sz="2800" b="1" dirty="0"/>
            </a:br>
            <a:br>
              <a:rPr lang="fr-FR" sz="2800" b="1" dirty="0"/>
            </a:br>
            <a:r>
              <a:rPr lang="fr-FR" sz="2800" b="1" u="sng" dirty="0">
                <a:latin typeface="+mn-lt"/>
              </a:rPr>
              <a:t>2° Un péril: la philosophie des Lumières</a:t>
            </a:r>
            <a:br>
              <a:rPr lang="fr-FR" sz="2800" b="1" dirty="0"/>
            </a:br>
            <a:r>
              <a:rPr lang="fr-FR" sz="2800" b="1" dirty="0"/>
              <a:t>A) blasphèmes et désacralisation</a:t>
            </a:r>
            <a:br>
              <a:rPr lang="fr-FR" sz="2800" b="1" dirty="0"/>
            </a:br>
            <a:r>
              <a:rPr lang="fr-FR" sz="2800" b="1" dirty="0"/>
              <a:t>B) la raison contre la foi</a:t>
            </a:r>
            <a:br>
              <a:rPr lang="fr-FR" sz="2800" b="1" dirty="0"/>
            </a:br>
            <a:br>
              <a:rPr lang="fr-FR" sz="2800" b="1" dirty="0"/>
            </a:br>
            <a:r>
              <a:rPr lang="fr-FR" sz="2800" b="1" u="sng" dirty="0">
                <a:latin typeface="+mn-lt"/>
              </a:rPr>
              <a:t>3° La reconquête et la réaction des Anti-Lumière catholiqu</a:t>
            </a:r>
            <a:r>
              <a:rPr lang="fr-FR" sz="2800" b="1" dirty="0">
                <a:latin typeface="+mn-lt"/>
              </a:rPr>
              <a:t>es</a:t>
            </a:r>
            <a:br>
              <a:rPr lang="fr-FR" sz="2800" b="1" dirty="0"/>
            </a:br>
            <a:r>
              <a:rPr lang="fr-FR" sz="2800" b="1" dirty="0"/>
              <a:t>A) défense de l’Eglise </a:t>
            </a:r>
            <a:br>
              <a:rPr lang="fr-FR" sz="2800" b="1" dirty="0"/>
            </a:br>
            <a:r>
              <a:rPr lang="fr-FR" sz="2800" b="1" dirty="0"/>
              <a:t>B) Un sermon de combat</a:t>
            </a:r>
            <a:br>
              <a:rPr lang="fr-FR" sz="2800" b="1" dirty="0"/>
            </a:br>
            <a:br>
              <a:rPr lang="fr-FR" sz="2800" b="1" dirty="0"/>
            </a:br>
            <a:endParaRPr lang="fr-FR" sz="2800" b="1" dirty="0"/>
          </a:p>
        </p:txBody>
      </p:sp>
    </p:spTree>
    <p:extLst>
      <p:ext uri="{BB962C8B-B14F-4D97-AF65-F5344CB8AC3E}">
        <p14:creationId xmlns:p14="http://schemas.microsoft.com/office/powerpoint/2010/main" val="201863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1F12F-E43F-497F-A95E-C28BBFF375CD}"/>
              </a:ext>
            </a:extLst>
          </p:cNvPr>
          <p:cNvSpPr>
            <a:spLocks noGrp="1"/>
          </p:cNvSpPr>
          <p:nvPr>
            <p:ph type="title"/>
          </p:nvPr>
        </p:nvSpPr>
        <p:spPr>
          <a:xfrm>
            <a:off x="6509656" y="2766218"/>
            <a:ext cx="4974771" cy="1325563"/>
          </a:xfrm>
        </p:spPr>
        <p:txBody>
          <a:bodyPr>
            <a:noAutofit/>
          </a:bodyPr>
          <a:lstStyle/>
          <a:p>
            <a:r>
              <a:rPr lang="fr-FR" sz="2000" dirty="0"/>
              <a:t>Illustration de </a:t>
            </a:r>
            <a:r>
              <a:rPr lang="fr-FR" sz="2000" i="1" dirty="0"/>
              <a:t>l’Histoire naturelle </a:t>
            </a:r>
            <a:r>
              <a:rPr lang="fr-FR" sz="2000" dirty="0"/>
              <a:t>de Buffon (1749): Dieu pointe du doigt la course d’une comète passant par le centre du système solaire, où elle percute le soleil, et laissant dans son sillage les différentes planètes. Le Créateur tient une place centrale. Mais, son dessein s’accomplit ici à travers le jeu d’un phénomène naturel : l’impact de la comète.</a:t>
            </a:r>
          </a:p>
        </p:txBody>
      </p:sp>
      <p:pic>
        <p:nvPicPr>
          <p:cNvPr id="5" name="Image 4">
            <a:extLst>
              <a:ext uri="{FF2B5EF4-FFF2-40B4-BE49-F238E27FC236}">
                <a16:creationId xmlns:a16="http://schemas.microsoft.com/office/drawing/2014/main" id="{2477B722-FB73-4BCE-9DEA-DF8E7FFD2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94" y="0"/>
            <a:ext cx="5282157" cy="6858000"/>
          </a:xfrm>
          <a:prstGeom prst="rect">
            <a:avLst/>
          </a:prstGeom>
        </p:spPr>
      </p:pic>
    </p:spTree>
    <p:extLst>
      <p:ext uri="{BB962C8B-B14F-4D97-AF65-F5344CB8AC3E}">
        <p14:creationId xmlns:p14="http://schemas.microsoft.com/office/powerpoint/2010/main" val="388157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BB41EEE-6532-4219-B091-38A527C75CE9}"/>
              </a:ext>
            </a:extLst>
          </p:cNvPr>
          <p:cNvSpPr>
            <a:spLocks noGrp="1"/>
          </p:cNvSpPr>
          <p:nvPr>
            <p:ph type="subTitle" idx="1"/>
          </p:nvPr>
        </p:nvSpPr>
        <p:spPr>
          <a:xfrm>
            <a:off x="-119743" y="2499519"/>
            <a:ext cx="4201886" cy="545419"/>
          </a:xfrm>
        </p:spPr>
        <p:txBody>
          <a:bodyPr>
            <a:normAutofit fontScale="85000" lnSpcReduction="20000"/>
          </a:bodyPr>
          <a:lstStyle/>
          <a:p>
            <a:r>
              <a:rPr lang="fr-FR" dirty="0"/>
              <a:t>Anonyme, </a:t>
            </a:r>
            <a:r>
              <a:rPr lang="fr-FR" i="1" dirty="0"/>
              <a:t>Le moine en prière</a:t>
            </a:r>
            <a:r>
              <a:rPr lang="fr-FR" dirty="0"/>
              <a:t>, estampe, BNF, 1780</a:t>
            </a:r>
          </a:p>
        </p:txBody>
      </p:sp>
      <p:pic>
        <p:nvPicPr>
          <p:cNvPr id="5" name="Image 4">
            <a:extLst>
              <a:ext uri="{FF2B5EF4-FFF2-40B4-BE49-F238E27FC236}">
                <a16:creationId xmlns:a16="http://schemas.microsoft.com/office/drawing/2014/main" id="{76CE0701-8430-4566-8279-59D57485A6E7}"/>
              </a:ext>
            </a:extLst>
          </p:cNvPr>
          <p:cNvPicPr>
            <a:picLocks noChangeAspect="1"/>
          </p:cNvPicPr>
          <p:nvPr/>
        </p:nvPicPr>
        <p:blipFill rotWithShape="1">
          <a:blip r:embed="rId2">
            <a:extLst>
              <a:ext uri="{28A0092B-C50C-407E-A947-70E740481C1C}">
                <a14:useLocalDpi xmlns:a14="http://schemas.microsoft.com/office/drawing/2010/main" val="0"/>
              </a:ext>
            </a:extLst>
          </a:blip>
          <a:srcRect l="13442" t="10317" r="54486" b="41429"/>
          <a:stretch/>
        </p:blipFill>
        <p:spPr>
          <a:xfrm>
            <a:off x="4914898" y="119740"/>
            <a:ext cx="4201886" cy="6618519"/>
          </a:xfrm>
          <a:prstGeom prst="rect">
            <a:avLst/>
          </a:prstGeom>
        </p:spPr>
      </p:pic>
      <p:sp>
        <p:nvSpPr>
          <p:cNvPr id="6" name="ZoneTexte 5">
            <a:extLst>
              <a:ext uri="{FF2B5EF4-FFF2-40B4-BE49-F238E27FC236}">
                <a16:creationId xmlns:a16="http://schemas.microsoft.com/office/drawing/2014/main" id="{411A45CE-7835-4B50-B59A-3C33758F77F8}"/>
              </a:ext>
            </a:extLst>
          </p:cNvPr>
          <p:cNvSpPr txBox="1"/>
          <p:nvPr/>
        </p:nvSpPr>
        <p:spPr>
          <a:xfrm>
            <a:off x="9568543" y="2362199"/>
            <a:ext cx="2340428" cy="2308324"/>
          </a:xfrm>
          <a:prstGeom prst="rect">
            <a:avLst/>
          </a:prstGeom>
          <a:noFill/>
        </p:spPr>
        <p:txBody>
          <a:bodyPr wrap="square" rtlCol="0">
            <a:spAutoFit/>
          </a:bodyPr>
          <a:lstStyle/>
          <a:p>
            <a:r>
              <a:rPr lang="fr-FR" sz="3600" dirty="0"/>
              <a:t>Dénoncer le fanatisme religieux</a:t>
            </a:r>
          </a:p>
        </p:txBody>
      </p:sp>
    </p:spTree>
    <p:extLst>
      <p:ext uri="{BB962C8B-B14F-4D97-AF65-F5344CB8AC3E}">
        <p14:creationId xmlns:p14="http://schemas.microsoft.com/office/powerpoint/2010/main" val="390925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3EC92-FF5D-4287-A2D0-6DD6A112567D}"/>
              </a:ext>
            </a:extLst>
          </p:cNvPr>
          <p:cNvSpPr>
            <a:spLocks noGrp="1"/>
          </p:cNvSpPr>
          <p:nvPr>
            <p:ph type="title"/>
          </p:nvPr>
        </p:nvSpPr>
        <p:spPr>
          <a:xfrm>
            <a:off x="9013372" y="2613818"/>
            <a:ext cx="3265714" cy="1325563"/>
          </a:xfrm>
        </p:spPr>
        <p:txBody>
          <a:bodyPr>
            <a:noAutofit/>
          </a:bodyPr>
          <a:lstStyle/>
          <a:p>
            <a:r>
              <a:rPr lang="fr-FR" sz="2400" dirty="0"/>
              <a:t>Dénoncer l’enrichissement et la dépravation des moines:, Nicolas </a:t>
            </a:r>
            <a:r>
              <a:rPr lang="fr-FR" sz="2400" dirty="0" err="1"/>
              <a:t>Walkcheim</a:t>
            </a:r>
            <a:r>
              <a:rPr lang="fr-FR" sz="2400" dirty="0"/>
              <a:t>, </a:t>
            </a:r>
            <a:r>
              <a:rPr lang="fr-FR" sz="2400" i="1" dirty="0"/>
              <a:t>Vie très croyable des moines</a:t>
            </a:r>
            <a:r>
              <a:rPr lang="fr-FR" sz="2400" dirty="0"/>
              <a:t>, gravure, vers 1770-75</a:t>
            </a:r>
          </a:p>
        </p:txBody>
      </p:sp>
      <p:pic>
        <p:nvPicPr>
          <p:cNvPr id="5" name="Espace réservé du contenu 4">
            <a:extLst>
              <a:ext uri="{FF2B5EF4-FFF2-40B4-BE49-F238E27FC236}">
                <a16:creationId xmlns:a16="http://schemas.microsoft.com/office/drawing/2014/main" id="{EB129E87-8C58-4951-A6BB-8A563FC05E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886" y="-500743"/>
            <a:ext cx="9318172" cy="7554686"/>
          </a:xfrm>
        </p:spPr>
      </p:pic>
    </p:spTree>
    <p:extLst>
      <p:ext uri="{BB962C8B-B14F-4D97-AF65-F5344CB8AC3E}">
        <p14:creationId xmlns:p14="http://schemas.microsoft.com/office/powerpoint/2010/main" val="209707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6C8DB-6C51-4C66-B3A8-DFA6133148C3}"/>
              </a:ext>
            </a:extLst>
          </p:cNvPr>
          <p:cNvSpPr>
            <a:spLocks noGrp="1"/>
          </p:cNvSpPr>
          <p:nvPr>
            <p:ph type="title"/>
          </p:nvPr>
        </p:nvSpPr>
        <p:spPr>
          <a:xfrm>
            <a:off x="5421085" y="2766218"/>
            <a:ext cx="5682343" cy="1325563"/>
          </a:xfrm>
        </p:spPr>
        <p:txBody>
          <a:bodyPr>
            <a:noAutofit/>
          </a:bodyPr>
          <a:lstStyle/>
          <a:p>
            <a:r>
              <a:rPr lang="fr-FR" sz="3200" dirty="0"/>
              <a:t>Illustration de </a:t>
            </a:r>
            <a:r>
              <a:rPr lang="fr-FR" sz="3200" i="1" dirty="0"/>
              <a:t>Thérèse Philosophe </a:t>
            </a:r>
            <a:r>
              <a:rPr lang="fr-FR" sz="3200" dirty="0"/>
              <a:t>(1748), un roman libertin qui met en scène le prêtre Jean Baptiste Girard</a:t>
            </a:r>
          </a:p>
        </p:txBody>
      </p:sp>
      <p:pic>
        <p:nvPicPr>
          <p:cNvPr id="5" name="Espace réservé du contenu 4">
            <a:extLst>
              <a:ext uri="{FF2B5EF4-FFF2-40B4-BE49-F238E27FC236}">
                <a16:creationId xmlns:a16="http://schemas.microsoft.com/office/drawing/2014/main" id="{771EB3F4-9476-4270-8468-FE56DB6EC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550229" cy="6902730"/>
          </a:xfrm>
        </p:spPr>
      </p:pic>
    </p:spTree>
    <p:extLst>
      <p:ext uri="{BB962C8B-B14F-4D97-AF65-F5344CB8AC3E}">
        <p14:creationId xmlns:p14="http://schemas.microsoft.com/office/powerpoint/2010/main" val="51404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BEF8A-7360-4B6F-ABAE-DC5E2A9C6B7B}"/>
              </a:ext>
            </a:extLst>
          </p:cNvPr>
          <p:cNvSpPr>
            <a:spLocks noGrp="1"/>
          </p:cNvSpPr>
          <p:nvPr>
            <p:ph type="title"/>
          </p:nvPr>
        </p:nvSpPr>
        <p:spPr>
          <a:xfrm>
            <a:off x="1447800" y="4350545"/>
            <a:ext cx="10515600" cy="1325563"/>
          </a:xfrm>
        </p:spPr>
        <p:txBody>
          <a:bodyPr>
            <a:noAutofit/>
          </a:bodyPr>
          <a:lstStyle/>
          <a:p>
            <a:pPr algn="just"/>
            <a:r>
              <a:rPr lang="fr-FR" sz="2000" b="1" dirty="0"/>
              <a:t>Quelquefois je m’enfermais dans ma chambre, je m’y livrais à mes réflexions : elles me tenaient lieu des compagnies où je me plaisais le plus. Qu’y voyais-je dans ces compagnies ? Des femmes ; et quand j’étais seule, je ne pensais qu’aux hommes ; je sondais mon cœur, je lui demandais raison de ce qu’il sentait ; je me déshabillais toute nue, je m’examinais avec un sentiment de volupté ; je portais des regards enflammés sur toutes les parties de mon corps ; je brûlais, j’écartais les cuisses, je soupirais ; mon imagination échauffée me présentait un homme, j’étendais les bras pour l’embrasser, mon </a:t>
            </a:r>
            <a:r>
              <a:rPr lang="fr-FR" sz="2000" b="1" dirty="0" err="1"/>
              <a:t>conin</a:t>
            </a:r>
            <a:r>
              <a:rPr lang="fr-FR" sz="2000" b="1" dirty="0"/>
              <a:t> était dévoré par un feu prodigieux. Je n’avais jamais eu la hardiesse d’y porter le doigt. Toujours retenue par la crainte de m’y faire mal, j’y souffrais les plus vives démangeaisons sans oser les apaiser.</a:t>
            </a:r>
          </a:p>
        </p:txBody>
      </p:sp>
      <p:sp>
        <p:nvSpPr>
          <p:cNvPr id="6" name="ZoneTexte 5">
            <a:extLst>
              <a:ext uri="{FF2B5EF4-FFF2-40B4-BE49-F238E27FC236}">
                <a16:creationId xmlns:a16="http://schemas.microsoft.com/office/drawing/2014/main" id="{98E8EB2A-B487-42AB-84C2-9AB10E21DB57}"/>
              </a:ext>
            </a:extLst>
          </p:cNvPr>
          <p:cNvSpPr txBox="1"/>
          <p:nvPr/>
        </p:nvSpPr>
        <p:spPr>
          <a:xfrm>
            <a:off x="6966857" y="1502767"/>
            <a:ext cx="4365171" cy="923330"/>
          </a:xfrm>
          <a:prstGeom prst="rect">
            <a:avLst/>
          </a:prstGeom>
          <a:noFill/>
        </p:spPr>
        <p:txBody>
          <a:bodyPr wrap="square" rtlCol="0">
            <a:spAutoFit/>
          </a:bodyPr>
          <a:lstStyle/>
          <a:p>
            <a:pPr algn="r"/>
            <a:r>
              <a:rPr lang="fr-FR" dirty="0"/>
              <a:t>Gervaise de Latouche, </a:t>
            </a:r>
            <a:r>
              <a:rPr lang="fr-FR" i="1" dirty="0"/>
              <a:t>Le portier des Chartreux</a:t>
            </a:r>
            <a:r>
              <a:rPr lang="fr-FR" dirty="0"/>
              <a:t>, Histoire de Dom Bougre, 1741, « Histoire de la sœur Monique » (extraits)</a:t>
            </a:r>
          </a:p>
        </p:txBody>
      </p:sp>
      <p:pic>
        <p:nvPicPr>
          <p:cNvPr id="10" name="Espace réservé du contenu 9">
            <a:extLst>
              <a:ext uri="{FF2B5EF4-FFF2-40B4-BE49-F238E27FC236}">
                <a16:creationId xmlns:a16="http://schemas.microsoft.com/office/drawing/2014/main" id="{DC1039F8-0D55-4073-A5F7-9066318295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2329543" cy="3537993"/>
          </a:xfrm>
        </p:spPr>
      </p:pic>
      <p:sp>
        <p:nvSpPr>
          <p:cNvPr id="11" name="ZoneTexte 10">
            <a:extLst>
              <a:ext uri="{FF2B5EF4-FFF2-40B4-BE49-F238E27FC236}">
                <a16:creationId xmlns:a16="http://schemas.microsoft.com/office/drawing/2014/main" id="{A761AF60-F7EA-47D9-8F5C-E6032E097A12}"/>
              </a:ext>
            </a:extLst>
          </p:cNvPr>
          <p:cNvSpPr txBox="1"/>
          <p:nvPr/>
        </p:nvSpPr>
        <p:spPr>
          <a:xfrm>
            <a:off x="3472543" y="1262742"/>
            <a:ext cx="2623457" cy="1384995"/>
          </a:xfrm>
          <a:prstGeom prst="rect">
            <a:avLst/>
          </a:prstGeom>
          <a:noFill/>
        </p:spPr>
        <p:txBody>
          <a:bodyPr wrap="square" rtlCol="0">
            <a:spAutoFit/>
          </a:bodyPr>
          <a:lstStyle/>
          <a:p>
            <a:r>
              <a:rPr lang="fr-FR" sz="2800" b="1" dirty="0"/>
              <a:t>La littérature pornographique et anticléricale</a:t>
            </a:r>
          </a:p>
        </p:txBody>
      </p:sp>
    </p:spTree>
    <p:extLst>
      <p:ext uri="{BB962C8B-B14F-4D97-AF65-F5344CB8AC3E}">
        <p14:creationId xmlns:p14="http://schemas.microsoft.com/office/powerpoint/2010/main" val="341396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920F7-8ABD-44D8-98E4-2F096A0907B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65E1B5E-74D5-4DB5-B819-8A44AE579008}"/>
              </a:ext>
            </a:extLst>
          </p:cNvPr>
          <p:cNvSpPr>
            <a:spLocks noGrp="1"/>
          </p:cNvSpPr>
          <p:nvPr>
            <p:ph idx="1"/>
          </p:nvPr>
        </p:nvSpPr>
        <p:spPr/>
        <p:txBody>
          <a:bodyPr/>
          <a:lstStyle/>
          <a:p>
            <a:endParaRPr lang="fr-FR"/>
          </a:p>
        </p:txBody>
      </p:sp>
      <p:pic>
        <p:nvPicPr>
          <p:cNvPr id="1026" name="Picture 2" descr="undefined">
            <a:extLst>
              <a:ext uri="{FF2B5EF4-FFF2-40B4-BE49-F238E27FC236}">
                <a16:creationId xmlns:a16="http://schemas.microsoft.com/office/drawing/2014/main" id="{70062D8A-B1F9-4D67-AEC9-909DC06A9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768" y="0"/>
            <a:ext cx="3954236" cy="661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9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6E8E0-D4FF-4638-89A6-A891BBF6C646}"/>
              </a:ext>
            </a:extLst>
          </p:cNvPr>
          <p:cNvSpPr>
            <a:spLocks noGrp="1"/>
          </p:cNvSpPr>
          <p:nvPr>
            <p:ph type="title"/>
          </p:nvPr>
        </p:nvSpPr>
        <p:spPr>
          <a:xfrm>
            <a:off x="5954486" y="2394856"/>
            <a:ext cx="6237514" cy="754517"/>
          </a:xfrm>
        </p:spPr>
        <p:txBody>
          <a:bodyPr>
            <a:normAutofit fontScale="90000"/>
          </a:bodyPr>
          <a:lstStyle/>
          <a:p>
            <a:r>
              <a:rPr lang="fr-FR" dirty="0"/>
              <a:t>Convulsionnaires emprisonnés à la Bastille, fin 18e</a:t>
            </a:r>
          </a:p>
        </p:txBody>
      </p:sp>
      <p:pic>
        <p:nvPicPr>
          <p:cNvPr id="5" name="Espace réservé du contenu 4">
            <a:extLst>
              <a:ext uri="{FF2B5EF4-FFF2-40B4-BE49-F238E27FC236}">
                <a16:creationId xmlns:a16="http://schemas.microsoft.com/office/drawing/2014/main" id="{AD8EFFF6-C82B-4666-A763-853A338F99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511774" cy="6870843"/>
          </a:xfrm>
        </p:spPr>
      </p:pic>
    </p:spTree>
    <p:extLst>
      <p:ext uri="{BB962C8B-B14F-4D97-AF65-F5344CB8AC3E}">
        <p14:creationId xmlns:p14="http://schemas.microsoft.com/office/powerpoint/2010/main" val="27044468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434</Words>
  <Application>Microsoft Office PowerPoint</Application>
  <PresentationFormat>Grand écran</PresentationFormat>
  <Paragraphs>10</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Pbtique: dans quelle mesure ce sermon peut-il être considéré comme une contre attaque de l’Eglise par rapport aux menaces que les Lumières font peser sur la foi catholique?   1° Une religion et une Eglise en crise? A) Les scandales du clergé B) La montée de l’irréligion?  2° Un péril: la philosophie des Lumières A) blasphèmes et désacralisation B) la raison contre la foi  3° La reconquête et la réaction des Anti-Lumière catholiques A) défense de l’Eglise  B) Un sermon de combat  </vt:lpstr>
      <vt:lpstr>Illustration de l’Histoire naturelle de Buffon (1749): Dieu pointe du doigt la course d’une comète passant par le centre du système solaire, où elle percute le soleil, et laissant dans son sillage les différentes planètes. Le Créateur tient une place centrale. Mais, son dessein s’accomplit ici à travers le jeu d’un phénomène naturel : l’impact de la comète.</vt:lpstr>
      <vt:lpstr>Présentation PowerPoint</vt:lpstr>
      <vt:lpstr>Dénoncer l’enrichissement et la dépravation des moines:, Nicolas Walkcheim, Vie très croyable des moines, gravure, vers 1770-75</vt:lpstr>
      <vt:lpstr>Illustration de Thérèse Philosophe (1748), un roman libertin qui met en scène le prêtre Jean Baptiste Girard</vt:lpstr>
      <vt:lpstr>Quelquefois je m’enfermais dans ma chambre, je m’y livrais à mes réflexions : elles me tenaient lieu des compagnies où je me plaisais le plus. Qu’y voyais-je dans ces compagnies ? Des femmes ; et quand j’étais seule, je ne pensais qu’aux hommes ; je sondais mon cœur, je lui demandais raison de ce qu’il sentait ; je me déshabillais toute nue, je m’examinais avec un sentiment de volupté ; je portais des regards enflammés sur toutes les parties de mon corps ; je brûlais, j’écartais les cuisses, je soupirais ; mon imagination échauffée me présentait un homme, j’étendais les bras pour l’embrasser, mon conin était dévoré par un feu prodigieux. Je n’avais jamais eu la hardiesse d’y porter le doigt. Toujours retenue par la crainte de m’y faire mal, j’y souffrais les plus vives démangeaisons sans oser les apaiser.</vt:lpstr>
      <vt:lpstr>Présentation PowerPoint</vt:lpstr>
      <vt:lpstr>Convulsionnaires emprisonnés à la Bastille, fin 18e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Mazeau</dc:creator>
  <cp:lastModifiedBy>Guillaume Mazeau</cp:lastModifiedBy>
  <cp:revision>28</cp:revision>
  <dcterms:created xsi:type="dcterms:W3CDTF">2023-10-26T16:40:03Z</dcterms:created>
  <dcterms:modified xsi:type="dcterms:W3CDTF">2025-10-15T07:30:12Z</dcterms:modified>
</cp:coreProperties>
</file>