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5"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F8037C-F826-4F4B-934C-493E78FF81C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E496F93-1A43-4699-8891-0DFC65872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80D6B6E-14A4-4F72-9AB5-9790D105AEF4}"/>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2FDC1C7D-CE73-4843-85C0-523E3C90CC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53AB40-F819-46DF-8FC4-8620C258DADF}"/>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2349760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F76CCB-9F3E-44A4-97F3-A7DFD081411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97B8EC2-AECA-4BE7-8D99-6D21E9624E50}"/>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AC1624F-41C3-47B5-824E-E23C1EEAE6B3}"/>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4857F05A-3FC7-4DC2-8BFA-7059511F6A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F1D726C-A182-44DB-8362-C1E81EAAD78F}"/>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27796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EB54C68-1318-437A-A42E-8AA6FA05A9B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0653FF8-6DC5-48DD-AA31-26B250E39BA2}"/>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23269C4-37C0-463A-934D-0552C3FCBEA2}"/>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1E155D1F-4529-44E5-AB59-FC7C4FDA41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C531873-6AFF-4796-B5AB-39901FBFDAFD}"/>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90565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A5ED56-95B0-46B4-8EBB-B516752A778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2F5951D-A0FF-4EDC-952F-56928A2E2F4B}"/>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CA4F0BD-94D5-4640-8254-390610A454D2}"/>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AED15F45-ADF6-4344-AFA4-9D9173454D2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2A83F8-5B2F-4969-B1CA-F4CD17D9E7DD}"/>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22849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CCD419-9D96-4E6B-809B-47E896B46A5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1275BA0-F904-4673-AF1B-B6536B298F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BCF9E95E-B083-4F27-AF9F-956829CB9A0E}"/>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07485B1B-6890-4F36-B51F-0B1F797599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C2D76D6-59F1-4969-9229-2F89CEC65B0D}"/>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805247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7ED2C0-B93F-4CB2-BD9A-2297D36E2AB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16C7AC-8E92-4C76-B9AB-ABCBB0D4FC84}"/>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ED7D2C8-0F0F-405C-A791-0C0E283C7839}"/>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72170EA-8030-4921-B792-21D1BCC6C1DD}"/>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6" name="Espace réservé du pied de page 5">
            <a:extLst>
              <a:ext uri="{FF2B5EF4-FFF2-40B4-BE49-F238E27FC236}">
                <a16:creationId xmlns:a16="http://schemas.microsoft.com/office/drawing/2014/main" id="{2A7AF392-02DC-411F-813C-7AB82B4020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521DCA6-50CB-4958-88E9-461003578566}"/>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214849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A7C169-93CE-466D-9E26-BF9ECE068AC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5F3EAFD-EBB7-40EB-AF3F-6EDF0BC192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2C1B5B1E-5AD3-4E12-9D16-BC98AB9E317D}"/>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3135097-FEC6-4127-9869-450634016D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4266C963-D998-47B8-9242-F95DA0C7B022}"/>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DC29F7C-060B-4ECC-B429-3F73EA6772AD}"/>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8" name="Espace réservé du pied de page 7">
            <a:extLst>
              <a:ext uri="{FF2B5EF4-FFF2-40B4-BE49-F238E27FC236}">
                <a16:creationId xmlns:a16="http://schemas.microsoft.com/office/drawing/2014/main" id="{14EB0EB3-5AB1-4ED2-92D8-9E42AA71588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5136B10-73AF-45B1-A529-24B7DBAD0FD3}"/>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632919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02F86C-8D2F-4432-B6B9-8261C0A3078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EC3170A-4C7E-4348-8C67-EFBAFD5BA451}"/>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4" name="Espace réservé du pied de page 3">
            <a:extLst>
              <a:ext uri="{FF2B5EF4-FFF2-40B4-BE49-F238E27FC236}">
                <a16:creationId xmlns:a16="http://schemas.microsoft.com/office/drawing/2014/main" id="{B54598DE-8A2E-44E1-8331-555C647C3E3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6380B39-1F64-4FB4-885D-F95E4DC4A5AE}"/>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07725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0ED1C29-F332-426B-B260-1F715D48CC2C}"/>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3" name="Espace réservé du pied de page 2">
            <a:extLst>
              <a:ext uri="{FF2B5EF4-FFF2-40B4-BE49-F238E27FC236}">
                <a16:creationId xmlns:a16="http://schemas.microsoft.com/office/drawing/2014/main" id="{D924F284-9C18-47E8-BA7D-3D900D9F5CA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3AC43F6-7D82-4C90-BA41-9089CA8B0150}"/>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180078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0E2720-8491-4DC4-B2D7-99D8304E2E2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A1E45E9-BCBB-411F-8883-1E83E9AEF1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C5397BA-D053-4577-BCB4-3BBEAB3C9B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4C068AB-4D6F-4406-AEFB-C7E2A805F646}"/>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6" name="Espace réservé du pied de page 5">
            <a:extLst>
              <a:ext uri="{FF2B5EF4-FFF2-40B4-BE49-F238E27FC236}">
                <a16:creationId xmlns:a16="http://schemas.microsoft.com/office/drawing/2014/main" id="{203CD9A0-F5D1-4D52-A3B6-DE9415EFBC4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8FE03EB-66C0-40C5-9864-8CCC0220A0CB}"/>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84022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EF737-53BE-4119-8F88-6CB6CF29F3F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EB7E729-F230-4255-9F52-BBE079533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0FFBDF7-DD4F-4BCD-8CB4-53077C468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99C70CF1-8A7E-4BA0-B356-86FE4F3CF3E3}"/>
              </a:ext>
            </a:extLst>
          </p:cNvPr>
          <p:cNvSpPr>
            <a:spLocks noGrp="1"/>
          </p:cNvSpPr>
          <p:nvPr>
            <p:ph type="dt" sz="half" idx="10"/>
          </p:nvPr>
        </p:nvSpPr>
        <p:spPr/>
        <p:txBody>
          <a:bodyPr/>
          <a:lstStyle/>
          <a:p>
            <a:fld id="{0131458C-5718-497D-BF41-73979B38B032}" type="datetimeFigureOut">
              <a:rPr lang="fr-FR" smtClean="0"/>
              <a:t>15/10/2025</a:t>
            </a:fld>
            <a:endParaRPr lang="fr-FR"/>
          </a:p>
        </p:txBody>
      </p:sp>
      <p:sp>
        <p:nvSpPr>
          <p:cNvPr id="6" name="Espace réservé du pied de page 5">
            <a:extLst>
              <a:ext uri="{FF2B5EF4-FFF2-40B4-BE49-F238E27FC236}">
                <a16:creationId xmlns:a16="http://schemas.microsoft.com/office/drawing/2014/main" id="{0E208FFF-44F0-4AA9-94BA-373F18EC725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0445F7F-7D31-47EF-BF95-FC8F9B2E29D7}"/>
              </a:ext>
            </a:extLst>
          </p:cNvPr>
          <p:cNvSpPr>
            <a:spLocks noGrp="1"/>
          </p:cNvSpPr>
          <p:nvPr>
            <p:ph type="sldNum" sz="quarter" idx="12"/>
          </p:nvPr>
        </p:nvSpPr>
        <p:spPr/>
        <p:txBody>
          <a:bodyPr/>
          <a:lstStyle/>
          <a:p>
            <a:fld id="{768319E5-A371-47CF-A4C2-0DD0BF0384BD}" type="slidenum">
              <a:rPr lang="fr-FR" smtClean="0"/>
              <a:t>‹N°›</a:t>
            </a:fld>
            <a:endParaRPr lang="fr-FR"/>
          </a:p>
        </p:txBody>
      </p:sp>
    </p:spTree>
    <p:extLst>
      <p:ext uri="{BB962C8B-B14F-4D97-AF65-F5344CB8AC3E}">
        <p14:creationId xmlns:p14="http://schemas.microsoft.com/office/powerpoint/2010/main" val="367348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68E8B99-FB43-42B5-8973-C76E6CC552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6BDE5FE-51BD-48D3-9FB7-88AEADED0D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6ABA86-6199-43A3-8F28-B795210CB3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1458C-5718-497D-BF41-73979B38B032}" type="datetimeFigureOut">
              <a:rPr lang="fr-FR" smtClean="0"/>
              <a:t>15/10/2025</a:t>
            </a:fld>
            <a:endParaRPr lang="fr-FR"/>
          </a:p>
        </p:txBody>
      </p:sp>
      <p:sp>
        <p:nvSpPr>
          <p:cNvPr id="5" name="Espace réservé du pied de page 4">
            <a:extLst>
              <a:ext uri="{FF2B5EF4-FFF2-40B4-BE49-F238E27FC236}">
                <a16:creationId xmlns:a16="http://schemas.microsoft.com/office/drawing/2014/main" id="{FFF172B2-5E25-4F0C-92C1-10E17ECB63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447EEC1-F520-4974-A156-9ACECCEB3E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8319E5-A371-47CF-A4C2-0DD0BF0384BD}" type="slidenum">
              <a:rPr lang="fr-FR" smtClean="0"/>
              <a:t>‹N°›</a:t>
            </a:fld>
            <a:endParaRPr lang="fr-FR"/>
          </a:p>
        </p:txBody>
      </p:sp>
    </p:spTree>
    <p:extLst>
      <p:ext uri="{BB962C8B-B14F-4D97-AF65-F5344CB8AC3E}">
        <p14:creationId xmlns:p14="http://schemas.microsoft.com/office/powerpoint/2010/main" val="1454722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43CCE-2B92-4103-80F1-2C1D31D235ED}"/>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92DBFFD5-1DE0-4417-85F1-24E9EF28FF08}"/>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09653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7E4738-E455-4C91-97FE-EAFE05848C6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858C7F4-435E-444E-9FE2-16CF25251640}"/>
              </a:ext>
            </a:extLst>
          </p:cNvPr>
          <p:cNvSpPr>
            <a:spLocks noGrp="1"/>
          </p:cNvSpPr>
          <p:nvPr>
            <p:ph idx="1"/>
          </p:nvPr>
        </p:nvSpPr>
        <p:spPr/>
        <p:txBody>
          <a:bodyPr/>
          <a:lstStyle/>
          <a:p>
            <a:r>
              <a:rPr lang="fr-FR" dirty="0"/>
              <a:t>Mémoires 1824-6</a:t>
            </a:r>
          </a:p>
          <a:p>
            <a:r>
              <a:rPr lang="fr-FR" dirty="0"/>
              <a:t>Louis-Philippe marquis 1781 édit de Ségur = exige 4 quartiers de noblesse pour officier armée roturiers exclus du commandement</a:t>
            </a:r>
          </a:p>
          <a:p>
            <a:r>
              <a:rPr lang="fr-FR" dirty="0"/>
              <a:t>Strasbourg Université Koch cours diplomatique</a:t>
            </a:r>
          </a:p>
          <a:p>
            <a:r>
              <a:rPr lang="fr-FR" dirty="0"/>
              <a:t>Carrière militaire colonel 1776</a:t>
            </a:r>
          </a:p>
          <a:p>
            <a:r>
              <a:rPr lang="fr-FR" dirty="0"/>
              <a:t>Salons Deffand lieux de sociabilité des élites des Lumières</a:t>
            </a:r>
          </a:p>
          <a:p>
            <a:r>
              <a:rPr lang="fr-FR" dirty="0"/>
              <a:t>Participe à la RA 1782 ambassadeur de France en Russie Catherine II</a:t>
            </a:r>
          </a:p>
        </p:txBody>
      </p:sp>
    </p:spTree>
    <p:extLst>
      <p:ext uri="{BB962C8B-B14F-4D97-AF65-F5344CB8AC3E}">
        <p14:creationId xmlns:p14="http://schemas.microsoft.com/office/powerpoint/2010/main" val="1636290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B23F1C3-5D73-4DF5-BF03-FBE271047680}"/>
              </a:ext>
            </a:extLst>
          </p:cNvPr>
          <p:cNvSpPr>
            <a:spLocks noGrp="1"/>
          </p:cNvSpPr>
          <p:nvPr>
            <p:ph idx="1"/>
          </p:nvPr>
        </p:nvSpPr>
        <p:spPr>
          <a:xfrm>
            <a:off x="838200" y="1208314"/>
            <a:ext cx="10515600" cy="4968649"/>
          </a:xfrm>
        </p:spPr>
        <p:txBody>
          <a:bodyPr/>
          <a:lstStyle/>
          <a:p>
            <a:r>
              <a:rPr lang="fr-FR" dirty="0"/>
              <a:t>Contexte &gt; Guerre de Sept Ans (1756-63) « première guerre mondiale » David Bell = coûte très cher surtout traité 1763 défaite France perd </a:t>
            </a:r>
            <a:r>
              <a:rPr lang="fr-FR" dirty="0" err="1"/>
              <a:t>Lousiane</a:t>
            </a:r>
            <a:r>
              <a:rPr lang="fr-FR" dirty="0"/>
              <a:t> Mississippi territoires Indes orientales + </a:t>
            </a:r>
            <a:r>
              <a:rPr lang="fr-FR" dirty="0" err="1"/>
              <a:t>dafaites</a:t>
            </a:r>
            <a:r>
              <a:rPr lang="fr-FR" dirty="0"/>
              <a:t> humiliantes face à la Prusse en Europe </a:t>
            </a:r>
            <a:r>
              <a:rPr lang="fr-FR" dirty="0" err="1"/>
              <a:t>Rossbach</a:t>
            </a:r>
            <a:r>
              <a:rPr lang="fr-FR" dirty="0"/>
              <a:t> 1757 </a:t>
            </a:r>
            <a:r>
              <a:rPr lang="fr-FR" dirty="0" err="1"/>
              <a:t>Wilhelmstadt</a:t>
            </a:r>
            <a:r>
              <a:rPr lang="fr-FR" dirty="0"/>
              <a:t> 1762</a:t>
            </a:r>
          </a:p>
          <a:p>
            <a:r>
              <a:rPr lang="fr-FR" dirty="0"/>
              <a:t>« ordre mince » ligne </a:t>
            </a:r>
          </a:p>
          <a:p>
            <a:r>
              <a:rPr lang="fr-FR" dirty="0"/>
              <a:t>Choiseul sec d’Etat à la guerre</a:t>
            </a:r>
          </a:p>
          <a:p>
            <a:r>
              <a:rPr lang="fr-FR" dirty="0"/>
              <a:t>Régie  administration civile – munitionnaires</a:t>
            </a:r>
          </a:p>
          <a:p>
            <a:r>
              <a:rPr lang="fr-FR" dirty="0"/>
              <a:t>Recrutement</a:t>
            </a:r>
          </a:p>
        </p:txBody>
      </p:sp>
    </p:spTree>
    <p:extLst>
      <p:ext uri="{BB962C8B-B14F-4D97-AF65-F5344CB8AC3E}">
        <p14:creationId xmlns:p14="http://schemas.microsoft.com/office/powerpoint/2010/main" val="2397915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9C4724-D65F-458C-851D-B2CA31A88154}"/>
              </a:ext>
            </a:extLst>
          </p:cNvPr>
          <p:cNvSpPr>
            <a:spLocks noGrp="1"/>
          </p:cNvSpPr>
          <p:nvPr>
            <p:ph type="title"/>
          </p:nvPr>
        </p:nvSpPr>
        <p:spPr/>
        <p:txBody>
          <a:bodyPr>
            <a:normAutofit fontScale="90000"/>
          </a:bodyPr>
          <a:lstStyle/>
          <a:p>
            <a:r>
              <a:rPr lang="fr-FR" dirty="0"/>
              <a:t>Montrez que Ségur donne une image positive de la réaction de l’Etat royal après la Guerre de Sept Ans</a:t>
            </a:r>
          </a:p>
        </p:txBody>
      </p:sp>
      <p:sp>
        <p:nvSpPr>
          <p:cNvPr id="3" name="Espace réservé du contenu 2">
            <a:extLst>
              <a:ext uri="{FF2B5EF4-FFF2-40B4-BE49-F238E27FC236}">
                <a16:creationId xmlns:a16="http://schemas.microsoft.com/office/drawing/2014/main" id="{B59D783B-61F2-4080-96DC-9ECB1ED669FE}"/>
              </a:ext>
            </a:extLst>
          </p:cNvPr>
          <p:cNvSpPr>
            <a:spLocks noGrp="1"/>
          </p:cNvSpPr>
          <p:nvPr>
            <p:ph idx="1"/>
          </p:nvPr>
        </p:nvSpPr>
        <p:spPr/>
        <p:txBody>
          <a:bodyPr/>
          <a:lstStyle/>
          <a:p>
            <a:r>
              <a:rPr lang="fr-FR" dirty="0">
                <a:solidFill>
                  <a:srgbClr val="FF0000"/>
                </a:solidFill>
              </a:rPr>
              <a:t>Le comte de Ségur commence par faire l’éloge des réformes militaires engagées par Choiseul, ministre des Affaires Etrangères après la Guerre de Sept Ans (1756-1763). </a:t>
            </a:r>
            <a:r>
              <a:rPr lang="fr-FR" dirty="0">
                <a:solidFill>
                  <a:schemeClr val="accent6">
                    <a:lumMod val="75000"/>
                  </a:schemeClr>
                </a:solidFill>
              </a:rPr>
              <a:t>A la ligne 4, il affirme que ses ordonnances ont fait « disparaître les anciens abus »</a:t>
            </a:r>
            <a:r>
              <a:rPr lang="fr-FR" dirty="0"/>
              <a:t>. </a:t>
            </a:r>
            <a:r>
              <a:rPr lang="fr-FR" dirty="0">
                <a:solidFill>
                  <a:schemeClr val="accent1"/>
                </a:solidFill>
              </a:rPr>
              <a:t>En effet, une des priorités de la politique de Choiseul fut de sécuriser et d’améliorer le recrutement militaire, pour mettre fin aux abus des recruteurs de la milice royale. Par exemple, à partir de 1760, il fit systématiquement surveiller les recruteurs par des officiers de justice et des commissaires de police, limitant ainsi les recrutements forcés, espérant également lutter contre la désertion et contre l’inefficacité des soldats au combat. </a:t>
            </a:r>
            <a:endParaRPr lang="fr-FR" dirty="0"/>
          </a:p>
        </p:txBody>
      </p:sp>
    </p:spTree>
    <p:extLst>
      <p:ext uri="{BB962C8B-B14F-4D97-AF65-F5344CB8AC3E}">
        <p14:creationId xmlns:p14="http://schemas.microsoft.com/office/powerpoint/2010/main" val="1317180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D4B565F-3841-4FCF-970D-E22BA1D4B770}"/>
              </a:ext>
            </a:extLst>
          </p:cNvPr>
          <p:cNvSpPr>
            <a:spLocks noGrp="1"/>
          </p:cNvSpPr>
          <p:nvPr>
            <p:ph idx="1"/>
          </p:nvPr>
        </p:nvSpPr>
        <p:spPr>
          <a:xfrm>
            <a:off x="838200" y="326571"/>
            <a:ext cx="10744200" cy="5850392"/>
          </a:xfrm>
        </p:spPr>
        <p:txBody>
          <a:bodyPr/>
          <a:lstStyle/>
          <a:p>
            <a:r>
              <a:rPr lang="fr-FR" dirty="0"/>
              <a:t>Entraînement et formation = exercices, manœuvres militaires – « drill », dressage des corps, soldat-automate, exécuter sans réfléchir les ordres, répéter mécaniquement les mêmes gestes de manière synchronisée – Michel Foucault </a:t>
            </a:r>
            <a:r>
              <a:rPr lang="fr-FR" i="1" dirty="0"/>
              <a:t>Surveiller et Punir </a:t>
            </a:r>
            <a:r>
              <a:rPr lang="fr-FR" dirty="0"/>
              <a:t>1975 « discipline des corps » = contrôle « corps dociles » -</a:t>
            </a:r>
          </a:p>
          <a:p>
            <a:r>
              <a:rPr lang="fr-FR" dirty="0"/>
              <a:t>Education Ecole militaire 1751 – 500 gentilshommes – valorisation vieille noblesse militaire qui sait se battre (race noble)</a:t>
            </a:r>
          </a:p>
          <a:p>
            <a:r>
              <a:rPr lang="fr-FR" dirty="0"/>
              <a:t>1764 « exercice à la prussienne » mais Ségur en critique l’application</a:t>
            </a:r>
          </a:p>
          <a:p>
            <a:r>
              <a:rPr lang="fr-FR" dirty="0"/>
              <a:t>Discipline </a:t>
            </a:r>
            <a:r>
              <a:rPr lang="fr-FR" dirty="0" err="1"/>
              <a:t>ordonnace</a:t>
            </a:r>
            <a:r>
              <a:rPr lang="fr-FR" dirty="0"/>
              <a:t> 1762 + sévérité</a:t>
            </a:r>
          </a:p>
          <a:p>
            <a:pPr>
              <a:buFont typeface="Wingdings" panose="05000000000000000000" pitchFamily="2" charset="2"/>
              <a:buChar char="Ø"/>
            </a:pPr>
            <a:r>
              <a:rPr lang="fr-FR" dirty="0"/>
              <a:t>1760 casernement des troupes = contrôler moralisation discipline </a:t>
            </a:r>
          </a:p>
          <a:p>
            <a:pPr>
              <a:buFont typeface="Wingdings" panose="05000000000000000000" pitchFamily="2" charset="2"/>
              <a:buChar char="Ø"/>
            </a:pPr>
            <a:r>
              <a:rPr lang="fr-FR" dirty="0"/>
              <a:t>Grade major = applique la discipline, surveille, relais entre officiers et soldats du rang = résistances, colères, </a:t>
            </a:r>
          </a:p>
        </p:txBody>
      </p:sp>
    </p:spTree>
    <p:extLst>
      <p:ext uri="{BB962C8B-B14F-4D97-AF65-F5344CB8AC3E}">
        <p14:creationId xmlns:p14="http://schemas.microsoft.com/office/powerpoint/2010/main" val="86257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CD45579-5106-48B3-856F-A00AE1876613}"/>
              </a:ext>
            </a:extLst>
          </p:cNvPr>
          <p:cNvSpPr>
            <a:spLocks noGrp="1"/>
          </p:cNvSpPr>
          <p:nvPr>
            <p:ph idx="1"/>
          </p:nvPr>
        </p:nvSpPr>
        <p:spPr>
          <a:xfrm>
            <a:off x="838200" y="533400"/>
            <a:ext cx="10515600" cy="5643563"/>
          </a:xfrm>
        </p:spPr>
        <p:txBody>
          <a:bodyPr/>
          <a:lstStyle/>
          <a:p>
            <a:r>
              <a:rPr lang="fr-FR" dirty="0"/>
              <a:t>Comte de Muy 1774-75 – marquis de Monteynard duc d’Aiguillon </a:t>
            </a:r>
          </a:p>
          <a:p>
            <a:r>
              <a:rPr lang="fr-FR" dirty="0"/>
              <a:t>Critique des réformes de Saint-Germain 98 ordonnances en moins de 1 mois 1775-1777</a:t>
            </a:r>
          </a:p>
          <a:p>
            <a:r>
              <a:rPr lang="fr-FR" dirty="0"/>
              <a:t>- supprimer privilèges et de passe-droits dont bénéficiait la noblesse de Cour à l’armée = lutter contre les officiers nobles pas bons militaires – démantèlement de la Maison militaire du Roi mousquetaires du roi 1775 – ralentissement avancement noblesse de cour + 12 écoles militaires dans les provinces 600 cadets de famille  - 1776 lutte contre la vénalité des offices militaires = suppression graduelle + discipline uniforme + 1776 coups de plat de sabre + adoucissement des peines envers les déserteurs 1775 peine abolie pour les déserteurs en temps de paix Cesare Beccaria </a:t>
            </a:r>
            <a:r>
              <a:rPr lang="fr-FR" i="1" dirty="0"/>
              <a:t>Des délits et des peines</a:t>
            </a:r>
            <a:r>
              <a:rPr lang="fr-FR" dirty="0"/>
              <a:t> 1764</a:t>
            </a:r>
          </a:p>
        </p:txBody>
      </p:sp>
    </p:spTree>
    <p:extLst>
      <p:ext uri="{BB962C8B-B14F-4D97-AF65-F5344CB8AC3E}">
        <p14:creationId xmlns:p14="http://schemas.microsoft.com/office/powerpoint/2010/main" val="4133999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7D6223-5DC2-4C89-AA65-F5F019281610}"/>
              </a:ext>
            </a:extLst>
          </p:cNvPr>
          <p:cNvSpPr>
            <a:spLocks noGrp="1"/>
          </p:cNvSpPr>
          <p:nvPr>
            <p:ph idx="1"/>
          </p:nvPr>
        </p:nvSpPr>
        <p:spPr>
          <a:xfrm>
            <a:off x="838200" y="696686"/>
            <a:ext cx="10515600" cy="5480277"/>
          </a:xfrm>
        </p:spPr>
        <p:txBody>
          <a:bodyPr/>
          <a:lstStyle/>
          <a:p>
            <a:r>
              <a:rPr lang="fr-FR" dirty="0"/>
              <a:t>Lumières militaires controverses militaires</a:t>
            </a:r>
          </a:p>
          <a:p>
            <a:r>
              <a:rPr lang="fr-FR" dirty="0"/>
              <a:t>Question militaire devient un élément du débat public, échange des connaissances, de controverses publiques = déluge d’imprimés, de mémoires, écrivains militaires, Hervé </a:t>
            </a:r>
            <a:r>
              <a:rPr lang="fr-FR" dirty="0" err="1"/>
              <a:t>Drévillon</a:t>
            </a:r>
            <a:r>
              <a:rPr lang="fr-FR" dirty="0"/>
              <a:t> « pensée </a:t>
            </a:r>
            <a:r>
              <a:rPr lang="fr-FR" dirty="0" err="1"/>
              <a:t>milittéraire</a:t>
            </a:r>
            <a:r>
              <a:rPr lang="fr-FR" dirty="0"/>
              <a:t> » = cela devient un genre = tribunes, pamphlets, critique, polémiques </a:t>
            </a:r>
          </a:p>
          <a:p>
            <a:r>
              <a:rPr lang="fr-FR" dirty="0"/>
              <a:t>Controverse entre « ordre profond » = choc = manœuvres camps de </a:t>
            </a:r>
            <a:r>
              <a:rPr lang="fr-FR" dirty="0" err="1"/>
              <a:t>Vaussieux</a:t>
            </a:r>
            <a:r>
              <a:rPr lang="fr-FR" dirty="0"/>
              <a:t> 1778 // ordre mince puissance de feu, alignement, ordre linéaire</a:t>
            </a:r>
          </a:p>
        </p:txBody>
      </p:sp>
    </p:spTree>
    <p:extLst>
      <p:ext uri="{BB962C8B-B14F-4D97-AF65-F5344CB8AC3E}">
        <p14:creationId xmlns:p14="http://schemas.microsoft.com/office/powerpoint/2010/main" val="2892386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BE4D53-918B-4743-8AFC-92658327E37E}"/>
              </a:ext>
            </a:extLst>
          </p:cNvPr>
          <p:cNvSpPr>
            <a:spLocks noGrp="1"/>
          </p:cNvSpPr>
          <p:nvPr>
            <p:ph type="title"/>
          </p:nvPr>
        </p:nvSpPr>
        <p:spPr/>
        <p:txBody>
          <a:bodyPr>
            <a:normAutofit fontScale="90000"/>
          </a:bodyPr>
          <a:lstStyle/>
          <a:p>
            <a:r>
              <a:rPr lang="fr-FR" dirty="0"/>
              <a:t>PLAN POSSIBLE : </a:t>
            </a:r>
            <a:br>
              <a:rPr lang="fr-FR" dirty="0"/>
            </a:br>
            <a:r>
              <a:rPr lang="fr-FR" sz="3100" b="1" dirty="0"/>
              <a:t>Problématique&gt; Dans quelle mesure les Mémoires de Ségur montrent-elles l’influence des Lumières dans les réformes et les débats militaires  de la seconde moitié du 18</a:t>
            </a:r>
            <a:r>
              <a:rPr lang="fr-FR" sz="3100" b="1" baseline="30000" dirty="0"/>
              <a:t>e</a:t>
            </a:r>
            <a:r>
              <a:rPr lang="fr-FR" sz="3100" b="1" dirty="0"/>
              <a:t>? </a:t>
            </a:r>
            <a:br>
              <a:rPr lang="fr-FR" dirty="0"/>
            </a:br>
            <a:endParaRPr lang="fr-FR" dirty="0"/>
          </a:p>
        </p:txBody>
      </p:sp>
      <p:sp>
        <p:nvSpPr>
          <p:cNvPr id="3" name="Espace réservé du contenu 2">
            <a:extLst>
              <a:ext uri="{FF2B5EF4-FFF2-40B4-BE49-F238E27FC236}">
                <a16:creationId xmlns:a16="http://schemas.microsoft.com/office/drawing/2014/main" id="{B84C57C3-6D2B-4354-9F02-B8F29C2F1623}"/>
              </a:ext>
            </a:extLst>
          </p:cNvPr>
          <p:cNvSpPr>
            <a:spLocks noGrp="1"/>
          </p:cNvSpPr>
          <p:nvPr>
            <p:ph idx="1"/>
          </p:nvPr>
        </p:nvSpPr>
        <p:spPr>
          <a:xfrm>
            <a:off x="522514" y="1825624"/>
            <a:ext cx="10831286" cy="4869089"/>
          </a:xfrm>
        </p:spPr>
        <p:txBody>
          <a:bodyPr>
            <a:normAutofit fontScale="70000" lnSpcReduction="20000"/>
          </a:bodyPr>
          <a:lstStyle/>
          <a:p>
            <a:r>
              <a:rPr lang="fr-FR" b="1" dirty="0"/>
              <a:t>1° LE PUBLIC, ENJEU DES REFORMES MILITAIRES // LES VOIX DU RENOUVEAU, LES LUMIERES MILITAIRES//LE ROLE DU PUBLIC (OPINION) DANS LES REFORMES MILITAIRES</a:t>
            </a:r>
            <a:endParaRPr lang="fr-FR" dirty="0"/>
          </a:p>
          <a:p>
            <a:r>
              <a:rPr lang="fr-FR" dirty="0"/>
              <a:t>A° LE ROLE DE L’OPINION PUBLIQUE DANS LES DEBATS SUR LA DEFAITE FRANCAISE</a:t>
            </a:r>
          </a:p>
          <a:p>
            <a:r>
              <a:rPr lang="fr-FR" dirty="0"/>
              <a:t>B°UNE GUERRE DES PLUMES//LA BATAILLE DES ECRITS</a:t>
            </a:r>
          </a:p>
          <a:p>
            <a:endParaRPr lang="fr-FR" dirty="0"/>
          </a:p>
          <a:p>
            <a:r>
              <a:rPr lang="fr-FR" b="1" dirty="0"/>
              <a:t>2° L’ARMEE MIROIR DES TENSIONS SOCIALES DE LA France DES LUMIERES/CONTESTER L’ORGANISATION DE </a:t>
            </a:r>
            <a:r>
              <a:rPr lang="fr-FR" b="1"/>
              <a:t>L’ARMEE POUR </a:t>
            </a:r>
            <a:r>
              <a:rPr lang="fr-FR" b="1" dirty="0"/>
              <a:t>CONTESTER LA SOCIETE D’ORDRES</a:t>
            </a:r>
            <a:endParaRPr lang="fr-FR" dirty="0"/>
          </a:p>
          <a:p>
            <a:pPr lvl="0"/>
            <a:r>
              <a:rPr lang="fr-FR" dirty="0"/>
              <a:t>L’ANCIEN CONTRE LE NOUVEAU : FIXITE DES ORDRES//FLUIDITE DES CARRIERES, MERITE//NAISSANCE, FAVEUR//UTILITE </a:t>
            </a:r>
          </a:p>
          <a:p>
            <a:pPr lvl="0"/>
            <a:r>
              <a:rPr lang="fr-FR" dirty="0"/>
              <a:t>LE REVEIL DE LA NOBLESSE D’EPEE CONTRE LA NOBLESSE DE ROBE OU DE COUR</a:t>
            </a:r>
          </a:p>
          <a:p>
            <a:pPr lvl="0"/>
            <a:endParaRPr lang="fr-FR" dirty="0"/>
          </a:p>
          <a:p>
            <a:r>
              <a:rPr lang="fr-FR" dirty="0"/>
              <a:t>3° </a:t>
            </a:r>
            <a:r>
              <a:rPr lang="fr-FR" b="1" dirty="0"/>
              <a:t>L’ECHEC ET LE BLOCAGE DES REFORMES MILITAIRES = CAUSE DE LA REVOLUTION FRANCAISE ?</a:t>
            </a:r>
            <a:endParaRPr lang="fr-FR" dirty="0"/>
          </a:p>
          <a:p>
            <a:pPr lvl="0"/>
            <a:r>
              <a:rPr lang="fr-FR" dirty="0"/>
              <a:t>LE MODELE PRUSSIEN INADAPTE AU « CARACTERE FRANÇAIS » ?</a:t>
            </a:r>
          </a:p>
          <a:p>
            <a:pPr lvl="0"/>
            <a:r>
              <a:rPr lang="fr-FR" dirty="0"/>
              <a:t>LA RESISTANCE DES CORPS D’ANCIEN REGIME, CAUSE DU RETARD FRANÇAIS ? </a:t>
            </a:r>
          </a:p>
          <a:p>
            <a:endParaRPr lang="fr-FR" dirty="0"/>
          </a:p>
        </p:txBody>
      </p:sp>
    </p:spTree>
    <p:extLst>
      <p:ext uri="{BB962C8B-B14F-4D97-AF65-F5344CB8AC3E}">
        <p14:creationId xmlns:p14="http://schemas.microsoft.com/office/powerpoint/2010/main" val="33284317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773</Words>
  <Application>Microsoft Office PowerPoint</Application>
  <PresentationFormat>Grand écran</PresentationFormat>
  <Paragraphs>37</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Wingdings</vt:lpstr>
      <vt:lpstr>Thème Office</vt:lpstr>
      <vt:lpstr>Présentation PowerPoint</vt:lpstr>
      <vt:lpstr>Présentation PowerPoint</vt:lpstr>
      <vt:lpstr>Présentation PowerPoint</vt:lpstr>
      <vt:lpstr>Montrez que Ségur donne une image positive de la réaction de l’Etat royal après la Guerre de Sept Ans</vt:lpstr>
      <vt:lpstr>Présentation PowerPoint</vt:lpstr>
      <vt:lpstr>Présentation PowerPoint</vt:lpstr>
      <vt:lpstr>Présentation PowerPoint</vt:lpstr>
      <vt:lpstr>PLAN POSSIBLE :  Problématique&gt; Dans quelle mesure les Mémoires de Ségur montrent-elles l’influence des Lumières dans les réformes et les débats militaires  de la seconde moitié du 18e?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Guillaume Mazeau</dc:creator>
  <cp:lastModifiedBy>Guillaume Mazeau</cp:lastModifiedBy>
  <cp:revision>13</cp:revision>
  <dcterms:created xsi:type="dcterms:W3CDTF">2025-10-08T11:12:15Z</dcterms:created>
  <dcterms:modified xsi:type="dcterms:W3CDTF">2025-10-15T10:24:05Z</dcterms:modified>
</cp:coreProperties>
</file>