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3"/>
  </p:sldMasterIdLst>
  <p:notesMasterIdLst>
    <p:notesMasterId r:id="rId24"/>
  </p:notesMasterIdLst>
  <p:sldIdLst>
    <p:sldId id="275" r:id="rId4"/>
    <p:sldId id="1830" r:id="rId5"/>
    <p:sldId id="256" r:id="rId6"/>
    <p:sldId id="1831" r:id="rId7"/>
    <p:sldId id="1832" r:id="rId8"/>
    <p:sldId id="258" r:id="rId9"/>
    <p:sldId id="260" r:id="rId10"/>
    <p:sldId id="1833" r:id="rId11"/>
    <p:sldId id="259" r:id="rId12"/>
    <p:sldId id="262" r:id="rId13"/>
    <p:sldId id="263" r:id="rId14"/>
    <p:sldId id="264" r:id="rId15"/>
    <p:sldId id="1834" r:id="rId16"/>
    <p:sldId id="1835" r:id="rId17"/>
    <p:sldId id="1836" r:id="rId18"/>
    <p:sldId id="1837" r:id="rId19"/>
    <p:sldId id="1838" r:id="rId20"/>
    <p:sldId id="1839" r:id="rId21"/>
    <p:sldId id="1840" r:id="rId22"/>
    <p:sldId id="184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05A"/>
    <a:srgbClr val="E0005A"/>
    <a:srgbClr val="F2F2F2"/>
    <a:srgbClr val="A6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0952"/>
  </p:normalViewPr>
  <p:slideViewPr>
    <p:cSldViewPr snapToGrid="0" snapToObjects="1">
      <p:cViewPr varScale="1">
        <p:scale>
          <a:sx n="98" d="100"/>
          <a:sy n="98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A95B5-5ACD-B545-905F-58C23913F6B0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B291-2FFE-6C4A-9D36-9F0C9FA8C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3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62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0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les groupes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16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Embauche : acte juridique qui formalise l’entrée du collaborateur dans l’entreprise </a:t>
            </a:r>
          </a:p>
          <a:p>
            <a:r>
              <a:rPr lang="fr-FR" dirty="0"/>
              <a:t>Recrutement préalable à l’embauche </a:t>
            </a:r>
          </a:p>
          <a:p>
            <a:r>
              <a:rPr lang="fr-FR" dirty="0"/>
              <a:t>Recrutement = phase d’évaluation </a:t>
            </a:r>
          </a:p>
          <a:p>
            <a:r>
              <a:rPr lang="fr-FR" dirty="0"/>
              <a:t>Embauche  = une phase de négociation et formalisation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3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5C1F6-0728-1FBA-70B9-E9ADD741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97122D-43F7-D70B-1C9B-D366C933A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AC4D4B-3CEA-DEC1-5544-1C2CCA9D7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Taux de rotation </a:t>
            </a:r>
          </a:p>
          <a:p>
            <a:r>
              <a:rPr lang="fr-FR" dirty="0"/>
              <a:t>Permet d’évaluer la stabilité </a:t>
            </a:r>
          </a:p>
          <a:p>
            <a:r>
              <a:rPr lang="fr-FR" dirty="0"/>
              <a:t>Trop haut ou trop bas</a:t>
            </a:r>
          </a:p>
          <a:p>
            <a:endParaRPr lang="fr-FR" dirty="0"/>
          </a:p>
          <a:p>
            <a:r>
              <a:rPr lang="fr-FR" dirty="0"/>
              <a:t>Nombre de départs entre le 1</a:t>
            </a:r>
            <a:r>
              <a:rPr lang="fr-FR" baseline="30000" dirty="0"/>
              <a:t>er</a:t>
            </a:r>
            <a:r>
              <a:rPr lang="fr-FR" dirty="0"/>
              <a:t> le 31 décembre/ effectif moyen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75B36-A432-9F2C-BD18-D8D3137BC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2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privilégient les compétences techniques avant tout.”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“La personnalité du candidat est plus importante que son diplôme.”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cherchent des profils immédiatement opérationnels.”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sont influencés par les stéréotypes et les biais.”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attendent que les candidats soient flexibles et disponibles.”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valorisent davantage l’expérience que la formation.”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veulent des candidats qui s’adaptent à la culture d’entreprise.”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ne prennent pas assez en compte les attentes des candidats.”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Attentes des candidats</a:t>
            </a: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veulent avant tout un bon salaire.”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jeunes diplômés cherchent du sens dans leur travail.”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attendent plus de transparence dans le processus de recrutement.”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veulent un équilibre entre vie professionnelle et vie personnelle.”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sont de plus en plus exigeants avec les entreprises.”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veulent être considérés comme des personnes, pas comme des CV.”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attendent un retour rapide après l’entretien.”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préfèrent les entreprises qui communiquent sur leurs valeurs.”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Affirmations transversales (pour croiser les points de vue)</a:t>
            </a: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“Recruteurs et candidats ont des attentes de plus en plus éloignées.”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 recrutement est devenu un marché où les candidats choisissent autant que les recruteurs.”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attentes des recruteurs et des candidats sont souvent mal exprimées.”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 bon recrutement repose sur une rencontre équilibrée entre les deux parties.”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6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046518-5077-4845-BF97-199C3C1E7F75}"/>
              </a:ext>
            </a:extLst>
          </p:cNvPr>
          <p:cNvSpPr/>
          <p:nvPr userDrawn="1"/>
        </p:nvSpPr>
        <p:spPr>
          <a:xfrm>
            <a:off x="0" y="6009851"/>
            <a:ext cx="12192000" cy="84814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7EC821C-D06A-5C4E-A64E-5C4151A4E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5999" y="-2313091"/>
            <a:ext cx="11975463" cy="119350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83F597-0D36-A547-8A78-B69E4C12E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48149"/>
            <a:ext cx="6096000" cy="1410361"/>
          </a:xfrm>
        </p:spPr>
        <p:txBody>
          <a:bodyPr anchor="t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fr-FR" dirty="0"/>
              <a:t>Modifiez le titre </a:t>
            </a:r>
            <a:br>
              <a:rPr lang="fr-FR" dirty="0"/>
            </a:br>
            <a:r>
              <a:rPr lang="fr-FR" dirty="0"/>
              <a:t>du document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4B033A-F3C6-9541-BC39-CC6AFB49EF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6677"/>
            <a:ext cx="6096000" cy="6757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Modifiez le sous-titre ici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A464DA5-40EE-5346-9AC5-44B2F96C1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327" y="4663141"/>
            <a:ext cx="3357346" cy="1525769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82182F2-49C6-D8A9-4D83-B3F5F41BDA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1100" y="0"/>
            <a:ext cx="5930900" cy="6858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308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3F597-0D36-A547-8A78-B69E4C12E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776" y="555073"/>
            <a:ext cx="9144000" cy="1447347"/>
          </a:xfrm>
        </p:spPr>
        <p:txBody>
          <a:bodyPr anchor="t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3EDECC-2EBE-124C-A2F8-E0B13DC9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76" y="213794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724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/Citation">
    <p:bg>
      <p:bgPr>
        <a:solidFill>
          <a:schemeClr val="accent5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3F597-0D36-A547-8A78-B69E4C12E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776" y="555073"/>
            <a:ext cx="9144000" cy="1447347"/>
          </a:xfrm>
        </p:spPr>
        <p:txBody>
          <a:bodyPr anchor="t">
            <a:normAutofit/>
          </a:bodyPr>
          <a:lstStyle>
            <a:lvl1pPr algn="l">
              <a:defRPr sz="4800" b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3EDECC-2EBE-124C-A2F8-E0B13DC9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76" y="213794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292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7075-7EE8-2E4A-AB3C-B3F45B38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242" y="684492"/>
            <a:ext cx="5326767" cy="409317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9E2C4B-21C9-ED4E-8578-D64C400C4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5081" y="2112654"/>
            <a:ext cx="8674145" cy="3651537"/>
          </a:xfrm>
        </p:spPr>
        <p:txBody>
          <a:bodyPr numCol="2" spcCol="7200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9C93877-5A70-CB4C-9B60-917EB0786AF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05115" y="2112655"/>
            <a:ext cx="2236720" cy="67259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9AAA95-8597-AB49-A871-0D32BFE0FA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981" y="1181101"/>
            <a:ext cx="5326029" cy="5187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 sous-titre</a:t>
            </a:r>
          </a:p>
        </p:txBody>
      </p:sp>
    </p:spTree>
    <p:extLst>
      <p:ext uri="{BB962C8B-B14F-4D97-AF65-F5344CB8AC3E}">
        <p14:creationId xmlns:p14="http://schemas.microsoft.com/office/powerpoint/2010/main" val="66882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F154F3-066D-9245-B906-4657B8145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6956" y="590550"/>
            <a:ext cx="8661957" cy="5230813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0C5C6DE-EE5E-F841-901B-9A61CD19D7D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49292" y="1755586"/>
            <a:ext cx="2563357" cy="2770116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« Cliquez pour modifier les styles du texte du masque »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040B106-0F82-2F4C-A130-FE6C0E04A1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49292" y="4745371"/>
            <a:ext cx="2563357" cy="672595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945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7075-7EE8-2E4A-AB3C-B3F45B38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00" y="684492"/>
            <a:ext cx="4867325" cy="137290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EE7960-9B6B-7848-972B-0F387F92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88078" y="684493"/>
            <a:ext cx="5931146" cy="517655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9E2C4B-21C9-ED4E-8578-D64C400C4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776" y="2057400"/>
            <a:ext cx="48673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327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A6349-1257-5143-BF2D-2E39386E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8537CE-30B2-7644-801A-E8CE850D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557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0DCC1-D0EC-664B-9688-3497F8CB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BDAFD-9F74-744D-BBE2-28497010D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4BF02F-F472-4B41-B314-F60576C5C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91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3E099D-60F1-AE42-BCDC-1C1DA6FF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11B12B-A64F-1845-9B16-64F35439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7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1C75D3-235D-AF4F-9DC4-E20BB9C02CFB}"/>
              </a:ext>
            </a:extLst>
          </p:cNvPr>
          <p:cNvSpPr txBox="1"/>
          <p:nvPr userDrawn="1"/>
        </p:nvSpPr>
        <p:spPr>
          <a:xfrm>
            <a:off x="454022" y="6230557"/>
            <a:ext cx="1885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AA025A-30A0-2A48-BFE7-7AACB2572F79}" type="datetime1">
              <a:rPr lang="fr-FR" sz="1000" smtClean="0">
                <a:solidFill>
                  <a:schemeClr val="tx2"/>
                </a:solidFill>
              </a:rPr>
              <a:t>21/10/2025</a:t>
            </a:fld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EC0A3E-9FF9-5E48-8674-A4D17F1882EA}"/>
              </a:ext>
            </a:extLst>
          </p:cNvPr>
          <p:cNvSpPr txBox="1"/>
          <p:nvPr userDrawn="1"/>
        </p:nvSpPr>
        <p:spPr>
          <a:xfrm>
            <a:off x="10791491" y="6230556"/>
            <a:ext cx="996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EBF02D-6D68-6046-9671-EF2CBC0006D3}" type="slidenum">
              <a:rPr lang="fr-FR" sz="1000" smtClean="0">
                <a:solidFill>
                  <a:schemeClr val="tx2"/>
                </a:solidFill>
              </a:rPr>
              <a:pPr algn="r"/>
              <a:t>‹N°›</a:t>
            </a:fld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C86B5D-9F77-804A-9D07-923C2923059E}"/>
              </a:ext>
            </a:extLst>
          </p:cNvPr>
          <p:cNvSpPr txBox="1"/>
          <p:nvPr userDrawn="1"/>
        </p:nvSpPr>
        <p:spPr>
          <a:xfrm>
            <a:off x="2879558" y="6230555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tx2"/>
                </a:solidFill>
              </a:rPr>
              <a:t>Université Paris 1 Panthéon-Sorbonne</a:t>
            </a:r>
          </a:p>
        </p:txBody>
      </p:sp>
    </p:spTree>
    <p:extLst>
      <p:ext uri="{BB962C8B-B14F-4D97-AF65-F5344CB8AC3E}">
        <p14:creationId xmlns:p14="http://schemas.microsoft.com/office/powerpoint/2010/main" val="28839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8" r:id="rId3"/>
    <p:sldLayoutId id="2147483660" r:id="rId4"/>
    <p:sldLayoutId id="2147483659" r:id="rId5"/>
    <p:sldLayoutId id="2147483657" r:id="rId6"/>
    <p:sldLayoutId id="2147483650" r:id="rId7"/>
    <p:sldLayoutId id="2147483652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A2C3B9A-789A-2202-E18D-DECE862F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E056F8-EF7D-7BDA-8695-7EDD5337B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10292333" cy="6858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BA5809E-EAF9-A540-9A30-6A613B288F97}"/>
              </a:ext>
            </a:extLst>
          </p:cNvPr>
          <p:cNvSpPr>
            <a:spLocks noGrp="1"/>
          </p:cNvSpPr>
          <p:nvPr/>
        </p:nvSpPr>
        <p:spPr>
          <a:xfrm>
            <a:off x="0" y="497541"/>
            <a:ext cx="60960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4060"/>
              </a:lnSpc>
            </a:pPr>
            <a:r>
              <a:rPr lang="fr-FR" dirty="0"/>
              <a:t>Licence de gestion option RH Groupe B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F7D55D-2CE8-DE41-A7E8-3BAC3F7E6CE2}"/>
              </a:ext>
            </a:extLst>
          </p:cNvPr>
          <p:cNvSpPr>
            <a:spLocks noGrp="1"/>
          </p:cNvSpPr>
          <p:nvPr/>
        </p:nvSpPr>
        <p:spPr>
          <a:xfrm>
            <a:off x="0" y="2107754"/>
            <a:ext cx="6096000" cy="229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Processus de recrutement </a:t>
            </a:r>
          </a:p>
          <a:p>
            <a:endParaRPr lang="fr-FR" dirty="0"/>
          </a:p>
          <a:p>
            <a:r>
              <a:rPr lang="fr-FR" dirty="0"/>
              <a:t>Bienvenue  </a:t>
            </a:r>
          </a:p>
        </p:txBody>
      </p:sp>
    </p:spTree>
    <p:extLst>
      <p:ext uri="{BB962C8B-B14F-4D97-AF65-F5344CB8AC3E}">
        <p14:creationId xmlns:p14="http://schemas.microsoft.com/office/powerpoint/2010/main" val="184108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900" dirty="0"/>
              <a:t>Séance 6 – </a:t>
            </a:r>
            <a:r>
              <a:rPr lang="fr-FR" sz="4900" dirty="0"/>
              <a:t>Le recrutement des travailleurs en situation de handicap </a:t>
            </a:r>
            <a:r>
              <a:rPr lang="fr-FR" dirty="0"/>
              <a:t> 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sz="1900" dirty="0" err="1"/>
              <a:t>Objectifs</a:t>
            </a:r>
            <a:r>
              <a:rPr sz="1900" dirty="0"/>
              <a:t> </a:t>
            </a:r>
            <a:r>
              <a:rPr sz="1900" dirty="0" err="1"/>
              <a:t>pédagogiques</a:t>
            </a:r>
            <a:r>
              <a:rPr sz="1900" dirty="0"/>
              <a:t> :</a:t>
            </a:r>
          </a:p>
          <a:p>
            <a:pPr lvl="0" fontAlgn="base"/>
            <a:r>
              <a:rPr lang="fr-FR" sz="1900" dirty="0"/>
              <a:t>Connaître les obligations légales liées au recrutement des TH</a:t>
            </a:r>
          </a:p>
          <a:p>
            <a:pPr lvl="0" fontAlgn="base"/>
            <a:r>
              <a:rPr lang="fr-FR" sz="1900" dirty="0"/>
              <a:t>Comprendre les enjeux liés au recrutement des TH </a:t>
            </a:r>
          </a:p>
          <a:p>
            <a:pPr lvl="0" fontAlgn="base"/>
            <a:r>
              <a:rPr lang="fr-FR" sz="1900" dirty="0"/>
              <a:t>Connaitre les partenaires de l’emploi des TH   </a:t>
            </a:r>
          </a:p>
          <a:p>
            <a:pPr lvl="0" fontAlgn="base"/>
            <a:endParaRPr lang="fr-FR" sz="1900" dirty="0"/>
          </a:p>
          <a:p>
            <a:pPr marL="0" indent="0">
              <a:buNone/>
            </a:pPr>
            <a:r>
              <a:rPr sz="1900" dirty="0"/>
              <a:t>📚 </a:t>
            </a:r>
            <a:r>
              <a:rPr sz="1900" dirty="0" err="1"/>
              <a:t>Contenu</a:t>
            </a:r>
            <a:r>
              <a:rPr sz="1900" dirty="0"/>
              <a:t> :</a:t>
            </a:r>
          </a:p>
          <a:p>
            <a:pPr lvl="0" fontAlgn="base"/>
            <a:r>
              <a:rPr lang="fr-FR" sz="1900" dirty="0"/>
              <a:t>Évaluer le cout du non respect de l’obligation d’emploi </a:t>
            </a:r>
          </a:p>
          <a:p>
            <a:pPr lvl="0" fontAlgn="base"/>
            <a:r>
              <a:rPr lang="fr-FR" sz="1900" dirty="0"/>
              <a:t>Identifier comment la respecter  </a:t>
            </a:r>
          </a:p>
          <a:p>
            <a:pPr marL="0" indent="0">
              <a:buNone/>
            </a:pPr>
            <a:br>
              <a:rPr sz="1900" dirty="0"/>
            </a:br>
            <a:r>
              <a:rPr sz="1900" dirty="0"/>
              <a:t>🛠️ </a:t>
            </a:r>
            <a:r>
              <a:rPr sz="1900" dirty="0" err="1"/>
              <a:t>Activité</a:t>
            </a:r>
            <a:r>
              <a:rPr lang="fr-FR" sz="1900" dirty="0"/>
              <a:t>s</a:t>
            </a:r>
            <a:r>
              <a:rPr sz="1900" dirty="0"/>
              <a:t> </a:t>
            </a:r>
            <a:r>
              <a:rPr sz="1900" dirty="0" err="1"/>
              <a:t>pédagogique</a:t>
            </a:r>
            <a:r>
              <a:rPr lang="fr-FR" sz="1900" dirty="0"/>
              <a:t>s</a:t>
            </a:r>
            <a:r>
              <a:rPr sz="1900" dirty="0"/>
              <a:t>:</a:t>
            </a:r>
          </a:p>
          <a:p>
            <a:r>
              <a:rPr lang="fr-FR" sz="1900" dirty="0"/>
              <a:t>Classe inversée</a:t>
            </a:r>
          </a:p>
          <a:p>
            <a:r>
              <a:rPr lang="fr-FR" sz="1900" dirty="0"/>
              <a:t>Simulation complète du projet de recrutement d’un TH</a:t>
            </a:r>
            <a:endParaRPr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Séance 7 – </a:t>
            </a:r>
            <a:r>
              <a:rPr lang="fr-FR" dirty="0"/>
              <a:t>Intégration des nouveaux collaborateurs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Comprendre les enjeux stratégiques de l’intégration dans les organisations. </a:t>
            </a:r>
          </a:p>
          <a:p>
            <a:pPr lvl="0" fontAlgn="base"/>
            <a:r>
              <a:rPr lang="fr-FR" dirty="0"/>
              <a:t>Identifier les étapes clés d’un processus d’intégration réussi. </a:t>
            </a:r>
          </a:p>
          <a:p>
            <a:pPr lvl="0" fontAlgn="base"/>
            <a:r>
              <a:rPr lang="fr-FR" dirty="0"/>
              <a:t>Concevoir un parcours d’intégration adapté à différents contextes. </a:t>
            </a:r>
          </a:p>
          <a:p>
            <a:r>
              <a:rPr lang="fr-FR" dirty="0"/>
              <a:t>Appréhender les outils RH mobilisables pour faciliter l’intégration 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Définitions : </a:t>
            </a:r>
            <a:r>
              <a:rPr lang="fr-FR" dirty="0" err="1"/>
              <a:t>onboarding</a:t>
            </a:r>
            <a:r>
              <a:rPr lang="fr-FR" dirty="0"/>
              <a:t>, socialisation organisationnelle, intégration. </a:t>
            </a:r>
          </a:p>
          <a:p>
            <a:pPr lvl="0" fontAlgn="base"/>
            <a:r>
              <a:rPr lang="fr-FR" dirty="0"/>
              <a:t>Enjeux RH et managériaux : fidélisation, performance, marque employeur. </a:t>
            </a:r>
          </a:p>
          <a:p>
            <a:pPr lvl="0" fontAlgn="base"/>
            <a:r>
              <a:rPr lang="fr-FR" dirty="0"/>
              <a:t>Chiffres clés sur les départs précoces et les coûts associés.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Classe inversée </a:t>
            </a:r>
          </a:p>
          <a:p>
            <a:pPr fontAlgn="base"/>
            <a:r>
              <a:rPr lang="fr-FR" dirty="0"/>
              <a:t>Cartographie collective des étapes d’un </a:t>
            </a:r>
            <a:r>
              <a:rPr lang="fr-FR" dirty="0" err="1"/>
              <a:t>onboarding</a:t>
            </a:r>
            <a:r>
              <a:rPr lang="fr-FR" dirty="0"/>
              <a:t> idéal ou/et atelier de conception d’un parcours d’intégration en contexte. </a:t>
            </a:r>
          </a:p>
          <a:p>
            <a:pPr lvl="0" fontAlgn="base"/>
            <a:r>
              <a:rPr lang="fr-FR" dirty="0"/>
              <a:t>Vidéo : Comment réussir l’intégration d’un collaborateur ? Analyse critique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contributions par groupe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76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sz="2400" dirty="0"/>
              <a:t>✅</a:t>
            </a:r>
            <a:r>
              <a:rPr lang="fr-FR" sz="2400" dirty="0"/>
              <a:t> le 24/11 = Digitalisation du processus de recrutement/ étapes de la digitalisation, les job </a:t>
            </a:r>
            <a:r>
              <a:rPr lang="fr-FR" sz="2400" dirty="0" err="1"/>
              <a:t>boards</a:t>
            </a:r>
            <a:r>
              <a:rPr lang="fr-FR" sz="2400" dirty="0"/>
              <a:t>, ATS, les outils d’évaluation démonstration </a:t>
            </a:r>
          </a:p>
          <a:p>
            <a:pPr marL="0" indent="0">
              <a:buNone/>
            </a:pPr>
            <a:r>
              <a:rPr lang="fr-FR" sz="2400" dirty="0" err="1"/>
              <a:t>Mariia</a:t>
            </a:r>
            <a:r>
              <a:rPr lang="fr-FR" sz="2400" dirty="0"/>
              <a:t>, Gladys, </a:t>
            </a:r>
            <a:r>
              <a:rPr lang="fr-FR" sz="2400" dirty="0" err="1"/>
              <a:t>Anais</a:t>
            </a:r>
            <a:r>
              <a:rPr lang="fr-FR" sz="2400" dirty="0"/>
              <a:t>, Cindy, Roxane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✅ le 2/12 = Le recrutement des TH / OETH/ Les différents types de handicap/ Enjeux et difficultés </a:t>
            </a:r>
          </a:p>
          <a:p>
            <a:pPr marL="0" indent="0">
              <a:buNone/>
            </a:pPr>
            <a:r>
              <a:rPr lang="fr-FR" sz="2400" dirty="0"/>
              <a:t>Emilia, Arnaud, Léa, Amina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✅ le 8/12 = L’intégration des nouveaux collaborateurs : Enjeux, Risques, Les différentes étapes du processus, Benchmarking des pratiques </a:t>
            </a:r>
          </a:p>
          <a:p>
            <a:pPr marL="0" indent="0">
              <a:buNone/>
            </a:pPr>
            <a:r>
              <a:rPr lang="fr-FR" sz="2400" dirty="0"/>
              <a:t>Olivia, </a:t>
            </a:r>
            <a:r>
              <a:rPr lang="fr-FR" sz="2400" dirty="0" err="1"/>
              <a:t>Iness</a:t>
            </a:r>
            <a:r>
              <a:rPr lang="fr-FR" sz="2400" dirty="0"/>
              <a:t>, Sandra, Amos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564EC-27B4-5BBE-0E4C-F3A5122C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91B7-E394-96DB-B3B9-4F93F719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et préparation du travail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FB55A-4482-AD98-4781-1847DACE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5" y="1690688"/>
            <a:ext cx="11179513" cy="448627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176D18-3F88-02B0-63D5-9F67DB0B97AD}"/>
              </a:ext>
            </a:extLst>
          </p:cNvPr>
          <p:cNvSpPr txBox="1"/>
          <p:nvPr/>
        </p:nvSpPr>
        <p:spPr>
          <a:xfrm>
            <a:off x="572776" y="1690689"/>
            <a:ext cx="1001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Vendredi =&gt; Quizz noté sur les discriminations </a:t>
            </a:r>
          </a:p>
          <a:p>
            <a:r>
              <a:rPr lang="fr-FR" sz="2800" dirty="0"/>
              <a:t>Lundi 17/11 =&gt; Venez avec votre CV et une annonce d’un poste RH qui vous plait au format papier (</a:t>
            </a:r>
            <a:r>
              <a:rPr lang="fr-FR" sz="2800" b="1" dirty="0"/>
              <a:t>MOINS 2 points si vous oubliez)</a:t>
            </a:r>
          </a:p>
          <a:p>
            <a:r>
              <a:rPr lang="fr-FR" sz="2800" dirty="0"/>
              <a:t>24/11 + 8 et 9/12 = classe inversée sur les 3 dernières séances de cours (présentation notée)</a:t>
            </a:r>
          </a:p>
          <a:p>
            <a:r>
              <a:rPr lang="fr-FR" sz="2800" dirty="0"/>
              <a:t>Bonus de participation active &amp; pertinente </a:t>
            </a:r>
          </a:p>
        </p:txBody>
      </p:sp>
    </p:spTree>
    <p:extLst>
      <p:ext uri="{BB962C8B-B14F-4D97-AF65-F5344CB8AC3E}">
        <p14:creationId xmlns:p14="http://schemas.microsoft.com/office/powerpoint/2010/main" val="73601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AF1F3-EF0A-F8CE-CCD2-D9EEE318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/ Ressources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B58E0-F56F-CB3C-2426-F77BDF24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SzPts val="1000"/>
              <a:buNone/>
              <a:tabLst>
                <a:tab pos="457200" algn="l"/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Lemoine, C. (2020). Recruter sans discriminer. Dalloz.  </a:t>
            </a:r>
          </a:p>
          <a:p>
            <a:pPr marL="0" indent="0" fontAlgn="base">
              <a:buSzPts val="1000"/>
              <a:buNone/>
              <a:tabLst>
                <a:tab pos="457200" algn="l"/>
                <a:tab pos="457200" algn="l"/>
              </a:tabLst>
            </a:pP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Gavand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Alain (2025). Le grand livre du recrutement. Eyrolles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Pôle emploi : Dossiers pratiques sur le recrutement et les entretiens. </a:t>
            </a:r>
          </a:p>
          <a:p>
            <a:pPr marL="0" indent="0" fontAlgn="base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APEC : Études sur les pratiques de recrutement des cadres. </a:t>
            </a:r>
          </a:p>
          <a:p>
            <a:pPr marL="0" indent="0" fontAlgn="base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Defenseurdesdroits.fr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Ressources sur la non-discrimination à l’embauche. </a:t>
            </a:r>
          </a:p>
          <a:p>
            <a:pPr marL="0" indent="0" fontAlgn="base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LinkedIn Talent Solutions : Rapports annuels sur les tendances du recrutement digital. </a:t>
            </a:r>
          </a:p>
          <a:p>
            <a:pPr marL="0" lvl="0" indent="0" fontAlgn="base">
              <a:buSzPts val="1000"/>
              <a:buNone/>
              <a:tabLst>
                <a:tab pos="457200" algn="l"/>
                <a:tab pos="457200" algn="l"/>
              </a:tabLst>
            </a:pPr>
            <a:endParaRPr lang="fr-FR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52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25798-C0CE-3040-97C1-4829D18E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processus de recrutement : introduction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B5CB88-F5E3-EACF-2318-7CD743457F1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2776" y="-303260"/>
            <a:ext cx="11104562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Définition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: Le recrutement est un processus qui vise à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attirer, sélectionner et intégrer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les personnes répondant aux besoins de l’organisation. Il s’inscrit dans le temps.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Il est partie prenante de nombreux thèmes sociaux :  diversité, égalité F/H, emploi des seniors, des jeunes, des TH, réinsertion, lutte contre le chômage, discrimination à l’embauche.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Il</a:t>
            </a: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 est crucial pour la réputation de l’entreprise.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Il est crucial pour répondre aux besoins de compétences nécessaires au développement de l’entreprise</a:t>
            </a: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Il a une dimension stratégique forte d’autant plus que certains secteurs sont recherche structurelle de talents rares =&gt; Métiers en tensions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b="1" dirty="0">
              <a:ln/>
              <a:solidFill>
                <a:schemeClr val="accent3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>
                <a:ln/>
                <a:solidFill>
                  <a:schemeClr val="accent3"/>
                </a:solidFill>
                <a:latin typeface="-webkit-standard"/>
              </a:rPr>
              <a:t>A SAVOIR : </a:t>
            </a:r>
            <a:endParaRPr lang="fr-FR" sz="2800" b="1" dirty="0">
              <a:ln/>
              <a:solidFill>
                <a:schemeClr val="accent3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Vocabulaire : recrutement et embauche : quelles différences ? Quel impact ? Quels acteurs concernés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4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7C673-6F79-0774-7022-3B8098CF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7754F-8D61-A0B6-843A-09E3639A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365125"/>
            <a:ext cx="11104562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enjeux du recrutement pour les entreprises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A33EAD-E612-C978-FEA6-630A777BB71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9784" y="2499744"/>
            <a:ext cx="113475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2BF07F0-D83A-CD63-52DA-C89C4621F8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54436" y="1840673"/>
            <a:ext cx="668350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Répondre à un besoin en compétences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Inscrire la politique de recrutement dans la stratégie de l’entreprise et la formaliser (GEPP)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Trouver les meilleurs candidats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et favoriser la diversité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Eviter les erreurs coûteuses financièrement et humainement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Fidéliser les collaborateurs pour réduire le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Valoriser l’image employeur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5BFDFD-B9E9-8D9C-65FD-11EC9252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823" y="2003222"/>
            <a:ext cx="4546393" cy="36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1F9CB-DDB9-9F30-ADEC-8616BE78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365125"/>
            <a:ext cx="7776745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Les différentes étapes du recrutement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5B4E5-9608-1AB7-A910-DAE75D08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6" y="2585621"/>
            <a:ext cx="10515600" cy="3591341"/>
          </a:xfrm>
        </p:spPr>
        <p:txBody>
          <a:bodyPr/>
          <a:lstStyle/>
          <a:p>
            <a:r>
              <a:rPr lang="fr-FR" dirty="0"/>
              <a:t>Par groupe de 4 étudiants réfléchissez aux différentes étapes du recrutement du point de vue de la FRH. </a:t>
            </a:r>
          </a:p>
          <a:p>
            <a:r>
              <a:rPr lang="fr-FR" dirty="0"/>
              <a:t>Faites un schéma pour les formaliser et les expliquer au reste de la classe.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17CCA2-D050-43C1-95B3-6472F4034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844" y="506961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0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8E8F-BB33-B5D0-0332-7CF286620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537AC-D5EA-35AA-E619-070469F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7A78C-0D8E-93BC-6C70-8BB9BBF7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6" y="2585621"/>
            <a:ext cx="10515600" cy="3591341"/>
          </a:xfrm>
        </p:spPr>
        <p:txBody>
          <a:bodyPr/>
          <a:lstStyle/>
          <a:p>
            <a:r>
              <a:rPr lang="fr-FR" dirty="0"/>
              <a:t>Par groupe de 4 étudiants préparer des arguments pour soutenir les points de vue des candidats et des recruteurs </a:t>
            </a:r>
          </a:p>
          <a:p>
            <a:r>
              <a:rPr lang="fr-FR" dirty="0"/>
              <a:t>Qu’attendent les candidats ? </a:t>
            </a:r>
          </a:p>
          <a:p>
            <a:r>
              <a:rPr lang="fr-FR" dirty="0"/>
              <a:t>Qu’attendent les recruteurs ? </a:t>
            </a:r>
          </a:p>
          <a:p>
            <a:r>
              <a:rPr lang="fr-FR" dirty="0"/>
              <a:t>4 à 5 attentes clés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C6288-DDD7-D1A3-0F28-8457D57B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298" y="506961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28998C-269F-8673-B4D5-29816388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Préparation de vos contributions par groupes </a:t>
            </a:r>
          </a:p>
          <a:p>
            <a:r>
              <a:rPr lang="fr-FR" dirty="0"/>
              <a:t>Faites un tour de table pour que :</a:t>
            </a:r>
          </a:p>
          <a:p>
            <a:pPr marL="0" indent="0">
              <a:buNone/>
            </a:pPr>
            <a:r>
              <a:rPr lang="fr-FR" dirty="0"/>
              <a:t>1) chacun dise ce qu’il apprécie et aime faire dans un travail de groupe</a:t>
            </a:r>
          </a:p>
          <a:p>
            <a:pPr marL="0" indent="0">
              <a:buNone/>
            </a:pPr>
            <a:r>
              <a:rPr lang="fr-FR" dirty="0"/>
              <a:t>2) chacun exprime ses irritants</a:t>
            </a:r>
          </a:p>
          <a:p>
            <a:r>
              <a:rPr lang="fr-FR" dirty="0"/>
              <a:t>Répartissez vous le travail : qui fera quoi ? </a:t>
            </a:r>
          </a:p>
          <a:p>
            <a:r>
              <a:rPr lang="fr-FR" dirty="0"/>
              <a:t>Faites un retroplanning des actions à venir.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A65AE8-116D-03B1-9942-73112C2D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976" y="345222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BBB9D-74A4-6CB4-40EC-50156AEDC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F4682-3208-D043-33F6-CC8848C9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cours = Groupe 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B107A2-252E-36DB-DD7D-BC04AFA74E6C}"/>
              </a:ext>
            </a:extLst>
          </p:cNvPr>
          <p:cNvSpPr txBox="1"/>
          <p:nvPr/>
        </p:nvSpPr>
        <p:spPr>
          <a:xfrm>
            <a:off x="1370797" y="2510443"/>
            <a:ext cx="9518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1) Mardi 21/10 		14H - 18H Broca C01</a:t>
            </a:r>
          </a:p>
          <a:p>
            <a:r>
              <a:rPr lang="fr-FR" sz="2000" dirty="0"/>
              <a:t>2) Mercredi 22/10 	14H15- 18H Cassin A401 (A Broca jusqu’à 13H15)</a:t>
            </a:r>
          </a:p>
          <a:p>
            <a:r>
              <a:rPr lang="fr-FR" sz="2000" dirty="0"/>
              <a:t>3) Vendredi 24/10 	14H15- 18H Cassin A401 (A Broca jusqu’à 13H15)	</a:t>
            </a:r>
          </a:p>
          <a:p>
            <a:r>
              <a:rPr lang="fr-FR" sz="2000" dirty="0"/>
              <a:t>4) Lundi 17/11		9H - 13H Cassin A 401 (A Censier l’après midi)</a:t>
            </a:r>
          </a:p>
          <a:p>
            <a:r>
              <a:rPr lang="fr-FR" sz="2000" dirty="0"/>
              <a:t>5) Lundi 24/11		9H - 13H Censier D28 (A </a:t>
            </a:r>
            <a:r>
              <a:rPr lang="fr-FR" sz="2000" dirty="0" err="1"/>
              <a:t>Lourcine</a:t>
            </a:r>
            <a:r>
              <a:rPr lang="fr-FR" sz="2000" dirty="0"/>
              <a:t> l’après midi)</a:t>
            </a:r>
          </a:p>
          <a:p>
            <a:r>
              <a:rPr lang="fr-FR" sz="2000" dirty="0"/>
              <a:t>6) Mardi 2/12		14H15 -18H </a:t>
            </a:r>
            <a:r>
              <a:rPr lang="fr-FR" sz="2000" dirty="0" err="1"/>
              <a:t>Lourcine</a:t>
            </a:r>
            <a:r>
              <a:rPr lang="fr-FR" sz="2000" dirty="0"/>
              <a:t> 108 (En Sorbonne jusqu’à 13H)</a:t>
            </a:r>
          </a:p>
          <a:p>
            <a:r>
              <a:rPr lang="fr-FR" sz="2000" dirty="0"/>
              <a:t>7) Lundi 8/12		9H - 13H Broca B04 (Panthéon l’après midi) </a:t>
            </a:r>
          </a:p>
        </p:txBody>
      </p:sp>
    </p:spTree>
    <p:extLst>
      <p:ext uri="{BB962C8B-B14F-4D97-AF65-F5344CB8AC3E}">
        <p14:creationId xmlns:p14="http://schemas.microsoft.com/office/powerpoint/2010/main" val="1834989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A100A9-27F4-88BD-E259-B31DA11D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43" y="2582471"/>
            <a:ext cx="9519314" cy="13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Cours : Le processus de </a:t>
            </a:r>
            <a:r>
              <a:rPr dirty="0" err="1"/>
              <a:t>recrutement</a:t>
            </a:r>
            <a:br>
              <a:rPr lang="fr-FR" dirty="0"/>
            </a:br>
            <a:r>
              <a:rPr lang="fr-FR" dirty="0"/>
              <a:t>Séance 1 : Présentation du cours et introduction au processus de recrutement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776" y="3428999"/>
            <a:ext cx="9144000" cy="1883229"/>
          </a:xfrm>
        </p:spPr>
        <p:txBody>
          <a:bodyPr/>
          <a:lstStyle/>
          <a:p>
            <a:r>
              <a:rPr dirty="0" err="1"/>
              <a:t>Licence</a:t>
            </a:r>
            <a:r>
              <a:rPr dirty="0"/>
              <a:t> GRH – Université Paris 1 Panthéon-Sorbonne</a:t>
            </a:r>
          </a:p>
          <a:p>
            <a:r>
              <a:rPr dirty="0"/>
              <a:t>28h – 7 séances de 4h</a:t>
            </a:r>
            <a:endParaRPr lang="fr-FR" dirty="0"/>
          </a:p>
          <a:p>
            <a:endParaRPr lang="fr-FR" dirty="0"/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AD865-5718-3BCE-7AB9-37571FFE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7D322-C6A5-D5F6-0C5F-2C97EA82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6" y="1359877"/>
            <a:ext cx="10927562" cy="4817086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Séance 1 : </a:t>
            </a:r>
            <a:r>
              <a:rPr lang="fr-FR" b="1" dirty="0"/>
              <a:t>Présentation du cours et introduction au processus de recrutement </a:t>
            </a:r>
            <a:r>
              <a:rPr lang="fr-FR" dirty="0"/>
              <a:t>(Mardi 21/10)</a:t>
            </a:r>
          </a:p>
          <a:p>
            <a:r>
              <a:rPr lang="fr-FR" dirty="0"/>
              <a:t>Séance 2 : </a:t>
            </a:r>
            <a:r>
              <a:rPr lang="fr-FR" b="1" dirty="0"/>
              <a:t>Environnement juridique du recrutement et lutte contre les discriminations</a:t>
            </a:r>
            <a:r>
              <a:rPr lang="fr-FR" dirty="0"/>
              <a:t>  (Mercredi 22)</a:t>
            </a:r>
          </a:p>
          <a:p>
            <a:r>
              <a:rPr lang="fr-FR" dirty="0"/>
              <a:t>Séance 3 : </a:t>
            </a:r>
            <a:r>
              <a:rPr lang="fr-FR" b="1" dirty="0"/>
              <a:t>Cooptation et marque employeur</a:t>
            </a:r>
            <a:r>
              <a:rPr lang="fr-FR" dirty="0"/>
              <a:t>  (Vendredi 24/10)</a:t>
            </a:r>
          </a:p>
          <a:p>
            <a:r>
              <a:rPr lang="fr-FR" dirty="0"/>
              <a:t>Séance 4 : </a:t>
            </a:r>
            <a:r>
              <a:rPr lang="fr-FR" b="1" dirty="0"/>
              <a:t>L’entretien de recrutement</a:t>
            </a:r>
            <a:r>
              <a:rPr lang="fr-FR" dirty="0"/>
              <a:t>  (Lundi 17/11)</a:t>
            </a:r>
          </a:p>
          <a:p>
            <a:r>
              <a:rPr lang="fr-FR" dirty="0"/>
              <a:t>Séance 5 : </a:t>
            </a:r>
            <a:r>
              <a:rPr lang="fr-FR" b="1" dirty="0"/>
              <a:t>Digitalisation du processus de recrutement</a:t>
            </a:r>
            <a:r>
              <a:rPr lang="fr-FR" dirty="0"/>
              <a:t> (Lundi 24/11)</a:t>
            </a:r>
          </a:p>
          <a:p>
            <a:r>
              <a:rPr lang="fr-FR" dirty="0"/>
              <a:t>Séance 6 : </a:t>
            </a:r>
            <a:r>
              <a:rPr lang="fr-FR" b="1" dirty="0"/>
              <a:t>Le recrutement des travailleurs en situation de handicap </a:t>
            </a:r>
            <a:r>
              <a:rPr lang="fr-FR" dirty="0"/>
              <a:t>  (Mardi 2/12)</a:t>
            </a:r>
          </a:p>
          <a:p>
            <a:r>
              <a:rPr lang="fr-FR" dirty="0"/>
              <a:t>Séance 7 : </a:t>
            </a:r>
            <a:r>
              <a:rPr lang="fr-FR" b="1" dirty="0"/>
              <a:t>L'intégration des nouveaux collaborateurs </a:t>
            </a:r>
            <a:r>
              <a:rPr lang="fr-FR" dirty="0"/>
              <a:t> (Lundi 8/12)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"/>
            <a:ext cx="10345426" cy="1690688"/>
          </a:xfrm>
        </p:spPr>
        <p:txBody>
          <a:bodyPr>
            <a:normAutofit/>
          </a:bodyPr>
          <a:lstStyle/>
          <a:p>
            <a:r>
              <a:rPr sz="4400" dirty="0"/>
              <a:t>Séance 1 – Introduction au </a:t>
            </a:r>
            <a:r>
              <a:rPr lang="fr-FR" sz="4400" dirty="0"/>
              <a:t>processus de </a:t>
            </a:r>
            <a:r>
              <a:rPr sz="4400" dirty="0" err="1"/>
              <a:t>recrutement</a:t>
            </a:r>
            <a:endParaRPr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5" y="1828800"/>
            <a:ext cx="10629899" cy="42576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Comprendre</a:t>
            </a:r>
            <a:r>
              <a:rPr dirty="0"/>
              <a:t> les </a:t>
            </a:r>
            <a:r>
              <a:rPr dirty="0" err="1"/>
              <a:t>enjeux</a:t>
            </a:r>
            <a:r>
              <a:rPr dirty="0"/>
              <a:t> du </a:t>
            </a:r>
            <a:r>
              <a:rPr dirty="0" err="1"/>
              <a:t>recrutement</a:t>
            </a:r>
            <a:endParaRPr dirty="0"/>
          </a:p>
          <a:p>
            <a:pPr marL="0" indent="0">
              <a:buNone/>
            </a:pPr>
            <a:r>
              <a:rPr dirty="0"/>
              <a:t>• Identifier les étapes du processus de </a:t>
            </a:r>
            <a:r>
              <a:rPr dirty="0" err="1"/>
              <a:t>recrutement</a:t>
            </a:r>
            <a:endParaRPr lang="fr-FR" dirty="0"/>
          </a:p>
          <a:p>
            <a:r>
              <a:rPr lang="fr-FR" dirty="0"/>
              <a:t>Situer le recrutement dans la stratégie RH</a:t>
            </a:r>
            <a:endParaRPr dirty="0"/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Définition et finalités du recrutement. </a:t>
            </a:r>
          </a:p>
          <a:p>
            <a:pPr lvl="0" fontAlgn="base"/>
            <a:r>
              <a:rPr lang="fr-FR" dirty="0"/>
              <a:t>Étapes clés : analyse du besoin, </a:t>
            </a:r>
            <a:r>
              <a:rPr lang="fr-FR" dirty="0" err="1"/>
              <a:t>sourcing</a:t>
            </a:r>
            <a:r>
              <a:rPr lang="fr-FR" dirty="0"/>
              <a:t>, sélection, intégration. </a:t>
            </a:r>
          </a:p>
          <a:p>
            <a:pPr lvl="0" fontAlgn="base"/>
            <a:r>
              <a:rPr lang="fr-FR" dirty="0"/>
              <a:t>Acteurs du recrutement : RH, managers, prestataires. </a:t>
            </a:r>
          </a:p>
          <a:p>
            <a:pPr lvl="0" fontAlgn="base"/>
            <a:r>
              <a:rPr lang="fr-FR" dirty="0"/>
              <a:t>Typologie des recrutements : internes, externes, massifs, ciblés.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</a:p>
          <a:p>
            <a:pPr marL="0" indent="0">
              <a:buNone/>
            </a:pPr>
            <a:r>
              <a:rPr lang="fr-FR" dirty="0"/>
              <a:t>Cartographie des différentes étapes du processus de recrutement </a:t>
            </a:r>
          </a:p>
          <a:p>
            <a:pPr marL="0" indent="0">
              <a:buNone/>
            </a:pPr>
            <a:r>
              <a:rPr lang="fr-FR" dirty="0"/>
              <a:t>D</a:t>
            </a:r>
            <a:r>
              <a:rPr dirty="0" err="1"/>
              <a:t>ébat</a:t>
            </a:r>
            <a:r>
              <a:rPr dirty="0"/>
              <a:t> sur les </a:t>
            </a:r>
            <a:r>
              <a:rPr dirty="0" err="1"/>
              <a:t>attentes</a:t>
            </a:r>
            <a:r>
              <a:rPr dirty="0"/>
              <a:t> des </a:t>
            </a:r>
            <a:r>
              <a:rPr dirty="0" err="1"/>
              <a:t>recruteurs</a:t>
            </a:r>
            <a:r>
              <a:rPr dirty="0"/>
              <a:t> et des </a:t>
            </a:r>
            <a:r>
              <a:rPr dirty="0" err="1"/>
              <a:t>candidats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"/>
            <a:ext cx="10688326" cy="1690688"/>
          </a:xfrm>
        </p:spPr>
        <p:txBody>
          <a:bodyPr>
            <a:normAutofit/>
          </a:bodyPr>
          <a:lstStyle/>
          <a:p>
            <a:r>
              <a:rPr sz="4400" dirty="0"/>
              <a:t>Séance 2 – </a:t>
            </a:r>
            <a:r>
              <a:rPr lang="fr-FR" sz="4400" dirty="0"/>
              <a:t>Environnement juridique du recrutement et lutte contre les discriminations </a:t>
            </a:r>
            <a:endParaRPr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24" y="1528762"/>
            <a:ext cx="10497826" cy="481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1800" dirty="0"/>
              <a:t>🎯 </a:t>
            </a:r>
            <a:r>
              <a:rPr sz="1800" dirty="0" err="1"/>
              <a:t>Objectifs</a:t>
            </a:r>
            <a:r>
              <a:rPr sz="1800" dirty="0"/>
              <a:t> </a:t>
            </a:r>
            <a:r>
              <a:rPr sz="1800" dirty="0" err="1"/>
              <a:t>pédagogiques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Connaître les obligations légales liées au recrutement. </a:t>
            </a:r>
          </a:p>
          <a:p>
            <a:pPr lvl="0" fontAlgn="base"/>
            <a:r>
              <a:rPr lang="fr-FR" sz="1800" dirty="0"/>
              <a:t>Identifier les risques de discrimination. </a:t>
            </a:r>
          </a:p>
          <a:p>
            <a:pPr lvl="0" fontAlgn="base"/>
            <a:r>
              <a:rPr lang="fr-FR" sz="1800" dirty="0"/>
              <a:t>Appliquer les bonnes pratiques juridiques. </a:t>
            </a:r>
            <a:endParaRPr sz="1800" dirty="0"/>
          </a:p>
          <a:p>
            <a:pPr marL="0" indent="0">
              <a:buNone/>
            </a:pPr>
            <a:br>
              <a:rPr sz="1800" dirty="0"/>
            </a:br>
            <a:r>
              <a:rPr sz="1800" dirty="0"/>
              <a:t>📚 </a:t>
            </a:r>
            <a:r>
              <a:rPr sz="1800" dirty="0" err="1"/>
              <a:t>Contenu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Principes de non-discrimination (Code du travail, CNIL, Défenseur des droits). </a:t>
            </a:r>
          </a:p>
          <a:p>
            <a:pPr lvl="0" fontAlgn="base"/>
            <a:r>
              <a:rPr lang="fr-FR" sz="1800" dirty="0"/>
              <a:t>Mentions légales dans les annonces. </a:t>
            </a:r>
          </a:p>
          <a:p>
            <a:pPr lvl="0" fontAlgn="base"/>
            <a:r>
              <a:rPr lang="fr-FR" sz="1800" dirty="0"/>
              <a:t>RGPD et gestion des candidatures. </a:t>
            </a:r>
          </a:p>
          <a:p>
            <a:pPr lvl="0" fontAlgn="base"/>
            <a:r>
              <a:rPr lang="fr-FR" sz="1800" dirty="0"/>
              <a:t>Sanctions et jurisprudences. </a:t>
            </a:r>
          </a:p>
          <a:p>
            <a:pPr lvl="0" fontAlgn="base"/>
            <a:endParaRPr lang="fr-FR" sz="1800" dirty="0"/>
          </a:p>
          <a:p>
            <a:pPr marL="0" indent="0">
              <a:buNone/>
            </a:pPr>
            <a:r>
              <a:rPr sz="1800" dirty="0"/>
              <a:t>🛠️ </a:t>
            </a:r>
            <a:r>
              <a:rPr sz="1800" dirty="0" err="1"/>
              <a:t>Activité</a:t>
            </a:r>
            <a:r>
              <a:rPr sz="1800" dirty="0"/>
              <a:t> </a:t>
            </a:r>
            <a:r>
              <a:rPr sz="1800" dirty="0" err="1"/>
              <a:t>pédagogique</a:t>
            </a:r>
            <a:r>
              <a:rPr sz="1800" dirty="0"/>
              <a:t> :</a:t>
            </a:r>
          </a:p>
          <a:p>
            <a:pPr marL="0" indent="0">
              <a:buNone/>
            </a:pPr>
            <a:r>
              <a:rPr lang="fr-FR" sz="1800" dirty="0"/>
              <a:t>Jeu des situations de discrimination 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0"/>
            <a:ext cx="10259701" cy="1543049"/>
          </a:xfrm>
        </p:spPr>
        <p:txBody>
          <a:bodyPr>
            <a:normAutofit/>
          </a:bodyPr>
          <a:lstStyle/>
          <a:p>
            <a:r>
              <a:rPr dirty="0"/>
              <a:t>Séance </a:t>
            </a:r>
            <a:r>
              <a:rPr lang="fr-FR" dirty="0"/>
              <a:t>3</a:t>
            </a:r>
            <a:r>
              <a:rPr dirty="0"/>
              <a:t> – </a:t>
            </a:r>
            <a:r>
              <a:rPr lang="fr-FR" dirty="0"/>
              <a:t>Cooptation et Marque Employeur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4" y="1825625"/>
            <a:ext cx="9745351" cy="44465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Comprendre les mécanismes de la cooptation. </a:t>
            </a:r>
          </a:p>
          <a:p>
            <a:pPr lvl="0" fontAlgn="base"/>
            <a:r>
              <a:rPr lang="fr-FR" dirty="0"/>
              <a:t>Identifier les leviers de la marque employeur. </a:t>
            </a:r>
          </a:p>
          <a:p>
            <a:r>
              <a:rPr lang="fr-FR" dirty="0"/>
              <a:t>Intégrer ces outils dans une stratégie de recrutement 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Définition et fonctionnement de la cooptation. </a:t>
            </a:r>
          </a:p>
          <a:p>
            <a:pPr lvl="0" fontAlgn="base"/>
            <a:r>
              <a:rPr lang="fr-FR" dirty="0"/>
              <a:t>Avantages et limites. </a:t>
            </a:r>
          </a:p>
          <a:p>
            <a:pPr lvl="0" fontAlgn="base"/>
            <a:r>
              <a:rPr lang="fr-FR" dirty="0"/>
              <a:t>Marque employeur : image, réputation, communication RH. </a:t>
            </a:r>
          </a:p>
          <a:p>
            <a:pPr lvl="0" fontAlgn="base"/>
            <a:r>
              <a:rPr lang="fr-FR" dirty="0"/>
              <a:t>Cas d’entreprises innovantes.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Atelier : créer une politique de cooptation. </a:t>
            </a:r>
          </a:p>
          <a:p>
            <a:pPr lvl="0" fontAlgn="base"/>
            <a:r>
              <a:rPr lang="fr-FR" dirty="0"/>
              <a:t>Benchmark de marques employeurs.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Séance </a:t>
            </a:r>
            <a:r>
              <a:rPr lang="fr-FR" dirty="0"/>
              <a:t>4</a:t>
            </a:r>
            <a:r>
              <a:rPr dirty="0"/>
              <a:t> – </a:t>
            </a:r>
            <a:r>
              <a:rPr lang="fr-FR" dirty="0"/>
              <a:t>L’entretien de recrutement (17/11)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11338"/>
            <a:ext cx="96596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1800" dirty="0"/>
              <a:t>🎯 </a:t>
            </a:r>
            <a:r>
              <a:rPr sz="1800" dirty="0" err="1"/>
              <a:t>Objectifs</a:t>
            </a:r>
            <a:r>
              <a:rPr sz="1800" dirty="0"/>
              <a:t> </a:t>
            </a:r>
            <a:r>
              <a:rPr sz="1800" dirty="0" err="1"/>
              <a:t>pédagogiques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Expérimenter les techniques d’entretien. </a:t>
            </a:r>
          </a:p>
          <a:p>
            <a:pPr lvl="0" fontAlgn="base"/>
            <a:r>
              <a:rPr lang="fr-FR" sz="1800" dirty="0"/>
              <a:t>Savoir structurer un entretien.</a:t>
            </a:r>
          </a:p>
          <a:p>
            <a:pPr lvl="0" fontAlgn="base"/>
            <a:r>
              <a:rPr lang="fr-FR" sz="1800" dirty="0"/>
              <a:t>Développer ses compétences d’évaluation. </a:t>
            </a:r>
          </a:p>
          <a:p>
            <a:pPr lvl="0" fontAlgn="base"/>
            <a:endParaRPr lang="fr-FR" sz="1800" dirty="0"/>
          </a:p>
          <a:p>
            <a:pPr marL="0" indent="0">
              <a:buNone/>
            </a:pPr>
            <a:r>
              <a:rPr sz="1800" dirty="0"/>
              <a:t>📚 </a:t>
            </a:r>
            <a:r>
              <a:rPr sz="1800" dirty="0" err="1"/>
              <a:t>Contenu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Préparation et conduite de l’entretien. </a:t>
            </a:r>
          </a:p>
          <a:p>
            <a:pPr lvl="0" fontAlgn="base"/>
            <a:r>
              <a:rPr lang="fr-FR" sz="1800" dirty="0"/>
              <a:t>Grilles d’évaluation. </a:t>
            </a:r>
          </a:p>
          <a:p>
            <a:pPr marL="0" indent="0">
              <a:buNone/>
            </a:pPr>
            <a:br>
              <a:rPr sz="1800" dirty="0"/>
            </a:br>
            <a:r>
              <a:rPr sz="1800" dirty="0"/>
              <a:t>🛠️ </a:t>
            </a:r>
            <a:r>
              <a:rPr sz="1800" dirty="0" err="1"/>
              <a:t>Activité</a:t>
            </a:r>
            <a:r>
              <a:rPr sz="1800" dirty="0"/>
              <a:t> </a:t>
            </a:r>
            <a:r>
              <a:rPr sz="1800" dirty="0" err="1"/>
              <a:t>pédagogique</a:t>
            </a:r>
            <a:r>
              <a:rPr sz="1800" dirty="0"/>
              <a:t> :</a:t>
            </a:r>
            <a:endParaRPr lang="fr-FR" sz="1800" dirty="0"/>
          </a:p>
          <a:p>
            <a:pPr lvl="0" fontAlgn="base"/>
            <a:r>
              <a:rPr lang="fr-FR" sz="1800" dirty="0"/>
              <a:t>Simulations d’entretiens par groupe de 3 : Recruteur, Candidat, Observateur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76" y="365125"/>
            <a:ext cx="10924680" cy="1325563"/>
          </a:xfrm>
        </p:spPr>
        <p:txBody>
          <a:bodyPr>
            <a:normAutofit fontScale="90000"/>
          </a:bodyPr>
          <a:lstStyle/>
          <a:p>
            <a:r>
              <a:rPr dirty="0"/>
              <a:t>Séance </a:t>
            </a:r>
            <a:r>
              <a:rPr lang="fr-FR" dirty="0"/>
              <a:t>5</a:t>
            </a:r>
            <a:r>
              <a:rPr dirty="0"/>
              <a:t> – </a:t>
            </a:r>
            <a:r>
              <a:rPr lang="fr-FR" dirty="0"/>
              <a:t>Digitalisation du processus de recrutement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Explorer les outils numériques du recrutement. </a:t>
            </a:r>
          </a:p>
          <a:p>
            <a:pPr lvl="0" fontAlgn="base"/>
            <a:r>
              <a:rPr lang="fr-FR" dirty="0"/>
              <a:t>Évaluer les impacts de l’IA et des algorithmes. </a:t>
            </a:r>
          </a:p>
          <a:p>
            <a:pPr lvl="0" fontAlgn="base"/>
            <a:r>
              <a:rPr lang="fr-FR" dirty="0"/>
              <a:t>Comprendre les enjeux éthiques.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ATS (</a:t>
            </a:r>
            <a:r>
              <a:rPr lang="fr-FR" dirty="0" err="1"/>
              <a:t>Applicant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System), jobboards, réseaux sociaux. </a:t>
            </a:r>
          </a:p>
          <a:p>
            <a:pPr lvl="0" fontAlgn="base"/>
            <a:r>
              <a:rPr lang="fr-FR" dirty="0"/>
              <a:t>Recrutement programmatique, </a:t>
            </a:r>
            <a:r>
              <a:rPr lang="fr-FR" dirty="0" err="1"/>
              <a:t>chatbots</a:t>
            </a:r>
            <a:r>
              <a:rPr lang="fr-FR" dirty="0"/>
              <a:t>, entretiens vidéo différés. </a:t>
            </a:r>
          </a:p>
          <a:p>
            <a:pPr lvl="0" fontAlgn="base"/>
            <a:r>
              <a:rPr lang="fr-FR" dirty="0"/>
              <a:t>IA et </a:t>
            </a:r>
            <a:r>
              <a:rPr lang="fr-FR" dirty="0" err="1"/>
              <a:t>matching</a:t>
            </a:r>
            <a:r>
              <a:rPr lang="fr-FR" dirty="0"/>
              <a:t> de profils. </a:t>
            </a:r>
          </a:p>
          <a:p>
            <a:pPr lvl="0" fontAlgn="base"/>
            <a:r>
              <a:rPr lang="fr-FR" dirty="0"/>
              <a:t>Limites et dérives potentielles.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  <a:endParaRPr lang="fr-FR" dirty="0"/>
          </a:p>
          <a:p>
            <a:r>
              <a:rPr lang="fr-FR" dirty="0"/>
              <a:t>Classe inversée</a:t>
            </a:r>
            <a:endParaRPr dirty="0"/>
          </a:p>
          <a:p>
            <a:r>
              <a:rPr lang="fr-FR" dirty="0"/>
              <a:t>Cartographie des outils connus à chaque étape du processus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iversitéParis1_PanthéonSorbonne">
      <a:dk1>
        <a:srgbClr val="00386E"/>
      </a:dk1>
      <a:lt1>
        <a:srgbClr val="FFFFFF"/>
      </a:lt1>
      <a:dk2>
        <a:srgbClr val="000000"/>
      </a:dk2>
      <a:lt2>
        <a:srgbClr val="FFFFFF"/>
      </a:lt2>
      <a:accent1>
        <a:srgbClr val="ED9B27"/>
      </a:accent1>
      <a:accent2>
        <a:srgbClr val="9CD6D1"/>
      </a:accent2>
      <a:accent3>
        <a:srgbClr val="F94D49"/>
      </a:accent3>
      <a:accent4>
        <a:srgbClr val="58239C"/>
      </a:accent4>
      <a:accent5>
        <a:srgbClr val="3C99DE"/>
      </a:accent5>
      <a:accent6>
        <a:srgbClr val="2E4D49"/>
      </a:accent6>
      <a:hlink>
        <a:srgbClr val="3C99DE"/>
      </a:hlink>
      <a:folHlink>
        <a:srgbClr val="582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3E6F6DB9F1F448CE0CC4A5B60DCE7" ma:contentTypeVersion="21" ma:contentTypeDescription="Crée un document." ma:contentTypeScope="" ma:versionID="46da0f8bff35c984c244de6de33bee0e">
  <xsd:schema xmlns:xsd="http://www.w3.org/2001/XMLSchema" xmlns:xs="http://www.w3.org/2001/XMLSchema" xmlns:p="http://schemas.microsoft.com/office/2006/metadata/properties" xmlns:ns2="a62c2a4f-aea6-42a7-85de-c4be5692e29d" xmlns:ns3="9e5e6e5c-39d5-4e6c-9cf9-5d02e74447b5" targetNamespace="http://schemas.microsoft.com/office/2006/metadata/properties" ma:root="true" ma:fieldsID="756800e5338d9c67146dd250640499e1" ns2:_="" ns3:_="">
    <xsd:import namespace="a62c2a4f-aea6-42a7-85de-c4be5692e29d"/>
    <xsd:import namespace="9e5e6e5c-39d5-4e6c-9cf9-5d02e7444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c2a4f-aea6-42a7-85de-c4be5692e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e52cd025-d351-4196-ab85-e6b231802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e6e5c-39d5-4e6c-9cf9-5d02e74447b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6296c3-f289-431f-837b-2882feb2cf11}" ma:internalName="TaxCatchAll" ma:showField="CatchAllData" ma:web="9e5e6e5c-39d5-4e6c-9cf9-5d02e7444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5175EB-6DEC-46C6-915F-831A5A80C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2c2a4f-aea6-42a7-85de-c4be5692e29d"/>
    <ds:schemaRef ds:uri="9e5e6e5c-39d5-4e6c-9cf9-5d02e7444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20AA5-427A-467F-A57C-C2F743EDE9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1716</Words>
  <Application>Microsoft Macintosh PowerPoint</Application>
  <PresentationFormat>Grand écran</PresentationFormat>
  <Paragraphs>213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-webkit-standard</vt:lpstr>
      <vt:lpstr>Arial</vt:lpstr>
      <vt:lpstr>Calibri</vt:lpstr>
      <vt:lpstr>Times</vt:lpstr>
      <vt:lpstr>Times New Roman</vt:lpstr>
      <vt:lpstr>Thème Office</vt:lpstr>
      <vt:lpstr>Présentation PowerPoint</vt:lpstr>
      <vt:lpstr>Nos cours = Groupe B</vt:lpstr>
      <vt:lpstr>Cours : Le processus de recrutement Séance 1 : Présentation du cours et introduction au processus de recrutement </vt:lpstr>
      <vt:lpstr>Déroulé </vt:lpstr>
      <vt:lpstr>Séance 1 – Introduction au processus de recrutement</vt:lpstr>
      <vt:lpstr>Séance 2 – Environnement juridique du recrutement et lutte contre les discriminations </vt:lpstr>
      <vt:lpstr>Séance 3 – Cooptation et Marque Employeur</vt:lpstr>
      <vt:lpstr>Séance 4 – L’entretien de recrutement (17/11)</vt:lpstr>
      <vt:lpstr>Séance 5 – Digitalisation du processus de recrutement </vt:lpstr>
      <vt:lpstr>Séance 6 – Le recrutement des travailleurs en situation de handicap  </vt:lpstr>
      <vt:lpstr>Séance 7 – Intégration des nouveaux collaborateurs </vt:lpstr>
      <vt:lpstr>3 contributions par groupe</vt:lpstr>
      <vt:lpstr>Evaluation et préparation du travail</vt:lpstr>
      <vt:lpstr>Bibliographie / Ressources </vt:lpstr>
      <vt:lpstr>Le processus de recrutement : introduction </vt:lpstr>
      <vt:lpstr>Les enjeux du recrutement pour les entreprises </vt:lpstr>
      <vt:lpstr>Les différentes étapes du recrutement </vt:lpstr>
      <vt:lpstr>Débat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Cécile de Bernardi</cp:lastModifiedBy>
  <cp:revision>75</cp:revision>
  <dcterms:created xsi:type="dcterms:W3CDTF">2023-01-02T14:07:03Z</dcterms:created>
  <dcterms:modified xsi:type="dcterms:W3CDTF">2025-10-21T13:43:17Z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c20be7-c3a5-46e3-9158-fa8a02ce2395_Enabled">
    <vt:lpwstr>true</vt:lpwstr>
  </property>
  <property fmtid="{D5CDD505-2E9C-101B-9397-08002B2CF9AE}" pid="3" name="MSIP_Label_d5c20be7-c3a5-46e3-9158-fa8a02ce2395_SetDate">
    <vt:lpwstr>2024-05-16T16:25:12Z</vt:lpwstr>
  </property>
  <property fmtid="{D5CDD505-2E9C-101B-9397-08002B2CF9AE}" pid="4" name="MSIP_Label_d5c20be7-c3a5-46e3-9158-fa8a02ce2395_Method">
    <vt:lpwstr>Standard</vt:lpwstr>
  </property>
  <property fmtid="{D5CDD505-2E9C-101B-9397-08002B2CF9AE}" pid="5" name="MSIP_Label_d5c20be7-c3a5-46e3-9158-fa8a02ce2395_Name">
    <vt:lpwstr>defa4170-0d19-0005-0004-bc88714345d2</vt:lpwstr>
  </property>
  <property fmtid="{D5CDD505-2E9C-101B-9397-08002B2CF9AE}" pid="6" name="MSIP_Label_d5c20be7-c3a5-46e3-9158-fa8a02ce2395_SiteId">
    <vt:lpwstr>8c6f9078-037e-4261-a583-52a944e55f7f</vt:lpwstr>
  </property>
  <property fmtid="{D5CDD505-2E9C-101B-9397-08002B2CF9AE}" pid="7" name="MSIP_Label_d5c20be7-c3a5-46e3-9158-fa8a02ce2395_ActionId">
    <vt:lpwstr>6d1f2bc1-49d6-40ec-b6a4-137a1b4325e4</vt:lpwstr>
  </property>
  <property fmtid="{D5CDD505-2E9C-101B-9397-08002B2CF9AE}" pid="8" name="MSIP_Label_d5c20be7-c3a5-46e3-9158-fa8a02ce2395_ContentBits">
    <vt:lpwstr>0</vt:lpwstr>
  </property>
</Properties>
</file>