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3"/>
  </p:sldMasterIdLst>
  <p:notesMasterIdLst>
    <p:notesMasterId r:id="rId24"/>
  </p:notesMasterIdLst>
  <p:sldIdLst>
    <p:sldId id="275" r:id="rId4"/>
    <p:sldId id="1842" r:id="rId5"/>
    <p:sldId id="1844" r:id="rId6"/>
    <p:sldId id="302" r:id="rId7"/>
    <p:sldId id="1845" r:id="rId8"/>
    <p:sldId id="1849" r:id="rId9"/>
    <p:sldId id="1848" r:id="rId10"/>
    <p:sldId id="1846" r:id="rId11"/>
    <p:sldId id="268" r:id="rId12"/>
    <p:sldId id="269" r:id="rId13"/>
    <p:sldId id="304" r:id="rId14"/>
    <p:sldId id="1850" r:id="rId15"/>
    <p:sldId id="267" r:id="rId16"/>
    <p:sldId id="303" r:id="rId17"/>
    <p:sldId id="270" r:id="rId18"/>
    <p:sldId id="1847" r:id="rId19"/>
    <p:sldId id="272" r:id="rId20"/>
    <p:sldId id="1852" r:id="rId21"/>
    <p:sldId id="1853" r:id="rId22"/>
    <p:sldId id="1854"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005A"/>
    <a:srgbClr val="E0005A"/>
    <a:srgbClr val="F2F2F2"/>
    <a:srgbClr val="A60A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3"/>
    <p:restoredTop sz="85034"/>
  </p:normalViewPr>
  <p:slideViewPr>
    <p:cSldViewPr snapToGrid="0" snapToObjects="1">
      <p:cViewPr varScale="1">
        <p:scale>
          <a:sx n="103" d="100"/>
          <a:sy n="103" d="100"/>
        </p:scale>
        <p:origin x="12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A95B5-5ACD-B545-905F-58C23913F6B0}" type="datetimeFigureOut">
              <a:rPr lang="fr-FR" smtClean="0"/>
              <a:t>21/10/2025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6B291-2FFE-6C4A-9D36-9F0C9FA8C68D}" type="slidenum">
              <a:rPr lang="fr-FR" smtClean="0"/>
              <a:t>‹N°›</a:t>
            </a:fld>
            <a:endParaRPr lang="fr-FR"/>
          </a:p>
        </p:txBody>
      </p:sp>
    </p:spTree>
    <p:extLst>
      <p:ext uri="{BB962C8B-B14F-4D97-AF65-F5344CB8AC3E}">
        <p14:creationId xmlns:p14="http://schemas.microsoft.com/office/powerpoint/2010/main" val="36801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Comment allez vous ? </a:t>
            </a:r>
          </a:p>
          <a:p>
            <a:r>
              <a:rPr lang="fr-FR" dirty="0"/>
              <a:t>Mise en intelligence collective et partage de représentation </a:t>
            </a:r>
          </a:p>
          <a:p>
            <a:r>
              <a:rPr lang="fr-FR" dirty="0"/>
              <a:t>Déroulement et contenu des cours </a:t>
            </a:r>
          </a:p>
          <a:p>
            <a:r>
              <a:rPr lang="fr-FR" dirty="0"/>
              <a:t>Ce qui vous a plu et marqué depuis notre dernière rencontre ? </a:t>
            </a:r>
          </a:p>
          <a:p>
            <a:r>
              <a:rPr lang="fr-FR" dirty="0"/>
              <a:t>Un point d’</a:t>
            </a:r>
            <a:r>
              <a:rPr lang="fr-FR" dirty="0" err="1"/>
              <a:t>etonnement</a:t>
            </a:r>
            <a:r>
              <a:rPr lang="fr-FR" dirty="0"/>
              <a:t> </a:t>
            </a:r>
          </a:p>
          <a:p>
            <a:r>
              <a:rPr lang="fr-FR" dirty="0"/>
              <a:t>Une prise de conscience </a:t>
            </a:r>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2</a:t>
            </a:fld>
            <a:endParaRPr lang="fr-FR"/>
          </a:p>
        </p:txBody>
      </p:sp>
    </p:spTree>
    <p:extLst>
      <p:ext uri="{BB962C8B-B14F-4D97-AF65-F5344CB8AC3E}">
        <p14:creationId xmlns:p14="http://schemas.microsoft.com/office/powerpoint/2010/main" val="313250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Pas de loyauté de la preuve +&gt;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t>Le « </a:t>
            </a:r>
            <a:r>
              <a:rPr lang="fr-FR" sz="1200" i="1" dirty="0" err="1"/>
              <a:t>testing</a:t>
            </a:r>
            <a:r>
              <a:rPr lang="fr-FR" sz="1200" i="1" dirty="0"/>
              <a:t> » ou « test de discrimination » est une expérimentation sociale en situation réelle destinée à déceler une discrimination. Elle peut, par exemple, consister à présenter plusieurs candidatures similaires (mêmes compétences, mêmes expériences...) à une même offre d’emploi ou de logement, en ne modifiant qu’une information (le nom, l’âge, l’adresse...) susceptible de provoquer une discrimination. Le </a:t>
            </a:r>
            <a:r>
              <a:rPr lang="fr-FR" sz="1200" i="1" dirty="0" err="1"/>
              <a:t>testing</a:t>
            </a:r>
            <a:r>
              <a:rPr lang="fr-FR" sz="1200" i="1" dirty="0"/>
              <a:t> est implicitement reconnu par la loi (art. 225-3-1 du Code </a:t>
            </a:r>
            <a:r>
              <a:rPr lang="fr-FR" sz="1200" i="1" dirty="0" err="1"/>
              <a:t>Pénal</a:t>
            </a:r>
            <a:r>
              <a:rPr lang="fr-FR" sz="1200" i="1" dirty="0"/>
              <a:t>) comme un moyen légitime pour prouver l’existence d’une discrimination. </a:t>
            </a:r>
          </a:p>
          <a:p>
            <a:endParaRPr lang="fr-FR" dirty="0"/>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14</a:t>
            </a:fld>
            <a:endParaRPr lang="fr-FR"/>
          </a:p>
        </p:txBody>
      </p:sp>
    </p:spTree>
    <p:extLst>
      <p:ext uri="{BB962C8B-B14F-4D97-AF65-F5344CB8AC3E}">
        <p14:creationId xmlns:p14="http://schemas.microsoft.com/office/powerpoint/2010/main" val="3169303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16</a:t>
            </a:fld>
            <a:endParaRPr lang="fr-FR"/>
          </a:p>
        </p:txBody>
      </p:sp>
    </p:spTree>
    <p:extLst>
      <p:ext uri="{BB962C8B-B14F-4D97-AF65-F5344CB8AC3E}">
        <p14:creationId xmlns:p14="http://schemas.microsoft.com/office/powerpoint/2010/main" val="1049499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DE654-1BF7-B99E-1955-770B91DF639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4274963-9CA0-D43A-5999-80A02A55358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1FA1C9D-5DB3-DE79-DD08-1939435D64EF}"/>
              </a:ext>
            </a:extLst>
          </p:cNvPr>
          <p:cNvSpPr>
            <a:spLocks noGrp="1"/>
          </p:cNvSpPr>
          <p:nvPr>
            <p:ph type="body" idx="1"/>
          </p:nvPr>
        </p:nvSpPr>
        <p:spPr/>
        <p:txBody>
          <a:bodyPr/>
          <a:lstStyle/>
          <a:p>
            <a:r>
              <a:rPr lang="fr-FR" dirty="0"/>
              <a:t> Stéréotype de genre, liés à l’âge, à la catégorie sociale, au lieu d’habitation. </a:t>
            </a:r>
          </a:p>
        </p:txBody>
      </p:sp>
      <p:sp>
        <p:nvSpPr>
          <p:cNvPr id="4" name="Espace réservé du numéro de diapositive 3">
            <a:extLst>
              <a:ext uri="{FF2B5EF4-FFF2-40B4-BE49-F238E27FC236}">
                <a16:creationId xmlns:a16="http://schemas.microsoft.com/office/drawing/2014/main" id="{5CCA4C46-DBEC-2E91-7565-9D2EC83173FB}"/>
              </a:ext>
            </a:extLst>
          </p:cNvPr>
          <p:cNvSpPr>
            <a:spLocks noGrp="1"/>
          </p:cNvSpPr>
          <p:nvPr>
            <p:ph type="sldNum" sz="quarter" idx="5"/>
          </p:nvPr>
        </p:nvSpPr>
        <p:spPr/>
        <p:txBody>
          <a:bodyPr/>
          <a:lstStyle/>
          <a:p>
            <a:fld id="{D27CD540-7DBA-4F4B-9415-484B6732A614}" type="slidenum">
              <a:rPr lang="fr-FR" smtClean="0"/>
              <a:t>17</a:t>
            </a:fld>
            <a:endParaRPr lang="fr-FR"/>
          </a:p>
        </p:txBody>
      </p:sp>
    </p:spTree>
    <p:extLst>
      <p:ext uri="{BB962C8B-B14F-4D97-AF65-F5344CB8AC3E}">
        <p14:creationId xmlns:p14="http://schemas.microsoft.com/office/powerpoint/2010/main" val="1072306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18</a:t>
            </a:fld>
            <a:endParaRPr lang="fr-FR"/>
          </a:p>
        </p:txBody>
      </p:sp>
    </p:spTree>
    <p:extLst>
      <p:ext uri="{BB962C8B-B14F-4D97-AF65-F5344CB8AC3E}">
        <p14:creationId xmlns:p14="http://schemas.microsoft.com/office/powerpoint/2010/main" val="84364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Mise en IC </a:t>
            </a:r>
          </a:p>
          <a:p>
            <a:r>
              <a:rPr lang="fr-FR" dirty="0"/>
              <a:t>RIP = </a:t>
            </a:r>
          </a:p>
          <a:p>
            <a:r>
              <a:rPr lang="fr-FR" dirty="0"/>
              <a:t>Ce que j’ai retenu du cours d’hier </a:t>
            </a:r>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3</a:t>
            </a:fld>
            <a:endParaRPr lang="fr-FR"/>
          </a:p>
        </p:txBody>
      </p:sp>
    </p:spTree>
    <p:extLst>
      <p:ext uri="{BB962C8B-B14F-4D97-AF65-F5344CB8AC3E}">
        <p14:creationId xmlns:p14="http://schemas.microsoft.com/office/powerpoint/2010/main" val="2950446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4EF45-35F8-9AD6-FD18-188ED6F0378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3804145-8382-296B-C42C-C9DFC31FC5B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074E8C6-BB5E-9438-CC16-F38E9F7D1B2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D1FCACE-575E-DC79-FFAB-906B86D30ADE}"/>
              </a:ext>
            </a:extLst>
          </p:cNvPr>
          <p:cNvSpPr>
            <a:spLocks noGrp="1"/>
          </p:cNvSpPr>
          <p:nvPr>
            <p:ph type="sldNum" sz="quarter" idx="5"/>
          </p:nvPr>
        </p:nvSpPr>
        <p:spPr/>
        <p:txBody>
          <a:bodyPr/>
          <a:lstStyle/>
          <a:p>
            <a:fld id="{93B6B291-2FFE-6C4A-9D36-9F0C9FA8C68D}" type="slidenum">
              <a:rPr lang="fr-FR" smtClean="0"/>
              <a:t>4</a:t>
            </a:fld>
            <a:endParaRPr lang="fr-FR"/>
          </a:p>
        </p:txBody>
      </p:sp>
    </p:spTree>
    <p:extLst>
      <p:ext uri="{BB962C8B-B14F-4D97-AF65-F5344CB8AC3E}">
        <p14:creationId xmlns:p14="http://schemas.microsoft.com/office/powerpoint/2010/main" val="2900568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5</a:t>
            </a:fld>
            <a:endParaRPr lang="fr-FR"/>
          </a:p>
        </p:txBody>
      </p:sp>
    </p:spTree>
    <p:extLst>
      <p:ext uri="{BB962C8B-B14F-4D97-AF65-F5344CB8AC3E}">
        <p14:creationId xmlns:p14="http://schemas.microsoft.com/office/powerpoint/2010/main" val="853077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B89E5-1B69-08A5-8326-A9A586A81C8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C0A66BA-A614-B6B3-5278-95A1E7DC13B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3841331-1413-F30D-7AA4-24702FAD573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précarité sociale = 2016</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Lanceur d’alerte = 2022</a:t>
            </a:r>
          </a:p>
          <a:p>
            <a:endParaRPr lang="fr-FR" dirty="0"/>
          </a:p>
        </p:txBody>
      </p:sp>
      <p:sp>
        <p:nvSpPr>
          <p:cNvPr id="4" name="Espace réservé du numéro de diapositive 3">
            <a:extLst>
              <a:ext uri="{FF2B5EF4-FFF2-40B4-BE49-F238E27FC236}">
                <a16:creationId xmlns:a16="http://schemas.microsoft.com/office/drawing/2014/main" id="{8E8950B2-92B2-23F2-ACA6-3048917B8276}"/>
              </a:ext>
            </a:extLst>
          </p:cNvPr>
          <p:cNvSpPr>
            <a:spLocks noGrp="1"/>
          </p:cNvSpPr>
          <p:nvPr>
            <p:ph type="sldNum" sz="quarter" idx="5"/>
          </p:nvPr>
        </p:nvSpPr>
        <p:spPr/>
        <p:txBody>
          <a:bodyPr/>
          <a:lstStyle/>
          <a:p>
            <a:fld id="{93B6B291-2FFE-6C4A-9D36-9F0C9FA8C68D}" type="slidenum">
              <a:rPr lang="fr-FR" smtClean="0"/>
              <a:t>6</a:t>
            </a:fld>
            <a:endParaRPr lang="fr-FR"/>
          </a:p>
        </p:txBody>
      </p:sp>
    </p:spTree>
    <p:extLst>
      <p:ext uri="{BB962C8B-B14F-4D97-AF65-F5344CB8AC3E}">
        <p14:creationId xmlns:p14="http://schemas.microsoft.com/office/powerpoint/2010/main" val="4160183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86ED8-F7C6-D27D-AF91-015BAB40C67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FC2EF32-9D7E-5A22-7B64-FD4DA251E94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507861D-ED6E-2B7E-118F-C8F994ED57E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9E05FB9-B985-9D0A-1A5D-19DCF4991F84}"/>
              </a:ext>
            </a:extLst>
          </p:cNvPr>
          <p:cNvSpPr>
            <a:spLocks noGrp="1"/>
          </p:cNvSpPr>
          <p:nvPr>
            <p:ph type="sldNum" sz="quarter" idx="5"/>
          </p:nvPr>
        </p:nvSpPr>
        <p:spPr/>
        <p:txBody>
          <a:bodyPr/>
          <a:lstStyle/>
          <a:p>
            <a:fld id="{93B6B291-2FFE-6C4A-9D36-9F0C9FA8C68D}" type="slidenum">
              <a:rPr lang="fr-FR" smtClean="0"/>
              <a:t>7</a:t>
            </a:fld>
            <a:endParaRPr lang="fr-FR"/>
          </a:p>
        </p:txBody>
      </p:sp>
    </p:spTree>
    <p:extLst>
      <p:ext uri="{BB962C8B-B14F-4D97-AF65-F5344CB8AC3E}">
        <p14:creationId xmlns:p14="http://schemas.microsoft.com/office/powerpoint/2010/main" val="3116661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Intrus = Facilitateur des lanceurs d’alerte</a:t>
            </a:r>
          </a:p>
          <a:p>
            <a:r>
              <a:rPr lang="fr-FR" dirty="0"/>
              <a:t>Catégories possibles : </a:t>
            </a:r>
          </a:p>
          <a:p>
            <a:r>
              <a:rPr lang="fr-FR" dirty="0"/>
              <a:t>Identité </a:t>
            </a:r>
          </a:p>
          <a:p>
            <a:r>
              <a:rPr lang="fr-FR" dirty="0"/>
              <a:t>Comportements </a:t>
            </a:r>
          </a:p>
          <a:p>
            <a:r>
              <a:rPr lang="fr-FR" dirty="0"/>
              <a:t>Croyances </a:t>
            </a:r>
          </a:p>
          <a:p>
            <a:r>
              <a:rPr lang="fr-FR" dirty="0"/>
              <a:t>Etat de santé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8</a:t>
            </a:fld>
            <a:endParaRPr lang="fr-FR"/>
          </a:p>
        </p:txBody>
      </p:sp>
    </p:spTree>
    <p:extLst>
      <p:ext uri="{BB962C8B-B14F-4D97-AF65-F5344CB8AC3E}">
        <p14:creationId xmlns:p14="http://schemas.microsoft.com/office/powerpoint/2010/main" val="818920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10</a:t>
            </a:fld>
            <a:endParaRPr lang="fr-FR"/>
          </a:p>
        </p:txBody>
      </p:sp>
    </p:spTree>
    <p:extLst>
      <p:ext uri="{BB962C8B-B14F-4D97-AF65-F5344CB8AC3E}">
        <p14:creationId xmlns:p14="http://schemas.microsoft.com/office/powerpoint/2010/main" val="4057722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11</a:t>
            </a:fld>
            <a:endParaRPr lang="fr-FR"/>
          </a:p>
        </p:txBody>
      </p:sp>
    </p:spTree>
    <p:extLst>
      <p:ext uri="{BB962C8B-B14F-4D97-AF65-F5344CB8AC3E}">
        <p14:creationId xmlns:p14="http://schemas.microsoft.com/office/powerpoint/2010/main" val="18278542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6046518-5077-4845-BF97-199C3C1E7F75}"/>
              </a:ext>
            </a:extLst>
          </p:cNvPr>
          <p:cNvSpPr/>
          <p:nvPr userDrawn="1"/>
        </p:nvSpPr>
        <p:spPr>
          <a:xfrm>
            <a:off x="0" y="6009851"/>
            <a:ext cx="12192000" cy="84814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0" name="Graphique 9">
            <a:extLst>
              <a:ext uri="{FF2B5EF4-FFF2-40B4-BE49-F238E27FC236}">
                <a16:creationId xmlns:a16="http://schemas.microsoft.com/office/drawing/2014/main" id="{27EC821C-D06A-5C4E-A64E-5C4151A4E6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05999" y="-2313091"/>
            <a:ext cx="11975463" cy="11935074"/>
          </a:xfrm>
          <a:prstGeom prst="rect">
            <a:avLst/>
          </a:prstGeom>
        </p:spPr>
      </p:pic>
      <p:sp>
        <p:nvSpPr>
          <p:cNvPr id="2" name="Titre 1">
            <a:extLst>
              <a:ext uri="{FF2B5EF4-FFF2-40B4-BE49-F238E27FC236}">
                <a16:creationId xmlns:a16="http://schemas.microsoft.com/office/drawing/2014/main" id="{0983F597-0D36-A547-8A78-B69E4C12E674}"/>
              </a:ext>
            </a:extLst>
          </p:cNvPr>
          <p:cNvSpPr>
            <a:spLocks noGrp="1"/>
          </p:cNvSpPr>
          <p:nvPr>
            <p:ph type="ctrTitle" hasCustomPrompt="1"/>
          </p:nvPr>
        </p:nvSpPr>
        <p:spPr>
          <a:xfrm>
            <a:off x="0" y="848149"/>
            <a:ext cx="6096000" cy="1410361"/>
          </a:xfrm>
        </p:spPr>
        <p:txBody>
          <a:bodyPr anchor="t">
            <a:normAutofit/>
          </a:bodyPr>
          <a:lstStyle>
            <a:lvl1pPr algn="ctr">
              <a:defRPr sz="4800" b="0" i="0">
                <a:solidFill>
                  <a:schemeClr val="bg1"/>
                </a:solidFill>
                <a:latin typeface="Times" pitchFamily="2" charset="0"/>
              </a:defRPr>
            </a:lvl1pPr>
          </a:lstStyle>
          <a:p>
            <a:r>
              <a:rPr lang="fr-FR" dirty="0"/>
              <a:t>Modifiez le titre </a:t>
            </a:r>
            <a:br>
              <a:rPr lang="fr-FR" dirty="0"/>
            </a:br>
            <a:r>
              <a:rPr lang="fr-FR" dirty="0"/>
              <a:t>du document</a:t>
            </a:r>
          </a:p>
        </p:txBody>
      </p:sp>
      <p:sp>
        <p:nvSpPr>
          <p:cNvPr id="4" name="Espace réservé du texte 3">
            <a:extLst>
              <a:ext uri="{FF2B5EF4-FFF2-40B4-BE49-F238E27FC236}">
                <a16:creationId xmlns:a16="http://schemas.microsoft.com/office/drawing/2014/main" id="{9B4B033A-F3C6-9541-BC39-CC6AFB49EFC9}"/>
              </a:ext>
            </a:extLst>
          </p:cNvPr>
          <p:cNvSpPr>
            <a:spLocks noGrp="1"/>
          </p:cNvSpPr>
          <p:nvPr>
            <p:ph type="body" sz="quarter" idx="10" hasCustomPrompt="1"/>
          </p:nvPr>
        </p:nvSpPr>
        <p:spPr>
          <a:xfrm>
            <a:off x="0" y="2426677"/>
            <a:ext cx="6096000" cy="675700"/>
          </a:xfrm>
        </p:spPr>
        <p:txBody>
          <a:bodyPr>
            <a:normAutofit/>
          </a:bodyPr>
          <a:lstStyle>
            <a:lvl1pPr marL="0" indent="0" algn="ctr">
              <a:lnSpc>
                <a:spcPct val="100000"/>
              </a:lnSpc>
              <a:spcBef>
                <a:spcPts val="0"/>
              </a:spcBef>
              <a:buNone/>
              <a:defRPr sz="16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fr-FR" dirty="0"/>
              <a:t>Modifiez le sous-titre ici</a:t>
            </a:r>
          </a:p>
        </p:txBody>
      </p:sp>
      <p:pic>
        <p:nvPicPr>
          <p:cNvPr id="8" name="Graphique 7">
            <a:extLst>
              <a:ext uri="{FF2B5EF4-FFF2-40B4-BE49-F238E27FC236}">
                <a16:creationId xmlns:a16="http://schemas.microsoft.com/office/drawing/2014/main" id="{BA464DA5-40EE-5346-9AC5-44B2F96C16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369327" y="4663141"/>
            <a:ext cx="3357346" cy="1525769"/>
          </a:xfrm>
          <a:prstGeom prst="rect">
            <a:avLst/>
          </a:prstGeom>
        </p:spPr>
      </p:pic>
      <p:sp>
        <p:nvSpPr>
          <p:cNvPr id="5" name="Espace réservé du contenu 4">
            <a:extLst>
              <a:ext uri="{FF2B5EF4-FFF2-40B4-BE49-F238E27FC236}">
                <a16:creationId xmlns:a16="http://schemas.microsoft.com/office/drawing/2014/main" id="{C82182F2-49C6-D8A9-4D83-B3F5F41BDAF0}"/>
              </a:ext>
            </a:extLst>
          </p:cNvPr>
          <p:cNvSpPr>
            <a:spLocks noGrp="1"/>
          </p:cNvSpPr>
          <p:nvPr>
            <p:ph sz="quarter" idx="11"/>
          </p:nvPr>
        </p:nvSpPr>
        <p:spPr>
          <a:xfrm>
            <a:off x="6261100" y="0"/>
            <a:ext cx="5930900" cy="685800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51308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1">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83F597-0D36-A547-8A78-B69E4C12E674}"/>
              </a:ext>
            </a:extLst>
          </p:cNvPr>
          <p:cNvSpPr>
            <a:spLocks noGrp="1"/>
          </p:cNvSpPr>
          <p:nvPr>
            <p:ph type="ctrTitle" hasCustomPrompt="1"/>
          </p:nvPr>
        </p:nvSpPr>
        <p:spPr>
          <a:xfrm>
            <a:off x="572776" y="555073"/>
            <a:ext cx="9144000" cy="1447347"/>
          </a:xfrm>
        </p:spPr>
        <p:txBody>
          <a:bodyPr anchor="t">
            <a:normAutofit/>
          </a:bodyPr>
          <a:lstStyle>
            <a:lvl1pPr algn="l">
              <a:defRPr sz="4800" b="0">
                <a:solidFill>
                  <a:schemeClr val="bg1"/>
                </a:solidFill>
                <a:latin typeface="Times" pitchFamily="2" charset="0"/>
              </a:defRPr>
            </a:lvl1pPr>
          </a:lstStyle>
          <a:p>
            <a:r>
              <a:rPr lang="fr-FR" dirty="0"/>
              <a:t>Modifiez le style </a:t>
            </a:r>
            <a:br>
              <a:rPr lang="fr-FR" dirty="0"/>
            </a:br>
            <a:r>
              <a:rPr lang="fr-FR" dirty="0"/>
              <a:t>du titre</a:t>
            </a:r>
          </a:p>
        </p:txBody>
      </p:sp>
      <p:sp>
        <p:nvSpPr>
          <p:cNvPr id="3" name="Sous-titre 2">
            <a:extLst>
              <a:ext uri="{FF2B5EF4-FFF2-40B4-BE49-F238E27FC236}">
                <a16:creationId xmlns:a16="http://schemas.microsoft.com/office/drawing/2014/main" id="{513EDECC-2EBE-124C-A2F8-E0B13DC9F2AE}"/>
              </a:ext>
            </a:extLst>
          </p:cNvPr>
          <p:cNvSpPr>
            <a:spLocks noGrp="1"/>
          </p:cNvSpPr>
          <p:nvPr>
            <p:ph type="subTitle" idx="1"/>
          </p:nvPr>
        </p:nvSpPr>
        <p:spPr>
          <a:xfrm>
            <a:off x="572776" y="2137941"/>
            <a:ext cx="91440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2172406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Citation">
    <p:bg>
      <p:bgPr>
        <a:solidFill>
          <a:schemeClr val="accent5">
            <a:lumMod val="20000"/>
            <a:lumOff val="80000"/>
            <a:alpha val="54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83F597-0D36-A547-8A78-B69E4C12E674}"/>
              </a:ext>
            </a:extLst>
          </p:cNvPr>
          <p:cNvSpPr>
            <a:spLocks noGrp="1"/>
          </p:cNvSpPr>
          <p:nvPr>
            <p:ph type="ctrTitle" hasCustomPrompt="1"/>
          </p:nvPr>
        </p:nvSpPr>
        <p:spPr>
          <a:xfrm>
            <a:off x="572776" y="555073"/>
            <a:ext cx="9144000" cy="1447347"/>
          </a:xfrm>
        </p:spPr>
        <p:txBody>
          <a:bodyPr anchor="t">
            <a:normAutofit/>
          </a:bodyPr>
          <a:lstStyle>
            <a:lvl1pPr algn="l">
              <a:defRPr sz="4800" b="0">
                <a:solidFill>
                  <a:schemeClr val="tx1"/>
                </a:solidFill>
                <a:latin typeface="Times" pitchFamily="2" charset="0"/>
              </a:defRPr>
            </a:lvl1pPr>
          </a:lstStyle>
          <a:p>
            <a:r>
              <a:rPr lang="fr-FR" dirty="0"/>
              <a:t>Modifiez le style </a:t>
            </a:r>
            <a:br>
              <a:rPr lang="fr-FR" dirty="0"/>
            </a:br>
            <a:r>
              <a:rPr lang="fr-FR" dirty="0"/>
              <a:t>du titre</a:t>
            </a:r>
          </a:p>
        </p:txBody>
      </p:sp>
      <p:sp>
        <p:nvSpPr>
          <p:cNvPr id="3" name="Sous-titre 2">
            <a:extLst>
              <a:ext uri="{FF2B5EF4-FFF2-40B4-BE49-F238E27FC236}">
                <a16:creationId xmlns:a16="http://schemas.microsoft.com/office/drawing/2014/main" id="{513EDECC-2EBE-124C-A2F8-E0B13DC9F2AE}"/>
              </a:ext>
            </a:extLst>
          </p:cNvPr>
          <p:cNvSpPr>
            <a:spLocks noGrp="1"/>
          </p:cNvSpPr>
          <p:nvPr>
            <p:ph type="subTitle" idx="1"/>
          </p:nvPr>
        </p:nvSpPr>
        <p:spPr>
          <a:xfrm>
            <a:off x="572776" y="2137941"/>
            <a:ext cx="9144000" cy="1655762"/>
          </a:xfr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282921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xt_Légend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A57075-7EE8-2E4A-AB3C-B3F45B381449}"/>
              </a:ext>
            </a:extLst>
          </p:cNvPr>
          <p:cNvSpPr>
            <a:spLocks noGrp="1"/>
          </p:cNvSpPr>
          <p:nvPr>
            <p:ph type="title"/>
          </p:nvPr>
        </p:nvSpPr>
        <p:spPr>
          <a:xfrm>
            <a:off x="2986242" y="684492"/>
            <a:ext cx="5326767" cy="409317"/>
          </a:xfrm>
        </p:spPr>
        <p:txBody>
          <a:bodyPr anchor="t">
            <a:noAutofit/>
          </a:bodyPr>
          <a:lstStyle>
            <a:lvl1pPr>
              <a:defRPr sz="3600">
                <a:solidFill>
                  <a:schemeClr val="tx1"/>
                </a:solidFill>
              </a:defRPr>
            </a:lvl1pPr>
          </a:lstStyle>
          <a:p>
            <a:r>
              <a:rPr lang="fr-FR" dirty="0"/>
              <a:t>Modifiez le style du titre</a:t>
            </a:r>
          </a:p>
        </p:txBody>
      </p:sp>
      <p:sp>
        <p:nvSpPr>
          <p:cNvPr id="4" name="Espace réservé du texte 3">
            <a:extLst>
              <a:ext uri="{FF2B5EF4-FFF2-40B4-BE49-F238E27FC236}">
                <a16:creationId xmlns:a16="http://schemas.microsoft.com/office/drawing/2014/main" id="{8B9E2C4B-21C9-ED4E-8578-D64C400C4313}"/>
              </a:ext>
            </a:extLst>
          </p:cNvPr>
          <p:cNvSpPr>
            <a:spLocks noGrp="1"/>
          </p:cNvSpPr>
          <p:nvPr>
            <p:ph type="body" sz="half" idx="2"/>
          </p:nvPr>
        </p:nvSpPr>
        <p:spPr>
          <a:xfrm>
            <a:off x="2945081" y="2112654"/>
            <a:ext cx="8674145" cy="3651537"/>
          </a:xfrm>
        </p:spPr>
        <p:txBody>
          <a:bodyPr numCol="2" spcCol="72000"/>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9" name="Espace réservé du texte 3">
            <a:extLst>
              <a:ext uri="{FF2B5EF4-FFF2-40B4-BE49-F238E27FC236}">
                <a16:creationId xmlns:a16="http://schemas.microsoft.com/office/drawing/2014/main" id="{09C93877-5A70-CB4C-9B60-917EB0786AFD}"/>
              </a:ext>
            </a:extLst>
          </p:cNvPr>
          <p:cNvSpPr>
            <a:spLocks noGrp="1"/>
          </p:cNvSpPr>
          <p:nvPr>
            <p:ph type="body" sz="half" idx="11"/>
          </p:nvPr>
        </p:nvSpPr>
        <p:spPr>
          <a:xfrm>
            <a:off x="405115" y="2112655"/>
            <a:ext cx="2236720" cy="672595"/>
          </a:xfrm>
        </p:spPr>
        <p:txBody>
          <a:bodyPr>
            <a:normAutofit/>
          </a:bodyPr>
          <a:lstStyle>
            <a:lvl1pPr marL="0" indent="0" algn="ctr">
              <a:lnSpc>
                <a:spcPct val="150000"/>
              </a:lnSpc>
              <a:buNone/>
              <a:defRPr sz="10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5" name="Espace réservé du texte 4">
            <a:extLst>
              <a:ext uri="{FF2B5EF4-FFF2-40B4-BE49-F238E27FC236}">
                <a16:creationId xmlns:a16="http://schemas.microsoft.com/office/drawing/2014/main" id="{049AAA95-8597-AB49-A871-0D32BFE0FABC}"/>
              </a:ext>
            </a:extLst>
          </p:cNvPr>
          <p:cNvSpPr>
            <a:spLocks noGrp="1"/>
          </p:cNvSpPr>
          <p:nvPr>
            <p:ph type="body" sz="quarter" idx="12" hasCustomPrompt="1"/>
          </p:nvPr>
        </p:nvSpPr>
        <p:spPr>
          <a:xfrm>
            <a:off x="2986981" y="1181101"/>
            <a:ext cx="5326029" cy="518782"/>
          </a:xfrm>
        </p:spPr>
        <p:txBody>
          <a:bodyPr>
            <a:normAutofit/>
          </a:bodyPr>
          <a:lstStyle>
            <a:lvl1pPr marL="0" indent="0">
              <a:buNone/>
              <a:defRPr sz="1600">
                <a:solidFill>
                  <a:schemeClr val="tx1"/>
                </a:solidFill>
              </a:defRPr>
            </a:lvl1pPr>
          </a:lstStyle>
          <a:p>
            <a:pPr lvl="0"/>
            <a:r>
              <a:rPr lang="fr-FR" dirty="0"/>
              <a:t>Modifiez le sous-titre</a:t>
            </a:r>
          </a:p>
        </p:txBody>
      </p:sp>
    </p:spTree>
    <p:extLst>
      <p:ext uri="{BB962C8B-B14F-4D97-AF65-F5344CB8AC3E}">
        <p14:creationId xmlns:p14="http://schemas.microsoft.com/office/powerpoint/2010/main" val="66882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tion_Imag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3CF154F3-066D-9245-B906-4657B8145614}"/>
              </a:ext>
            </a:extLst>
          </p:cNvPr>
          <p:cNvSpPr>
            <a:spLocks noGrp="1"/>
          </p:cNvSpPr>
          <p:nvPr>
            <p:ph type="pic" sz="quarter" idx="13"/>
          </p:nvPr>
        </p:nvSpPr>
        <p:spPr>
          <a:xfrm>
            <a:off x="2956956" y="590550"/>
            <a:ext cx="8661957" cy="5230813"/>
          </a:xfrm>
        </p:spPr>
        <p:txBody>
          <a:bodyPr/>
          <a:lstStyle/>
          <a:p>
            <a:endParaRPr lang="fr-FR"/>
          </a:p>
        </p:txBody>
      </p:sp>
      <p:sp>
        <p:nvSpPr>
          <p:cNvPr id="13" name="Espace réservé du texte 3">
            <a:extLst>
              <a:ext uri="{FF2B5EF4-FFF2-40B4-BE49-F238E27FC236}">
                <a16:creationId xmlns:a16="http://schemas.microsoft.com/office/drawing/2014/main" id="{40C5C6DE-EE5E-F841-901B-9A61CD19D7DB}"/>
              </a:ext>
            </a:extLst>
          </p:cNvPr>
          <p:cNvSpPr>
            <a:spLocks noGrp="1"/>
          </p:cNvSpPr>
          <p:nvPr>
            <p:ph type="body" sz="half" idx="14" hasCustomPrompt="1"/>
          </p:nvPr>
        </p:nvSpPr>
        <p:spPr>
          <a:xfrm>
            <a:off x="249292" y="1755586"/>
            <a:ext cx="2563357" cy="2770116"/>
          </a:xfrm>
        </p:spPr>
        <p:txBody>
          <a:bodyPr>
            <a:normAutofit/>
          </a:bodyPr>
          <a:lstStyle>
            <a:lvl1pPr marL="0" indent="0" algn="ctr">
              <a:buNone/>
              <a:defRPr sz="2400" b="0">
                <a:solidFill>
                  <a:schemeClr val="accent1"/>
                </a:solidFill>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 Cliquez pour modifier les styles du texte du masque »</a:t>
            </a:r>
          </a:p>
        </p:txBody>
      </p:sp>
      <p:sp>
        <p:nvSpPr>
          <p:cNvPr id="14" name="Espace réservé du texte 3">
            <a:extLst>
              <a:ext uri="{FF2B5EF4-FFF2-40B4-BE49-F238E27FC236}">
                <a16:creationId xmlns:a16="http://schemas.microsoft.com/office/drawing/2014/main" id="{F040B106-0F82-2F4C-A130-FE6C0E04A1EC}"/>
              </a:ext>
            </a:extLst>
          </p:cNvPr>
          <p:cNvSpPr>
            <a:spLocks noGrp="1"/>
          </p:cNvSpPr>
          <p:nvPr>
            <p:ph type="body" sz="half" idx="11"/>
          </p:nvPr>
        </p:nvSpPr>
        <p:spPr>
          <a:xfrm>
            <a:off x="249292" y="4745371"/>
            <a:ext cx="2563357" cy="672595"/>
          </a:xfrm>
        </p:spPr>
        <p:txBody>
          <a:bodyPr>
            <a:normAutofit/>
          </a:bodyPr>
          <a:lstStyle>
            <a:lvl1pPr marL="0" indent="0" algn="ctr">
              <a:buNone/>
              <a:defRPr sz="10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Tree>
    <p:extLst>
      <p:ext uri="{BB962C8B-B14F-4D97-AF65-F5344CB8AC3E}">
        <p14:creationId xmlns:p14="http://schemas.microsoft.com/office/powerpoint/2010/main" val="3509451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Txt_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A57075-7EE8-2E4A-AB3C-B3F45B381449}"/>
              </a:ext>
            </a:extLst>
          </p:cNvPr>
          <p:cNvSpPr>
            <a:spLocks noGrp="1"/>
          </p:cNvSpPr>
          <p:nvPr>
            <p:ph type="title"/>
          </p:nvPr>
        </p:nvSpPr>
        <p:spPr>
          <a:xfrm>
            <a:off x="569600" y="684492"/>
            <a:ext cx="4867325" cy="1372908"/>
          </a:xfrm>
        </p:spPr>
        <p:txBody>
          <a:bodyPr anchor="t">
            <a:normAutofit/>
          </a:bodyPr>
          <a:lstStyle>
            <a:lvl1pPr>
              <a:defRPr sz="3600">
                <a:solidFill>
                  <a:schemeClr val="tx1"/>
                </a:solidFill>
              </a:defRPr>
            </a:lvl1pPr>
          </a:lstStyle>
          <a:p>
            <a:r>
              <a:rPr lang="fr-FR" dirty="0"/>
              <a:t>Modifiez le style du titre</a:t>
            </a:r>
          </a:p>
        </p:txBody>
      </p:sp>
      <p:sp>
        <p:nvSpPr>
          <p:cNvPr id="3" name="Espace réservé pour une image  2">
            <a:extLst>
              <a:ext uri="{FF2B5EF4-FFF2-40B4-BE49-F238E27FC236}">
                <a16:creationId xmlns:a16="http://schemas.microsoft.com/office/drawing/2014/main" id="{1AEE7960-9B6B-7848-972B-0F387F92319F}"/>
              </a:ext>
            </a:extLst>
          </p:cNvPr>
          <p:cNvSpPr>
            <a:spLocks noGrp="1"/>
          </p:cNvSpPr>
          <p:nvPr>
            <p:ph type="pic" idx="1"/>
          </p:nvPr>
        </p:nvSpPr>
        <p:spPr>
          <a:xfrm>
            <a:off x="5688078" y="684493"/>
            <a:ext cx="5931146" cy="5176558"/>
          </a:xfr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8B9E2C4B-21C9-ED4E-8578-D64C400C4313}"/>
              </a:ext>
            </a:extLst>
          </p:cNvPr>
          <p:cNvSpPr>
            <a:spLocks noGrp="1"/>
          </p:cNvSpPr>
          <p:nvPr>
            <p:ph type="body" sz="half" idx="2"/>
          </p:nvPr>
        </p:nvSpPr>
        <p:spPr>
          <a:xfrm>
            <a:off x="572776" y="2057400"/>
            <a:ext cx="4867325"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Tree>
    <p:extLst>
      <p:ext uri="{BB962C8B-B14F-4D97-AF65-F5344CB8AC3E}">
        <p14:creationId xmlns:p14="http://schemas.microsoft.com/office/powerpoint/2010/main" val="1753275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A6349-1257-5143-BF2D-2E39386E7730}"/>
              </a:ext>
            </a:extLst>
          </p:cNvPr>
          <p:cNvSpPr>
            <a:spLocks noGrp="1"/>
          </p:cNvSpPr>
          <p:nvPr>
            <p:ph type="title"/>
          </p:nvPr>
        </p:nvSpPr>
        <p:spPr/>
        <p:txBody>
          <a:bodyPr>
            <a:normAutofit/>
          </a:bodyPr>
          <a:lstStyle>
            <a:lvl1pPr>
              <a:defRPr sz="4800">
                <a:solidFill>
                  <a:schemeClr val="tx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0E8537CE-30B2-7644-801A-E8CE850DADF9}"/>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775575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C0DCC1-D0EC-664B-9688-3497F8CB09B1}"/>
              </a:ext>
            </a:extLst>
          </p:cNvPr>
          <p:cNvSpPr>
            <a:spLocks noGrp="1"/>
          </p:cNvSpPr>
          <p:nvPr>
            <p:ph type="title"/>
          </p:nvPr>
        </p:nvSpPr>
        <p:spPr/>
        <p:txBody>
          <a:bodyPr>
            <a:normAutofit/>
          </a:bodyPr>
          <a:lstStyle>
            <a:lvl1pPr>
              <a:defRPr sz="4800">
                <a:solidFill>
                  <a:schemeClr val="tx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3FFBDAFD-9F74-744D-BBE2-28497010DD67}"/>
              </a:ext>
            </a:extLst>
          </p:cNvPr>
          <p:cNvSpPr>
            <a:spLocks noGrp="1"/>
          </p:cNvSpPr>
          <p:nvPr>
            <p:ph sz="half" idx="1"/>
          </p:nvPr>
        </p:nvSpPr>
        <p:spPr>
          <a:xfrm>
            <a:off x="838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524BF02F-F472-4B41-B314-F60576C5C6C8}"/>
              </a:ext>
            </a:extLst>
          </p:cNvPr>
          <p:cNvSpPr>
            <a:spLocks noGrp="1"/>
          </p:cNvSpPr>
          <p:nvPr>
            <p:ph sz="half" idx="2"/>
          </p:nvPr>
        </p:nvSpPr>
        <p:spPr>
          <a:xfrm>
            <a:off x="6172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57919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D3E099D-60F1-AE42-BCDC-1C1DA6FFB92E}"/>
              </a:ext>
            </a:extLst>
          </p:cNvPr>
          <p:cNvSpPr>
            <a:spLocks noGrp="1"/>
          </p:cNvSpPr>
          <p:nvPr>
            <p:ph type="title"/>
          </p:nvPr>
        </p:nvSpPr>
        <p:spPr>
          <a:xfrm>
            <a:off x="572776"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2411B12B-A64F-1845-9B16-64F35439148C}"/>
              </a:ext>
            </a:extLst>
          </p:cNvPr>
          <p:cNvSpPr>
            <a:spLocks noGrp="1"/>
          </p:cNvSpPr>
          <p:nvPr>
            <p:ph type="body" idx="1"/>
          </p:nvPr>
        </p:nvSpPr>
        <p:spPr>
          <a:xfrm>
            <a:off x="572776"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ZoneTexte 4">
            <a:extLst>
              <a:ext uri="{FF2B5EF4-FFF2-40B4-BE49-F238E27FC236}">
                <a16:creationId xmlns:a16="http://schemas.microsoft.com/office/drawing/2014/main" id="{FF1C75D3-235D-AF4F-9DC4-E20BB9C02CFB}"/>
              </a:ext>
            </a:extLst>
          </p:cNvPr>
          <p:cNvSpPr txBox="1"/>
          <p:nvPr userDrawn="1"/>
        </p:nvSpPr>
        <p:spPr>
          <a:xfrm>
            <a:off x="454022" y="6230557"/>
            <a:ext cx="1885416" cy="246221"/>
          </a:xfrm>
          <a:prstGeom prst="rect">
            <a:avLst/>
          </a:prstGeom>
          <a:noFill/>
        </p:spPr>
        <p:txBody>
          <a:bodyPr wrap="square" rtlCol="0">
            <a:spAutoFit/>
          </a:bodyPr>
          <a:lstStyle/>
          <a:p>
            <a:fld id="{DBAA025A-30A0-2A48-BFE7-7AACB2572F79}" type="datetime1">
              <a:rPr lang="fr-FR" sz="1000" smtClean="0">
                <a:solidFill>
                  <a:schemeClr val="tx2"/>
                </a:solidFill>
              </a:rPr>
              <a:t>21/10/2025</a:t>
            </a:fld>
            <a:endParaRPr lang="fr-FR" sz="1000" dirty="0">
              <a:solidFill>
                <a:schemeClr val="tx2"/>
              </a:solidFill>
            </a:endParaRPr>
          </a:p>
        </p:txBody>
      </p:sp>
      <p:sp>
        <p:nvSpPr>
          <p:cNvPr id="8" name="ZoneTexte 7">
            <a:extLst>
              <a:ext uri="{FF2B5EF4-FFF2-40B4-BE49-F238E27FC236}">
                <a16:creationId xmlns:a16="http://schemas.microsoft.com/office/drawing/2014/main" id="{BBEC0A3E-9FF9-5E48-8674-A4D17F1882EA}"/>
              </a:ext>
            </a:extLst>
          </p:cNvPr>
          <p:cNvSpPr txBox="1"/>
          <p:nvPr userDrawn="1"/>
        </p:nvSpPr>
        <p:spPr>
          <a:xfrm>
            <a:off x="10791491" y="6230556"/>
            <a:ext cx="996746" cy="246221"/>
          </a:xfrm>
          <a:prstGeom prst="rect">
            <a:avLst/>
          </a:prstGeom>
          <a:noFill/>
        </p:spPr>
        <p:txBody>
          <a:bodyPr wrap="square" rtlCol="0">
            <a:spAutoFit/>
          </a:bodyPr>
          <a:lstStyle/>
          <a:p>
            <a:pPr algn="r"/>
            <a:fld id="{22EBF02D-6D68-6046-9671-EF2CBC0006D3}" type="slidenum">
              <a:rPr lang="fr-FR" sz="1000" smtClean="0">
                <a:solidFill>
                  <a:schemeClr val="tx2"/>
                </a:solidFill>
              </a:rPr>
              <a:pPr algn="r"/>
              <a:t>‹N°›</a:t>
            </a:fld>
            <a:endParaRPr lang="fr-FR" sz="1000" dirty="0">
              <a:solidFill>
                <a:schemeClr val="tx2"/>
              </a:solidFill>
            </a:endParaRPr>
          </a:p>
        </p:txBody>
      </p:sp>
      <p:sp>
        <p:nvSpPr>
          <p:cNvPr id="9" name="ZoneTexte 8">
            <a:extLst>
              <a:ext uri="{FF2B5EF4-FFF2-40B4-BE49-F238E27FC236}">
                <a16:creationId xmlns:a16="http://schemas.microsoft.com/office/drawing/2014/main" id="{D4C86B5D-9F77-804A-9D07-923C2923059E}"/>
              </a:ext>
            </a:extLst>
          </p:cNvPr>
          <p:cNvSpPr txBox="1"/>
          <p:nvPr userDrawn="1"/>
        </p:nvSpPr>
        <p:spPr>
          <a:xfrm>
            <a:off x="2879558" y="6230555"/>
            <a:ext cx="2743200" cy="246221"/>
          </a:xfrm>
          <a:prstGeom prst="rect">
            <a:avLst/>
          </a:prstGeom>
          <a:noFill/>
        </p:spPr>
        <p:txBody>
          <a:bodyPr wrap="square" rtlCol="0">
            <a:spAutoFit/>
          </a:bodyPr>
          <a:lstStyle/>
          <a:p>
            <a:r>
              <a:rPr lang="fr-FR" sz="1000" b="1" dirty="0">
                <a:solidFill>
                  <a:schemeClr val="tx2"/>
                </a:solidFill>
              </a:rPr>
              <a:t>Université Paris 1 Panthéon-Sorbonne</a:t>
            </a:r>
          </a:p>
        </p:txBody>
      </p:sp>
    </p:spTree>
    <p:extLst>
      <p:ext uri="{BB962C8B-B14F-4D97-AF65-F5344CB8AC3E}">
        <p14:creationId xmlns:p14="http://schemas.microsoft.com/office/powerpoint/2010/main" val="288395643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8" r:id="rId3"/>
    <p:sldLayoutId id="2147483660" r:id="rId4"/>
    <p:sldLayoutId id="2147483659" r:id="rId5"/>
    <p:sldLayoutId id="2147483657" r:id="rId6"/>
    <p:sldLayoutId id="2147483650" r:id="rId7"/>
    <p:sldLayoutId id="2147483652" r:id="rId8"/>
  </p:sldLayoutIdLst>
  <p:hf hdr="0" ftr="0"/>
  <p:txStyles>
    <p:titleStyle>
      <a:lvl1pPr algn="l" defTabSz="914400" rtl="0" eaLnBrk="1" latinLnBrk="0" hangingPunct="1">
        <a:lnSpc>
          <a:spcPct val="90000"/>
        </a:lnSpc>
        <a:spcBef>
          <a:spcPct val="0"/>
        </a:spcBef>
        <a:buNone/>
        <a:defRPr sz="4800" b="0" kern="1200">
          <a:solidFill>
            <a:schemeClr val="tx1"/>
          </a:solidFill>
          <a:latin typeface="Time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A2C3B9A-789A-2202-E18D-DECE862F12C5}"/>
              </a:ext>
            </a:extLst>
          </p:cNvPr>
          <p:cNvPicPr>
            <a:picLocks noChangeAspect="1"/>
          </p:cNvPicPr>
          <p:nvPr/>
        </p:nvPicPr>
        <p:blipFill>
          <a:blip r:embed="rId3"/>
          <a:stretch>
            <a:fillRect/>
          </a:stretch>
        </p:blipFill>
        <p:spPr>
          <a:xfrm>
            <a:off x="0" y="0"/>
            <a:ext cx="12192000" cy="6858000"/>
          </a:xfrm>
          <a:prstGeom prst="rect">
            <a:avLst/>
          </a:prstGeom>
        </p:spPr>
      </p:pic>
      <p:pic>
        <p:nvPicPr>
          <p:cNvPr id="8" name="Image 7">
            <a:extLst>
              <a:ext uri="{FF2B5EF4-FFF2-40B4-BE49-F238E27FC236}">
                <a16:creationId xmlns:a16="http://schemas.microsoft.com/office/drawing/2014/main" id="{3EE056F8-EF7D-7BDA-8695-7EDD5337BA53}"/>
              </a:ext>
            </a:extLst>
          </p:cNvPr>
          <p:cNvPicPr>
            <a:picLocks noChangeAspect="1"/>
          </p:cNvPicPr>
          <p:nvPr/>
        </p:nvPicPr>
        <p:blipFill>
          <a:blip r:embed="rId4"/>
          <a:stretch>
            <a:fillRect/>
          </a:stretch>
        </p:blipFill>
        <p:spPr>
          <a:xfrm>
            <a:off x="6096000" y="0"/>
            <a:ext cx="10292333" cy="6858000"/>
          </a:xfrm>
          <a:prstGeom prst="rect">
            <a:avLst/>
          </a:prstGeom>
        </p:spPr>
      </p:pic>
      <p:sp>
        <p:nvSpPr>
          <p:cNvPr id="9" name="Titre 1">
            <a:extLst>
              <a:ext uri="{FF2B5EF4-FFF2-40B4-BE49-F238E27FC236}">
                <a16:creationId xmlns:a16="http://schemas.microsoft.com/office/drawing/2014/main" id="{7BA5809E-EAF9-A540-9A30-6A613B288F97}"/>
              </a:ext>
            </a:extLst>
          </p:cNvPr>
          <p:cNvSpPr>
            <a:spLocks noGrp="1"/>
          </p:cNvSpPr>
          <p:nvPr/>
        </p:nvSpPr>
        <p:spPr>
          <a:xfrm>
            <a:off x="0" y="497541"/>
            <a:ext cx="6096000" cy="13716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800" b="0" i="0" kern="1200">
                <a:solidFill>
                  <a:schemeClr val="bg1"/>
                </a:solidFill>
                <a:latin typeface="Times" pitchFamily="2" charset="0"/>
                <a:ea typeface="+mj-ea"/>
                <a:cs typeface="+mj-cs"/>
              </a:defRPr>
            </a:lvl1pPr>
          </a:lstStyle>
          <a:p>
            <a:pPr>
              <a:lnSpc>
                <a:spcPts val="4060"/>
              </a:lnSpc>
            </a:pPr>
            <a:r>
              <a:rPr lang="fr-FR" dirty="0"/>
              <a:t>Licence de gestion option RH A</a:t>
            </a:r>
            <a:br>
              <a:rPr lang="fr-FR" dirty="0"/>
            </a:br>
            <a:endParaRPr lang="fr-FR" dirty="0"/>
          </a:p>
        </p:txBody>
      </p:sp>
      <p:sp>
        <p:nvSpPr>
          <p:cNvPr id="11" name="Espace réservé du texte 2">
            <a:extLst>
              <a:ext uri="{FF2B5EF4-FFF2-40B4-BE49-F238E27FC236}">
                <a16:creationId xmlns:a16="http://schemas.microsoft.com/office/drawing/2014/main" id="{A1F7D55D-2CE8-DE41-A7E8-3BAC3F7E6CE2}"/>
              </a:ext>
            </a:extLst>
          </p:cNvPr>
          <p:cNvSpPr>
            <a:spLocks noGrp="1"/>
          </p:cNvSpPr>
          <p:nvPr/>
        </p:nvSpPr>
        <p:spPr>
          <a:xfrm>
            <a:off x="0" y="2107754"/>
            <a:ext cx="6096000" cy="2295804"/>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buFont typeface="Arial" panose="020B0604020202020204" pitchFamily="34" charset="0"/>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Processus de Recrutement </a:t>
            </a:r>
          </a:p>
          <a:p>
            <a:endParaRPr lang="fr-FR" dirty="0"/>
          </a:p>
          <a:p>
            <a:r>
              <a:rPr lang="fr-FR" dirty="0"/>
              <a:t>Bienvenue  </a:t>
            </a:r>
          </a:p>
        </p:txBody>
      </p:sp>
    </p:spTree>
    <p:extLst>
      <p:ext uri="{BB962C8B-B14F-4D97-AF65-F5344CB8AC3E}">
        <p14:creationId xmlns:p14="http://schemas.microsoft.com/office/powerpoint/2010/main" val="184108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La discrimination indirecte</a:t>
            </a:r>
          </a:p>
        </p:txBody>
      </p:sp>
      <p:sp>
        <p:nvSpPr>
          <p:cNvPr id="3" name="Espace réservé du contenu 2"/>
          <p:cNvSpPr>
            <a:spLocks noGrp="1"/>
          </p:cNvSpPr>
          <p:nvPr>
            <p:ph idx="1"/>
          </p:nvPr>
        </p:nvSpPr>
        <p:spPr>
          <a:xfrm>
            <a:off x="1981200" y="1600200"/>
            <a:ext cx="8229600" cy="4421088"/>
          </a:xfrm>
        </p:spPr>
        <p:txBody>
          <a:bodyPr>
            <a:noAutofit/>
          </a:bodyPr>
          <a:lstStyle/>
          <a:p>
            <a:r>
              <a:rPr lang="fr-FR" sz="1600"/>
              <a:t>« Une discrimination indirecte se produit lorsqu’une disposition, un critère ou une pratique apparemment neutre est susceptible d’entrainer un désavantage particulier pour les personnes concernées par un critère prohibé. » </a:t>
            </a:r>
            <a:endParaRPr lang="fr-FR" sz="1400"/>
          </a:p>
          <a:p>
            <a:r>
              <a:rPr lang="fr-FR" sz="1600"/>
              <a:t>La discrimination indirecte s’intéresse donc aux effets produits par un critère de choix qui se révèle discriminant, sans intention de discriminer. </a:t>
            </a:r>
            <a:endParaRPr lang="fr-FR" sz="1400"/>
          </a:p>
          <a:p>
            <a:r>
              <a:rPr lang="fr-FR" sz="1600"/>
              <a:t>Exemple : demander une maitrise parfaite du français ou de l’orthographe pour un poste qui ne le nécessite pas, exiger un nombre élevé d’années d’expérience dans un secteur précis, imposer des tests d’aptitude physique standardisés, des horaires de travail rigides, etc….</a:t>
            </a:r>
          </a:p>
        </p:txBody>
      </p:sp>
      <p:pic>
        <p:nvPicPr>
          <p:cNvPr id="4" name="Image 3">
            <a:extLst>
              <a:ext uri="{FF2B5EF4-FFF2-40B4-BE49-F238E27FC236}">
                <a16:creationId xmlns:a16="http://schemas.microsoft.com/office/drawing/2014/main" id="{0E2AAEFE-74C9-AD3D-11CC-7FCE1869359B}"/>
              </a:ext>
            </a:extLst>
          </p:cNvPr>
          <p:cNvPicPr>
            <a:picLocks noChangeAspect="1"/>
          </p:cNvPicPr>
          <p:nvPr/>
        </p:nvPicPr>
        <p:blipFill>
          <a:blip r:embed="rId3"/>
          <a:stretch>
            <a:fillRect/>
          </a:stretch>
        </p:blipFill>
        <p:spPr>
          <a:xfrm>
            <a:off x="5801105" y="4105974"/>
            <a:ext cx="3312368" cy="1915315"/>
          </a:xfrm>
          <a:prstGeom prst="rect">
            <a:avLst/>
          </a:prstGeom>
        </p:spPr>
      </p:pic>
    </p:spTree>
    <p:extLst>
      <p:ext uri="{BB962C8B-B14F-4D97-AF65-F5344CB8AC3E}">
        <p14:creationId xmlns:p14="http://schemas.microsoft.com/office/powerpoint/2010/main" val="1495082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46B13A-DED3-FBBA-2862-3253E63C6742}"/>
              </a:ext>
            </a:extLst>
          </p:cNvPr>
          <p:cNvSpPr>
            <a:spLocks noGrp="1"/>
          </p:cNvSpPr>
          <p:nvPr>
            <p:ph type="title"/>
          </p:nvPr>
        </p:nvSpPr>
        <p:spPr/>
        <p:txBody>
          <a:bodyPr>
            <a:normAutofit/>
          </a:bodyPr>
          <a:lstStyle/>
          <a:p>
            <a:pPr algn="ctr"/>
            <a:r>
              <a:rPr lang="fr-FR" sz="3600" dirty="0"/>
              <a:t>Des points de droit spécifiques à connaitre</a:t>
            </a:r>
          </a:p>
        </p:txBody>
      </p:sp>
      <p:sp>
        <p:nvSpPr>
          <p:cNvPr id="7" name="ZoneTexte 6">
            <a:extLst>
              <a:ext uri="{FF2B5EF4-FFF2-40B4-BE49-F238E27FC236}">
                <a16:creationId xmlns:a16="http://schemas.microsoft.com/office/drawing/2014/main" id="{17D67B18-E5B6-D430-1BF4-7A349EFF8158}"/>
              </a:ext>
            </a:extLst>
          </p:cNvPr>
          <p:cNvSpPr txBox="1"/>
          <p:nvPr/>
        </p:nvSpPr>
        <p:spPr>
          <a:xfrm>
            <a:off x="2207569" y="1700809"/>
            <a:ext cx="6840760" cy="830997"/>
          </a:xfrm>
          <a:prstGeom prst="rect">
            <a:avLst/>
          </a:prstGeom>
          <a:noFill/>
        </p:spPr>
        <p:txBody>
          <a:bodyPr wrap="square" rtlCol="0">
            <a:spAutoFit/>
          </a:bodyPr>
          <a:lstStyle/>
          <a:p>
            <a:pPr marL="285750" indent="-285750">
              <a:buFont typeface="Arial" panose="020B0604020202020204" pitchFamily="34" charset="0"/>
              <a:buChar char="•"/>
            </a:pPr>
            <a:r>
              <a:rPr lang="fr-FR" sz="2400"/>
              <a:t>Principe de non-discrimination </a:t>
            </a:r>
          </a:p>
          <a:p>
            <a:pPr marL="285750" indent="-285750">
              <a:buFont typeface="Arial" panose="020B0604020202020204" pitchFamily="34" charset="0"/>
              <a:buChar char="•"/>
            </a:pPr>
            <a:r>
              <a:rPr lang="fr-FR" sz="2400"/>
              <a:t>Charge de la preuve</a:t>
            </a:r>
          </a:p>
        </p:txBody>
      </p:sp>
      <p:pic>
        <p:nvPicPr>
          <p:cNvPr id="3" name="Image 2">
            <a:extLst>
              <a:ext uri="{FF2B5EF4-FFF2-40B4-BE49-F238E27FC236}">
                <a16:creationId xmlns:a16="http://schemas.microsoft.com/office/drawing/2014/main" id="{D0BE3AF1-8E29-ABF1-C398-33765404481A}"/>
              </a:ext>
            </a:extLst>
          </p:cNvPr>
          <p:cNvPicPr>
            <a:picLocks noChangeAspect="1"/>
          </p:cNvPicPr>
          <p:nvPr/>
        </p:nvPicPr>
        <p:blipFill>
          <a:blip r:embed="rId2"/>
          <a:stretch>
            <a:fillRect/>
          </a:stretch>
        </p:blipFill>
        <p:spPr>
          <a:xfrm>
            <a:off x="6076223" y="3077218"/>
            <a:ext cx="3770800" cy="2497956"/>
          </a:xfrm>
          <a:prstGeom prst="rect">
            <a:avLst/>
          </a:prstGeom>
        </p:spPr>
      </p:pic>
    </p:spTree>
    <p:extLst>
      <p:ext uri="{BB962C8B-B14F-4D97-AF65-F5344CB8AC3E}">
        <p14:creationId xmlns:p14="http://schemas.microsoft.com/office/powerpoint/2010/main" val="723161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3435C-E421-04B6-DA93-E76E3A408D3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8F1D54A-26F2-CC4B-8F4D-5D07AAE08719}"/>
              </a:ext>
            </a:extLst>
          </p:cNvPr>
          <p:cNvSpPr>
            <a:spLocks noGrp="1"/>
          </p:cNvSpPr>
          <p:nvPr>
            <p:ph type="title"/>
          </p:nvPr>
        </p:nvSpPr>
        <p:spPr/>
        <p:txBody>
          <a:bodyPr>
            <a:normAutofit/>
          </a:bodyPr>
          <a:lstStyle/>
          <a:p>
            <a:pPr algn="ctr"/>
            <a:r>
              <a:rPr lang="fr-FR" sz="3600" dirty="0"/>
              <a:t>Que faire en cas de discrimination ?</a:t>
            </a:r>
          </a:p>
        </p:txBody>
      </p:sp>
      <p:pic>
        <p:nvPicPr>
          <p:cNvPr id="4" name="Google Shape;267;p24">
            <a:extLst>
              <a:ext uri="{FF2B5EF4-FFF2-40B4-BE49-F238E27FC236}">
                <a16:creationId xmlns:a16="http://schemas.microsoft.com/office/drawing/2014/main" id="{628ABF68-03FA-6D72-2314-AB6FB9DEFEB7}"/>
              </a:ext>
            </a:extLst>
          </p:cNvPr>
          <p:cNvPicPr preferRelativeResize="0"/>
          <p:nvPr/>
        </p:nvPicPr>
        <p:blipFill>
          <a:blip r:embed="rId2">
            <a:alphaModFix/>
          </a:blip>
          <a:stretch>
            <a:fillRect/>
          </a:stretch>
        </p:blipFill>
        <p:spPr>
          <a:xfrm>
            <a:off x="1108807" y="2229501"/>
            <a:ext cx="2310840" cy="1539600"/>
          </a:xfrm>
          <a:prstGeom prst="rect">
            <a:avLst/>
          </a:prstGeom>
          <a:noFill/>
          <a:ln>
            <a:noFill/>
          </a:ln>
        </p:spPr>
      </p:pic>
      <p:pic>
        <p:nvPicPr>
          <p:cNvPr id="5" name="Google Shape;268;p24">
            <a:extLst>
              <a:ext uri="{FF2B5EF4-FFF2-40B4-BE49-F238E27FC236}">
                <a16:creationId xmlns:a16="http://schemas.microsoft.com/office/drawing/2014/main" id="{EDF9FA4A-2A57-CB26-7146-C2F998F132F4}"/>
              </a:ext>
            </a:extLst>
          </p:cNvPr>
          <p:cNvPicPr preferRelativeResize="0"/>
          <p:nvPr/>
        </p:nvPicPr>
        <p:blipFill>
          <a:blip r:embed="rId3">
            <a:alphaModFix/>
          </a:blip>
          <a:stretch>
            <a:fillRect/>
          </a:stretch>
        </p:blipFill>
        <p:spPr>
          <a:xfrm>
            <a:off x="4833533" y="2229499"/>
            <a:ext cx="2318479" cy="1539602"/>
          </a:xfrm>
          <a:prstGeom prst="rect">
            <a:avLst/>
          </a:prstGeom>
          <a:noFill/>
          <a:ln>
            <a:noFill/>
          </a:ln>
        </p:spPr>
      </p:pic>
      <p:pic>
        <p:nvPicPr>
          <p:cNvPr id="6" name="Google Shape;269;p24">
            <a:extLst>
              <a:ext uri="{FF2B5EF4-FFF2-40B4-BE49-F238E27FC236}">
                <a16:creationId xmlns:a16="http://schemas.microsoft.com/office/drawing/2014/main" id="{FB2E282C-648A-CFDB-ED98-1855E556CF66}"/>
              </a:ext>
            </a:extLst>
          </p:cNvPr>
          <p:cNvPicPr preferRelativeResize="0"/>
          <p:nvPr/>
        </p:nvPicPr>
        <p:blipFill>
          <a:blip r:embed="rId4">
            <a:alphaModFix/>
          </a:blip>
          <a:stretch>
            <a:fillRect/>
          </a:stretch>
        </p:blipFill>
        <p:spPr>
          <a:xfrm>
            <a:off x="8232070" y="2193451"/>
            <a:ext cx="2726216" cy="1575650"/>
          </a:xfrm>
          <a:prstGeom prst="rect">
            <a:avLst/>
          </a:prstGeom>
          <a:noFill/>
          <a:ln>
            <a:noFill/>
          </a:ln>
        </p:spPr>
      </p:pic>
      <p:sp>
        <p:nvSpPr>
          <p:cNvPr id="8" name="Google Shape;265;p24">
            <a:extLst>
              <a:ext uri="{FF2B5EF4-FFF2-40B4-BE49-F238E27FC236}">
                <a16:creationId xmlns:a16="http://schemas.microsoft.com/office/drawing/2014/main" id="{E2E4734F-AC8E-AD6F-81AF-35C4ECEF923B}"/>
              </a:ext>
            </a:extLst>
          </p:cNvPr>
          <p:cNvSpPr txBox="1">
            <a:spLocks/>
          </p:cNvSpPr>
          <p:nvPr/>
        </p:nvSpPr>
        <p:spPr>
          <a:xfrm>
            <a:off x="1108807" y="4022164"/>
            <a:ext cx="2310900" cy="5715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b="1" dirty="0">
                <a:solidFill>
                  <a:srgbClr val="FF9900"/>
                </a:solidFill>
                <a:latin typeface="Poppins"/>
                <a:ea typeface="Poppins"/>
                <a:cs typeface="Poppins"/>
                <a:sym typeface="Poppins"/>
              </a:rPr>
              <a:t>Porter plainte  </a:t>
            </a:r>
          </a:p>
        </p:txBody>
      </p:sp>
      <p:sp>
        <p:nvSpPr>
          <p:cNvPr id="9" name="Google Shape;270;p24">
            <a:extLst>
              <a:ext uri="{FF2B5EF4-FFF2-40B4-BE49-F238E27FC236}">
                <a16:creationId xmlns:a16="http://schemas.microsoft.com/office/drawing/2014/main" id="{A08E9DB4-2B2F-56A4-FD24-DA93732616EA}"/>
              </a:ext>
            </a:extLst>
          </p:cNvPr>
          <p:cNvSpPr txBox="1"/>
          <p:nvPr/>
        </p:nvSpPr>
        <p:spPr>
          <a:xfrm>
            <a:off x="4463320" y="3980328"/>
            <a:ext cx="3265359" cy="1554241"/>
          </a:xfrm>
          <a:prstGeom prst="rect">
            <a:avLst/>
          </a:prstGeom>
          <a:noFill/>
          <a:ln>
            <a:noFill/>
          </a:ln>
        </p:spPr>
        <p:txBody>
          <a:bodyPr spcFirstLastPara="1" wrap="square" lIns="91425" tIns="91425" rIns="91425" bIns="91425" anchor="t" anchorCtr="0">
            <a:spAutoFit/>
          </a:bodyPr>
          <a:lstStyle/>
          <a:p>
            <a:pPr algn="ctr">
              <a:spcBef>
                <a:spcPts val="600"/>
              </a:spcBef>
            </a:pPr>
            <a:r>
              <a:rPr lang="en" sz="2800" b="1" dirty="0" err="1">
                <a:solidFill>
                  <a:srgbClr val="FF9900"/>
                </a:solidFill>
                <a:latin typeface="Poppins"/>
                <a:ea typeface="Poppins"/>
                <a:cs typeface="Poppins"/>
                <a:sym typeface="Poppins"/>
              </a:rPr>
              <a:t>Saisir</a:t>
            </a:r>
            <a:r>
              <a:rPr lang="en" sz="2800" b="1" dirty="0">
                <a:solidFill>
                  <a:srgbClr val="FF9900"/>
                </a:solidFill>
                <a:latin typeface="Poppins"/>
                <a:ea typeface="Poppins"/>
                <a:cs typeface="Poppins"/>
                <a:sym typeface="Poppins"/>
              </a:rPr>
              <a:t> le Conseil des </a:t>
            </a:r>
            <a:r>
              <a:rPr lang="en" sz="2800" b="1" dirty="0" err="1">
                <a:solidFill>
                  <a:srgbClr val="FF9900"/>
                </a:solidFill>
                <a:latin typeface="Poppins"/>
                <a:ea typeface="Poppins"/>
                <a:cs typeface="Poppins"/>
                <a:sym typeface="Poppins"/>
              </a:rPr>
              <a:t>Prud'hommes</a:t>
            </a:r>
            <a:r>
              <a:rPr lang="en" sz="2800" b="1" dirty="0">
                <a:solidFill>
                  <a:srgbClr val="FF9900"/>
                </a:solidFill>
                <a:latin typeface="Poppins"/>
                <a:ea typeface="Poppins"/>
                <a:cs typeface="Poppins"/>
                <a:sym typeface="Poppins"/>
              </a:rPr>
              <a:t> </a:t>
            </a:r>
            <a:endParaRPr sz="2800" b="1" dirty="0">
              <a:solidFill>
                <a:srgbClr val="FF9900"/>
              </a:solidFill>
              <a:latin typeface="Poppins"/>
              <a:ea typeface="Poppins"/>
              <a:cs typeface="Poppins"/>
              <a:sym typeface="Poppins"/>
            </a:endParaRPr>
          </a:p>
        </p:txBody>
      </p:sp>
      <p:sp>
        <p:nvSpPr>
          <p:cNvPr id="11" name="ZoneTexte 10">
            <a:extLst>
              <a:ext uri="{FF2B5EF4-FFF2-40B4-BE49-F238E27FC236}">
                <a16:creationId xmlns:a16="http://schemas.microsoft.com/office/drawing/2014/main" id="{C17AD645-AA47-1F8D-0EBC-B7C04D9AB404}"/>
              </a:ext>
            </a:extLst>
          </p:cNvPr>
          <p:cNvSpPr txBox="1"/>
          <p:nvPr/>
        </p:nvSpPr>
        <p:spPr>
          <a:xfrm>
            <a:off x="8394921" y="4040092"/>
            <a:ext cx="2563365" cy="1384995"/>
          </a:xfrm>
          <a:prstGeom prst="rect">
            <a:avLst/>
          </a:prstGeom>
          <a:noFill/>
        </p:spPr>
        <p:txBody>
          <a:bodyPr wrap="square">
            <a:spAutoFit/>
          </a:bodyPr>
          <a:lstStyle/>
          <a:p>
            <a:pPr algn="ctr">
              <a:spcBef>
                <a:spcPts val="600"/>
              </a:spcBef>
            </a:pPr>
            <a:r>
              <a:rPr lang="fr-FR" sz="2800" b="1" dirty="0">
                <a:solidFill>
                  <a:srgbClr val="FF9900"/>
                </a:solidFill>
                <a:latin typeface="Poppins"/>
                <a:ea typeface="Poppins"/>
                <a:cs typeface="Poppins"/>
                <a:sym typeface="Poppins"/>
              </a:rPr>
              <a:t>Saisir le Défenseur des droits</a:t>
            </a:r>
          </a:p>
        </p:txBody>
      </p:sp>
    </p:spTree>
    <p:extLst>
      <p:ext uri="{BB962C8B-B14F-4D97-AF65-F5344CB8AC3E}">
        <p14:creationId xmlns:p14="http://schemas.microsoft.com/office/powerpoint/2010/main" val="2572545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dirty="0"/>
              <a:t>Une charge de la preuve aménagée en matière de discrimination</a:t>
            </a:r>
          </a:p>
        </p:txBody>
      </p:sp>
      <p:sp>
        <p:nvSpPr>
          <p:cNvPr id="3" name="Espace réservé du contenu 2"/>
          <p:cNvSpPr>
            <a:spLocks noGrp="1"/>
          </p:cNvSpPr>
          <p:nvPr>
            <p:ph idx="1"/>
          </p:nvPr>
        </p:nvSpPr>
        <p:spPr/>
        <p:txBody>
          <a:bodyPr>
            <a:noAutofit/>
          </a:bodyPr>
          <a:lstStyle/>
          <a:p>
            <a:pPr marL="39687" indent="0">
              <a:buNone/>
            </a:pPr>
            <a:r>
              <a:rPr lang="fr-FR" sz="2400" dirty="0"/>
              <a:t>La charge de la preuve varie suivant les juridictions : </a:t>
            </a:r>
          </a:p>
          <a:p>
            <a:r>
              <a:rPr lang="fr-FR" sz="2400" dirty="0"/>
              <a:t>Devant la juridiction pénale, elle appartient à la victime en raison de la présomption d’innocence. Cependant, devant le juge pénal, la preuve peut être établie par tout moyen. Dans ce contexte, le juge peut admettre le « </a:t>
            </a:r>
            <a:r>
              <a:rPr lang="fr-FR" sz="2400" dirty="0" err="1"/>
              <a:t>testing</a:t>
            </a:r>
            <a:r>
              <a:rPr lang="fr-FR" sz="2400" dirty="0"/>
              <a:t> » ou les enregistrements comme moyen de preuve. </a:t>
            </a:r>
          </a:p>
          <a:p>
            <a:r>
              <a:rPr lang="fr-FR" sz="2400" dirty="0"/>
              <a:t>Devant la juridiction civile : la charge de la preuve est aménagée :</a:t>
            </a:r>
            <a:br>
              <a:rPr lang="fr-FR" sz="2400" dirty="0"/>
            </a:br>
            <a:r>
              <a:rPr lang="fr-FR" sz="2400" dirty="0"/>
              <a:t>La victime doit apporter « des éléments de fait laissant supposer l’existence d’une discrimination directe ou indirecte ».  Dès lors que ces éléments sont suffisants, il appartient à la partie défenderesse (en général l’employeur) de « prouver que sa décision est justifiée par des éléments objectifs étrangers à toute discrimination ». </a:t>
            </a:r>
          </a:p>
          <a:p>
            <a:endParaRPr lang="fr-FR" sz="1600" dirty="0"/>
          </a:p>
        </p:txBody>
      </p:sp>
    </p:spTree>
    <p:extLst>
      <p:ext uri="{BB962C8B-B14F-4D97-AF65-F5344CB8AC3E}">
        <p14:creationId xmlns:p14="http://schemas.microsoft.com/office/powerpoint/2010/main" val="1437961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D67B18-E5B6-D430-1BF4-7A349EFF8158}"/>
              </a:ext>
            </a:extLst>
          </p:cNvPr>
          <p:cNvSpPr txBox="1"/>
          <p:nvPr/>
        </p:nvSpPr>
        <p:spPr>
          <a:xfrm>
            <a:off x="725176" y="1700809"/>
            <a:ext cx="8323153" cy="2308324"/>
          </a:xfrm>
          <a:prstGeom prst="rect">
            <a:avLst/>
          </a:prstGeom>
          <a:noFill/>
        </p:spPr>
        <p:txBody>
          <a:bodyPr wrap="square" rtlCol="0">
            <a:spAutoFit/>
          </a:bodyPr>
          <a:lstStyle/>
          <a:p>
            <a:pPr marL="285750" indent="-285750">
              <a:buFont typeface="Arial" panose="020B0604020202020204" pitchFamily="34" charset="0"/>
              <a:buChar char="•"/>
            </a:pPr>
            <a:endParaRPr lang="fr-FR" sz="2400" dirty="0"/>
          </a:p>
          <a:p>
            <a:endParaRPr lang="fr-FR" sz="2400" dirty="0"/>
          </a:p>
          <a:p>
            <a:pPr marL="285750" indent="-285750">
              <a:buFont typeface="Arial" panose="020B0604020202020204" pitchFamily="34" charset="0"/>
              <a:buChar char="•"/>
            </a:pPr>
            <a:r>
              <a:rPr lang="fr-FR" sz="2400" dirty="0"/>
              <a:t>Catégorisation sociale </a:t>
            </a:r>
          </a:p>
          <a:p>
            <a:pPr marL="285750" indent="-285750">
              <a:buFont typeface="Arial" panose="020B0604020202020204" pitchFamily="34" charset="0"/>
              <a:buChar char="•"/>
            </a:pPr>
            <a:r>
              <a:rPr lang="fr-FR" sz="2400" dirty="0"/>
              <a:t>Stéréotypes </a:t>
            </a:r>
          </a:p>
          <a:p>
            <a:pPr marL="285750" indent="-285750">
              <a:buFont typeface="Arial" panose="020B0604020202020204" pitchFamily="34" charset="0"/>
              <a:buChar char="•"/>
            </a:pPr>
            <a:r>
              <a:rPr lang="fr-FR" sz="2400" dirty="0"/>
              <a:t>Préjugés </a:t>
            </a:r>
          </a:p>
          <a:p>
            <a:pPr marL="285750" indent="-285750">
              <a:buFont typeface="Arial" panose="020B0604020202020204" pitchFamily="34" charset="0"/>
              <a:buChar char="•"/>
            </a:pPr>
            <a:r>
              <a:rPr lang="fr-FR" sz="2400" dirty="0"/>
              <a:t>Discriminations (directes et indirectes)</a:t>
            </a:r>
          </a:p>
        </p:txBody>
      </p:sp>
      <p:pic>
        <p:nvPicPr>
          <p:cNvPr id="1026" name="Picture 2" descr="Répondre aux préjugés sur les migrations - Livre - Comprendre Pour Agir">
            <a:extLst>
              <a:ext uri="{FF2B5EF4-FFF2-40B4-BE49-F238E27FC236}">
                <a16:creationId xmlns:a16="http://schemas.microsoft.com/office/drawing/2014/main" id="{2D59E9FE-B33D-0EF9-5A01-E93187C64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289456"/>
            <a:ext cx="4860032" cy="3240021"/>
          </a:xfrm>
          <a:prstGeom prst="rect">
            <a:avLst/>
          </a:prstGeom>
          <a:noFill/>
          <a:extLst>
            <a:ext uri="{909E8E84-426E-40DD-AFC4-6F175D3DCCD1}">
              <a14:hiddenFill xmlns:a14="http://schemas.microsoft.com/office/drawing/2010/main">
                <a:solidFill>
                  <a:srgbClr val="FFFFFF"/>
                </a:solidFill>
              </a14:hiddenFill>
            </a:ext>
          </a:extLst>
        </p:spPr>
      </p:pic>
      <p:sp>
        <p:nvSpPr>
          <p:cNvPr id="3" name="Titre 1">
            <a:extLst>
              <a:ext uri="{FF2B5EF4-FFF2-40B4-BE49-F238E27FC236}">
                <a16:creationId xmlns:a16="http://schemas.microsoft.com/office/drawing/2014/main" id="{4AA06F18-7B1B-5BCA-8C1D-032F8E77DDF2}"/>
              </a:ext>
            </a:extLst>
          </p:cNvPr>
          <p:cNvSpPr txBox="1">
            <a:spLocks/>
          </p:cNvSpPr>
          <p:nvPr/>
        </p:nvSpPr>
        <p:spPr>
          <a:xfrm>
            <a:off x="725176" y="517525"/>
            <a:ext cx="1101454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800" b="0" kern="1200">
                <a:solidFill>
                  <a:schemeClr val="tx1"/>
                </a:solidFill>
                <a:latin typeface="Times" pitchFamily="2" charset="0"/>
                <a:ea typeface="+mj-ea"/>
                <a:cs typeface="+mj-cs"/>
              </a:defRPr>
            </a:lvl1pPr>
          </a:lstStyle>
          <a:p>
            <a:r>
              <a:rPr lang="fr-FR" dirty="0"/>
              <a:t>Les concepts à intégrer pour bien comprendre les discriminations</a:t>
            </a:r>
          </a:p>
        </p:txBody>
      </p:sp>
    </p:spTree>
    <p:extLst>
      <p:ext uri="{BB962C8B-B14F-4D97-AF65-F5344CB8AC3E}">
        <p14:creationId xmlns:p14="http://schemas.microsoft.com/office/powerpoint/2010/main" val="341259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206" y="1"/>
            <a:ext cx="10690170" cy="1690688"/>
          </a:xfrm>
        </p:spPr>
        <p:txBody>
          <a:bodyPr/>
          <a:lstStyle/>
          <a:p>
            <a:r>
              <a:rPr lang="fr-FR" dirty="0"/>
              <a:t>La catégorisation sociale </a:t>
            </a:r>
          </a:p>
        </p:txBody>
      </p:sp>
      <p:sp>
        <p:nvSpPr>
          <p:cNvPr id="12" name="ZoneTexte 11">
            <a:extLst>
              <a:ext uri="{FF2B5EF4-FFF2-40B4-BE49-F238E27FC236}">
                <a16:creationId xmlns:a16="http://schemas.microsoft.com/office/drawing/2014/main" id="{0FCB9088-6B14-3139-FCB8-2BA62FA8261A}"/>
              </a:ext>
            </a:extLst>
          </p:cNvPr>
          <p:cNvSpPr txBox="1"/>
          <p:nvPr/>
        </p:nvSpPr>
        <p:spPr>
          <a:xfrm>
            <a:off x="766916" y="2566219"/>
            <a:ext cx="9955161" cy="369332"/>
          </a:xfrm>
          <a:prstGeom prst="rect">
            <a:avLst/>
          </a:prstGeom>
          <a:noFill/>
        </p:spPr>
        <p:txBody>
          <a:bodyPr wrap="square" rtlCol="0">
            <a:spAutoFit/>
          </a:bodyPr>
          <a:lstStyle/>
          <a:p>
            <a:endParaRPr lang="fr-FR" dirty="0"/>
          </a:p>
        </p:txBody>
      </p:sp>
      <p:sp>
        <p:nvSpPr>
          <p:cNvPr id="18" name="Rectangle 12">
            <a:extLst>
              <a:ext uri="{FF2B5EF4-FFF2-40B4-BE49-F238E27FC236}">
                <a16:creationId xmlns:a16="http://schemas.microsoft.com/office/drawing/2014/main" id="{3F5835BE-C674-3DE1-2EAC-6261F97D5256}"/>
              </a:ext>
            </a:extLst>
          </p:cNvPr>
          <p:cNvSpPr>
            <a:spLocks noChangeArrowheads="1"/>
          </p:cNvSpPr>
          <p:nvPr/>
        </p:nvSpPr>
        <p:spPr bwMode="auto">
          <a:xfrm>
            <a:off x="398206" y="587913"/>
            <a:ext cx="11793794" cy="664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endParaRPr lang="fr-FR" altLang="fr-FR" sz="2400" dirty="0">
              <a:latin typeface="Arial" panose="020B0604020202020204" pitchFamily="34" charset="0"/>
            </a:endParaRPr>
          </a:p>
          <a:p>
            <a:pPr lvl="0" eaLnBrk="0" fontAlgn="base" hangingPunct="0">
              <a:spcBef>
                <a:spcPct val="0"/>
              </a:spcBef>
              <a:spcAft>
                <a:spcPct val="0"/>
              </a:spcAft>
            </a:pPr>
            <a:endParaRPr lang="fr-FR" altLang="fr-FR" sz="2400" dirty="0">
              <a:solidFill>
                <a:schemeClr val="accent5"/>
              </a:solidFill>
              <a:latin typeface="Arial" panose="020B0604020202020204" pitchFamily="34" charset="0"/>
            </a:endParaRPr>
          </a:p>
          <a:p>
            <a:pPr lvl="0" eaLnBrk="0" fontAlgn="base" hangingPunct="0">
              <a:spcBef>
                <a:spcPct val="0"/>
              </a:spcBef>
              <a:spcAft>
                <a:spcPct val="0"/>
              </a:spcAft>
            </a:pPr>
            <a:r>
              <a:rPr lang="fr-FR" altLang="fr-FR" sz="2400" dirty="0">
                <a:solidFill>
                  <a:schemeClr val="accent5"/>
                </a:solidFill>
                <a:latin typeface="Arial" panose="020B0604020202020204" pitchFamily="34" charset="0"/>
              </a:rPr>
              <a:t>La </a:t>
            </a:r>
            <a:r>
              <a:rPr lang="fr-FR" altLang="fr-FR" sz="2400" b="1" dirty="0">
                <a:solidFill>
                  <a:schemeClr val="accent5"/>
                </a:solidFill>
                <a:latin typeface="Arial" panose="020B0604020202020204" pitchFamily="34" charset="0"/>
              </a:rPr>
              <a:t>catégorisation sociale</a:t>
            </a:r>
            <a:r>
              <a:rPr lang="fr-FR" altLang="fr-FR" sz="2400" dirty="0">
                <a:solidFill>
                  <a:schemeClr val="accent5"/>
                </a:solidFill>
                <a:latin typeface="Arial" panose="020B0604020202020204" pitchFamily="34" charset="0"/>
              </a:rPr>
              <a:t> est un processus cognitif par lequel un individu </a:t>
            </a:r>
            <a:r>
              <a:rPr lang="fr-FR" altLang="fr-FR" sz="2400" b="1" dirty="0">
                <a:solidFill>
                  <a:schemeClr val="accent5"/>
                </a:solidFill>
                <a:latin typeface="Arial" panose="020B0604020202020204" pitchFamily="34" charset="0"/>
              </a:rPr>
              <a:t>classe les autres personnes</a:t>
            </a:r>
            <a:r>
              <a:rPr lang="fr-FR" altLang="fr-FR" sz="2400" dirty="0">
                <a:solidFill>
                  <a:schemeClr val="accent5"/>
                </a:solidFill>
                <a:latin typeface="Arial" panose="020B0604020202020204" pitchFamily="34" charset="0"/>
              </a:rPr>
              <a:t> dans des </a:t>
            </a:r>
            <a:r>
              <a:rPr lang="fr-FR" altLang="fr-FR" sz="2400" b="1" dirty="0">
                <a:solidFill>
                  <a:schemeClr val="accent5"/>
                </a:solidFill>
                <a:latin typeface="Arial" panose="020B0604020202020204" pitchFamily="34" charset="0"/>
              </a:rPr>
              <a:t>groupes sociaux distincts</a:t>
            </a:r>
            <a:r>
              <a:rPr lang="fr-FR" altLang="fr-FR" sz="2400" dirty="0">
                <a:solidFill>
                  <a:schemeClr val="accent5"/>
                </a:solidFill>
                <a:latin typeface="Arial" panose="020B0604020202020204" pitchFamily="34" charset="0"/>
              </a:rPr>
              <a:t> sur la base de caractéristiques perçues comme pertinentes (âge, sexe, origine, profession, statut, etc.).</a:t>
            </a:r>
          </a:p>
          <a:p>
            <a:pPr lvl="0" eaLnBrk="0" fontAlgn="base" hangingPunct="0">
              <a:spcBef>
                <a:spcPct val="0"/>
              </a:spcBef>
              <a:spcAft>
                <a:spcPct val="0"/>
              </a:spcAft>
            </a:pPr>
            <a:r>
              <a:rPr lang="fr-FR" altLang="fr-FR" sz="2400" dirty="0">
                <a:solidFill>
                  <a:schemeClr val="accent5"/>
                </a:solidFill>
                <a:latin typeface="Arial" panose="020B0604020202020204" pitchFamily="34" charset="0"/>
              </a:rPr>
              <a:t>Ce mécanisme permet de </a:t>
            </a:r>
            <a:r>
              <a:rPr lang="fr-FR" altLang="fr-FR" sz="2400" b="1" dirty="0">
                <a:solidFill>
                  <a:schemeClr val="accent5"/>
                </a:solidFill>
                <a:latin typeface="Arial" panose="020B0604020202020204" pitchFamily="34" charset="0"/>
              </a:rPr>
              <a:t>simplifier la complexité sociale</a:t>
            </a:r>
            <a:r>
              <a:rPr lang="fr-FR" altLang="fr-FR" sz="2400" dirty="0">
                <a:solidFill>
                  <a:schemeClr val="accent5"/>
                </a:solidFill>
                <a:latin typeface="Arial" panose="020B0604020202020204" pitchFamily="34" charset="0"/>
              </a:rPr>
              <a:t> en regroupant les individus selon des </a:t>
            </a:r>
            <a:r>
              <a:rPr lang="fr-FR" altLang="fr-FR" sz="2400" b="1" dirty="0">
                <a:solidFill>
                  <a:schemeClr val="accent5"/>
                </a:solidFill>
                <a:latin typeface="Arial" panose="020B0604020202020204" pitchFamily="34" charset="0"/>
              </a:rPr>
              <a:t>catégories mentales. </a:t>
            </a:r>
            <a:r>
              <a:rPr lang="fr-FR" altLang="fr-FR" sz="2400" dirty="0">
                <a:solidFill>
                  <a:schemeClr val="accent5"/>
                </a:solidFill>
                <a:latin typeface="Arial" panose="020B0604020202020204" pitchFamily="34" charset="0"/>
              </a:rPr>
              <a:t>ex. : “cadres”, “jeunes”, “immigrés”, “femmes”, “syndiqués”, etc….</a:t>
            </a:r>
            <a:endParaRPr lang="fr-FR" altLang="fr-FR" sz="2400" b="1" dirty="0">
              <a:solidFill>
                <a:schemeClr val="accent5"/>
              </a:solidFill>
              <a:latin typeface="Arial" panose="020B0604020202020204" pitchFamily="34" charset="0"/>
            </a:endParaRPr>
          </a:p>
          <a:p>
            <a:pPr lvl="0" eaLnBrk="0" fontAlgn="base" hangingPunct="0">
              <a:spcBef>
                <a:spcPct val="0"/>
              </a:spcBef>
              <a:spcAft>
                <a:spcPct val="0"/>
              </a:spcAft>
            </a:pPr>
            <a:endParaRPr lang="fr-FR" altLang="fr-FR" sz="2400" b="1" dirty="0">
              <a:solidFill>
                <a:schemeClr val="accent5"/>
              </a:solidFill>
              <a:latin typeface="Arial" panose="020B0604020202020204" pitchFamily="34" charset="0"/>
            </a:endParaRPr>
          </a:p>
          <a:p>
            <a:pPr lvl="0" eaLnBrk="0" fontAlgn="base" hangingPunct="0">
              <a:spcBef>
                <a:spcPct val="0"/>
              </a:spcBef>
              <a:spcAft>
                <a:spcPct val="0"/>
              </a:spcAft>
            </a:pPr>
            <a:r>
              <a:rPr kumimoji="0" lang="fr-FR" altLang="fr-FR" sz="2400" b="1" i="0" u="none" strike="noStrike" cap="none" normalizeH="0" baseline="0" dirty="0">
                <a:ln>
                  <a:noFill/>
                </a:ln>
                <a:solidFill>
                  <a:schemeClr val="accent5"/>
                </a:solidFill>
                <a:effectLst/>
                <a:latin typeface="Arial" panose="020B0604020202020204" pitchFamily="34" charset="0"/>
              </a:rPr>
              <a:t>🔍 Caractéristiques principales</a:t>
            </a:r>
          </a:p>
          <a:p>
            <a:pPr marL="0" marR="0" lvl="0" indent="0" algn="l" defTabSz="914400" rtl="0" eaLnBrk="0" fontAlgn="base" latinLnBrk="0" hangingPunct="0">
              <a:lnSpc>
                <a:spcPct val="100000"/>
              </a:lnSpc>
              <a:spcBef>
                <a:spcPct val="0"/>
              </a:spcBef>
              <a:spcAft>
                <a:spcPct val="0"/>
              </a:spcAft>
              <a:buClrTx/>
              <a:buSzTx/>
              <a:tabLst/>
            </a:pPr>
            <a:r>
              <a:rPr kumimoji="0" lang="fr-FR" altLang="fr-FR" sz="2400" b="1" i="0" u="none" strike="noStrike" cap="none" normalizeH="0" baseline="0" dirty="0">
                <a:ln>
                  <a:noFill/>
                </a:ln>
                <a:solidFill>
                  <a:schemeClr val="accent5"/>
                </a:solidFill>
                <a:effectLst/>
                <a:latin typeface="Arial" panose="020B0604020202020204" pitchFamily="34" charset="0"/>
              </a:rPr>
              <a:t>Automatique et rapide</a:t>
            </a:r>
            <a:r>
              <a:rPr kumimoji="0" lang="fr-FR" altLang="fr-FR" sz="2400" b="0" i="0" u="none" strike="noStrike" cap="none" normalizeH="0" baseline="0" dirty="0">
                <a:ln>
                  <a:noFill/>
                </a:ln>
                <a:solidFill>
                  <a:schemeClr val="accent5"/>
                </a:solidFill>
                <a:effectLst/>
                <a:latin typeface="Arial" panose="020B0604020202020204" pitchFamily="34" charset="0"/>
              </a:rPr>
              <a:t> : souvent inconscient</a:t>
            </a:r>
          </a:p>
          <a:p>
            <a:pPr marL="0" marR="0" lvl="0" indent="0" algn="l" defTabSz="914400" rtl="0" eaLnBrk="0" fontAlgn="base" latinLnBrk="0" hangingPunct="0">
              <a:lnSpc>
                <a:spcPct val="100000"/>
              </a:lnSpc>
              <a:spcBef>
                <a:spcPct val="0"/>
              </a:spcBef>
              <a:spcAft>
                <a:spcPct val="0"/>
              </a:spcAft>
              <a:buClrTx/>
              <a:buSzTx/>
              <a:tabLst/>
            </a:pPr>
            <a:r>
              <a:rPr kumimoji="0" lang="fr-FR" altLang="fr-FR" sz="2400" b="1" i="0" u="none" strike="noStrike" cap="none" normalizeH="0" baseline="0" dirty="0">
                <a:ln>
                  <a:noFill/>
                </a:ln>
                <a:solidFill>
                  <a:schemeClr val="accent5"/>
                </a:solidFill>
                <a:effectLst/>
                <a:latin typeface="Arial" panose="020B0604020202020204" pitchFamily="34" charset="0"/>
              </a:rPr>
              <a:t>Fonction adaptative</a:t>
            </a:r>
            <a:r>
              <a:rPr kumimoji="0" lang="fr-FR" altLang="fr-FR" sz="2400" b="0" i="0" u="none" strike="noStrike" cap="none" normalizeH="0" baseline="0" dirty="0">
                <a:ln>
                  <a:noFill/>
                </a:ln>
                <a:solidFill>
                  <a:schemeClr val="accent5"/>
                </a:solidFill>
                <a:effectLst/>
                <a:latin typeface="Arial" panose="020B0604020202020204" pitchFamily="34" charset="0"/>
              </a:rPr>
              <a:t> : facilite les interactions sociales</a:t>
            </a:r>
          </a:p>
          <a:p>
            <a:pPr marL="0" marR="0" lvl="0" indent="0" algn="l" defTabSz="914400" rtl="0" eaLnBrk="0" fontAlgn="base" latinLnBrk="0" hangingPunct="0">
              <a:lnSpc>
                <a:spcPct val="100000"/>
              </a:lnSpc>
              <a:spcBef>
                <a:spcPct val="0"/>
              </a:spcBef>
              <a:spcAft>
                <a:spcPct val="0"/>
              </a:spcAft>
              <a:buClrTx/>
              <a:buSzTx/>
              <a:tabLst/>
            </a:pPr>
            <a:r>
              <a:rPr kumimoji="0" lang="fr-FR" altLang="fr-FR" sz="2400" b="1" i="0" u="none" strike="noStrike" cap="none" normalizeH="0" baseline="0" dirty="0">
                <a:ln>
                  <a:noFill/>
                </a:ln>
                <a:solidFill>
                  <a:schemeClr val="accent5"/>
                </a:solidFill>
                <a:effectLst/>
                <a:latin typeface="Arial" panose="020B0604020202020204" pitchFamily="34" charset="0"/>
              </a:rPr>
              <a:t>Base des stéréotypes</a:t>
            </a:r>
            <a:r>
              <a:rPr kumimoji="0" lang="fr-FR" altLang="fr-FR" sz="2400" b="0" i="0" u="none" strike="noStrike" cap="none" normalizeH="0" baseline="0" dirty="0">
                <a:ln>
                  <a:noFill/>
                </a:ln>
                <a:solidFill>
                  <a:schemeClr val="accent5"/>
                </a:solidFill>
                <a:effectLst/>
                <a:latin typeface="Arial" panose="020B0604020202020204" pitchFamily="34" charset="0"/>
              </a:rPr>
              <a:t> : chaque catégorie est associée à des traits supposés</a:t>
            </a:r>
          </a:p>
          <a:p>
            <a:pPr marL="0" marR="0" lvl="0" indent="0" algn="l" defTabSz="914400" rtl="0" eaLnBrk="0" fontAlgn="base" latinLnBrk="0" hangingPunct="0">
              <a:lnSpc>
                <a:spcPct val="100000"/>
              </a:lnSpc>
              <a:spcBef>
                <a:spcPct val="0"/>
              </a:spcBef>
              <a:spcAft>
                <a:spcPct val="0"/>
              </a:spcAft>
              <a:buClrTx/>
              <a:buSzTx/>
              <a:tabLst/>
            </a:pPr>
            <a:r>
              <a:rPr kumimoji="0" lang="fr-FR" altLang="fr-FR" sz="2400" b="1" i="0" u="none" strike="noStrike" cap="none" normalizeH="0" baseline="0" dirty="0">
                <a:ln>
                  <a:noFill/>
                </a:ln>
                <a:solidFill>
                  <a:schemeClr val="accent5"/>
                </a:solidFill>
                <a:effectLst/>
                <a:latin typeface="Arial" panose="020B0604020202020204" pitchFamily="34" charset="0"/>
              </a:rPr>
              <a:t>Conduit à des biais</a:t>
            </a:r>
            <a:r>
              <a:rPr kumimoji="0" lang="fr-FR" altLang="fr-FR" sz="2400" b="0" i="0" u="none" strike="noStrike" cap="none" normalizeH="0" baseline="0" dirty="0">
                <a:ln>
                  <a:noFill/>
                </a:ln>
                <a:solidFill>
                  <a:schemeClr val="accent5"/>
                </a:solidFill>
                <a:effectLst/>
                <a:latin typeface="Arial" panose="020B0604020202020204" pitchFamily="34" charset="0"/>
              </a:rPr>
              <a:t> : discrimination, favoritisme endogroupe, rejet exogroupe, etc…</a:t>
            </a:r>
          </a:p>
          <a:p>
            <a:pPr eaLnBrk="0" fontAlgn="base" hangingPunct="0">
              <a:spcBef>
                <a:spcPct val="0"/>
              </a:spcBef>
              <a:spcAft>
                <a:spcPct val="0"/>
              </a:spcAft>
            </a:pPr>
            <a:endParaRPr lang="fr-FR" altLang="fr-FR" sz="2400" dirty="0">
              <a:solidFill>
                <a:schemeClr val="accent5"/>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24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65688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13080-FD9A-9640-57E3-C0FB3289C8C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B9A3C98-D140-42C6-2160-017B16A7C892}"/>
              </a:ext>
            </a:extLst>
          </p:cNvPr>
          <p:cNvSpPr>
            <a:spLocks noGrp="1"/>
          </p:cNvSpPr>
          <p:nvPr>
            <p:ph type="title"/>
          </p:nvPr>
        </p:nvSpPr>
        <p:spPr/>
        <p:txBody>
          <a:bodyPr/>
          <a:lstStyle/>
          <a:p>
            <a:r>
              <a:rPr lang="fr-FR"/>
              <a:t>Les stéréotypes </a:t>
            </a:r>
          </a:p>
        </p:txBody>
      </p:sp>
      <p:sp>
        <p:nvSpPr>
          <p:cNvPr id="3" name="Espace réservé du contenu 2">
            <a:extLst>
              <a:ext uri="{FF2B5EF4-FFF2-40B4-BE49-F238E27FC236}">
                <a16:creationId xmlns:a16="http://schemas.microsoft.com/office/drawing/2014/main" id="{E0D1E6A2-3A2F-A469-FFD5-5018F0191984}"/>
              </a:ext>
            </a:extLst>
          </p:cNvPr>
          <p:cNvSpPr>
            <a:spLocks noGrp="1"/>
          </p:cNvSpPr>
          <p:nvPr>
            <p:ph idx="1"/>
          </p:nvPr>
        </p:nvSpPr>
        <p:spPr>
          <a:xfrm>
            <a:off x="572775" y="1825625"/>
            <a:ext cx="11256367" cy="4351338"/>
          </a:xfrm>
        </p:spPr>
        <p:txBody>
          <a:bodyPr>
            <a:noAutofit/>
          </a:bodyPr>
          <a:lstStyle/>
          <a:p>
            <a:pPr marL="248680" indent="-222884" defTabSz="594359">
              <a:spcBef>
                <a:spcPts val="400"/>
              </a:spcBef>
              <a:buFont typeface="Wingdings"/>
              <a:buChar char="●"/>
              <a:defRPr sz="1560"/>
            </a:pPr>
            <a:r>
              <a:rPr lang="fr-FR" sz="2000" dirty="0"/>
              <a:t>C’est une croyance qu’une personne entretient au sujet des caractéristiques des membres d’un exogroupe ; </a:t>
            </a:r>
          </a:p>
          <a:p>
            <a:pPr marL="248680" indent="-222884" defTabSz="594359">
              <a:spcBef>
                <a:spcPts val="400"/>
              </a:spcBef>
              <a:buFont typeface="Wingdings"/>
              <a:buChar char="●"/>
              <a:defRPr sz="1560"/>
            </a:pPr>
            <a:r>
              <a:rPr lang="fr-FR" sz="2000" dirty="0"/>
              <a:t> Ce sont des filtres perceptifs qui alimentent la pensée et les croyances de sens commun à propos d’un groupe. </a:t>
            </a:r>
          </a:p>
          <a:p>
            <a:pPr marL="248680" indent="-222884" defTabSz="594359">
              <a:spcBef>
                <a:spcPts val="400"/>
              </a:spcBef>
              <a:buFont typeface="Wingdings"/>
              <a:buChar char="●"/>
              <a:defRPr sz="1560"/>
            </a:pPr>
            <a:r>
              <a:rPr lang="fr-FR" sz="2000" dirty="0"/>
              <a:t>Nous avons tous des stéréotypes : herero, auto et méta stéréotype (ce que les femmes pensent que les hommes pensent d’elles)</a:t>
            </a:r>
          </a:p>
          <a:p>
            <a:pPr marL="248680" indent="-222884" defTabSz="594359">
              <a:spcBef>
                <a:spcPts val="400"/>
              </a:spcBef>
              <a:buFont typeface="Wingdings"/>
              <a:buChar char="●"/>
              <a:defRPr sz="1560"/>
            </a:pPr>
            <a:r>
              <a:rPr lang="fr-FR" sz="2000" dirty="0"/>
              <a:t>Le stéréotype n’est pas une discrimination mais il y conduit de manière inconsciente.</a:t>
            </a:r>
          </a:p>
          <a:p>
            <a:pPr marL="248680" indent="-222884" defTabSz="594359">
              <a:spcBef>
                <a:spcPts val="400"/>
              </a:spcBef>
              <a:buFont typeface="Wingdings"/>
              <a:buChar char="●"/>
              <a:defRPr sz="1560"/>
            </a:pPr>
            <a:r>
              <a:rPr lang="fr-FR" sz="2000" dirty="0"/>
              <a:t>Les stéréotypes viennent des limites de notre cerveau, des valeurs de la société et notre propre groupe d’appartenance, de notre cadre de référence et des valeurs de  l’entreprise. Ils ont des déterminants à la fois internes et externes.</a:t>
            </a:r>
          </a:p>
          <a:p>
            <a:pPr marL="248680" indent="-222884" defTabSz="594359">
              <a:spcBef>
                <a:spcPts val="400"/>
              </a:spcBef>
              <a:buFont typeface="Wingdings"/>
              <a:buChar char="●"/>
              <a:defRPr sz="1560"/>
            </a:pPr>
            <a:r>
              <a:rPr lang="fr-FR" sz="2000" dirty="0"/>
              <a:t>Les stéréotypes sont automatiques et prennent le pouvoir si on les laisse faire. Ils sont inconscients au point de nous agir</a:t>
            </a:r>
          </a:p>
          <a:p>
            <a:pPr marL="248680" indent="-222884" defTabSz="594359">
              <a:spcBef>
                <a:spcPts val="400"/>
              </a:spcBef>
              <a:buFont typeface="Wingdings"/>
              <a:buChar char="●"/>
              <a:defRPr sz="1560"/>
            </a:pPr>
            <a:r>
              <a:rPr lang="fr-FR" sz="2000" dirty="0"/>
              <a:t>Les stéréotypes peuvent être généralisés à l’excès, être inexacts et résister à l’information nouvelle. Ils prennent du temps à changer.</a:t>
            </a:r>
            <a:r>
              <a:rPr lang="fr-FR" dirty="0"/>
              <a:t> </a:t>
            </a:r>
            <a:endParaRPr lang="fr-FR" sz="2000" dirty="0"/>
          </a:p>
        </p:txBody>
      </p:sp>
      <p:pic>
        <p:nvPicPr>
          <p:cNvPr id="4" name="Image 3">
            <a:extLst>
              <a:ext uri="{FF2B5EF4-FFF2-40B4-BE49-F238E27FC236}">
                <a16:creationId xmlns:a16="http://schemas.microsoft.com/office/drawing/2014/main" id="{BA73FB69-2BCD-DF3B-E941-C6B6E9024A35}"/>
              </a:ext>
            </a:extLst>
          </p:cNvPr>
          <p:cNvPicPr>
            <a:picLocks noChangeAspect="1"/>
          </p:cNvPicPr>
          <p:nvPr/>
        </p:nvPicPr>
        <p:blipFill>
          <a:blip r:embed="rId3"/>
          <a:stretch>
            <a:fillRect/>
          </a:stretch>
        </p:blipFill>
        <p:spPr>
          <a:xfrm>
            <a:off x="8520219" y="168275"/>
            <a:ext cx="2916500" cy="1522413"/>
          </a:xfrm>
          <a:prstGeom prst="rect">
            <a:avLst/>
          </a:prstGeom>
        </p:spPr>
      </p:pic>
    </p:spTree>
    <p:extLst>
      <p:ext uri="{BB962C8B-B14F-4D97-AF65-F5344CB8AC3E}">
        <p14:creationId xmlns:p14="http://schemas.microsoft.com/office/powerpoint/2010/main" val="540423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Les préjugés</a:t>
            </a:r>
          </a:p>
        </p:txBody>
      </p:sp>
      <p:sp>
        <p:nvSpPr>
          <p:cNvPr id="3" name="Espace réservé du contenu 2"/>
          <p:cNvSpPr>
            <a:spLocks noGrp="1"/>
          </p:cNvSpPr>
          <p:nvPr>
            <p:ph idx="1"/>
          </p:nvPr>
        </p:nvSpPr>
        <p:spPr/>
        <p:txBody>
          <a:bodyPr>
            <a:noAutofit/>
          </a:bodyPr>
          <a:lstStyle/>
          <a:p>
            <a:pPr marL="25796" indent="0" algn="just" defTabSz="594359">
              <a:spcBef>
                <a:spcPts val="400"/>
              </a:spcBef>
              <a:buNone/>
              <a:defRPr sz="1560"/>
            </a:pPr>
            <a:r>
              <a:rPr lang="fr-FR" sz="1560" dirty="0"/>
              <a:t>Un </a:t>
            </a:r>
            <a:r>
              <a:rPr lang="fr-FR" sz="1560" b="1" dirty="0"/>
              <a:t>préjugé</a:t>
            </a:r>
            <a:r>
              <a:rPr lang="fr-FR" sz="1560" dirty="0"/>
              <a:t> (jugement préalable) est une opinion adoptée en l'absence d'informations ou de pratiques suffisantes</a:t>
            </a:r>
            <a:r>
              <a:rPr lang="fr-FR" sz="1600" dirty="0"/>
              <a:t>. Le préjugé n’est pas un stéréotype mais c’est un cousin proche. C’est une dimension affective + ou – du stéréotype, une attitude, une prédisposition à discriminer qui conduit à se comporter sur la base du préjugé :</a:t>
            </a:r>
          </a:p>
          <a:p>
            <a:pPr marL="25796" indent="0" algn="just" defTabSz="594359">
              <a:spcBef>
                <a:spcPts val="400"/>
              </a:spcBef>
              <a:buNone/>
              <a:defRPr sz="1560"/>
            </a:pPr>
            <a:r>
              <a:rPr lang="fr-FR" sz="1600" dirty="0"/>
              <a:t>	Verbalement  : blagues sur les belges, les blondes à la machine à café, les homosexuels,</a:t>
            </a:r>
          </a:p>
          <a:p>
            <a:pPr marL="25796" indent="0" algn="just" defTabSz="594359">
              <a:spcBef>
                <a:spcPts val="400"/>
              </a:spcBef>
              <a:buNone/>
              <a:defRPr sz="1560"/>
            </a:pPr>
            <a:r>
              <a:rPr lang="fr-FR" sz="1600" dirty="0"/>
              <a:t>	En agissant : refuser l’accès à la formation à un senior parce qu’il est trop tard, que ça ne vaut plus le coup…. s’adresser en parlant fort à une vieille dame qui n’est pas forcement sourde mais qui peut l’être….</a:t>
            </a:r>
          </a:p>
          <a:p>
            <a:pPr marL="25796" indent="0" algn="just" defTabSz="594359">
              <a:spcBef>
                <a:spcPts val="400"/>
              </a:spcBef>
              <a:buNone/>
              <a:defRPr sz="1560"/>
            </a:pPr>
            <a:r>
              <a:rPr lang="fr-FR" sz="1200" dirty="0"/>
              <a:t>  </a:t>
            </a:r>
          </a:p>
          <a:p>
            <a:pPr marL="248680" indent="-222884" defTabSz="594359">
              <a:spcBef>
                <a:spcPts val="400"/>
              </a:spcBef>
              <a:buFont typeface="Wingdings"/>
              <a:buChar char="●"/>
              <a:defRPr sz="1560"/>
            </a:pPr>
            <a:endParaRPr lang="fr-FR" sz="1400" dirty="0"/>
          </a:p>
        </p:txBody>
      </p:sp>
      <p:pic>
        <p:nvPicPr>
          <p:cNvPr id="1026" name="Picture 2" descr="Communiquer autrement à propos des troubles psychiques dans un contexte de  soins">
            <a:extLst>
              <a:ext uri="{FF2B5EF4-FFF2-40B4-BE49-F238E27FC236}">
                <a16:creationId xmlns:a16="http://schemas.microsoft.com/office/drawing/2014/main" id="{75E39AC4-E83D-0E1E-358A-717D6A331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469" y="3541486"/>
            <a:ext cx="6119115" cy="2214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951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DC95F-574F-82A1-89F6-28C4FA5ACA8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D6EEF20-60FF-6799-C40A-7A8E77898E81}"/>
              </a:ext>
            </a:extLst>
          </p:cNvPr>
          <p:cNvSpPr>
            <a:spLocks noGrp="1"/>
          </p:cNvSpPr>
          <p:nvPr>
            <p:ph type="title"/>
          </p:nvPr>
        </p:nvSpPr>
        <p:spPr>
          <a:xfrm>
            <a:off x="572776" y="365124"/>
            <a:ext cx="5711910" cy="5716361"/>
          </a:xfrm>
        </p:spPr>
        <p:txBody>
          <a:bodyPr>
            <a:normAutofit/>
          </a:bodyPr>
          <a:lstStyle/>
          <a:p>
            <a:r>
              <a:rPr lang="fr-FR" sz="4000" dirty="0"/>
              <a:t>Jeu des discriminations </a:t>
            </a:r>
          </a:p>
        </p:txBody>
      </p:sp>
      <p:pic>
        <p:nvPicPr>
          <p:cNvPr id="4" name="Image 3">
            <a:extLst>
              <a:ext uri="{FF2B5EF4-FFF2-40B4-BE49-F238E27FC236}">
                <a16:creationId xmlns:a16="http://schemas.microsoft.com/office/drawing/2014/main" id="{BB3048B0-694A-1E0A-9D20-A4AD9EF1E9BF}"/>
              </a:ext>
            </a:extLst>
          </p:cNvPr>
          <p:cNvPicPr>
            <a:picLocks noChangeAspect="1"/>
          </p:cNvPicPr>
          <p:nvPr/>
        </p:nvPicPr>
        <p:blipFill>
          <a:blip r:embed="rId2"/>
          <a:stretch>
            <a:fillRect/>
          </a:stretch>
        </p:blipFill>
        <p:spPr>
          <a:xfrm>
            <a:off x="2525094" y="365124"/>
            <a:ext cx="2068532" cy="1041889"/>
          </a:xfrm>
          <a:prstGeom prst="rect">
            <a:avLst/>
          </a:prstGeom>
        </p:spPr>
      </p:pic>
      <p:pic>
        <p:nvPicPr>
          <p:cNvPr id="5" name="Picture 2" descr="Discriminations : un jeu créé par les élèves de 2de 4 - Lycée René Laennec">
            <a:extLst>
              <a:ext uri="{FF2B5EF4-FFF2-40B4-BE49-F238E27FC236}">
                <a16:creationId xmlns:a16="http://schemas.microsoft.com/office/drawing/2014/main" id="{A6FCFC23-2F49-15AD-9A60-6FAFDD67C3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700" y="1610214"/>
            <a:ext cx="6227299" cy="3295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322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4E8CD7-6381-6B21-EFF7-F1FD6564A3C9}"/>
              </a:ext>
            </a:extLst>
          </p:cNvPr>
          <p:cNvSpPr>
            <a:spLocks noGrp="1"/>
          </p:cNvSpPr>
          <p:nvPr>
            <p:ph type="title"/>
          </p:nvPr>
        </p:nvSpPr>
        <p:spPr/>
        <p:txBody>
          <a:bodyPr>
            <a:normAutofit fontScale="90000"/>
          </a:bodyPr>
          <a:lstStyle/>
          <a:p>
            <a:r>
              <a:rPr lang="fr-FR" dirty="0"/>
              <a:t>Préparation en binôme du quizz de demain</a:t>
            </a:r>
          </a:p>
        </p:txBody>
      </p:sp>
      <p:pic>
        <p:nvPicPr>
          <p:cNvPr id="2050" name="Picture 2" descr="binôme - La classe de Marion">
            <a:extLst>
              <a:ext uri="{FF2B5EF4-FFF2-40B4-BE49-F238E27FC236}">
                <a16:creationId xmlns:a16="http://schemas.microsoft.com/office/drawing/2014/main" id="{CF2789F7-4D01-BCCF-3857-F85506B93A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2226" y="1881248"/>
            <a:ext cx="4116700" cy="3095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612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FEF30-DC36-5261-B14A-DABBC32CB6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2BA29-DB64-87D7-F4F0-A35C7877680C}"/>
              </a:ext>
            </a:extLst>
          </p:cNvPr>
          <p:cNvSpPr>
            <a:spLocks noGrp="1"/>
          </p:cNvSpPr>
          <p:nvPr>
            <p:ph type="ctrTitle"/>
          </p:nvPr>
        </p:nvSpPr>
        <p:spPr>
          <a:xfrm>
            <a:off x="572776" y="555073"/>
            <a:ext cx="10806424" cy="1447347"/>
          </a:xfrm>
        </p:spPr>
        <p:txBody>
          <a:bodyPr>
            <a:normAutofit fontScale="90000"/>
          </a:bodyPr>
          <a:lstStyle/>
          <a:p>
            <a:r>
              <a:rPr lang="fr-FR" b="1" dirty="0"/>
              <a:t>Séance 2 : Environnement juridique du recrutement et lutte contre les discriminations </a:t>
            </a:r>
            <a:endParaRPr b="1" dirty="0"/>
          </a:p>
        </p:txBody>
      </p:sp>
    </p:spTree>
    <p:extLst>
      <p:ext uri="{BB962C8B-B14F-4D97-AF65-F5344CB8AC3E}">
        <p14:creationId xmlns:p14="http://schemas.microsoft.com/office/powerpoint/2010/main" val="1974277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7DD2C-D5BF-E570-BCF9-788D8044127B}"/>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1A6FFCF7-2863-7CC7-3417-EC3FEE4C6841}"/>
              </a:ext>
            </a:extLst>
          </p:cNvPr>
          <p:cNvPicPr>
            <a:picLocks noChangeAspect="1"/>
          </p:cNvPicPr>
          <p:nvPr/>
        </p:nvPicPr>
        <p:blipFill>
          <a:blip r:embed="rId2"/>
          <a:stretch>
            <a:fillRect/>
          </a:stretch>
        </p:blipFill>
        <p:spPr>
          <a:xfrm>
            <a:off x="1154243" y="2582471"/>
            <a:ext cx="9519314" cy="1379611"/>
          </a:xfrm>
          <a:prstGeom prst="rect">
            <a:avLst/>
          </a:prstGeom>
        </p:spPr>
      </p:pic>
    </p:spTree>
    <p:extLst>
      <p:ext uri="{BB962C8B-B14F-4D97-AF65-F5344CB8AC3E}">
        <p14:creationId xmlns:p14="http://schemas.microsoft.com/office/powerpoint/2010/main" val="352262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C107B-F6D5-DDEF-CC8D-E1136859FC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D760A5-1F01-00A7-D524-E21933BD9D7C}"/>
              </a:ext>
            </a:extLst>
          </p:cNvPr>
          <p:cNvSpPr>
            <a:spLocks noGrp="1"/>
          </p:cNvSpPr>
          <p:nvPr>
            <p:ph type="title"/>
          </p:nvPr>
        </p:nvSpPr>
        <p:spPr>
          <a:xfrm>
            <a:off x="400050" y="1"/>
            <a:ext cx="10688326" cy="1690688"/>
          </a:xfrm>
        </p:spPr>
        <p:txBody>
          <a:bodyPr>
            <a:normAutofit/>
          </a:bodyPr>
          <a:lstStyle/>
          <a:p>
            <a:r>
              <a:rPr sz="4400" dirty="0"/>
              <a:t>Séance 2 – </a:t>
            </a:r>
            <a:r>
              <a:rPr lang="fr-FR" sz="4400" dirty="0"/>
              <a:t>Environnement juridique du recrutement et lutte contre les discriminations </a:t>
            </a:r>
            <a:endParaRPr sz="4400" dirty="0"/>
          </a:p>
        </p:txBody>
      </p:sp>
      <p:sp>
        <p:nvSpPr>
          <p:cNvPr id="3" name="Content Placeholder 2">
            <a:extLst>
              <a:ext uri="{FF2B5EF4-FFF2-40B4-BE49-F238E27FC236}">
                <a16:creationId xmlns:a16="http://schemas.microsoft.com/office/drawing/2014/main" id="{7DF811A2-03F8-6F4F-9C7C-9D3441685B31}"/>
              </a:ext>
            </a:extLst>
          </p:cNvPr>
          <p:cNvSpPr>
            <a:spLocks noGrp="1"/>
          </p:cNvSpPr>
          <p:nvPr>
            <p:ph idx="1"/>
          </p:nvPr>
        </p:nvSpPr>
        <p:spPr>
          <a:xfrm>
            <a:off x="1103624" y="1528762"/>
            <a:ext cx="10497826" cy="4814887"/>
          </a:xfrm>
        </p:spPr>
        <p:txBody>
          <a:bodyPr>
            <a:normAutofit/>
          </a:bodyPr>
          <a:lstStyle/>
          <a:p>
            <a:pPr marL="0" indent="0">
              <a:buNone/>
            </a:pPr>
            <a:r>
              <a:rPr sz="1800" dirty="0"/>
              <a:t>🎯 </a:t>
            </a:r>
            <a:r>
              <a:rPr sz="1800" dirty="0" err="1"/>
              <a:t>Objectifs</a:t>
            </a:r>
            <a:r>
              <a:rPr sz="1800" dirty="0"/>
              <a:t> </a:t>
            </a:r>
            <a:r>
              <a:rPr sz="1800" dirty="0" err="1"/>
              <a:t>pédagogiques</a:t>
            </a:r>
            <a:r>
              <a:rPr sz="1800" dirty="0"/>
              <a:t> :</a:t>
            </a:r>
          </a:p>
          <a:p>
            <a:pPr lvl="0" fontAlgn="base"/>
            <a:r>
              <a:rPr lang="fr-FR" sz="1800" dirty="0"/>
              <a:t>Connaître les obligations légales liées au recrutement. </a:t>
            </a:r>
          </a:p>
          <a:p>
            <a:pPr lvl="0" fontAlgn="base"/>
            <a:r>
              <a:rPr lang="fr-FR" sz="1800" dirty="0"/>
              <a:t>Identifier les risques de discrimination. </a:t>
            </a:r>
          </a:p>
          <a:p>
            <a:pPr lvl="0" fontAlgn="base"/>
            <a:r>
              <a:rPr lang="fr-FR" sz="1800" dirty="0"/>
              <a:t>Appliquer les bonnes pratiques juridiques. </a:t>
            </a:r>
            <a:endParaRPr sz="1800" dirty="0"/>
          </a:p>
          <a:p>
            <a:pPr marL="0" indent="0">
              <a:buNone/>
            </a:pPr>
            <a:br>
              <a:rPr sz="1800" dirty="0"/>
            </a:br>
            <a:r>
              <a:rPr sz="1800" dirty="0"/>
              <a:t>📚 </a:t>
            </a:r>
            <a:r>
              <a:rPr sz="1800" dirty="0" err="1"/>
              <a:t>Contenu</a:t>
            </a:r>
            <a:r>
              <a:rPr sz="1800" dirty="0"/>
              <a:t> :</a:t>
            </a:r>
          </a:p>
          <a:p>
            <a:pPr lvl="0" fontAlgn="base"/>
            <a:r>
              <a:rPr lang="fr-FR" sz="1800" dirty="0"/>
              <a:t>Principes de non-discrimination (Code du travail, CNIL, Défenseur des droits). </a:t>
            </a:r>
          </a:p>
          <a:p>
            <a:pPr lvl="0" fontAlgn="base"/>
            <a:r>
              <a:rPr lang="fr-FR" sz="1800" dirty="0"/>
              <a:t>Mentions légales dans les annonces. </a:t>
            </a:r>
          </a:p>
          <a:p>
            <a:pPr lvl="0" fontAlgn="base"/>
            <a:r>
              <a:rPr lang="fr-FR" sz="1800" dirty="0"/>
              <a:t>RGPD et gestion des candidatures. </a:t>
            </a:r>
          </a:p>
          <a:p>
            <a:pPr lvl="0" fontAlgn="base"/>
            <a:r>
              <a:rPr lang="fr-FR" sz="1800" dirty="0"/>
              <a:t>Sanctions et jurisprudences. </a:t>
            </a:r>
          </a:p>
          <a:p>
            <a:pPr lvl="0" fontAlgn="base"/>
            <a:endParaRPr lang="fr-FR" sz="1800" dirty="0"/>
          </a:p>
          <a:p>
            <a:pPr marL="0" indent="0">
              <a:buNone/>
            </a:pPr>
            <a:r>
              <a:rPr sz="1800" dirty="0"/>
              <a:t>🛠️ </a:t>
            </a:r>
            <a:r>
              <a:rPr sz="1800" dirty="0" err="1"/>
              <a:t>Activité</a:t>
            </a:r>
            <a:r>
              <a:rPr sz="1800" dirty="0"/>
              <a:t> </a:t>
            </a:r>
            <a:r>
              <a:rPr sz="1800" dirty="0" err="1"/>
              <a:t>pédagogique</a:t>
            </a:r>
            <a:r>
              <a:rPr sz="1800" dirty="0"/>
              <a:t> :</a:t>
            </a:r>
          </a:p>
          <a:p>
            <a:pPr marL="0" indent="0">
              <a:buNone/>
            </a:pPr>
            <a:r>
              <a:rPr lang="fr-FR" sz="1800" dirty="0"/>
              <a:t>Jeu des situations de discrimination </a:t>
            </a:r>
            <a:endParaRPr sz="1800" dirty="0"/>
          </a:p>
        </p:txBody>
      </p:sp>
    </p:spTree>
    <p:extLst>
      <p:ext uri="{BB962C8B-B14F-4D97-AF65-F5344CB8AC3E}">
        <p14:creationId xmlns:p14="http://schemas.microsoft.com/office/powerpoint/2010/main" val="3112069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3CCA80-1D72-6B43-6989-DEA72B1A7B88}"/>
              </a:ext>
            </a:extLst>
          </p:cNvPr>
          <p:cNvSpPr>
            <a:spLocks noGrp="1"/>
          </p:cNvSpPr>
          <p:nvPr>
            <p:ph type="title"/>
          </p:nvPr>
        </p:nvSpPr>
        <p:spPr>
          <a:xfrm>
            <a:off x="339969" y="365125"/>
            <a:ext cx="11576727" cy="1325563"/>
          </a:xfrm>
        </p:spPr>
        <p:txBody>
          <a:bodyPr>
            <a:normAutofit fontScale="90000"/>
          </a:bodyPr>
          <a:lstStyle/>
          <a:p>
            <a:r>
              <a:rPr lang="fr-FR" dirty="0"/>
              <a:t>La question des discriminations dans le recrutement </a:t>
            </a:r>
          </a:p>
        </p:txBody>
      </p:sp>
      <p:sp>
        <p:nvSpPr>
          <p:cNvPr id="3" name="Espace réservé du contenu 2">
            <a:extLst>
              <a:ext uri="{FF2B5EF4-FFF2-40B4-BE49-F238E27FC236}">
                <a16:creationId xmlns:a16="http://schemas.microsoft.com/office/drawing/2014/main" id="{08E8A70C-5194-9A8D-4333-365CA599E314}"/>
              </a:ext>
            </a:extLst>
          </p:cNvPr>
          <p:cNvSpPr>
            <a:spLocks noGrp="1"/>
          </p:cNvSpPr>
          <p:nvPr>
            <p:ph sz="half" idx="1"/>
          </p:nvPr>
        </p:nvSpPr>
        <p:spPr>
          <a:xfrm>
            <a:off x="534572" y="1690689"/>
            <a:ext cx="11382125" cy="4245656"/>
          </a:xfrm>
        </p:spPr>
        <p:txBody>
          <a:bodyPr>
            <a:normAutofit fontScale="70000" lnSpcReduction="20000"/>
          </a:bodyPr>
          <a:lstStyle/>
          <a:p>
            <a:pPr marL="0" indent="0">
              <a:buNone/>
            </a:pPr>
            <a:r>
              <a:rPr lang="fr-FR" sz="3300" dirty="0"/>
              <a:t>Ce qu'il faut comprendre et retenir : </a:t>
            </a:r>
          </a:p>
          <a:p>
            <a:pPr marL="0" indent="0">
              <a:buNone/>
            </a:pPr>
            <a:endParaRPr lang="fr-FR" sz="3300" dirty="0"/>
          </a:p>
          <a:p>
            <a:pPr marL="0" indent="0">
              <a:buNone/>
            </a:pPr>
            <a:r>
              <a:rPr lang="fr-FR" sz="3300" dirty="0"/>
              <a:t>Un sujet jamais résolu et plus que jamais d’actualité : </a:t>
            </a:r>
          </a:p>
          <a:p>
            <a:pPr marL="0" indent="0">
              <a:buNone/>
            </a:pPr>
            <a:r>
              <a:rPr lang="fr-FR" sz="3300" dirty="0"/>
              <a:t>	- Une législation de plus en plus touffue (25 critères + 1)</a:t>
            </a:r>
          </a:p>
          <a:p>
            <a:pPr marL="0" indent="0">
              <a:buNone/>
            </a:pPr>
            <a:r>
              <a:rPr lang="fr-FR" sz="3300" dirty="0"/>
              <a:t>	- Une responsabilité de l’employeur qui pousse à l’action </a:t>
            </a:r>
          </a:p>
          <a:p>
            <a:pPr marL="0" indent="0">
              <a:buNone/>
            </a:pPr>
            <a:r>
              <a:rPr lang="fr-FR" sz="3300" dirty="0"/>
              <a:t>	- Une multiplication depuis 20 ans des chartes de la diversité (Chartes LGBT, 	TH, Normes ISO, etc.…) qui ont pour objectif de promouvoir l’égalité des 	chances en matière d’emploi et de renforcer la marque employeur.  </a:t>
            </a:r>
          </a:p>
          <a:p>
            <a:pPr marL="0" indent="0">
              <a:buNone/>
            </a:pPr>
            <a:r>
              <a:rPr lang="fr-FR" sz="3300" dirty="0"/>
              <a:t>1) Des concepts touffus à bien comprendre : discrimination directe et indirecte, catégorisation sociale  préjugés, stéréotypes. </a:t>
            </a:r>
          </a:p>
          <a:p>
            <a:pPr marL="0" indent="0">
              <a:buNone/>
            </a:pPr>
            <a:r>
              <a:rPr lang="fr-FR" sz="3300" dirty="0"/>
              <a:t>2) Des points de droit spécifiques à connaitre : 26 critères légaux, charge de la preuve. </a:t>
            </a:r>
          </a:p>
          <a:p>
            <a:pPr marL="0" indent="0">
              <a:buNone/>
            </a:pPr>
            <a:r>
              <a:rPr lang="fr-FR" sz="3300" dirty="0"/>
              <a:t>3) Des pratiques vertueuses à développer </a:t>
            </a:r>
          </a:p>
          <a:p>
            <a:pPr marL="0" indent="0">
              <a:buNone/>
            </a:pPr>
            <a:endParaRPr lang="fr-FR" dirty="0"/>
          </a:p>
        </p:txBody>
      </p:sp>
    </p:spTree>
    <p:extLst>
      <p:ext uri="{BB962C8B-B14F-4D97-AF65-F5344CB8AC3E}">
        <p14:creationId xmlns:p14="http://schemas.microsoft.com/office/powerpoint/2010/main" val="2836289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8CCF4-5475-C00A-595C-ECD8E910C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1CB826-C86B-7E70-FA0C-F4875DDC48C3}"/>
              </a:ext>
            </a:extLst>
          </p:cNvPr>
          <p:cNvSpPr>
            <a:spLocks noGrp="1"/>
          </p:cNvSpPr>
          <p:nvPr>
            <p:ph type="title"/>
          </p:nvPr>
        </p:nvSpPr>
        <p:spPr>
          <a:xfrm>
            <a:off x="400050" y="1"/>
            <a:ext cx="10688326" cy="1690688"/>
          </a:xfrm>
        </p:spPr>
        <p:txBody>
          <a:bodyPr>
            <a:normAutofit/>
          </a:bodyPr>
          <a:lstStyle/>
          <a:p>
            <a:r>
              <a:rPr lang="fr-FR" sz="4400" dirty="0"/>
              <a:t>Les obligations légales liées au recrutement</a:t>
            </a:r>
            <a:endParaRPr sz="4400" dirty="0"/>
          </a:p>
        </p:txBody>
      </p:sp>
      <p:sp>
        <p:nvSpPr>
          <p:cNvPr id="4" name="Rectangle 1">
            <a:extLst>
              <a:ext uri="{FF2B5EF4-FFF2-40B4-BE49-F238E27FC236}">
                <a16:creationId xmlns:a16="http://schemas.microsoft.com/office/drawing/2014/main" id="{4BF02FF3-8093-F2AA-B261-F9EDB7A66C16}"/>
              </a:ext>
            </a:extLst>
          </p:cNvPr>
          <p:cNvSpPr>
            <a:spLocks noChangeArrowheads="1"/>
          </p:cNvSpPr>
          <p:nvPr/>
        </p:nvSpPr>
        <p:spPr bwMode="auto">
          <a:xfrm rot="10800000" flipV="1">
            <a:off x="564696" y="1327880"/>
            <a:ext cx="11591924"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000000"/>
                </a:solidFill>
                <a:effectLst/>
                <a:latin typeface="Arial" panose="020B0604020202020204" pitchFamily="34" charset="0"/>
              </a:rPr>
              <a:t>Principe de non discrimination de l’Article L1132-1 du Code du travail (France)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1" i="0" u="none" strike="noStrike" cap="none" normalizeH="0" baseline="0" dirty="0">
              <a:ln>
                <a:noFill/>
              </a:ln>
              <a:solidFill>
                <a:srgbClr val="000000"/>
              </a:solidFill>
              <a:effectLst/>
              <a:latin typeface="Arial" panose="020B0604020202020204" pitchFamily="34" charset="0"/>
            </a:endParaRPr>
          </a:p>
          <a:p>
            <a:pPr lvl="0" eaLnBrk="0" fontAlgn="base" hangingPunct="0">
              <a:spcBef>
                <a:spcPct val="0"/>
              </a:spcBef>
              <a:spcAft>
                <a:spcPct val="0"/>
              </a:spcAft>
            </a:pPr>
            <a:r>
              <a:rPr kumimoji="0" lang="fr-FR" altLang="fr-FR" b="1" i="0" u="none" strike="noStrike" cap="none" normalizeH="0" baseline="0" dirty="0">
                <a:ln>
                  <a:noFill/>
                </a:ln>
                <a:solidFill>
                  <a:schemeClr val="accent5"/>
                </a:solidFill>
                <a:effectLst/>
                <a:latin typeface="Arial" panose="020B0604020202020204" pitchFamily="34" charset="0"/>
              </a:rPr>
              <a:t>"</a:t>
            </a:r>
            <a:r>
              <a:rPr lang="fr-FR" b="1" dirty="0">
                <a:solidFill>
                  <a:schemeClr val="accent5"/>
                </a:solidFill>
              </a:rPr>
              <a:t>Aucune personne ne peut être écartée d'une </a:t>
            </a:r>
            <a:r>
              <a:rPr lang="fr-FR" b="1" dirty="0">
                <a:solidFill>
                  <a:schemeClr val="accent5"/>
                </a:solidFill>
                <a:highlight>
                  <a:srgbClr val="FFFF00"/>
                </a:highlight>
              </a:rPr>
              <a:t>procédure de recrutement </a:t>
            </a:r>
            <a:r>
              <a:rPr lang="fr-FR" b="1" dirty="0">
                <a:solidFill>
                  <a:schemeClr val="accent5"/>
                </a:solidFill>
              </a:rPr>
              <a:t>ou de nomination ou de l'accès à un stage ou à une période de formation en entreprise, aucun salarié ne peut être sanctionné, licencié ou faire l'objet d'une mesure discriminatoire, directe ou indirecte, notamment en matière de rémunération, de mesures d'intéressement ou de distribution d'actions, de formation, de reclassement, d'affectation, de qualification, de classification, de promotion professionnelle, de mutation ou de renouvellement de contrat en raison de son </a:t>
            </a:r>
            <a:r>
              <a:rPr lang="fr-FR" b="1" dirty="0">
                <a:solidFill>
                  <a:schemeClr val="accent5"/>
                </a:solidFill>
                <a:highlight>
                  <a:srgbClr val="FFFF00"/>
                </a:highlight>
              </a:rPr>
              <a:t>origine</a:t>
            </a:r>
            <a:r>
              <a:rPr lang="fr-FR" b="1" dirty="0">
                <a:solidFill>
                  <a:schemeClr val="accent5"/>
                </a:solidFill>
              </a:rPr>
              <a:t>, de son </a:t>
            </a:r>
            <a:r>
              <a:rPr lang="fr-FR" b="1" dirty="0">
                <a:solidFill>
                  <a:schemeClr val="accent5"/>
                </a:solidFill>
                <a:highlight>
                  <a:srgbClr val="FFFF00"/>
                </a:highlight>
              </a:rPr>
              <a:t>sexe</a:t>
            </a:r>
            <a:r>
              <a:rPr lang="fr-FR" b="1" dirty="0">
                <a:solidFill>
                  <a:schemeClr val="accent5"/>
                </a:solidFill>
              </a:rPr>
              <a:t>, de ses </a:t>
            </a:r>
            <a:r>
              <a:rPr lang="fr-FR" b="1" dirty="0">
                <a:solidFill>
                  <a:schemeClr val="accent5"/>
                </a:solidFill>
                <a:highlight>
                  <a:srgbClr val="FFFF00"/>
                </a:highlight>
              </a:rPr>
              <a:t>mœurs</a:t>
            </a:r>
            <a:r>
              <a:rPr lang="fr-FR" b="1" dirty="0">
                <a:solidFill>
                  <a:schemeClr val="accent5"/>
                </a:solidFill>
              </a:rPr>
              <a:t>, de son </a:t>
            </a:r>
            <a:r>
              <a:rPr lang="fr-FR" b="1" dirty="0">
                <a:solidFill>
                  <a:schemeClr val="accent5"/>
                </a:solidFill>
                <a:highlight>
                  <a:srgbClr val="FFFF00"/>
                </a:highlight>
              </a:rPr>
              <a:t>orientation sexuelle</a:t>
            </a:r>
            <a:r>
              <a:rPr lang="fr-FR" b="1" dirty="0">
                <a:solidFill>
                  <a:schemeClr val="accent5"/>
                </a:solidFill>
              </a:rPr>
              <a:t>, de son </a:t>
            </a:r>
            <a:r>
              <a:rPr lang="fr-FR" b="1" dirty="0">
                <a:solidFill>
                  <a:schemeClr val="accent5"/>
                </a:solidFill>
                <a:highlight>
                  <a:srgbClr val="FFFF00"/>
                </a:highlight>
              </a:rPr>
              <a:t>identité de genre</a:t>
            </a:r>
            <a:r>
              <a:rPr lang="fr-FR" b="1" dirty="0">
                <a:solidFill>
                  <a:schemeClr val="accent5"/>
                </a:solidFill>
              </a:rPr>
              <a:t>, de son </a:t>
            </a:r>
            <a:r>
              <a:rPr lang="fr-FR" b="1" dirty="0">
                <a:solidFill>
                  <a:schemeClr val="accent5"/>
                </a:solidFill>
                <a:highlight>
                  <a:srgbClr val="FFFF00"/>
                </a:highlight>
              </a:rPr>
              <a:t>âge</a:t>
            </a:r>
            <a:r>
              <a:rPr lang="fr-FR" b="1" dirty="0">
                <a:solidFill>
                  <a:schemeClr val="accent5"/>
                </a:solidFill>
              </a:rPr>
              <a:t>, de sa </a:t>
            </a:r>
            <a:r>
              <a:rPr lang="fr-FR" b="1" dirty="0">
                <a:solidFill>
                  <a:schemeClr val="accent5"/>
                </a:solidFill>
                <a:highlight>
                  <a:srgbClr val="FFFF00"/>
                </a:highlight>
              </a:rPr>
              <a:t>situation de famille </a:t>
            </a:r>
            <a:r>
              <a:rPr lang="fr-FR" b="1" dirty="0">
                <a:solidFill>
                  <a:schemeClr val="accent5"/>
                </a:solidFill>
              </a:rPr>
              <a:t>ou de sa </a:t>
            </a:r>
            <a:r>
              <a:rPr lang="fr-FR" b="1" dirty="0">
                <a:solidFill>
                  <a:schemeClr val="accent5"/>
                </a:solidFill>
                <a:highlight>
                  <a:srgbClr val="FFFF00"/>
                </a:highlight>
              </a:rPr>
              <a:t>grossesse</a:t>
            </a:r>
            <a:r>
              <a:rPr lang="fr-FR" b="1" dirty="0">
                <a:solidFill>
                  <a:schemeClr val="accent5"/>
                </a:solidFill>
              </a:rPr>
              <a:t>, de ses </a:t>
            </a:r>
            <a:r>
              <a:rPr lang="fr-FR" b="1" dirty="0">
                <a:solidFill>
                  <a:schemeClr val="accent5"/>
                </a:solidFill>
                <a:highlight>
                  <a:srgbClr val="FFFF00"/>
                </a:highlight>
              </a:rPr>
              <a:t>caractéristiques génétiques</a:t>
            </a:r>
            <a:r>
              <a:rPr lang="fr-FR" b="1" dirty="0">
                <a:solidFill>
                  <a:schemeClr val="accent5"/>
                </a:solidFill>
              </a:rPr>
              <a:t>, de la particulière </a:t>
            </a:r>
            <a:r>
              <a:rPr lang="fr-FR" b="1" dirty="0">
                <a:solidFill>
                  <a:schemeClr val="accent5"/>
                </a:solidFill>
                <a:highlight>
                  <a:srgbClr val="FFFF00"/>
                </a:highlight>
              </a:rPr>
              <a:t>vulnérabilité résultant de sa situation économique</a:t>
            </a:r>
            <a:r>
              <a:rPr lang="fr-FR" b="1" dirty="0">
                <a:solidFill>
                  <a:schemeClr val="accent5"/>
                </a:solidFill>
              </a:rPr>
              <a:t>, apparente ou connue de son auteur, de son </a:t>
            </a:r>
            <a:r>
              <a:rPr lang="fr-FR" b="1" dirty="0">
                <a:solidFill>
                  <a:schemeClr val="accent5"/>
                </a:solidFill>
                <a:highlight>
                  <a:srgbClr val="FFFF00"/>
                </a:highlight>
              </a:rPr>
              <a:t>appartenance</a:t>
            </a:r>
            <a:r>
              <a:rPr lang="fr-FR" b="1" dirty="0">
                <a:solidFill>
                  <a:schemeClr val="accent5"/>
                </a:solidFill>
              </a:rPr>
              <a:t> ou de sa non-appartenance, vraie ou supposée, à une </a:t>
            </a:r>
            <a:r>
              <a:rPr lang="fr-FR" b="1" dirty="0">
                <a:solidFill>
                  <a:schemeClr val="accent5"/>
                </a:solidFill>
                <a:highlight>
                  <a:srgbClr val="FFFF00"/>
                </a:highlight>
              </a:rPr>
              <a:t>ethnie</a:t>
            </a:r>
            <a:r>
              <a:rPr lang="fr-FR" b="1" dirty="0">
                <a:solidFill>
                  <a:schemeClr val="accent5"/>
                </a:solidFill>
              </a:rPr>
              <a:t>, une </a:t>
            </a:r>
            <a:r>
              <a:rPr lang="fr-FR" b="1" dirty="0">
                <a:solidFill>
                  <a:schemeClr val="accent5"/>
                </a:solidFill>
                <a:highlight>
                  <a:srgbClr val="FFFF00"/>
                </a:highlight>
              </a:rPr>
              <a:t>nation</a:t>
            </a:r>
            <a:r>
              <a:rPr lang="fr-FR" b="1" dirty="0">
                <a:solidFill>
                  <a:schemeClr val="accent5"/>
                </a:solidFill>
              </a:rPr>
              <a:t> ou une prétendue </a:t>
            </a:r>
            <a:r>
              <a:rPr lang="fr-FR" b="1" dirty="0">
                <a:solidFill>
                  <a:schemeClr val="accent5"/>
                </a:solidFill>
                <a:highlight>
                  <a:srgbClr val="FFFF00"/>
                </a:highlight>
              </a:rPr>
              <a:t>race</a:t>
            </a:r>
            <a:r>
              <a:rPr lang="fr-FR" b="1" dirty="0">
                <a:solidFill>
                  <a:schemeClr val="accent5"/>
                </a:solidFill>
              </a:rPr>
              <a:t>, de ses </a:t>
            </a:r>
            <a:r>
              <a:rPr lang="fr-FR" b="1" dirty="0">
                <a:solidFill>
                  <a:schemeClr val="accent5"/>
                </a:solidFill>
                <a:highlight>
                  <a:srgbClr val="FFFF00"/>
                </a:highlight>
              </a:rPr>
              <a:t>opinions politiques</a:t>
            </a:r>
            <a:r>
              <a:rPr lang="fr-FR" b="1" dirty="0">
                <a:solidFill>
                  <a:schemeClr val="accent5"/>
                </a:solidFill>
              </a:rPr>
              <a:t>, de ses </a:t>
            </a:r>
            <a:r>
              <a:rPr lang="fr-FR" b="1" dirty="0">
                <a:solidFill>
                  <a:schemeClr val="accent5"/>
                </a:solidFill>
                <a:highlight>
                  <a:srgbClr val="FFFF00"/>
                </a:highlight>
              </a:rPr>
              <a:t>activités syndicales ou mutualistes</a:t>
            </a:r>
            <a:r>
              <a:rPr lang="fr-FR" b="1" dirty="0">
                <a:solidFill>
                  <a:schemeClr val="accent5"/>
                </a:solidFill>
              </a:rPr>
              <a:t>, de son exercice d'un </a:t>
            </a:r>
            <a:r>
              <a:rPr lang="fr-FR" b="1" dirty="0">
                <a:solidFill>
                  <a:schemeClr val="accent5"/>
                </a:solidFill>
                <a:highlight>
                  <a:srgbClr val="FFFF00"/>
                </a:highlight>
              </a:rPr>
              <a:t>mandat électif</a:t>
            </a:r>
            <a:r>
              <a:rPr lang="fr-FR" b="1" dirty="0">
                <a:solidFill>
                  <a:schemeClr val="accent5"/>
                </a:solidFill>
              </a:rPr>
              <a:t>, de ses </a:t>
            </a:r>
            <a:r>
              <a:rPr lang="fr-FR" b="1" dirty="0">
                <a:solidFill>
                  <a:schemeClr val="accent5"/>
                </a:solidFill>
                <a:highlight>
                  <a:srgbClr val="FFFF00"/>
                </a:highlight>
              </a:rPr>
              <a:t>convictions religieuses</a:t>
            </a:r>
            <a:r>
              <a:rPr lang="fr-FR" b="1" dirty="0">
                <a:solidFill>
                  <a:schemeClr val="accent5"/>
                </a:solidFill>
              </a:rPr>
              <a:t>, de son </a:t>
            </a:r>
            <a:r>
              <a:rPr lang="fr-FR" b="1" dirty="0">
                <a:solidFill>
                  <a:schemeClr val="accent5"/>
                </a:solidFill>
                <a:highlight>
                  <a:srgbClr val="FFFF00"/>
                </a:highlight>
              </a:rPr>
              <a:t>apparence physique</a:t>
            </a:r>
            <a:r>
              <a:rPr lang="fr-FR" b="1" dirty="0">
                <a:solidFill>
                  <a:schemeClr val="accent5"/>
                </a:solidFill>
              </a:rPr>
              <a:t>, de son </a:t>
            </a:r>
            <a:r>
              <a:rPr lang="fr-FR" b="1" dirty="0">
                <a:solidFill>
                  <a:schemeClr val="accent5"/>
                </a:solidFill>
                <a:highlight>
                  <a:srgbClr val="FFFF00"/>
                </a:highlight>
              </a:rPr>
              <a:t>nom </a:t>
            </a:r>
            <a:r>
              <a:rPr lang="fr-FR" b="1" dirty="0">
                <a:solidFill>
                  <a:schemeClr val="accent5"/>
                </a:solidFill>
              </a:rPr>
              <a:t>de famille, de son </a:t>
            </a:r>
            <a:r>
              <a:rPr lang="fr-FR" b="1" dirty="0">
                <a:solidFill>
                  <a:schemeClr val="accent5"/>
                </a:solidFill>
                <a:highlight>
                  <a:srgbClr val="FFFF00"/>
                </a:highlight>
              </a:rPr>
              <a:t>lieu de résidence </a:t>
            </a:r>
            <a:r>
              <a:rPr lang="fr-FR" b="1" dirty="0">
                <a:solidFill>
                  <a:schemeClr val="accent5"/>
                </a:solidFill>
              </a:rPr>
              <a:t>ou de </a:t>
            </a:r>
            <a:r>
              <a:rPr lang="fr-FR" b="1" dirty="0">
                <a:solidFill>
                  <a:schemeClr val="accent5"/>
                </a:solidFill>
                <a:highlight>
                  <a:srgbClr val="FFFF00"/>
                </a:highlight>
              </a:rPr>
              <a:t>sa domiciliation bancaire</a:t>
            </a:r>
            <a:r>
              <a:rPr lang="fr-FR" b="1" dirty="0">
                <a:solidFill>
                  <a:schemeClr val="accent5"/>
                </a:solidFill>
              </a:rPr>
              <a:t>, ou en raison de son </a:t>
            </a:r>
            <a:r>
              <a:rPr lang="fr-FR" b="1" dirty="0">
                <a:solidFill>
                  <a:schemeClr val="accent5"/>
                </a:solidFill>
                <a:highlight>
                  <a:srgbClr val="FFFF00"/>
                </a:highlight>
              </a:rPr>
              <a:t>état de santé</a:t>
            </a:r>
            <a:r>
              <a:rPr lang="fr-FR" b="1" dirty="0">
                <a:solidFill>
                  <a:schemeClr val="accent5"/>
                </a:solidFill>
              </a:rPr>
              <a:t>, de sa </a:t>
            </a:r>
            <a:r>
              <a:rPr lang="fr-FR" b="1" dirty="0">
                <a:solidFill>
                  <a:schemeClr val="accent5"/>
                </a:solidFill>
                <a:highlight>
                  <a:srgbClr val="FFFF00"/>
                </a:highlight>
              </a:rPr>
              <a:t>perte d'autonomie </a:t>
            </a:r>
            <a:r>
              <a:rPr lang="fr-FR" b="1" dirty="0">
                <a:solidFill>
                  <a:schemeClr val="accent5"/>
                </a:solidFill>
              </a:rPr>
              <a:t>ou de son </a:t>
            </a:r>
            <a:r>
              <a:rPr lang="fr-FR" b="1" dirty="0">
                <a:solidFill>
                  <a:schemeClr val="accent5"/>
                </a:solidFill>
                <a:highlight>
                  <a:srgbClr val="FFFF00"/>
                </a:highlight>
              </a:rPr>
              <a:t>handicap</a:t>
            </a:r>
            <a:r>
              <a:rPr lang="fr-FR" b="1" dirty="0">
                <a:solidFill>
                  <a:schemeClr val="accent5"/>
                </a:solidFill>
              </a:rPr>
              <a:t>, de sa </a:t>
            </a:r>
            <a:r>
              <a:rPr lang="fr-FR" b="1" dirty="0">
                <a:solidFill>
                  <a:schemeClr val="accent5"/>
                </a:solidFill>
                <a:highlight>
                  <a:srgbClr val="FFFF00"/>
                </a:highlight>
              </a:rPr>
              <a:t>capacité à s'exprimer dans une langue autre que le français</a:t>
            </a:r>
            <a:r>
              <a:rPr kumimoji="0" lang="fr-FR" altLang="fr-FR" b="1" i="0" u="none" strike="noStrike" cap="none" normalizeH="0" baseline="0" dirty="0">
                <a:ln>
                  <a:noFill/>
                </a:ln>
                <a:solidFill>
                  <a:schemeClr val="accent5"/>
                </a:solidFill>
                <a:effectLst/>
                <a:latin typeface="Arial" panose="020B0604020202020204" pitchFamily="34" charset="0"/>
              </a:rPr>
              <a:t> ou de sa </a:t>
            </a:r>
            <a:r>
              <a:rPr kumimoji="0" lang="fr-FR" altLang="fr-FR" b="1" i="0" u="none" strike="noStrike" cap="none" normalizeH="0" baseline="0" dirty="0">
                <a:ln>
                  <a:noFill/>
                </a:ln>
                <a:solidFill>
                  <a:schemeClr val="accent5"/>
                </a:solidFill>
                <a:effectLst/>
                <a:highlight>
                  <a:srgbClr val="FFFF00"/>
                </a:highlight>
                <a:latin typeface="Arial" panose="020B0604020202020204" pitchFamily="34" charset="0"/>
              </a:rPr>
              <a:t>qualité de lanceur d'alerte</a:t>
            </a:r>
            <a:r>
              <a:rPr kumimoji="0" lang="fr-FR" altLang="fr-FR" b="1" i="0" u="none" strike="noStrike" cap="none" normalizeH="0" baseline="0" dirty="0">
                <a:ln>
                  <a:noFill/>
                </a:ln>
                <a:solidFill>
                  <a:schemeClr val="accent5"/>
                </a:solidFill>
                <a:effectLst/>
                <a:latin typeface="Arial" panose="020B0604020202020204" pitchFamily="34" charset="0"/>
              </a:rPr>
              <a:t>."</a:t>
            </a:r>
            <a:endParaRPr kumimoji="0" lang="fr-FR" altLang="fr-FR" b="0" i="0" u="none" strike="noStrike" cap="none" normalizeH="0" baseline="0" dirty="0">
              <a:ln>
                <a:noFill/>
              </a:ln>
              <a:solidFill>
                <a:schemeClr val="accent5"/>
              </a:solidFill>
              <a:effectLst/>
              <a:latin typeface="Arial" panose="020B0604020202020204" pitchFamily="34" charset="0"/>
            </a:endParaRPr>
          </a:p>
        </p:txBody>
      </p:sp>
    </p:spTree>
    <p:extLst>
      <p:ext uri="{BB962C8B-B14F-4D97-AF65-F5344CB8AC3E}">
        <p14:creationId xmlns:p14="http://schemas.microsoft.com/office/powerpoint/2010/main" val="327476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07055-1477-C9ED-9B75-AB277F37D7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3599C3-7952-83E8-82F1-E06498070EDE}"/>
              </a:ext>
            </a:extLst>
          </p:cNvPr>
          <p:cNvSpPr>
            <a:spLocks noGrp="1"/>
          </p:cNvSpPr>
          <p:nvPr>
            <p:ph type="title"/>
          </p:nvPr>
        </p:nvSpPr>
        <p:spPr>
          <a:xfrm>
            <a:off x="400050" y="1"/>
            <a:ext cx="10688326" cy="1690688"/>
          </a:xfrm>
        </p:spPr>
        <p:txBody>
          <a:bodyPr>
            <a:normAutofit/>
          </a:bodyPr>
          <a:lstStyle/>
          <a:p>
            <a:r>
              <a:rPr lang="fr-FR" sz="4400" dirty="0"/>
              <a:t>Les obligations légales liées au recrutement</a:t>
            </a:r>
            <a:endParaRPr sz="4400" dirty="0"/>
          </a:p>
        </p:txBody>
      </p:sp>
      <p:sp>
        <p:nvSpPr>
          <p:cNvPr id="4" name="Rectangle 1">
            <a:extLst>
              <a:ext uri="{FF2B5EF4-FFF2-40B4-BE49-F238E27FC236}">
                <a16:creationId xmlns:a16="http://schemas.microsoft.com/office/drawing/2014/main" id="{E983F0A3-441C-E21E-9F28-58FFE1C45435}"/>
              </a:ext>
            </a:extLst>
          </p:cNvPr>
          <p:cNvSpPr>
            <a:spLocks noChangeArrowheads="1"/>
          </p:cNvSpPr>
          <p:nvPr/>
        </p:nvSpPr>
        <p:spPr bwMode="auto">
          <a:xfrm rot="10800000" flipV="1">
            <a:off x="600076" y="1536174"/>
            <a:ext cx="1068832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000000"/>
                </a:solidFill>
                <a:effectLst/>
                <a:latin typeface="Arial" panose="020B0604020202020204" pitchFamily="34" charset="0"/>
              </a:rPr>
              <a:t>Principe de non discrimination de l’Article L1132-1 du Code du travail (France)</a:t>
            </a:r>
            <a:endParaRPr kumimoji="0" lang="fr-FR" altLang="fr-FR" sz="2000" b="1"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1" i="0" u="none" strike="noStrike" cap="none" normalizeH="0" baseline="0" dirty="0">
              <a:ln>
                <a:noFill/>
              </a:ln>
              <a:solidFill>
                <a:srgbClr val="000000"/>
              </a:solidFill>
              <a:effectLst/>
              <a:latin typeface="Arial" panose="020B0604020202020204" pitchFamily="34" charset="0"/>
            </a:endParaRPr>
          </a:p>
          <a:p>
            <a:pPr eaLnBrk="0" fontAlgn="base" hangingPunct="0">
              <a:spcBef>
                <a:spcPct val="0"/>
              </a:spcBef>
              <a:spcAft>
                <a:spcPct val="0"/>
              </a:spcAft>
            </a:pPr>
            <a:r>
              <a:rPr lang="fr-FR" sz="2400" b="1" dirty="0">
                <a:solidFill>
                  <a:schemeClr val="accent5"/>
                </a:solidFill>
                <a:latin typeface="Arial" panose="020B0604020202020204" pitchFamily="34" charset="0"/>
              </a:rPr>
              <a:t>« </a:t>
            </a:r>
            <a:r>
              <a:rPr lang="fr-FR" sz="2400" b="1" dirty="0">
                <a:solidFill>
                  <a:schemeClr val="accent5"/>
                </a:solidFill>
              </a:rPr>
              <a:t>Toute discrimination fondée sur l'une des caractéristiques énumérées est interdite. Les employeurs sont tenus de </a:t>
            </a:r>
            <a:r>
              <a:rPr lang="fr-FR" sz="2400" b="1" dirty="0">
                <a:solidFill>
                  <a:schemeClr val="accent5"/>
                </a:solidFill>
                <a:highlight>
                  <a:srgbClr val="FFFF00"/>
                </a:highlight>
              </a:rPr>
              <a:t>respecter ce principe de non-discrimination et de mettre en place des politiques et des pratiques qui favorisent l'égalité des chances et l'inclusion </a:t>
            </a:r>
            <a:r>
              <a:rPr lang="fr-FR" sz="2400" b="1" dirty="0">
                <a:solidFill>
                  <a:schemeClr val="accent5"/>
                </a:solidFill>
              </a:rPr>
              <a:t>au sein de leur organisation. Les salariés qui estiment avoir été victimes de discrimination ont la possibilité de porter plainte et de demander réparation en vertu de cette loi. »</a:t>
            </a:r>
          </a:p>
        </p:txBody>
      </p:sp>
    </p:spTree>
    <p:extLst>
      <p:ext uri="{BB962C8B-B14F-4D97-AF65-F5344CB8AC3E}">
        <p14:creationId xmlns:p14="http://schemas.microsoft.com/office/powerpoint/2010/main" val="3626028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285B5D-2324-B0EE-573B-BAE05A153EF3}"/>
              </a:ext>
            </a:extLst>
          </p:cNvPr>
          <p:cNvSpPr>
            <a:spLocks noGrp="1"/>
          </p:cNvSpPr>
          <p:nvPr>
            <p:ph type="title"/>
          </p:nvPr>
        </p:nvSpPr>
        <p:spPr>
          <a:xfrm>
            <a:off x="572776" y="365125"/>
            <a:ext cx="5711910" cy="3568246"/>
          </a:xfrm>
        </p:spPr>
        <p:txBody>
          <a:bodyPr>
            <a:normAutofit fontScale="90000"/>
          </a:bodyPr>
          <a:lstStyle/>
          <a:p>
            <a:br>
              <a:rPr lang="fr-FR" dirty="0"/>
            </a:br>
            <a:br>
              <a:rPr lang="fr-FR" dirty="0"/>
            </a:br>
            <a:br>
              <a:rPr lang="fr-FR" dirty="0"/>
            </a:br>
            <a:br>
              <a:rPr lang="fr-FR" dirty="0"/>
            </a:br>
            <a:br>
              <a:rPr lang="fr-FR" sz="4000" dirty="0"/>
            </a:br>
            <a:br>
              <a:rPr lang="fr-FR" sz="4000" dirty="0"/>
            </a:br>
            <a:r>
              <a:rPr lang="fr-FR" sz="4000" dirty="0"/>
              <a:t>En trinôme :</a:t>
            </a:r>
            <a:br>
              <a:rPr lang="fr-FR" sz="4000" dirty="0"/>
            </a:br>
            <a:r>
              <a:rPr lang="fr-FR" sz="4000" dirty="0"/>
              <a:t>1) Cherchez l’intru parmi les 27 pictogrammes</a:t>
            </a:r>
            <a:br>
              <a:rPr lang="fr-FR" sz="4000" dirty="0"/>
            </a:br>
            <a:br>
              <a:rPr lang="fr-FR" sz="4000" dirty="0"/>
            </a:br>
            <a:r>
              <a:rPr lang="fr-FR" sz="4000" dirty="0"/>
              <a:t>2) Faites des regroupements par thèmes et soyez prêts à les présenter au groupe</a:t>
            </a:r>
          </a:p>
        </p:txBody>
      </p:sp>
      <p:pic>
        <p:nvPicPr>
          <p:cNvPr id="1026" name="Picture 2" descr="Les 26 critères de discrimination interdits par la loi | Genially">
            <a:extLst>
              <a:ext uri="{FF2B5EF4-FFF2-40B4-BE49-F238E27FC236}">
                <a16:creationId xmlns:a16="http://schemas.microsoft.com/office/drawing/2014/main" id="{CE2C6BB8-2495-5429-79C8-434E3958357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61799" y="272028"/>
            <a:ext cx="4397861" cy="622084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B9397516-C2CC-B960-58AB-2C4DA7C9DC01}"/>
              </a:ext>
            </a:extLst>
          </p:cNvPr>
          <p:cNvPicPr>
            <a:picLocks noChangeAspect="1"/>
          </p:cNvPicPr>
          <p:nvPr/>
        </p:nvPicPr>
        <p:blipFill>
          <a:blip r:embed="rId4"/>
          <a:stretch>
            <a:fillRect/>
          </a:stretch>
        </p:blipFill>
        <p:spPr>
          <a:xfrm>
            <a:off x="2394465" y="330783"/>
            <a:ext cx="2068532" cy="1041889"/>
          </a:xfrm>
          <a:prstGeom prst="rect">
            <a:avLst/>
          </a:prstGeom>
        </p:spPr>
      </p:pic>
    </p:spTree>
    <p:extLst>
      <p:ext uri="{BB962C8B-B14F-4D97-AF65-F5344CB8AC3E}">
        <p14:creationId xmlns:p14="http://schemas.microsoft.com/office/powerpoint/2010/main" val="2470938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8BF8C-BFA5-ED46-0E99-5BB6C119D817}"/>
              </a:ext>
            </a:extLst>
          </p:cNvPr>
          <p:cNvSpPr>
            <a:spLocks noGrp="1"/>
          </p:cNvSpPr>
          <p:nvPr>
            <p:ph type="title"/>
          </p:nvPr>
        </p:nvSpPr>
        <p:spPr>
          <a:xfrm>
            <a:off x="572776" y="614597"/>
            <a:ext cx="10515600" cy="1454046"/>
          </a:xfrm>
        </p:spPr>
        <p:txBody>
          <a:bodyPr>
            <a:normAutofit/>
          </a:bodyPr>
          <a:lstStyle/>
          <a:p>
            <a:r>
              <a:rPr lang="fr-FR" altLang="fr-FR" b="1" dirty="0">
                <a:solidFill>
                  <a:srgbClr val="000000"/>
                </a:solidFill>
                <a:latin typeface="Arial" panose="020B0604020202020204" pitchFamily="34" charset="0"/>
              </a:rPr>
              <a:t>⚖️ Points clés </a:t>
            </a:r>
            <a:br>
              <a:rPr lang="fr-FR" altLang="fr-FR" b="1" dirty="0">
                <a:solidFill>
                  <a:srgbClr val="000000"/>
                </a:solidFill>
                <a:latin typeface="Arial" panose="020B0604020202020204" pitchFamily="34" charset="0"/>
              </a:rPr>
            </a:br>
            <a:endParaRPr lang="fr-FR" dirty="0"/>
          </a:p>
        </p:txBody>
      </p:sp>
      <p:sp>
        <p:nvSpPr>
          <p:cNvPr id="4" name="Rectangle 1">
            <a:extLst>
              <a:ext uri="{FF2B5EF4-FFF2-40B4-BE49-F238E27FC236}">
                <a16:creationId xmlns:a16="http://schemas.microsoft.com/office/drawing/2014/main" id="{0FDF379E-AD25-EEB2-CA73-ABA781DA4E7A}"/>
              </a:ext>
            </a:extLst>
          </p:cNvPr>
          <p:cNvSpPr>
            <a:spLocks noGrp="1" noChangeArrowheads="1"/>
          </p:cNvSpPr>
          <p:nvPr>
            <p:ph idx="1"/>
          </p:nvPr>
        </p:nvSpPr>
        <p:spPr bwMode="auto">
          <a:xfrm>
            <a:off x="572776" y="1662194"/>
            <a:ext cx="10759788"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fr-FR" altLang="fr-FR" b="1" i="0" u="none" strike="noStrike" cap="none" normalizeH="0" baseline="0" dirty="0">
                <a:ln>
                  <a:noFill/>
                </a:ln>
                <a:solidFill>
                  <a:srgbClr val="000000"/>
                </a:solidFill>
                <a:effectLst/>
                <a:latin typeface="Arial" panose="020B0604020202020204" pitchFamily="34" charset="0"/>
              </a:rPr>
              <a:t>Le principe d’égalité de traitement</a:t>
            </a:r>
            <a:r>
              <a:rPr kumimoji="0" lang="fr-FR" altLang="fr-FR" b="0" i="0" u="none" strike="noStrike" cap="none" normalizeH="0" baseline="0" dirty="0">
                <a:ln>
                  <a:noFill/>
                </a:ln>
                <a:solidFill>
                  <a:srgbClr val="000000"/>
                </a:solidFill>
                <a:effectLst/>
                <a:latin typeface="Arial" panose="020B0604020202020204" pitchFamily="34" charset="0"/>
              </a:rPr>
              <a:t> est un fondement du droit du travail.</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fr-FR" altLang="fr-FR" b="0" i="0" u="none" strike="noStrike" cap="none" normalizeH="0" baseline="0" dirty="0">
                <a:ln>
                  <a:noFill/>
                </a:ln>
                <a:solidFill>
                  <a:srgbClr val="000000"/>
                </a:solidFill>
                <a:effectLst/>
                <a:latin typeface="Arial" panose="020B0604020202020204" pitchFamily="34" charset="0"/>
              </a:rPr>
              <a:t>La </a:t>
            </a:r>
            <a:r>
              <a:rPr kumimoji="0" lang="fr-FR" altLang="fr-FR" b="1" i="0" u="none" strike="noStrike" cap="none" normalizeH="0" baseline="0" dirty="0">
                <a:ln>
                  <a:noFill/>
                </a:ln>
                <a:solidFill>
                  <a:srgbClr val="000000"/>
                </a:solidFill>
                <a:effectLst/>
                <a:latin typeface="Arial" panose="020B0604020202020204" pitchFamily="34" charset="0"/>
              </a:rPr>
              <a:t>discrimination peut être directe ou indirecte</a:t>
            </a:r>
            <a:r>
              <a:rPr kumimoji="0" lang="fr-FR" altLang="fr-FR" b="0" i="0" u="none" strike="noStrike" cap="none" normalizeH="0" baseline="0" dirty="0">
                <a:ln>
                  <a:noFill/>
                </a:ln>
                <a:solidFill>
                  <a:srgbClr val="000000"/>
                </a:solidFill>
                <a:effectLst/>
                <a:latin typeface="Arial" panose="020B0604020202020204" pitchFamily="34" charset="0"/>
              </a:rPr>
              <a:t> (ex. : critère apparemment neutre mais défavorable à un groupe).</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fr-FR" altLang="fr-FR" b="0" i="0" u="none" strike="noStrike" cap="none" normalizeH="0" baseline="0" dirty="0">
                <a:ln>
                  <a:noFill/>
                </a:ln>
                <a:solidFill>
                  <a:srgbClr val="000000"/>
                </a:solidFill>
                <a:effectLst/>
                <a:latin typeface="Arial" panose="020B0604020202020204" pitchFamily="34" charset="0"/>
              </a:rPr>
              <a:t>La </a:t>
            </a:r>
            <a:r>
              <a:rPr kumimoji="0" lang="fr-FR" altLang="fr-FR" b="1" i="0" u="none" strike="noStrike" cap="none" normalizeH="0" baseline="0" dirty="0">
                <a:ln>
                  <a:noFill/>
                </a:ln>
                <a:solidFill>
                  <a:srgbClr val="000000"/>
                </a:solidFill>
                <a:effectLst/>
                <a:latin typeface="Arial" panose="020B0604020202020204" pitchFamily="34" charset="0"/>
              </a:rPr>
              <a:t>liste des critères est évolutive</a:t>
            </a:r>
            <a:r>
              <a:rPr kumimoji="0" lang="fr-FR" altLang="fr-FR" b="0" i="0" u="none" strike="noStrike" cap="none" normalizeH="0" baseline="0" dirty="0">
                <a:ln>
                  <a:noFill/>
                </a:ln>
                <a:solidFill>
                  <a:srgbClr val="000000"/>
                </a:solidFill>
                <a:effectLst/>
                <a:latin typeface="Arial" panose="020B0604020202020204" pitchFamily="34" charset="0"/>
              </a:rPr>
              <a:t> (ajouts réguliers par la loi, ex. : identité de genre, vulnérabilité économique</a:t>
            </a:r>
            <a:r>
              <a:rPr lang="fr-FR" altLang="fr-FR" dirty="0">
                <a:solidFill>
                  <a:srgbClr val="000000"/>
                </a:solidFill>
                <a:latin typeface="Arial" panose="020B0604020202020204" pitchFamily="34" charset="0"/>
              </a:rPr>
              <a:t>, </a:t>
            </a:r>
            <a:r>
              <a:rPr kumimoji="0" lang="fr-FR" altLang="fr-FR" b="0" i="0" u="none" strike="noStrike" cap="none" normalizeH="0" baseline="0" dirty="0">
                <a:ln>
                  <a:noFill/>
                </a:ln>
                <a:solidFill>
                  <a:srgbClr val="000000"/>
                </a:solidFill>
                <a:effectLst/>
                <a:latin typeface="Arial" panose="020B0604020202020204" pitchFamily="34" charset="0"/>
              </a:rPr>
              <a:t>lanceur d’alerte…).</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fr-FR" altLang="fr-FR" b="0" i="0" u="none" strike="noStrike" cap="none" normalizeH="0" baseline="0" dirty="0">
                <a:ln>
                  <a:noFill/>
                </a:ln>
                <a:solidFill>
                  <a:srgbClr val="000000"/>
                </a:solidFill>
                <a:effectLst/>
                <a:latin typeface="Arial" panose="020B0604020202020204" pitchFamily="34" charset="0"/>
              </a:rPr>
              <a:t>Le texte s’applique </a:t>
            </a:r>
            <a:r>
              <a:rPr kumimoji="0" lang="fr-FR" altLang="fr-FR" b="1" i="0" u="none" strike="noStrike" cap="none" normalizeH="0" baseline="0" dirty="0">
                <a:ln>
                  <a:noFill/>
                </a:ln>
                <a:solidFill>
                  <a:srgbClr val="000000"/>
                </a:solidFill>
                <a:effectLst/>
                <a:latin typeface="Arial" panose="020B0604020202020204" pitchFamily="34" charset="0"/>
              </a:rPr>
              <a:t>dès la phase de recrutement</a:t>
            </a:r>
            <a:r>
              <a:rPr kumimoji="0" lang="fr-FR" altLang="fr-FR" b="0" i="0" u="none" strike="noStrike" cap="none" normalizeH="0" baseline="0" dirty="0">
                <a:ln>
                  <a:noFill/>
                </a:ln>
                <a:solidFill>
                  <a:srgbClr val="000000"/>
                </a:solidFill>
                <a:effectLst/>
                <a:latin typeface="Arial" panose="020B0604020202020204" pitchFamily="34" charset="0"/>
              </a:rPr>
              <a:t>, même avant l’entretien.</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fr-FR" altLang="fr-FR" b="0" i="0" u="none" strike="noStrike" cap="none" normalizeH="0" baseline="0" dirty="0">
                <a:ln>
                  <a:noFill/>
                </a:ln>
                <a:solidFill>
                  <a:srgbClr val="000000"/>
                </a:solidFill>
                <a:effectLst/>
                <a:latin typeface="Arial" panose="020B0604020202020204" pitchFamily="34" charset="0"/>
              </a:rPr>
              <a:t>L’entreprise peut être </a:t>
            </a:r>
            <a:r>
              <a:rPr kumimoji="0" lang="fr-FR" altLang="fr-FR" b="1" i="0" u="none" strike="noStrike" cap="none" normalizeH="0" baseline="0" dirty="0">
                <a:ln>
                  <a:noFill/>
                </a:ln>
                <a:solidFill>
                  <a:srgbClr val="000000"/>
                </a:solidFill>
                <a:effectLst/>
                <a:latin typeface="Arial" panose="020B0604020202020204" pitchFamily="34" charset="0"/>
              </a:rPr>
              <a:t>sanctionnée civilement et pénalement</a:t>
            </a:r>
            <a:r>
              <a:rPr kumimoji="0" lang="fr-FR" altLang="fr-FR" b="0" i="0" u="none" strike="noStrike" cap="none" normalizeH="0" baseline="0" dirty="0">
                <a:ln>
                  <a:noFill/>
                </a:ln>
                <a:solidFill>
                  <a:srgbClr val="000000"/>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27486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La discrimination directe</a:t>
            </a:r>
          </a:p>
        </p:txBody>
      </p:sp>
      <p:sp>
        <p:nvSpPr>
          <p:cNvPr id="3" name="Espace réservé du contenu 2"/>
          <p:cNvSpPr>
            <a:spLocks noGrp="1"/>
          </p:cNvSpPr>
          <p:nvPr>
            <p:ph idx="1"/>
          </p:nvPr>
        </p:nvSpPr>
        <p:spPr/>
        <p:txBody>
          <a:bodyPr>
            <a:noAutofit/>
          </a:bodyPr>
          <a:lstStyle/>
          <a:p>
            <a:r>
              <a:rPr lang="fr-FR" sz="1600" dirty="0"/>
              <a:t>« Une discrimination directe se produit lorsque, « en raison d’un critère prohibé, une personne est traitée de manière moins favorable qu'une autre ne l'est, ne l'a été ou ne le sera dans une situation comparable ». </a:t>
            </a:r>
            <a:endParaRPr lang="fr-FR" sz="1400" dirty="0"/>
          </a:p>
          <a:p>
            <a:pPr marL="39687" indent="0">
              <a:buNone/>
            </a:pPr>
            <a:r>
              <a:rPr lang="fr-FR" sz="1600" dirty="0"/>
              <a:t>Une discrimination directe se définit donc par </a:t>
            </a:r>
            <a:r>
              <a:rPr lang="fr-FR" sz="1600" b="1" dirty="0"/>
              <a:t>3 conditions cumulatives </a:t>
            </a:r>
            <a:r>
              <a:rPr lang="fr-FR" sz="1600" dirty="0"/>
              <a:t>: </a:t>
            </a:r>
            <a:endParaRPr lang="fr-FR" sz="1400" dirty="0"/>
          </a:p>
          <a:p>
            <a:r>
              <a:rPr lang="fr-FR" sz="1600" dirty="0"/>
              <a:t>une rupture d’</a:t>
            </a:r>
            <a:r>
              <a:rPr lang="fr-FR" sz="1600" dirty="0" err="1"/>
              <a:t>égalité</a:t>
            </a:r>
            <a:r>
              <a:rPr lang="fr-FR" sz="1600" dirty="0"/>
              <a:t> dans une situation comparable... </a:t>
            </a:r>
            <a:endParaRPr lang="fr-FR" sz="1400" dirty="0"/>
          </a:p>
          <a:p>
            <a:r>
              <a:rPr lang="fr-FR" sz="1600" dirty="0"/>
              <a:t>...reposant sur un ou plusieurs critères prohibés par le code pénal (âge, sexe, origine réelle ou supposée, appartenance vraie ou supposée à une ethnie, une nation, une race, situation de famille, orientation ou identité sexuelle, mœurs, caractéristiques génétiques, apparence physique, handicap, état de santé, état de grossesse, patronyme, opinions politiques, convictions religieuses, activités syndicales, lieu de résidence, vulnérabilité sociale)... </a:t>
            </a:r>
          </a:p>
          <a:p>
            <a:r>
              <a:rPr lang="fr-FR" sz="1600" dirty="0"/>
              <a:t>... et s’exerçant dans un des champs suivants : fourniture d’un bien ou d’un service, vie professionnelle, santé, éducation et fiscalité. </a:t>
            </a:r>
            <a:endParaRPr lang="fr-FR" sz="1400" dirty="0"/>
          </a:p>
          <a:p>
            <a:pPr marL="39687" indent="0">
              <a:buNone/>
            </a:pPr>
            <a:endParaRPr lang="fr-FR" sz="1600" dirty="0"/>
          </a:p>
          <a:p>
            <a:pPr marL="39687" indent="0">
              <a:buNone/>
            </a:pPr>
            <a:r>
              <a:rPr lang="fr-FR" sz="1600" dirty="0"/>
              <a:t>Ex : une personne en charge d’un recrutement refuse d’employer un agent de 53 ans car il est considéré comme trop âgé pour occuper le poste. </a:t>
            </a:r>
            <a:endParaRPr lang="fr-FR" sz="1400" dirty="0"/>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rgbClr val="00326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D3B6CB-722A-4B8E-9787-9814958463A7}" type="slidenum">
              <a:rPr lang="fr-FR" smtClean="0"/>
              <a:pPr/>
              <a:t>10</a:t>
            </a:fld>
            <a:endParaRPr lang="fr-FR"/>
          </a:p>
        </p:txBody>
      </p:sp>
    </p:spTree>
    <p:extLst>
      <p:ext uri="{BB962C8B-B14F-4D97-AF65-F5344CB8AC3E}">
        <p14:creationId xmlns:p14="http://schemas.microsoft.com/office/powerpoint/2010/main" val="2038159289"/>
      </p:ext>
    </p:extLst>
  </p:cSld>
  <p:clrMapOvr>
    <a:masterClrMapping/>
  </p:clrMapOvr>
</p:sld>
</file>

<file path=ppt/theme/theme1.xml><?xml version="1.0" encoding="utf-8"?>
<a:theme xmlns:a="http://schemas.openxmlformats.org/drawingml/2006/main" name="Thème Office">
  <a:themeElements>
    <a:clrScheme name="UniversitéParis1_PanthéonSorbonne">
      <a:dk1>
        <a:srgbClr val="00386E"/>
      </a:dk1>
      <a:lt1>
        <a:srgbClr val="FFFFFF"/>
      </a:lt1>
      <a:dk2>
        <a:srgbClr val="000000"/>
      </a:dk2>
      <a:lt2>
        <a:srgbClr val="FFFFFF"/>
      </a:lt2>
      <a:accent1>
        <a:srgbClr val="ED9B27"/>
      </a:accent1>
      <a:accent2>
        <a:srgbClr val="9CD6D1"/>
      </a:accent2>
      <a:accent3>
        <a:srgbClr val="F94D49"/>
      </a:accent3>
      <a:accent4>
        <a:srgbClr val="58239C"/>
      </a:accent4>
      <a:accent5>
        <a:srgbClr val="3C99DE"/>
      </a:accent5>
      <a:accent6>
        <a:srgbClr val="2E4D49"/>
      </a:accent6>
      <a:hlink>
        <a:srgbClr val="3C99DE"/>
      </a:hlink>
      <a:folHlink>
        <a:srgbClr val="5823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13E6F6DB9F1F448CE0CC4A5B60DCE7" ma:contentTypeVersion="21" ma:contentTypeDescription="Crée un document." ma:contentTypeScope="" ma:versionID="46da0f8bff35c984c244de6de33bee0e">
  <xsd:schema xmlns:xsd="http://www.w3.org/2001/XMLSchema" xmlns:xs="http://www.w3.org/2001/XMLSchema" xmlns:p="http://schemas.microsoft.com/office/2006/metadata/properties" xmlns:ns2="a62c2a4f-aea6-42a7-85de-c4be5692e29d" xmlns:ns3="9e5e6e5c-39d5-4e6c-9cf9-5d02e74447b5" targetNamespace="http://schemas.microsoft.com/office/2006/metadata/properties" ma:root="true" ma:fieldsID="756800e5338d9c67146dd250640499e1" ns2:_="" ns3:_="">
    <xsd:import namespace="a62c2a4f-aea6-42a7-85de-c4be5692e29d"/>
    <xsd:import namespace="9e5e6e5c-39d5-4e6c-9cf9-5d02e74447b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2c2a4f-aea6-42a7-85de-c4be5692e2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e52cd025-d351-4196-ab85-e6b23180290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5e6e5c-39d5-4e6c-9cf9-5d02e74447b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76296c3-f289-431f-837b-2882feb2cf11}" ma:internalName="TaxCatchAll" ma:showField="CatchAllData" ma:web="9e5e6e5c-39d5-4e6c-9cf9-5d02e74447b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620AA5-427A-467F-A57C-C2F743EDE9BE}">
  <ds:schemaRefs>
    <ds:schemaRef ds:uri="http://schemas.microsoft.com/sharepoint/v3/contenttype/forms"/>
  </ds:schemaRefs>
</ds:datastoreItem>
</file>

<file path=customXml/itemProps2.xml><?xml version="1.0" encoding="utf-8"?>
<ds:datastoreItem xmlns:ds="http://schemas.openxmlformats.org/officeDocument/2006/customXml" ds:itemID="{C35175EB-6DEC-46C6-915F-831A5A80CF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2c2a4f-aea6-42a7-85de-c4be5692e29d"/>
    <ds:schemaRef ds:uri="9e5e6e5c-39d5-4e6c-9cf9-5d02e74447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4470</TotalTime>
  <Words>1850</Words>
  <Application>Microsoft Macintosh PowerPoint</Application>
  <PresentationFormat>Grand écran</PresentationFormat>
  <Paragraphs>138</Paragraphs>
  <Slides>20</Slides>
  <Notes>13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Poppins</vt:lpstr>
      <vt:lpstr>Times</vt:lpstr>
      <vt:lpstr>Wingdings</vt:lpstr>
      <vt:lpstr>Thème Office</vt:lpstr>
      <vt:lpstr>Présentation PowerPoint</vt:lpstr>
      <vt:lpstr>Séance 2 : Environnement juridique du recrutement et lutte contre les discriminations </vt:lpstr>
      <vt:lpstr>Séance 2 – Environnement juridique du recrutement et lutte contre les discriminations </vt:lpstr>
      <vt:lpstr>La question des discriminations dans le recrutement </vt:lpstr>
      <vt:lpstr>Les obligations légales liées au recrutement</vt:lpstr>
      <vt:lpstr>Les obligations légales liées au recrutement</vt:lpstr>
      <vt:lpstr>      En trinôme : 1) Cherchez l’intru parmi les 27 pictogrammes  2) Faites des regroupements par thèmes et soyez prêts à les présenter au groupe</vt:lpstr>
      <vt:lpstr>⚖️ Points clés  </vt:lpstr>
      <vt:lpstr>La discrimination directe</vt:lpstr>
      <vt:lpstr>La discrimination indirecte</vt:lpstr>
      <vt:lpstr>Des points de droit spécifiques à connaitre</vt:lpstr>
      <vt:lpstr>Que faire en cas de discrimination ?</vt:lpstr>
      <vt:lpstr>Une charge de la preuve aménagée en matière de discrimination</vt:lpstr>
      <vt:lpstr>Présentation PowerPoint</vt:lpstr>
      <vt:lpstr>La catégorisation sociale </vt:lpstr>
      <vt:lpstr>Les stéréotypes </vt:lpstr>
      <vt:lpstr>Les préjugés</vt:lpstr>
      <vt:lpstr>Jeu des discriminations </vt:lpstr>
      <vt:lpstr>Préparation en binôme du quizz de demain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Cécile de Bernardi</cp:lastModifiedBy>
  <cp:revision>80</cp:revision>
  <dcterms:created xsi:type="dcterms:W3CDTF">2023-01-02T14:07:03Z</dcterms:created>
  <dcterms:modified xsi:type="dcterms:W3CDTF">2025-10-21T13:51:37Z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c20be7-c3a5-46e3-9158-fa8a02ce2395_Enabled">
    <vt:lpwstr>true</vt:lpwstr>
  </property>
  <property fmtid="{D5CDD505-2E9C-101B-9397-08002B2CF9AE}" pid="3" name="MSIP_Label_d5c20be7-c3a5-46e3-9158-fa8a02ce2395_SetDate">
    <vt:lpwstr>2024-05-16T16:25:12Z</vt:lpwstr>
  </property>
  <property fmtid="{D5CDD505-2E9C-101B-9397-08002B2CF9AE}" pid="4" name="MSIP_Label_d5c20be7-c3a5-46e3-9158-fa8a02ce2395_Method">
    <vt:lpwstr>Standard</vt:lpwstr>
  </property>
  <property fmtid="{D5CDD505-2E9C-101B-9397-08002B2CF9AE}" pid="5" name="MSIP_Label_d5c20be7-c3a5-46e3-9158-fa8a02ce2395_Name">
    <vt:lpwstr>defa4170-0d19-0005-0004-bc88714345d2</vt:lpwstr>
  </property>
  <property fmtid="{D5CDD505-2E9C-101B-9397-08002B2CF9AE}" pid="6" name="MSIP_Label_d5c20be7-c3a5-46e3-9158-fa8a02ce2395_SiteId">
    <vt:lpwstr>8c6f9078-037e-4261-a583-52a944e55f7f</vt:lpwstr>
  </property>
  <property fmtid="{D5CDD505-2E9C-101B-9397-08002B2CF9AE}" pid="7" name="MSIP_Label_d5c20be7-c3a5-46e3-9158-fa8a02ce2395_ActionId">
    <vt:lpwstr>6d1f2bc1-49d6-40ec-b6a4-137a1b4325e4</vt:lpwstr>
  </property>
  <property fmtid="{D5CDD505-2E9C-101B-9397-08002B2CF9AE}" pid="8" name="MSIP_Label_d5c20be7-c3a5-46e3-9158-fa8a02ce2395_ContentBits">
    <vt:lpwstr>0</vt:lpwstr>
  </property>
</Properties>
</file>