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5" r:id="rId6"/>
    <p:sldId id="267" r:id="rId7"/>
    <p:sldId id="276" r:id="rId8"/>
    <p:sldId id="277" r:id="rId9"/>
    <p:sldId id="275" r:id="rId10"/>
    <p:sldId id="268" r:id="rId11"/>
    <p:sldId id="270" r:id="rId12"/>
    <p:sldId id="271" r:id="rId13"/>
    <p:sldId id="272" r:id="rId14"/>
    <p:sldId id="273" r:id="rId15"/>
    <p:sldId id="274" r:id="rId16"/>
    <p:sldId id="261" r:id="rId17"/>
    <p:sldId id="260" r:id="rId18"/>
    <p:sldId id="279" r:id="rId19"/>
    <p:sldId id="278" r:id="rId20"/>
    <p:sldId id="280" r:id="rId21"/>
    <p:sldId id="281" r:id="rId22"/>
    <p:sldId id="259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002263-789F-E881-7A87-9B5483B16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FFAE4D-0821-4ED5-A76C-643D47B37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059783-1F38-E273-857E-7BCFFA4B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6D9657-DCC8-E02D-A024-3EA69495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C8316D-5537-421F-3118-277FF91C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032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43DCF6-0DD5-A013-7409-F6733A53A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C794FC-C382-82BD-C864-E5695DD3E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38BC98-568C-E8FC-B756-8AF273B7B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FFD16E-F230-FF78-C8EF-DFCA869B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02A0A6-4BD6-3F97-B163-5F67329C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033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06AD1C9-B6A2-9E97-2982-12B0959521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6211122-135F-0D9B-1260-E24A0F17C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87086B-78AD-E467-2AC7-5AA466470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A1FA52-4D20-EB97-F85A-241D191D1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0569A2-D9DF-E2D1-BC8E-2408C292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29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25787C-8F76-B43A-719A-47B1B131C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4D095B-2459-7DC7-75F6-E883EF3A6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C6A1B7-106D-AEED-D6C9-713CF0063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457043-69DE-317D-3FC7-CE817A91B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9BB882-A812-BF86-59AE-260FB7FC6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194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4C07B2-0128-9554-91AC-763CEA301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B2934D-A257-8864-EB85-CC59D712B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B342F8-63CF-2078-3DAA-48B9B7785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8D238F-E4EC-F577-1D26-B23A1FC76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E3652C-E92B-90BF-2DA2-B2B1019FC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47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8D598F-8C53-D569-4390-A6CBF322E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34128C-12E6-566D-D5AA-B65C127F6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1A68D2C-F2A8-F8FB-9F0D-3C789E302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06B23B-4309-A0D8-282A-53EB96FDF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5688F8-111A-E159-B412-35BE33D6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B6453C-053D-6A1B-9515-0278BE035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296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E11C52-667F-17E0-2DE6-B9330197C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0576D3-554B-A99F-91FE-2DE8B7D78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C749FA-BF9B-AFE9-3E1E-CDF5459AE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66D9B3-6E6E-999B-615F-890DB17CF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DB8D68-44C8-C354-4AA1-F2B242B686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5B5FEE5-C6C2-A827-CAA2-AA511DCD3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366CE0-62F9-ECE4-683D-5CF93A86F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A7FF6F-1F2D-0A55-1D77-16565DA6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5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C135E-B6C5-689C-F14D-ABE0FA9EC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A658C8-BED9-BD95-DC2F-EAEFB0112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B17AE5-9B34-D679-E7C6-E13CC917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BD29D2F-18AE-5C9C-FE07-0EE85A513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4980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AA4A722-15B6-A547-42EA-60E7A1B7E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8EA228-632A-720A-6151-ED5F2AA52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CFFB56-B6EA-206A-6C6D-25356A52A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24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B89CB0-743A-B9B4-BD45-80D0F562C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9AC2A1-F79A-B12D-00B6-AA5A223C1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715C19-27D0-70EE-4E92-BF2F283B5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408D14-E8FC-2A57-2513-C7793FA36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DACF6E-B644-D1E8-4846-B488E7C1F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4B579A-EC08-F44E-D068-5544455A2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65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274B2-2906-B442-9817-2C48CB9F1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3CD3925-FE7F-EADA-EDEA-724FF1998F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F3FF0C-C167-3C87-6317-17DDBE967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EDBCE2-5C64-6772-C33C-DEFC468D8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B433-12E4-482B-A3CA-582E114B610C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BCB46F-2DB8-A2D6-C676-A46591A8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9F53E0-7A18-4FE8-642B-01A52B9D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07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E5AADE-2799-3149-FB51-243F8CAA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9F3F8A-E45B-56BA-E112-622C90306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8C3154-324F-5BF2-4267-42F19BD3FA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D5B433-12E4-482B-A3CA-582E114B610C}" type="datetimeFigureOut">
              <a:rPr lang="fr-FR" smtClean="0"/>
              <a:t>15/10/2025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067B1E-440E-870D-53EF-6013CB23B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95982E-EEBD-8F3D-B46F-83079668B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769D7B-A643-4DE9-A884-88D8251BB6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6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D147C4-D4C8-DE13-D040-FB7A762B3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505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FR" dirty="0"/>
              <a:t>Mercredi 17 septembre : Introduction : « Histoire, histoire publique, quelques définitions »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6508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39969-E4D8-3B14-6F72-553F53193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Jeu PC, Jeu d’action-aventure, capture d’écran, Compositing numérique&#10;&#10;Le contenu généré par l’IA peut être incorrect.">
            <a:extLst>
              <a:ext uri="{FF2B5EF4-FFF2-40B4-BE49-F238E27FC236}">
                <a16:creationId xmlns:a16="http://schemas.microsoft.com/office/drawing/2014/main" id="{9AACBC07-0CE8-1DF0-A6EF-1BD5D8085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13" y="812775"/>
            <a:ext cx="9788091" cy="5505802"/>
          </a:xfrm>
        </p:spPr>
      </p:pic>
    </p:spTree>
    <p:extLst>
      <p:ext uri="{BB962C8B-B14F-4D97-AF65-F5344CB8AC3E}">
        <p14:creationId xmlns:p14="http://schemas.microsoft.com/office/powerpoint/2010/main" val="114656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B5B315-04FD-7B66-A172-327A73EE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7D39BD-5A98-099A-E141-2BFC6CF67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168764-EB39-4480-177D-679730A15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275"/>
            <a:ext cx="12192000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39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B4E00-50D2-6872-8CBE-33569CD7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2FDBA7-6244-0BB3-1384-D37DFBA73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7D9854-600B-3127-8A4A-2954EF0D23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59" b="57334"/>
          <a:stretch>
            <a:fillRect/>
          </a:stretch>
        </p:blipFill>
        <p:spPr>
          <a:xfrm>
            <a:off x="-362678" y="-67378"/>
            <a:ext cx="11566484" cy="70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86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34F764-9945-7E73-AF57-DDEE3201E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21240C-0FDA-917B-3E0B-47CCC6000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692ADE-FC0A-E678-513B-E54072EF59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89" b="73380"/>
          <a:stretch>
            <a:fillRect/>
          </a:stretch>
        </p:blipFill>
        <p:spPr>
          <a:xfrm>
            <a:off x="-375211" y="365125"/>
            <a:ext cx="12567211" cy="584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23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333B58-1AE6-124E-5AF3-3A52CE462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58260F-386E-1A70-1726-A6618E43F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C0CB5A-B427-1807-3988-943DF48A0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275"/>
            <a:ext cx="12192000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35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06B3C8-53CB-B883-0B55-DEAEC012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6882D9-6D07-CEAB-439B-EC86E7EA4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145B3B-94F7-7C19-96EE-1FED9DE5C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275"/>
            <a:ext cx="12192000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96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F0EA90-8B33-8BE1-9105-0016DD8C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« Histoire publique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5137AC-BBE2-95EE-20A6-8095D48E5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« L’histoire publique désigne l’histoire telle qu’elle est produite et réécrite pour un vaste public. »</a:t>
            </a:r>
          </a:p>
          <a:p>
            <a:r>
              <a:rPr lang="fr-FR" dirty="0"/>
              <a:t>« Vulgarisation »</a:t>
            </a:r>
          </a:p>
          <a:p>
            <a:r>
              <a:rPr lang="fr-FR" dirty="0"/>
              <a:t>« Médiation »</a:t>
            </a:r>
          </a:p>
          <a:p>
            <a:r>
              <a:rPr lang="fr-FR" dirty="0"/>
              <a:t>Autres lieux, autres supports  (archives, musées</a:t>
            </a:r>
            <a:r>
              <a:rPr lang="fr-FR"/>
              <a:t>, médias)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7424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8C54C5-DC9F-4371-8EC7-93547494C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Quels sont les enjeux actuels de l’histoire publique?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E1D29B-7E5B-0579-36FD-D2B12B00E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- Vulgarisation</a:t>
            </a:r>
          </a:p>
          <a:p>
            <a:r>
              <a:rPr lang="fr-FR" dirty="0"/>
              <a:t>- Tourisme, musées d’histoire </a:t>
            </a:r>
          </a:p>
          <a:p>
            <a:r>
              <a:rPr lang="fr-FR" dirty="0"/>
              <a:t>- Marché de l’emploi métiers du patrimoine, tourisme, médiation</a:t>
            </a:r>
          </a:p>
          <a:p>
            <a:r>
              <a:rPr lang="fr-FR" dirty="0"/>
              <a:t>- Défendre la place de la science dans l’espace public</a:t>
            </a:r>
          </a:p>
          <a:p>
            <a:r>
              <a:rPr lang="fr-FR" dirty="0"/>
              <a:t>Enjeux politiques plus vastes : lutter contre la post-vérité, les faits alternatifs, les manipulations, falsifications de l’histoire </a:t>
            </a:r>
          </a:p>
          <a:p>
            <a:r>
              <a:rPr lang="fr-FR" dirty="0"/>
              <a:t>ex Le Puy du Fou</a:t>
            </a:r>
          </a:p>
        </p:txBody>
      </p:sp>
    </p:spTree>
    <p:extLst>
      <p:ext uri="{BB962C8B-B14F-4D97-AF65-F5344CB8AC3E}">
        <p14:creationId xmlns:p14="http://schemas.microsoft.com/office/powerpoint/2010/main" val="1676523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E9D306-1A15-491E-AF40-BA70991DE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74FD98-FE03-442F-8BA7-5AD123388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9B3045-1A7E-4A91-A916-192187A15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1"/>
          <a:stretch/>
        </p:blipFill>
        <p:spPr>
          <a:xfrm>
            <a:off x="0" y="1121228"/>
            <a:ext cx="12192000" cy="510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32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07BB2C-2009-449B-8289-73D35BDBC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BC7DEBE-1544-4F68-9CE3-D5F5BD9CF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315" y="-62770"/>
            <a:ext cx="4615542" cy="692077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A6C19A-3430-4CEA-9DC1-F8A240E534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 r="43125" b="12208"/>
          <a:stretch/>
        </p:blipFill>
        <p:spPr>
          <a:xfrm>
            <a:off x="794658" y="365125"/>
            <a:ext cx="4093028" cy="612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88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EE68E8-F5EE-F7EC-9F09-3CD10CA9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« Histoire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DD9EAF-3B55-0BBE-9CA9-847F3331E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-  « Connaissance du passé de l'humanité et des sociétés humaines ; discipline qui étudie ce passé et cherche à le reconstituer</a:t>
            </a:r>
          </a:p>
          <a:p>
            <a:r>
              <a:rPr lang="fr-FR" dirty="0"/>
              <a:t>- « Récit portant sur des événements ou des personnages réels ou imaginaires, et qui n'obéit à aucune règle fixe ; anecdote visant à amuser, à divertir  »</a:t>
            </a:r>
          </a:p>
          <a:p>
            <a:r>
              <a:rPr lang="fr-FR" dirty="0"/>
              <a:t> « Aventure que l'on raconte  »</a:t>
            </a:r>
          </a:p>
          <a:p>
            <a:r>
              <a:rPr lang="fr-FR" dirty="0"/>
              <a:t>« Propos mensongers, récit fait pour abuser quelqu'un, pour se justifier, etc. » </a:t>
            </a:r>
          </a:p>
          <a:p>
            <a:r>
              <a:rPr lang="fr-FR" dirty="0"/>
              <a:t>«  Ensemble d'événements, de faits, généralement fâcheux, complexes  »</a:t>
            </a:r>
          </a:p>
        </p:txBody>
      </p:sp>
    </p:spTree>
    <p:extLst>
      <p:ext uri="{BB962C8B-B14F-4D97-AF65-F5344CB8AC3E}">
        <p14:creationId xmlns:p14="http://schemas.microsoft.com/office/powerpoint/2010/main" val="33315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4BBD5-28EA-48BD-B292-CB7463D3A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11ED70-4669-4D08-B292-29A76F766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8359BA-B6D0-48B1-B609-668C58D98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14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18EF13-BA50-4306-A69E-FEAFAD685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0D19B4-DD77-49AD-9B71-9908D852D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198B2A-5DD7-4FD0-AC60-BD85D26D3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75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ADAE35-44B3-3E9B-E896-2A3DA3360E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83" t="33153" r="29106" b="32113"/>
          <a:stretch>
            <a:fillRect/>
          </a:stretch>
        </p:blipFill>
        <p:spPr>
          <a:xfrm>
            <a:off x="1597793" y="182880"/>
            <a:ext cx="9468466" cy="585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4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035ECD-C0BA-D562-16BF-54D9C3229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L’histoire comme science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02A001-04D1-4649-6855-5668E8E30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fr-FR" b="1" u="sng" dirty="0"/>
              <a:t>L’histoire, une science qui se pratique à l’Université :</a:t>
            </a:r>
          </a:p>
          <a:p>
            <a:pPr marL="0" indent="0">
              <a:buNone/>
            </a:pPr>
            <a:r>
              <a:rPr lang="fr-FR" dirty="0"/>
              <a:t>Charles-Victor Langlois, Charles Seignobos, </a:t>
            </a:r>
            <a:r>
              <a:rPr lang="fr-FR" i="1" dirty="0"/>
              <a:t>Introduction aux Etudes historiques</a:t>
            </a:r>
            <a:r>
              <a:rPr lang="fr-FR" dirty="0"/>
              <a:t>, 1898: « école méthodique »: l’histoire est avant tout une méthode, un savoir-faire</a:t>
            </a:r>
          </a:p>
          <a:p>
            <a:pPr marL="0" indent="0">
              <a:buNone/>
            </a:pPr>
            <a:r>
              <a:rPr lang="fr-FR" dirty="0"/>
              <a:t>Marc Bloch, </a:t>
            </a:r>
            <a:r>
              <a:rPr lang="fr-FR" i="1" dirty="0"/>
              <a:t>Apologie pour l’histoire ou Métier d’historien</a:t>
            </a:r>
            <a:r>
              <a:rPr lang="fr-FR" dirty="0"/>
              <a:t>, 1940 : l’histoire scientifique renvoie à une profession « l’histoire universitaire » ou « académique » (les Universitaires, le CNRS)</a:t>
            </a:r>
          </a:p>
          <a:p>
            <a:pPr marL="0" indent="0">
              <a:buNone/>
            </a:pPr>
            <a:r>
              <a:rPr lang="fr-FR" dirty="0"/>
              <a:t>Mais Guillaume Mazeau, </a:t>
            </a:r>
            <a:r>
              <a:rPr lang="fr-FR" i="1" dirty="0"/>
              <a:t>Histoire</a:t>
            </a:r>
            <a:r>
              <a:rPr lang="fr-FR" dirty="0"/>
              <a:t>, </a:t>
            </a:r>
            <a:r>
              <a:rPr lang="fr-FR" dirty="0" err="1"/>
              <a:t>Anamosa</a:t>
            </a:r>
            <a:r>
              <a:rPr lang="fr-FR" dirty="0"/>
              <a:t>, 2020: des « non-historiens » peuvent écrire de très belles histoires </a:t>
            </a:r>
          </a:p>
          <a:p>
            <a:pPr marL="0" indent="0">
              <a:buNone/>
            </a:pPr>
            <a:r>
              <a:rPr lang="fr-FR" dirty="0"/>
              <a:t>L’histoire scientifique s’écrit dans des espaces savants, identifiés : revues, livres, éditeurs spécialisés  </a:t>
            </a:r>
          </a:p>
          <a:p>
            <a:pPr marL="0" indent="0">
              <a:buNone/>
            </a:pPr>
            <a:r>
              <a:rPr lang="fr-FR" b="1" u="sng" dirty="0"/>
              <a:t>L’histoire, une pratique plus qu’une théorie </a:t>
            </a:r>
            <a:r>
              <a:rPr lang="fr-FR" b="1" dirty="0"/>
              <a:t>:</a:t>
            </a:r>
          </a:p>
          <a:p>
            <a:pPr marL="0" indent="0">
              <a:buNone/>
            </a:pPr>
            <a:r>
              <a:rPr lang="fr-FR" dirty="0"/>
              <a:t>Antoine Prost, </a:t>
            </a:r>
            <a:r>
              <a:rPr lang="fr-FR" i="1" dirty="0"/>
              <a:t>Douze leçons sur l’histoire</a:t>
            </a:r>
            <a:r>
              <a:rPr lang="fr-FR" dirty="0"/>
              <a:t>, 1996 « l’histoire c’est ce que font les historiens »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</a:rPr>
              <a:t>Une science certes, mais fragile: Henri-Irénée Marrou, </a:t>
            </a:r>
            <a:r>
              <a:rPr lang="fr-FR" i="1" dirty="0">
                <a:latin typeface="Times New Roman" panose="02020603050405020304" pitchFamily="18" charset="0"/>
              </a:rPr>
              <a:t>De la connaissance historique </a:t>
            </a:r>
            <a:r>
              <a:rPr lang="fr-FR" dirty="0">
                <a:latin typeface="Times New Roman" panose="02020603050405020304" pitchFamily="18" charset="0"/>
              </a:rPr>
              <a:t>(1954) l’histoire est un « procédé de connaissance par traces »</a:t>
            </a:r>
          </a:p>
          <a:p>
            <a:pPr marL="0" indent="0">
              <a:buNone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Carlo Ginzburg, </a:t>
            </a:r>
            <a:r>
              <a:rPr lang="fr-FR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SIGNES,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TRACES</a:t>
            </a:r>
            <a:r>
              <a:rPr lang="fr-FR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PISTES. Racines d'un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paradigme</a:t>
            </a:r>
            <a:r>
              <a:rPr lang="fr-FR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l'indice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Le Débat. 1980/6  l’historien enquête comme un détective : « paradigme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incidiaire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Etienne </a:t>
            </a:r>
            <a:r>
              <a:rPr lang="fr-FR" dirty="0" err="1"/>
              <a:t>Anheim</a:t>
            </a:r>
            <a:r>
              <a:rPr lang="fr-FR" dirty="0"/>
              <a:t>, </a:t>
            </a:r>
            <a:r>
              <a:rPr lang="fr-FR" i="1" dirty="0"/>
              <a:t>Le travail de l’histoire</a:t>
            </a:r>
            <a:r>
              <a:rPr lang="fr-FR" dirty="0"/>
              <a:t>, 2018: l’histoire comme méthode</a:t>
            </a:r>
          </a:p>
          <a:p>
            <a:pPr marL="0" indent="0">
              <a:buNone/>
            </a:pPr>
            <a:r>
              <a:rPr lang="fr-FR" b="1" u="sng" dirty="0"/>
              <a:t>L’histoire, est-ce que c’est le passé?</a:t>
            </a:r>
          </a:p>
          <a:p>
            <a:pPr marL="0" indent="0">
              <a:buNone/>
            </a:pPr>
            <a:r>
              <a:rPr lang="fr-FR" dirty="0"/>
              <a:t>Ludivine Bantigny, </a:t>
            </a:r>
            <a:r>
              <a:rPr lang="fr-FR" i="1" dirty="0"/>
              <a:t>L’œuvre du temps</a:t>
            </a:r>
            <a:r>
              <a:rPr lang="fr-FR" dirty="0"/>
              <a:t>, 2019: le vrai objet de l’histoire n’est pas le passé, mais le temps et le rapport au temporalités</a:t>
            </a:r>
          </a:p>
          <a:p>
            <a:pPr marL="0" indent="0">
              <a:buNone/>
            </a:pPr>
            <a:r>
              <a:rPr lang="fr-FR" dirty="0"/>
              <a:t>François </a:t>
            </a:r>
            <a:r>
              <a:rPr lang="fr-FR" dirty="0" err="1"/>
              <a:t>Bédarida</a:t>
            </a:r>
            <a:r>
              <a:rPr lang="fr-FR" dirty="0"/>
              <a:t>: l’histoire commence hier : on parle d’« histoire du temps présent »</a:t>
            </a:r>
          </a:p>
          <a:p>
            <a:pPr marL="0" indent="0">
              <a:buNone/>
            </a:pPr>
            <a:r>
              <a:rPr lang="fr-FR" dirty="0"/>
              <a:t>Benedetto Croce, « Toute histoire digne de ce nom est histoire contemporaine » (1949): l’histoire dialogue forcément avec son temps et parle du présent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0087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6471C-5136-C4DD-2471-939C644F5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Les « usages de l’histoire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828CA8-70AF-0B64-054D-103C899D3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Nous vivons dans un nouveau rapport au temps (Reinhardt </a:t>
            </a:r>
            <a:r>
              <a:rPr lang="fr-FR" dirty="0" err="1"/>
              <a:t>Koselleck</a:t>
            </a:r>
            <a:r>
              <a:rPr lang="fr-FR" dirty="0"/>
              <a:t>) : « champs d’expérience » et « horizons d’attente » (</a:t>
            </a:r>
            <a:r>
              <a:rPr lang="fr-FR" i="1" dirty="0"/>
              <a:t>Le Futur Passé</a:t>
            </a:r>
            <a:r>
              <a:rPr lang="fr-FR" dirty="0"/>
              <a:t>, 1991)= présent incertain, avenir bouché, passé sacralisé. </a:t>
            </a:r>
          </a:p>
          <a:p>
            <a:r>
              <a:rPr lang="fr-FR" dirty="0"/>
              <a:t>Le « régime d’historicité contemporain » (François </a:t>
            </a:r>
            <a:r>
              <a:rPr lang="fr-FR" dirty="0" err="1"/>
              <a:t>Hartog</a:t>
            </a:r>
            <a:r>
              <a:rPr lang="fr-FR" dirty="0"/>
              <a:t>, </a:t>
            </a:r>
            <a:r>
              <a:rPr lang="fr-FR" i="1" dirty="0"/>
              <a:t>Régimes d’historicité</a:t>
            </a:r>
            <a:r>
              <a:rPr lang="fr-FR" dirty="0"/>
              <a:t>, 2003) fait du passé et de ses récits (l’histoire) un carburant majeur de la vie politique, des relations sociales, des « batailles culturelles » (Antonio Gramsci)</a:t>
            </a:r>
          </a:p>
          <a:p>
            <a:r>
              <a:rPr lang="fr-FR" dirty="0"/>
              <a:t>Le « </a:t>
            </a:r>
            <a:r>
              <a:rPr lang="fr-FR" b="1" dirty="0"/>
              <a:t>Présentisme</a:t>
            </a:r>
            <a:r>
              <a:rPr lang="fr-FR" dirty="0"/>
              <a:t> » (François </a:t>
            </a:r>
            <a:r>
              <a:rPr lang="fr-FR" dirty="0" err="1"/>
              <a:t>Hartog</a:t>
            </a:r>
            <a:r>
              <a:rPr lang="fr-FR" dirty="0"/>
              <a:t>, 2003): aujourd’hui, le passé a beaucoup plus d’influence qu’avant dans la manière dont se pense le présent. Mais il est actualisé, tiré vers les valeurs et les cadres de pensée, les besoins du présent</a:t>
            </a:r>
          </a:p>
        </p:txBody>
      </p:sp>
    </p:spTree>
    <p:extLst>
      <p:ext uri="{BB962C8B-B14F-4D97-AF65-F5344CB8AC3E}">
        <p14:creationId xmlns:p14="http://schemas.microsoft.com/office/powerpoint/2010/main" val="3659562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A6143A-5FE8-EE52-286A-4AABEA4D1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ciel, Visage humain, affiche&#10;&#10;Le contenu généré par l’IA peut être incorrect.">
            <a:extLst>
              <a:ext uri="{FF2B5EF4-FFF2-40B4-BE49-F238E27FC236}">
                <a16:creationId xmlns:a16="http://schemas.microsoft.com/office/drawing/2014/main" id="{75914FCF-A008-239E-7AD7-03337DA3B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909404" cy="3267075"/>
          </a:xfrm>
        </p:spPr>
      </p:pic>
      <p:pic>
        <p:nvPicPr>
          <p:cNvPr id="7" name="Image 6" descr="Une image contenant texte, affiche, personne, cheval&#10;&#10;Le contenu généré par l’IA peut être incorrect.">
            <a:extLst>
              <a:ext uri="{FF2B5EF4-FFF2-40B4-BE49-F238E27FC236}">
                <a16:creationId xmlns:a16="http://schemas.microsoft.com/office/drawing/2014/main" id="{8D8406D9-0050-E67C-9B6F-C1FF89CB5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938212"/>
            <a:ext cx="3867150" cy="5762625"/>
          </a:xfrm>
          <a:prstGeom prst="rect">
            <a:avLst/>
          </a:prstGeom>
        </p:spPr>
      </p:pic>
      <p:pic>
        <p:nvPicPr>
          <p:cNvPr id="9" name="Image 8" descr="Une image contenant personne, Visage humain, habits, costume&#10;&#10;Le contenu généré par l’IA peut être incorrect.">
            <a:extLst>
              <a:ext uri="{FF2B5EF4-FFF2-40B4-BE49-F238E27FC236}">
                <a16:creationId xmlns:a16="http://schemas.microsoft.com/office/drawing/2014/main" id="{482EC940-4073-522E-8EB8-8F376C40D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6" y="4772025"/>
            <a:ext cx="2934103" cy="1662905"/>
          </a:xfrm>
          <a:prstGeom prst="rect">
            <a:avLst/>
          </a:prstGeom>
        </p:spPr>
      </p:pic>
      <p:pic>
        <p:nvPicPr>
          <p:cNvPr id="11" name="Image 10" descr="Une image contenant texte, affiche, Visage humain, personne&#10;&#10;Le contenu généré par l’IA peut être incorrect.">
            <a:extLst>
              <a:ext uri="{FF2B5EF4-FFF2-40B4-BE49-F238E27FC236}">
                <a16:creationId xmlns:a16="http://schemas.microsoft.com/office/drawing/2014/main" id="{BB0DF818-E276-0ADB-2F84-D48275540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40" y="3362325"/>
            <a:ext cx="3617386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16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446C917-784C-F1FE-3767-48071DB52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6" y="248415"/>
            <a:ext cx="4361608" cy="6169179"/>
          </a:xfrm>
        </p:spPr>
      </p:pic>
      <p:pic>
        <p:nvPicPr>
          <p:cNvPr id="7" name="Image 6" descr="Une image contenant habits, personne, chaussures, plein air&#10;&#10;Le contenu généré par l’IA peut être incorrect.">
            <a:extLst>
              <a:ext uri="{FF2B5EF4-FFF2-40B4-BE49-F238E27FC236}">
                <a16:creationId xmlns:a16="http://schemas.microsoft.com/office/drawing/2014/main" id="{CF34827B-4C5C-2999-2EBA-4A6881C6A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41" y="2732940"/>
            <a:ext cx="6187589" cy="4125060"/>
          </a:xfrm>
          <a:prstGeom prst="rect">
            <a:avLst/>
          </a:prstGeom>
        </p:spPr>
      </p:pic>
      <p:pic>
        <p:nvPicPr>
          <p:cNvPr id="9" name="Image 8" descr="Une image contenant habits, personne, homme, plein air&#10;&#10;Le contenu généré par l’IA peut être incorrect.">
            <a:extLst>
              <a:ext uri="{FF2B5EF4-FFF2-40B4-BE49-F238E27FC236}">
                <a16:creationId xmlns:a16="http://schemas.microsoft.com/office/drawing/2014/main" id="{82896F29-FEDC-3BF7-7D4A-11A9FA3F6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28" y="0"/>
            <a:ext cx="4523020" cy="30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59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278C69-A5EC-480E-A9BC-C95B8943F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0F0C6-9973-4A95-98F5-54A4EBF06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496FD9-41B7-4D97-ABAB-3E51B9325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62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E81BEF-7381-44B2-958D-4212064D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006FA3-A893-49B7-9E55-A9C0C4A1E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661B69-50F4-44F4-8CF3-F85B7BDA3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35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F67EF6-921F-4050-97A5-94AD8062C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30F07AC4-3E7E-4235-A78F-D05C22324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21" y="1422853"/>
            <a:ext cx="6513979" cy="4351338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0F9D97-7D4E-43C9-BE5D-75975FC82A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484"/>
          <a:stretch/>
        </p:blipFill>
        <p:spPr>
          <a:xfrm>
            <a:off x="0" y="97971"/>
            <a:ext cx="7527499" cy="676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102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688</Words>
  <Application>Microsoft Office PowerPoint</Application>
  <PresentationFormat>Grand écran</PresentationFormat>
  <Paragraphs>39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Times New Roman</vt:lpstr>
      <vt:lpstr>Thème Office</vt:lpstr>
      <vt:lpstr>Mercredi 17 septembre : Introduction : « Histoire, histoire publique, quelques définitions » </vt:lpstr>
      <vt:lpstr>« Histoire »</vt:lpstr>
      <vt:lpstr>L’histoire comme science </vt:lpstr>
      <vt:lpstr>Les « usages de l’histoire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« Histoire publique »</vt:lpstr>
      <vt:lpstr>Quels sont les enjeux actuels de l’histoire publique?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Mercredi 17 septembre : Introduction : « Histoire, histoire publique, quelques définitions »</dc:title>
  <dc:creator>Guillaume MAZEAU</dc:creator>
  <cp:lastModifiedBy>Guillaume Mazeau</cp:lastModifiedBy>
  <cp:revision>27</cp:revision>
  <dcterms:created xsi:type="dcterms:W3CDTF">2025-09-15T11:59:02Z</dcterms:created>
  <dcterms:modified xsi:type="dcterms:W3CDTF">2025-10-15T12:24:52Z</dcterms:modified>
</cp:coreProperties>
</file>