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3"/>
  </p:sldMasterIdLst>
  <p:notesMasterIdLst>
    <p:notesMasterId r:id="rId26"/>
  </p:notesMasterIdLst>
  <p:sldIdLst>
    <p:sldId id="275" r:id="rId4"/>
    <p:sldId id="1851" r:id="rId5"/>
    <p:sldId id="1857" r:id="rId6"/>
    <p:sldId id="1860" r:id="rId7"/>
    <p:sldId id="1861" r:id="rId8"/>
    <p:sldId id="1864" r:id="rId9"/>
    <p:sldId id="1865" r:id="rId10"/>
    <p:sldId id="1863" r:id="rId11"/>
    <p:sldId id="1866" r:id="rId12"/>
    <p:sldId id="294" r:id="rId13"/>
    <p:sldId id="1867" r:id="rId14"/>
    <p:sldId id="1868" r:id="rId15"/>
    <p:sldId id="1869" r:id="rId16"/>
    <p:sldId id="1870" r:id="rId17"/>
    <p:sldId id="1871" r:id="rId18"/>
    <p:sldId id="1872" r:id="rId19"/>
    <p:sldId id="1873" r:id="rId20"/>
    <p:sldId id="1874" r:id="rId21"/>
    <p:sldId id="1875" r:id="rId22"/>
    <p:sldId id="1877" r:id="rId23"/>
    <p:sldId id="1876" r:id="rId24"/>
    <p:sldId id="185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05A"/>
    <a:srgbClr val="E0005A"/>
    <a:srgbClr val="F2F2F2"/>
    <a:srgbClr val="A60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p:restoredTop sz="85047"/>
  </p:normalViewPr>
  <p:slideViewPr>
    <p:cSldViewPr snapToGrid="0" snapToObjects="1">
      <p:cViewPr varScale="1">
        <p:scale>
          <a:sx n="87" d="100"/>
          <a:sy n="87" d="100"/>
        </p:scale>
        <p:origin x="12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A95B5-5ACD-B545-905F-58C23913F6B0}" type="datetimeFigureOut">
              <a:rPr lang="fr-FR" smtClean="0"/>
              <a:t>23/10/2025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6B291-2FFE-6C4A-9D36-9F0C9FA8C68D}" type="slidenum">
              <a:rPr lang="fr-FR" smtClean="0"/>
              <a:t>‹N°›</a:t>
            </a:fld>
            <a:endParaRPr lang="fr-FR"/>
          </a:p>
        </p:txBody>
      </p:sp>
    </p:spTree>
    <p:extLst>
      <p:ext uri="{BB962C8B-B14F-4D97-AF65-F5344CB8AC3E}">
        <p14:creationId xmlns:p14="http://schemas.microsoft.com/office/powerpoint/2010/main" val="36801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resnumorg.hypotheses.org/35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allez vous ? </a:t>
            </a:r>
          </a:p>
          <a:p>
            <a:r>
              <a:rPr lang="fr-FR" dirty="0"/>
              <a:t>Mise en intelligence collective et partage de représentation </a:t>
            </a:r>
          </a:p>
          <a:p>
            <a:r>
              <a:rPr lang="fr-FR" dirty="0"/>
              <a:t>Déroulement et contenu des cours </a:t>
            </a:r>
          </a:p>
          <a:p>
            <a:r>
              <a:rPr lang="fr-FR" dirty="0"/>
              <a:t>Ce qui vous a plu et marqué depuis notre dernière rencontre ? </a:t>
            </a:r>
          </a:p>
          <a:p>
            <a:r>
              <a:rPr lang="fr-FR" dirty="0"/>
              <a:t>Un point d’</a:t>
            </a:r>
            <a:r>
              <a:rPr lang="fr-FR" dirty="0" err="1"/>
              <a:t>etonnement</a:t>
            </a:r>
            <a:r>
              <a:rPr lang="fr-FR" dirty="0"/>
              <a:t> </a:t>
            </a:r>
          </a:p>
          <a:p>
            <a:r>
              <a:rPr lang="fr-FR" dirty="0"/>
              <a:t>Une prise de conscience </a:t>
            </a:r>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a:t>
            </a:fld>
            <a:endParaRPr lang="fr-FR"/>
          </a:p>
        </p:txBody>
      </p:sp>
    </p:spTree>
    <p:extLst>
      <p:ext uri="{BB962C8B-B14F-4D97-AF65-F5344CB8AC3E}">
        <p14:creationId xmlns:p14="http://schemas.microsoft.com/office/powerpoint/2010/main" val="31325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1B59-ACB5-7F7B-6966-DC190AD927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3FF6B6-4223-0816-5C88-A86B583653F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75355F-7675-7265-23EB-6945EE581F15}"/>
              </a:ext>
            </a:extLst>
          </p:cNvPr>
          <p:cNvSpPr>
            <a:spLocks noGrp="1"/>
          </p:cNvSpPr>
          <p:nvPr>
            <p:ph type="body" idx="1"/>
          </p:nvPr>
        </p:nvSpPr>
        <p:spPr/>
        <p:txBody>
          <a:bodyPr/>
          <a:lstStyle/>
          <a:p>
            <a:r>
              <a:rPr lang="fr-FR" dirty="0"/>
              <a:t>Objectifs : rapidité fiabilité réduction de couts engagement </a:t>
            </a:r>
          </a:p>
        </p:txBody>
      </p:sp>
      <p:sp>
        <p:nvSpPr>
          <p:cNvPr id="4" name="Espace réservé du numéro de diapositive 3">
            <a:extLst>
              <a:ext uri="{FF2B5EF4-FFF2-40B4-BE49-F238E27FC236}">
                <a16:creationId xmlns:a16="http://schemas.microsoft.com/office/drawing/2014/main" id="{7A79736B-3A3E-8853-646A-DE0445B06956}"/>
              </a:ext>
            </a:extLst>
          </p:cNvPr>
          <p:cNvSpPr>
            <a:spLocks noGrp="1"/>
          </p:cNvSpPr>
          <p:nvPr>
            <p:ph type="sldNum" sz="quarter" idx="5"/>
          </p:nvPr>
        </p:nvSpPr>
        <p:spPr/>
        <p:txBody>
          <a:bodyPr/>
          <a:lstStyle/>
          <a:p>
            <a:fld id="{93B6B291-2FFE-6C4A-9D36-9F0C9FA8C68D}" type="slidenum">
              <a:rPr lang="fr-FR" smtClean="0"/>
              <a:t>12</a:t>
            </a:fld>
            <a:endParaRPr lang="fr-FR"/>
          </a:p>
        </p:txBody>
      </p:sp>
    </p:spTree>
    <p:extLst>
      <p:ext uri="{BB962C8B-B14F-4D97-AF65-F5344CB8AC3E}">
        <p14:creationId xmlns:p14="http://schemas.microsoft.com/office/powerpoint/2010/main" val="210919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22</a:t>
            </a:fld>
            <a:endParaRPr lang="fr-FR"/>
          </a:p>
        </p:txBody>
      </p:sp>
    </p:spTree>
    <p:extLst>
      <p:ext uri="{BB962C8B-B14F-4D97-AF65-F5344CB8AC3E}">
        <p14:creationId xmlns:p14="http://schemas.microsoft.com/office/powerpoint/2010/main" val="362121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23</a:t>
            </a:fld>
            <a:endParaRPr lang="fr-FR"/>
          </a:p>
        </p:txBody>
      </p:sp>
    </p:spTree>
    <p:extLst>
      <p:ext uri="{BB962C8B-B14F-4D97-AF65-F5344CB8AC3E}">
        <p14:creationId xmlns:p14="http://schemas.microsoft.com/office/powerpoint/2010/main" val="323225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B384B-29D2-CA63-819B-D1B97EB5C5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CE46D9-D1CB-2EBB-F2DA-6E505AC74A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62A43B-9634-7E97-50CF-4C7325A887CF}"/>
              </a:ext>
            </a:extLst>
          </p:cNvPr>
          <p:cNvSpPr>
            <a:spLocks noGrp="1"/>
          </p:cNvSpPr>
          <p:nvPr>
            <p:ph type="body" idx="1"/>
          </p:nvPr>
        </p:nvSpPr>
        <p:spPr/>
        <p:txBody>
          <a:bodyPr/>
          <a:lstStyle/>
          <a:p>
            <a:r>
              <a:rPr lang="fr-FR" dirty="0"/>
              <a:t>Interro </a:t>
            </a:r>
          </a:p>
        </p:txBody>
      </p:sp>
      <p:sp>
        <p:nvSpPr>
          <p:cNvPr id="4" name="Espace réservé du numéro de diapositive 3">
            <a:extLst>
              <a:ext uri="{FF2B5EF4-FFF2-40B4-BE49-F238E27FC236}">
                <a16:creationId xmlns:a16="http://schemas.microsoft.com/office/drawing/2014/main" id="{835B7B60-6A94-9ADA-B8CD-F4C875AED747}"/>
              </a:ext>
            </a:extLst>
          </p:cNvPr>
          <p:cNvSpPr>
            <a:spLocks noGrp="1"/>
          </p:cNvSpPr>
          <p:nvPr>
            <p:ph type="sldNum" sz="quarter" idx="5"/>
          </p:nvPr>
        </p:nvSpPr>
        <p:spPr/>
        <p:txBody>
          <a:bodyPr/>
          <a:lstStyle/>
          <a:p>
            <a:fld id="{93B6B291-2FFE-6C4A-9D36-9F0C9FA8C68D}" type="slidenum">
              <a:rPr lang="fr-FR" smtClean="0"/>
              <a:t>3</a:t>
            </a:fld>
            <a:endParaRPr lang="fr-FR"/>
          </a:p>
        </p:txBody>
      </p:sp>
    </p:spTree>
    <p:extLst>
      <p:ext uri="{BB962C8B-B14F-4D97-AF65-F5344CB8AC3E}">
        <p14:creationId xmlns:p14="http://schemas.microsoft.com/office/powerpoint/2010/main" val="291549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ADC4B-6B2B-2371-8ABB-81185C9561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3A4C20-4EA6-5F1D-4FF0-44E20FE048B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5E6461-45C5-D1A4-1658-4EB8B3194D15}"/>
              </a:ext>
            </a:extLst>
          </p:cNvPr>
          <p:cNvSpPr>
            <a:spLocks noGrp="1"/>
          </p:cNvSpPr>
          <p:nvPr>
            <p:ph type="body" idx="1"/>
          </p:nvPr>
        </p:nvSpPr>
        <p:spPr/>
        <p:txBody>
          <a:bodyPr/>
          <a:lstStyle/>
          <a:p>
            <a:r>
              <a:rPr lang="fr-FR" dirty="0"/>
              <a:t>Intro : </a:t>
            </a:r>
          </a:p>
          <a:p>
            <a:r>
              <a:rPr lang="fr-FR" dirty="0"/>
              <a:t>Avez-vous déjà coopté ou été coopté ? </a:t>
            </a:r>
          </a:p>
          <a:p>
            <a:r>
              <a:rPr lang="fr-FR" dirty="0"/>
              <a:t>A votre avis quelle différence y a t-il entre piston et cooptation ? </a:t>
            </a:r>
          </a:p>
          <a:p>
            <a:endParaRPr lang="fr-FR" dirty="0"/>
          </a:p>
        </p:txBody>
      </p:sp>
      <p:sp>
        <p:nvSpPr>
          <p:cNvPr id="4" name="Espace réservé du numéro de diapositive 3">
            <a:extLst>
              <a:ext uri="{FF2B5EF4-FFF2-40B4-BE49-F238E27FC236}">
                <a16:creationId xmlns:a16="http://schemas.microsoft.com/office/drawing/2014/main" id="{F6474135-D046-EEEE-F124-1E5EC31A61C8}"/>
              </a:ext>
            </a:extLst>
          </p:cNvPr>
          <p:cNvSpPr>
            <a:spLocks noGrp="1"/>
          </p:cNvSpPr>
          <p:nvPr>
            <p:ph type="sldNum" sz="quarter" idx="5"/>
          </p:nvPr>
        </p:nvSpPr>
        <p:spPr/>
        <p:txBody>
          <a:bodyPr/>
          <a:lstStyle/>
          <a:p>
            <a:fld id="{93B6B291-2FFE-6C4A-9D36-9F0C9FA8C68D}" type="slidenum">
              <a:rPr lang="fr-FR" smtClean="0"/>
              <a:t>4</a:t>
            </a:fld>
            <a:endParaRPr lang="fr-FR"/>
          </a:p>
        </p:txBody>
      </p:sp>
    </p:spTree>
    <p:extLst>
      <p:ext uri="{BB962C8B-B14F-4D97-AF65-F5344CB8AC3E}">
        <p14:creationId xmlns:p14="http://schemas.microsoft.com/office/powerpoint/2010/main" val="236741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5</a:t>
            </a:fld>
            <a:endParaRPr lang="fr-FR"/>
          </a:p>
        </p:txBody>
      </p:sp>
    </p:spTree>
    <p:extLst>
      <p:ext uri="{BB962C8B-B14F-4D97-AF65-F5344CB8AC3E}">
        <p14:creationId xmlns:p14="http://schemas.microsoft.com/office/powerpoint/2010/main" val="156367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4E815-CE75-FD2F-C61C-DE3E432229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0386F2-DAA3-AD94-BF3B-8F5AD5AC5D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5087485-5EEC-74C6-B997-4A44BAF53856}"/>
              </a:ext>
            </a:extLst>
          </p:cNvPr>
          <p:cNvSpPr>
            <a:spLocks noGrp="1"/>
          </p:cNvSpPr>
          <p:nvPr>
            <p:ph type="body" idx="1"/>
          </p:nvPr>
        </p:nvSpPr>
        <p:spPr/>
        <p:txBody>
          <a:bodyPr/>
          <a:lstStyle/>
          <a:p>
            <a:r>
              <a:rPr lang="fr-FR" dirty="0"/>
              <a:t>Les faire réfléchir en </a:t>
            </a:r>
            <a:r>
              <a:rPr lang="fr-FR" dirty="0" err="1"/>
              <a:t>binome</a:t>
            </a:r>
            <a:r>
              <a:rPr lang="fr-FR" dirty="0"/>
              <a:t> aux avantages et inconvénients  de la cooptation </a:t>
            </a:r>
          </a:p>
        </p:txBody>
      </p:sp>
      <p:sp>
        <p:nvSpPr>
          <p:cNvPr id="4" name="Espace réservé du numéro de diapositive 3">
            <a:extLst>
              <a:ext uri="{FF2B5EF4-FFF2-40B4-BE49-F238E27FC236}">
                <a16:creationId xmlns:a16="http://schemas.microsoft.com/office/drawing/2014/main" id="{A6707DCB-1C96-155D-4843-657387BFA1B2}"/>
              </a:ext>
            </a:extLst>
          </p:cNvPr>
          <p:cNvSpPr>
            <a:spLocks noGrp="1"/>
          </p:cNvSpPr>
          <p:nvPr>
            <p:ph type="sldNum" sz="quarter" idx="5"/>
          </p:nvPr>
        </p:nvSpPr>
        <p:spPr/>
        <p:txBody>
          <a:bodyPr/>
          <a:lstStyle/>
          <a:p>
            <a:fld id="{93B6B291-2FFE-6C4A-9D36-9F0C9FA8C68D}" type="slidenum">
              <a:rPr lang="fr-FR" smtClean="0"/>
              <a:t>6</a:t>
            </a:fld>
            <a:endParaRPr lang="fr-FR"/>
          </a:p>
        </p:txBody>
      </p:sp>
    </p:spTree>
    <p:extLst>
      <p:ext uri="{BB962C8B-B14F-4D97-AF65-F5344CB8AC3E}">
        <p14:creationId xmlns:p14="http://schemas.microsoft.com/office/powerpoint/2010/main" val="288781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A5AD-6C68-D0A9-5FFB-0714C95BBE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FEA3D5-6BB0-5DFA-4184-EB1BDB35C1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D7ED58-DC94-E9CE-94FA-EF62624B269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F2499BD-4067-71BF-0B16-C0451B30E8D7}"/>
              </a:ext>
            </a:extLst>
          </p:cNvPr>
          <p:cNvSpPr>
            <a:spLocks noGrp="1"/>
          </p:cNvSpPr>
          <p:nvPr>
            <p:ph type="sldNum" sz="quarter" idx="5"/>
          </p:nvPr>
        </p:nvSpPr>
        <p:spPr/>
        <p:txBody>
          <a:bodyPr/>
          <a:lstStyle/>
          <a:p>
            <a:fld id="{93B6B291-2FFE-6C4A-9D36-9F0C9FA8C68D}" type="slidenum">
              <a:rPr lang="fr-FR" smtClean="0"/>
              <a:t>7</a:t>
            </a:fld>
            <a:endParaRPr lang="fr-FR"/>
          </a:p>
        </p:txBody>
      </p:sp>
    </p:spTree>
    <p:extLst>
      <p:ext uri="{BB962C8B-B14F-4D97-AF65-F5344CB8AC3E}">
        <p14:creationId xmlns:p14="http://schemas.microsoft.com/office/powerpoint/2010/main" val="419656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F881F-4384-CB0B-39AE-BCA9970D99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CA6BCB-0E3E-8646-BBA5-F0BD794D8B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044E9BC-7CD3-0CC9-40E1-EE696740B0C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5FB8C28-E3F6-51A2-FE37-E495414A34EF}"/>
              </a:ext>
            </a:extLst>
          </p:cNvPr>
          <p:cNvSpPr>
            <a:spLocks noGrp="1"/>
          </p:cNvSpPr>
          <p:nvPr>
            <p:ph type="sldNum" sz="quarter" idx="5"/>
          </p:nvPr>
        </p:nvSpPr>
        <p:spPr/>
        <p:txBody>
          <a:bodyPr/>
          <a:lstStyle/>
          <a:p>
            <a:fld id="{93B6B291-2FFE-6C4A-9D36-9F0C9FA8C68D}" type="slidenum">
              <a:rPr lang="fr-FR" smtClean="0"/>
              <a:t>8</a:t>
            </a:fld>
            <a:endParaRPr lang="fr-FR"/>
          </a:p>
        </p:txBody>
      </p:sp>
    </p:spTree>
    <p:extLst>
      <p:ext uri="{BB962C8B-B14F-4D97-AF65-F5344CB8AC3E}">
        <p14:creationId xmlns:p14="http://schemas.microsoft.com/office/powerpoint/2010/main" val="155252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DC302-D0AA-9910-F95A-5DBB61F5C78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B3615-D7F9-0AE4-D8F5-585371A408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4864F0-04FB-A085-04A0-9ABB4F37B1D4}"/>
              </a:ext>
            </a:extLst>
          </p:cNvPr>
          <p:cNvSpPr>
            <a:spLocks noGrp="1"/>
          </p:cNvSpPr>
          <p:nvPr>
            <p:ph type="body" idx="1"/>
          </p:nvPr>
        </p:nvSpPr>
        <p:spPr/>
        <p:txBody>
          <a:bodyPr/>
          <a:lstStyle/>
          <a:p>
            <a:r>
              <a:rPr lang="fr-FR" dirty="0"/>
              <a:t>Objectifs : rapidité fiabilité réduction de couts engagement </a:t>
            </a:r>
          </a:p>
        </p:txBody>
      </p:sp>
      <p:sp>
        <p:nvSpPr>
          <p:cNvPr id="4" name="Espace réservé du numéro de diapositive 3">
            <a:extLst>
              <a:ext uri="{FF2B5EF4-FFF2-40B4-BE49-F238E27FC236}">
                <a16:creationId xmlns:a16="http://schemas.microsoft.com/office/drawing/2014/main" id="{D0742A82-0067-57CF-F1B5-9A898F02B8EF}"/>
              </a:ext>
            </a:extLst>
          </p:cNvPr>
          <p:cNvSpPr>
            <a:spLocks noGrp="1"/>
          </p:cNvSpPr>
          <p:nvPr>
            <p:ph type="sldNum" sz="quarter" idx="5"/>
          </p:nvPr>
        </p:nvSpPr>
        <p:spPr/>
        <p:txBody>
          <a:bodyPr/>
          <a:lstStyle/>
          <a:p>
            <a:fld id="{93B6B291-2FFE-6C4A-9D36-9F0C9FA8C68D}" type="slidenum">
              <a:rPr lang="fr-FR" smtClean="0"/>
              <a:t>9</a:t>
            </a:fld>
            <a:endParaRPr lang="fr-FR"/>
          </a:p>
        </p:txBody>
      </p:sp>
    </p:spTree>
    <p:extLst>
      <p:ext uri="{BB962C8B-B14F-4D97-AF65-F5344CB8AC3E}">
        <p14:creationId xmlns:p14="http://schemas.microsoft.com/office/powerpoint/2010/main" val="297393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r>
              <a:rPr lang="fr-FR" b="0" i="0" dirty="0">
                <a:solidFill>
                  <a:srgbClr val="333333"/>
                </a:solidFill>
                <a:effectLst/>
                <a:latin typeface="Work Sans" panose="020F0502020204030204" pitchFamily="34" charset="0"/>
              </a:rPr>
              <a:t>Marque employeur : commençons par le commencement</a:t>
            </a:r>
          </a:p>
          <a:p>
            <a:pPr algn="l" fontAlgn="base"/>
            <a:r>
              <a:rPr lang="fr-FR" b="0" i="0" dirty="0">
                <a:solidFill>
                  <a:srgbClr val="333333"/>
                </a:solidFill>
                <a:effectLst/>
                <a:latin typeface="Work Sans" panose="020F0502020204030204" pitchFamily="34" charset="0"/>
              </a:rPr>
              <a:t>Le terme « employeur brand » (marque employeur), a été entendu pour la première fois en 1990 lors d’une conférence de </a:t>
            </a:r>
            <a:r>
              <a:rPr lang="fr-FR" b="1" i="0" u="none" strike="noStrike" dirty="0">
                <a:solidFill>
                  <a:srgbClr val="000080"/>
                </a:solidFill>
                <a:effectLst/>
                <a:latin typeface="inherit"/>
                <a:hlinkClick r:id="rId3"/>
              </a:rPr>
              <a:t>Simon Barrow</a:t>
            </a:r>
            <a:r>
              <a:rPr lang="fr-FR" b="0" i="0" dirty="0">
                <a:solidFill>
                  <a:srgbClr val="333333"/>
                </a:solidFill>
                <a:effectLst/>
                <a:latin typeface="Work Sans" panose="020F0502020204030204" pitchFamily="34" charset="0"/>
              </a:rPr>
              <a:t> (président de People in Business). Six ans plus tard, en 1996, Simon Barrow et Tim Ambler (London Business </a:t>
            </a:r>
            <a:r>
              <a:rPr lang="fr-FR" b="0" i="0" dirty="0" err="1">
                <a:solidFill>
                  <a:srgbClr val="333333"/>
                </a:solidFill>
                <a:effectLst/>
                <a:latin typeface="Work Sans" panose="020F0502020204030204" pitchFamily="34" charset="0"/>
              </a:rPr>
              <a:t>School</a:t>
            </a:r>
            <a:r>
              <a:rPr lang="fr-FR" b="0" i="0" dirty="0">
                <a:solidFill>
                  <a:srgbClr val="333333"/>
                </a:solidFill>
                <a:effectLst/>
                <a:latin typeface="Work Sans" panose="020F0502020204030204" pitchFamily="34" charset="0"/>
              </a:rPr>
              <a:t>, Centre for Marketing) définissent le concept au sein du Journal of Brand Management comme « l’ensemble des avantages fonctionnels, économiques et psychologiques des emplois que propose une entreprise en tant qu’employeur ».</a:t>
            </a:r>
          </a:p>
          <a:p>
            <a:pPr algn="l" fontAlgn="base"/>
            <a:r>
              <a:rPr lang="fr-FR" b="1" i="0" dirty="0">
                <a:solidFill>
                  <a:srgbClr val="333333"/>
                </a:solidFill>
                <a:effectLst/>
                <a:latin typeface="inherit"/>
              </a:rPr>
              <a:t>Didier </a:t>
            </a:r>
            <a:r>
              <a:rPr lang="fr-FR" b="1" i="0" dirty="0" err="1">
                <a:solidFill>
                  <a:srgbClr val="333333"/>
                </a:solidFill>
                <a:effectLst/>
                <a:latin typeface="inherit"/>
              </a:rPr>
              <a:t>Pitelet</a:t>
            </a:r>
            <a:r>
              <a:rPr lang="fr-FR" b="0" i="0" dirty="0">
                <a:solidFill>
                  <a:srgbClr val="333333"/>
                </a:solidFill>
                <a:effectLst/>
                <a:latin typeface="Work Sans" panose="020F0502020204030204" pitchFamily="34" charset="0"/>
              </a:rPr>
              <a:t> (Président de Guillaume Tell - Publicis) introduira cette notion en France dès 1998 en déposant le terme « marque employeur » et en le définissant comme « la synthèse de ce que les dirigeants d’une entreprise décident de partager avec l’ensemble de l’écosystème pour exprimer leur vision, les valeurs et le positionnement, et la dimension durable et sociable de leur politique RH ».</a:t>
            </a:r>
          </a:p>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11</a:t>
            </a:fld>
            <a:endParaRPr lang="fr-FR"/>
          </a:p>
        </p:txBody>
      </p:sp>
    </p:spTree>
    <p:extLst>
      <p:ext uri="{BB962C8B-B14F-4D97-AF65-F5344CB8AC3E}">
        <p14:creationId xmlns:p14="http://schemas.microsoft.com/office/powerpoint/2010/main" val="2249339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46518-5077-4845-BF97-199C3C1E7F75}"/>
              </a:ext>
            </a:extLst>
          </p:cNvPr>
          <p:cNvSpPr/>
          <p:nvPr userDrawn="1"/>
        </p:nvSpPr>
        <p:spPr>
          <a:xfrm>
            <a:off x="0" y="6009851"/>
            <a:ext cx="12192000" cy="84814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27EC821C-D06A-5C4E-A64E-5C4151A4E6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5999" y="-2313091"/>
            <a:ext cx="11975463" cy="11935074"/>
          </a:xfrm>
          <a:prstGeom prst="rect">
            <a:avLst/>
          </a:prstGeom>
        </p:spPr>
      </p:pic>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0" y="848149"/>
            <a:ext cx="6096000" cy="1410361"/>
          </a:xfrm>
        </p:spPr>
        <p:txBody>
          <a:bodyPr anchor="t">
            <a:normAutofit/>
          </a:bodyPr>
          <a:lstStyle>
            <a:lvl1pPr algn="ctr">
              <a:defRPr sz="4800" b="0" i="0">
                <a:solidFill>
                  <a:schemeClr val="bg1"/>
                </a:solidFill>
                <a:latin typeface="Times" pitchFamily="2" charset="0"/>
              </a:defRPr>
            </a:lvl1pPr>
          </a:lstStyle>
          <a:p>
            <a:r>
              <a:rPr lang="fr-FR" dirty="0"/>
              <a:t>Modifiez le titre </a:t>
            </a:r>
            <a:br>
              <a:rPr lang="fr-FR" dirty="0"/>
            </a:br>
            <a:r>
              <a:rPr lang="fr-FR" dirty="0"/>
              <a:t>du document</a:t>
            </a:r>
          </a:p>
        </p:txBody>
      </p:sp>
      <p:sp>
        <p:nvSpPr>
          <p:cNvPr id="4" name="Espace réservé du texte 3">
            <a:extLst>
              <a:ext uri="{FF2B5EF4-FFF2-40B4-BE49-F238E27FC236}">
                <a16:creationId xmlns:a16="http://schemas.microsoft.com/office/drawing/2014/main" id="{9B4B033A-F3C6-9541-BC39-CC6AFB49EFC9}"/>
              </a:ext>
            </a:extLst>
          </p:cNvPr>
          <p:cNvSpPr>
            <a:spLocks noGrp="1"/>
          </p:cNvSpPr>
          <p:nvPr>
            <p:ph type="body" sz="quarter" idx="10" hasCustomPrompt="1"/>
          </p:nvPr>
        </p:nvSpPr>
        <p:spPr>
          <a:xfrm>
            <a:off x="0" y="2426677"/>
            <a:ext cx="6096000" cy="675700"/>
          </a:xfrm>
        </p:spPr>
        <p:txBody>
          <a:bodyPr>
            <a:normAutofit/>
          </a:bodyPr>
          <a:lstStyle>
            <a:lvl1pPr marL="0" indent="0" algn="ctr">
              <a:lnSpc>
                <a:spcPct val="100000"/>
              </a:lnSpc>
              <a:spcBef>
                <a:spcPts val="0"/>
              </a:spcBef>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Modifiez le sous-titre ici</a:t>
            </a:r>
          </a:p>
        </p:txBody>
      </p:sp>
      <p:pic>
        <p:nvPicPr>
          <p:cNvPr id="8" name="Graphique 7">
            <a:extLst>
              <a:ext uri="{FF2B5EF4-FFF2-40B4-BE49-F238E27FC236}">
                <a16:creationId xmlns:a16="http://schemas.microsoft.com/office/drawing/2014/main" id="{BA464DA5-40EE-5346-9AC5-44B2F96C16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69327" y="4663141"/>
            <a:ext cx="3357346" cy="1525769"/>
          </a:xfrm>
          <a:prstGeom prst="rect">
            <a:avLst/>
          </a:prstGeom>
        </p:spPr>
      </p:pic>
      <p:sp>
        <p:nvSpPr>
          <p:cNvPr id="5" name="Espace réservé du contenu 4">
            <a:extLst>
              <a:ext uri="{FF2B5EF4-FFF2-40B4-BE49-F238E27FC236}">
                <a16:creationId xmlns:a16="http://schemas.microsoft.com/office/drawing/2014/main" id="{C82182F2-49C6-D8A9-4D83-B3F5F41BDAF0}"/>
              </a:ext>
            </a:extLst>
          </p:cNvPr>
          <p:cNvSpPr>
            <a:spLocks noGrp="1"/>
          </p:cNvSpPr>
          <p:nvPr>
            <p:ph sz="quarter" idx="11"/>
          </p:nvPr>
        </p:nvSpPr>
        <p:spPr>
          <a:xfrm>
            <a:off x="6261100" y="0"/>
            <a:ext cx="5930900" cy="6858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130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bg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1724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Citation">
    <p:bg>
      <p:bgPr>
        <a:solidFill>
          <a:schemeClr val="accent5">
            <a:lumMod val="20000"/>
            <a:lumOff val="80000"/>
            <a:alpha val="5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tx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8292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xt_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2986242" y="684492"/>
            <a:ext cx="5326767" cy="409317"/>
          </a:xfrm>
        </p:spPr>
        <p:txBody>
          <a:bodyPr anchor="t">
            <a:noAutofit/>
          </a:bodyPr>
          <a:lstStyle>
            <a:lvl1pPr>
              <a:defRPr sz="3600">
                <a:solidFill>
                  <a:schemeClr val="tx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2945081" y="2112654"/>
            <a:ext cx="8674145" cy="3651537"/>
          </a:xfrm>
        </p:spPr>
        <p:txBody>
          <a:bodyPr numCol="2" spcCol="7200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9" name="Espace réservé du texte 3">
            <a:extLst>
              <a:ext uri="{FF2B5EF4-FFF2-40B4-BE49-F238E27FC236}">
                <a16:creationId xmlns:a16="http://schemas.microsoft.com/office/drawing/2014/main" id="{09C93877-5A70-CB4C-9B60-917EB0786AFD}"/>
              </a:ext>
            </a:extLst>
          </p:cNvPr>
          <p:cNvSpPr>
            <a:spLocks noGrp="1"/>
          </p:cNvSpPr>
          <p:nvPr>
            <p:ph type="body" sz="half" idx="11"/>
          </p:nvPr>
        </p:nvSpPr>
        <p:spPr>
          <a:xfrm>
            <a:off x="405115" y="2112655"/>
            <a:ext cx="2236720" cy="672595"/>
          </a:xfrm>
        </p:spPr>
        <p:txBody>
          <a:bodyPr>
            <a:normAutofit/>
          </a:bodyPr>
          <a:lstStyle>
            <a:lvl1pPr marL="0" indent="0" algn="ctr">
              <a:lnSpc>
                <a:spcPct val="150000"/>
              </a:lnSpc>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u texte 4">
            <a:extLst>
              <a:ext uri="{FF2B5EF4-FFF2-40B4-BE49-F238E27FC236}">
                <a16:creationId xmlns:a16="http://schemas.microsoft.com/office/drawing/2014/main" id="{049AAA95-8597-AB49-A871-0D32BFE0FABC}"/>
              </a:ext>
            </a:extLst>
          </p:cNvPr>
          <p:cNvSpPr>
            <a:spLocks noGrp="1"/>
          </p:cNvSpPr>
          <p:nvPr>
            <p:ph type="body" sz="quarter" idx="12" hasCustomPrompt="1"/>
          </p:nvPr>
        </p:nvSpPr>
        <p:spPr>
          <a:xfrm>
            <a:off x="2986981" y="1181101"/>
            <a:ext cx="5326029" cy="518782"/>
          </a:xfrm>
        </p:spPr>
        <p:txBody>
          <a:bodyPr>
            <a:normAutofit/>
          </a:bodyPr>
          <a:lstStyle>
            <a:lvl1pPr marL="0" indent="0">
              <a:buNone/>
              <a:defRPr sz="1600">
                <a:solidFill>
                  <a:schemeClr val="tx1"/>
                </a:solidFill>
              </a:defRPr>
            </a:lvl1pPr>
          </a:lstStyle>
          <a:p>
            <a:pPr lvl="0"/>
            <a:r>
              <a:rPr lang="fr-FR" dirty="0"/>
              <a:t>Modifiez le sous-titre</a:t>
            </a:r>
          </a:p>
        </p:txBody>
      </p:sp>
    </p:spTree>
    <p:extLst>
      <p:ext uri="{BB962C8B-B14F-4D97-AF65-F5344CB8AC3E}">
        <p14:creationId xmlns:p14="http://schemas.microsoft.com/office/powerpoint/2010/main" val="668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_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CF154F3-066D-9245-B906-4657B8145614}"/>
              </a:ext>
            </a:extLst>
          </p:cNvPr>
          <p:cNvSpPr>
            <a:spLocks noGrp="1"/>
          </p:cNvSpPr>
          <p:nvPr>
            <p:ph type="pic" sz="quarter" idx="13"/>
          </p:nvPr>
        </p:nvSpPr>
        <p:spPr>
          <a:xfrm>
            <a:off x="2956956" y="590550"/>
            <a:ext cx="8661957" cy="5230813"/>
          </a:xfrm>
        </p:spPr>
        <p:txBody>
          <a:bodyPr/>
          <a:lstStyle/>
          <a:p>
            <a:endParaRPr lang="fr-FR"/>
          </a:p>
        </p:txBody>
      </p:sp>
      <p:sp>
        <p:nvSpPr>
          <p:cNvPr id="13" name="Espace réservé du texte 3">
            <a:extLst>
              <a:ext uri="{FF2B5EF4-FFF2-40B4-BE49-F238E27FC236}">
                <a16:creationId xmlns:a16="http://schemas.microsoft.com/office/drawing/2014/main" id="{40C5C6DE-EE5E-F841-901B-9A61CD19D7DB}"/>
              </a:ext>
            </a:extLst>
          </p:cNvPr>
          <p:cNvSpPr>
            <a:spLocks noGrp="1"/>
          </p:cNvSpPr>
          <p:nvPr>
            <p:ph type="body" sz="half" idx="14" hasCustomPrompt="1"/>
          </p:nvPr>
        </p:nvSpPr>
        <p:spPr>
          <a:xfrm>
            <a:off x="249292" y="1755586"/>
            <a:ext cx="2563357" cy="2770116"/>
          </a:xfrm>
        </p:spPr>
        <p:txBody>
          <a:bodyPr>
            <a:normAutofit/>
          </a:bodyPr>
          <a:lstStyle>
            <a:lvl1pPr marL="0" indent="0" algn="ctr">
              <a:buNone/>
              <a:defRPr sz="2400" b="0">
                <a:solidFill>
                  <a:schemeClr val="accent1"/>
                </a:solidFill>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Cliquez pour modifier les styles du texte du masque »</a:t>
            </a:r>
          </a:p>
        </p:txBody>
      </p:sp>
      <p:sp>
        <p:nvSpPr>
          <p:cNvPr id="14" name="Espace réservé du texte 3">
            <a:extLst>
              <a:ext uri="{FF2B5EF4-FFF2-40B4-BE49-F238E27FC236}">
                <a16:creationId xmlns:a16="http://schemas.microsoft.com/office/drawing/2014/main" id="{F040B106-0F82-2F4C-A130-FE6C0E04A1EC}"/>
              </a:ext>
            </a:extLst>
          </p:cNvPr>
          <p:cNvSpPr>
            <a:spLocks noGrp="1"/>
          </p:cNvSpPr>
          <p:nvPr>
            <p:ph type="body" sz="half" idx="11"/>
          </p:nvPr>
        </p:nvSpPr>
        <p:spPr>
          <a:xfrm>
            <a:off x="249292" y="4745371"/>
            <a:ext cx="2563357" cy="672595"/>
          </a:xfrm>
        </p:spPr>
        <p:txBody>
          <a:bodyPr>
            <a:normAutofit/>
          </a:bodyPr>
          <a:lstStyle>
            <a:lvl1pPr marL="0" indent="0" algn="ctr">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350945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xt_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569600" y="684492"/>
            <a:ext cx="4867325" cy="1372908"/>
          </a:xfrm>
        </p:spPr>
        <p:txBody>
          <a:bodyPr anchor="t">
            <a:normAutofit/>
          </a:bodyPr>
          <a:lstStyle>
            <a:lvl1pPr>
              <a:defRPr sz="3600">
                <a:solidFill>
                  <a:schemeClr val="tx1"/>
                </a:solidFill>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1AEE7960-9B6B-7848-972B-0F387F92319F}"/>
              </a:ext>
            </a:extLst>
          </p:cNvPr>
          <p:cNvSpPr>
            <a:spLocks noGrp="1"/>
          </p:cNvSpPr>
          <p:nvPr>
            <p:ph type="pic" idx="1"/>
          </p:nvPr>
        </p:nvSpPr>
        <p:spPr>
          <a:xfrm>
            <a:off x="5688078" y="684493"/>
            <a:ext cx="5931146" cy="5176558"/>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572776" y="2057400"/>
            <a:ext cx="4867325"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75327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A6349-1257-5143-BF2D-2E39386E7730}"/>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E8537CE-30B2-7644-801A-E8CE850DADF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7557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0DCC1-D0EC-664B-9688-3497F8CB09B1}"/>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FFBDAFD-9F74-744D-BBE2-28497010DD67}"/>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524BF02F-F472-4B41-B314-F60576C5C6C8}"/>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9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3E099D-60F1-AE42-BCDC-1C1DA6FFB92E}"/>
              </a:ext>
            </a:extLst>
          </p:cNvPr>
          <p:cNvSpPr>
            <a:spLocks noGrp="1"/>
          </p:cNvSpPr>
          <p:nvPr>
            <p:ph type="title"/>
          </p:nvPr>
        </p:nvSpPr>
        <p:spPr>
          <a:xfrm>
            <a:off x="572776"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11B12B-A64F-1845-9B16-64F35439148C}"/>
              </a:ext>
            </a:extLst>
          </p:cNvPr>
          <p:cNvSpPr>
            <a:spLocks noGrp="1"/>
          </p:cNvSpPr>
          <p:nvPr>
            <p:ph type="body" idx="1"/>
          </p:nvPr>
        </p:nvSpPr>
        <p:spPr>
          <a:xfrm>
            <a:off x="5727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FF1C75D3-235D-AF4F-9DC4-E20BB9C02CFB}"/>
              </a:ext>
            </a:extLst>
          </p:cNvPr>
          <p:cNvSpPr txBox="1"/>
          <p:nvPr userDrawn="1"/>
        </p:nvSpPr>
        <p:spPr>
          <a:xfrm>
            <a:off x="454022" y="6230557"/>
            <a:ext cx="1885416" cy="246221"/>
          </a:xfrm>
          <a:prstGeom prst="rect">
            <a:avLst/>
          </a:prstGeom>
          <a:noFill/>
        </p:spPr>
        <p:txBody>
          <a:bodyPr wrap="square" rtlCol="0">
            <a:spAutoFit/>
          </a:bodyPr>
          <a:lstStyle/>
          <a:p>
            <a:fld id="{DBAA025A-30A0-2A48-BFE7-7AACB2572F79}" type="datetime1">
              <a:rPr lang="fr-FR" sz="1000" smtClean="0">
                <a:solidFill>
                  <a:schemeClr val="tx2"/>
                </a:solidFill>
              </a:rPr>
              <a:t>23/10/2025</a:t>
            </a:fld>
            <a:endParaRPr lang="fr-FR" sz="1000" dirty="0">
              <a:solidFill>
                <a:schemeClr val="tx2"/>
              </a:solidFill>
            </a:endParaRPr>
          </a:p>
        </p:txBody>
      </p:sp>
      <p:sp>
        <p:nvSpPr>
          <p:cNvPr id="8" name="ZoneTexte 7">
            <a:extLst>
              <a:ext uri="{FF2B5EF4-FFF2-40B4-BE49-F238E27FC236}">
                <a16:creationId xmlns:a16="http://schemas.microsoft.com/office/drawing/2014/main" id="{BBEC0A3E-9FF9-5E48-8674-A4D17F1882EA}"/>
              </a:ext>
            </a:extLst>
          </p:cNvPr>
          <p:cNvSpPr txBox="1"/>
          <p:nvPr userDrawn="1"/>
        </p:nvSpPr>
        <p:spPr>
          <a:xfrm>
            <a:off x="10791491" y="6230556"/>
            <a:ext cx="996746" cy="246221"/>
          </a:xfrm>
          <a:prstGeom prst="rect">
            <a:avLst/>
          </a:prstGeom>
          <a:noFill/>
        </p:spPr>
        <p:txBody>
          <a:bodyPr wrap="square" rtlCol="0">
            <a:spAutoFit/>
          </a:bodyPr>
          <a:lstStyle/>
          <a:p>
            <a:pPr algn="r"/>
            <a:fld id="{22EBF02D-6D68-6046-9671-EF2CBC0006D3}" type="slidenum">
              <a:rPr lang="fr-FR" sz="1000" smtClean="0">
                <a:solidFill>
                  <a:schemeClr val="tx2"/>
                </a:solidFill>
              </a:rPr>
              <a:pPr algn="r"/>
              <a:t>‹N°›</a:t>
            </a:fld>
            <a:endParaRPr lang="fr-FR" sz="1000" dirty="0">
              <a:solidFill>
                <a:schemeClr val="tx2"/>
              </a:solidFill>
            </a:endParaRPr>
          </a:p>
        </p:txBody>
      </p:sp>
      <p:sp>
        <p:nvSpPr>
          <p:cNvPr id="9" name="ZoneTexte 8">
            <a:extLst>
              <a:ext uri="{FF2B5EF4-FFF2-40B4-BE49-F238E27FC236}">
                <a16:creationId xmlns:a16="http://schemas.microsoft.com/office/drawing/2014/main" id="{D4C86B5D-9F77-804A-9D07-923C2923059E}"/>
              </a:ext>
            </a:extLst>
          </p:cNvPr>
          <p:cNvSpPr txBox="1"/>
          <p:nvPr userDrawn="1"/>
        </p:nvSpPr>
        <p:spPr>
          <a:xfrm>
            <a:off x="2879558" y="6230555"/>
            <a:ext cx="2743200" cy="246221"/>
          </a:xfrm>
          <a:prstGeom prst="rect">
            <a:avLst/>
          </a:prstGeom>
          <a:noFill/>
        </p:spPr>
        <p:txBody>
          <a:bodyPr wrap="square" rtlCol="0">
            <a:spAutoFit/>
          </a:bodyPr>
          <a:lstStyle/>
          <a:p>
            <a:r>
              <a:rPr lang="fr-FR" sz="1000" b="1" dirty="0">
                <a:solidFill>
                  <a:schemeClr val="tx2"/>
                </a:solidFill>
              </a:rPr>
              <a:t>Université Paris 1 Panthéon-Sorbonne</a:t>
            </a:r>
          </a:p>
        </p:txBody>
      </p:sp>
    </p:spTree>
    <p:extLst>
      <p:ext uri="{BB962C8B-B14F-4D97-AF65-F5344CB8AC3E}">
        <p14:creationId xmlns:p14="http://schemas.microsoft.com/office/powerpoint/2010/main" val="28839564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0" r:id="rId4"/>
    <p:sldLayoutId id="2147483659" r:id="rId5"/>
    <p:sldLayoutId id="2147483657" r:id="rId6"/>
    <p:sldLayoutId id="2147483650" r:id="rId7"/>
    <p:sldLayoutId id="2147483652" r:id="rId8"/>
  </p:sldLayoutIdLst>
  <p:hf hdr="0" ftr="0"/>
  <p:txStyles>
    <p:title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2AiE1Q7cM4k"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rlonsrh.com/media/livres-blanc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hyperlink" Target="https://www.leslivresblancs.f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2C3B9A-789A-2202-E18D-DECE862F12C5}"/>
              </a:ext>
            </a:extLst>
          </p:cNvPr>
          <p:cNvPicPr>
            <a:picLocks noChangeAspect="1"/>
          </p:cNvPicPr>
          <p:nvPr/>
        </p:nvPicPr>
        <p:blipFill>
          <a:blip r:embed="rId3"/>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3EE056F8-EF7D-7BDA-8695-7EDD5337BA53}"/>
              </a:ext>
            </a:extLst>
          </p:cNvPr>
          <p:cNvPicPr>
            <a:picLocks noChangeAspect="1"/>
          </p:cNvPicPr>
          <p:nvPr/>
        </p:nvPicPr>
        <p:blipFill>
          <a:blip r:embed="rId4"/>
          <a:stretch>
            <a:fillRect/>
          </a:stretch>
        </p:blipFill>
        <p:spPr>
          <a:xfrm>
            <a:off x="6096000" y="0"/>
            <a:ext cx="10292333" cy="6858000"/>
          </a:xfrm>
          <a:prstGeom prst="rect">
            <a:avLst/>
          </a:prstGeom>
        </p:spPr>
      </p:pic>
      <p:sp>
        <p:nvSpPr>
          <p:cNvPr id="9" name="Titre 1">
            <a:extLst>
              <a:ext uri="{FF2B5EF4-FFF2-40B4-BE49-F238E27FC236}">
                <a16:creationId xmlns:a16="http://schemas.microsoft.com/office/drawing/2014/main" id="{7BA5809E-EAF9-A540-9A30-6A613B288F97}"/>
              </a:ext>
            </a:extLst>
          </p:cNvPr>
          <p:cNvSpPr>
            <a:spLocks noGrp="1"/>
          </p:cNvSpPr>
          <p:nvPr/>
        </p:nvSpPr>
        <p:spPr>
          <a:xfrm>
            <a:off x="0" y="497541"/>
            <a:ext cx="6096000" cy="1371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0" i="0" kern="1200">
                <a:solidFill>
                  <a:schemeClr val="bg1"/>
                </a:solidFill>
                <a:latin typeface="Times" pitchFamily="2" charset="0"/>
                <a:ea typeface="+mj-ea"/>
                <a:cs typeface="+mj-cs"/>
              </a:defRPr>
            </a:lvl1pPr>
          </a:lstStyle>
          <a:p>
            <a:pPr>
              <a:lnSpc>
                <a:spcPts val="4060"/>
              </a:lnSpc>
            </a:pPr>
            <a:r>
              <a:rPr lang="fr-FR" dirty="0"/>
              <a:t>Licence de gestion option RH A</a:t>
            </a:r>
            <a:br>
              <a:rPr lang="fr-FR" dirty="0"/>
            </a:br>
            <a:endParaRPr lang="fr-FR" dirty="0"/>
          </a:p>
        </p:txBody>
      </p:sp>
      <p:sp>
        <p:nvSpPr>
          <p:cNvPr id="11" name="Espace réservé du texte 2">
            <a:extLst>
              <a:ext uri="{FF2B5EF4-FFF2-40B4-BE49-F238E27FC236}">
                <a16:creationId xmlns:a16="http://schemas.microsoft.com/office/drawing/2014/main" id="{A1F7D55D-2CE8-DE41-A7E8-3BAC3F7E6CE2}"/>
              </a:ext>
            </a:extLst>
          </p:cNvPr>
          <p:cNvSpPr>
            <a:spLocks noGrp="1"/>
          </p:cNvSpPr>
          <p:nvPr/>
        </p:nvSpPr>
        <p:spPr>
          <a:xfrm>
            <a:off x="0" y="2107754"/>
            <a:ext cx="6096000" cy="229580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Processus de Recrutement </a:t>
            </a:r>
          </a:p>
          <a:p>
            <a:endParaRPr lang="fr-FR" dirty="0"/>
          </a:p>
          <a:p>
            <a:r>
              <a:rPr lang="fr-FR" dirty="0"/>
              <a:t>Bienvenue  </a:t>
            </a:r>
          </a:p>
        </p:txBody>
      </p:sp>
    </p:spTree>
    <p:extLst>
      <p:ext uri="{BB962C8B-B14F-4D97-AF65-F5344CB8AC3E}">
        <p14:creationId xmlns:p14="http://schemas.microsoft.com/office/powerpoint/2010/main" val="18410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tream episode The State of Employer Brand Management, with Simon Barrow by  The Employer Branding Podcast podcast | Listen online for free on SoundCloud">
            <a:extLst>
              <a:ext uri="{FF2B5EF4-FFF2-40B4-BE49-F238E27FC236}">
                <a16:creationId xmlns:a16="http://schemas.microsoft.com/office/drawing/2014/main" id="{247EA0A0-05D8-2881-9C0B-A1DB520DFF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32" r="11350"/>
          <a:stretch/>
        </p:blipFill>
        <p:spPr bwMode="auto">
          <a:xfrm>
            <a:off x="3071664" y="2785156"/>
            <a:ext cx="1403959" cy="189166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ZoneTexte 7">
            <a:extLst>
              <a:ext uri="{FF2B5EF4-FFF2-40B4-BE49-F238E27FC236}">
                <a16:creationId xmlns:a16="http://schemas.microsoft.com/office/drawing/2014/main" id="{7191FBE1-3C76-F51C-5281-6CAA70E3B70A}"/>
              </a:ext>
            </a:extLst>
          </p:cNvPr>
          <p:cNvSpPr txBox="1"/>
          <p:nvPr/>
        </p:nvSpPr>
        <p:spPr>
          <a:xfrm>
            <a:off x="2422265" y="1130553"/>
            <a:ext cx="2664297"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a:solidFill>
                  <a:schemeClr val="tx1"/>
                </a:solidFill>
              </a:rPr>
              <a:t>« Employer </a:t>
            </a:r>
            <a:r>
              <a:rPr lang="fr-FR" sz="2000" dirty="0" err="1">
                <a:solidFill>
                  <a:schemeClr val="tx1"/>
                </a:solidFill>
              </a:rPr>
              <a:t>Branding</a:t>
            </a:r>
            <a:r>
              <a:rPr lang="fr-FR" sz="2000" dirty="0">
                <a:solidFill>
                  <a:schemeClr val="tx1"/>
                </a:solidFill>
              </a:rPr>
              <a:t> »</a:t>
            </a:r>
          </a:p>
        </p:txBody>
      </p:sp>
      <p:sp>
        <p:nvSpPr>
          <p:cNvPr id="10" name="ZoneTexte 9">
            <a:extLst>
              <a:ext uri="{FF2B5EF4-FFF2-40B4-BE49-F238E27FC236}">
                <a16:creationId xmlns:a16="http://schemas.microsoft.com/office/drawing/2014/main" id="{F4F929FB-8645-8DBD-1FC9-58F9017EAC81}"/>
              </a:ext>
            </a:extLst>
          </p:cNvPr>
          <p:cNvSpPr txBox="1"/>
          <p:nvPr/>
        </p:nvSpPr>
        <p:spPr>
          <a:xfrm>
            <a:off x="6929024" y="1130553"/>
            <a:ext cx="2664296"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a:solidFill>
                  <a:schemeClr val="tx1"/>
                </a:solidFill>
              </a:rPr>
              <a:t>« Marque Employeur »</a:t>
            </a:r>
          </a:p>
        </p:txBody>
      </p:sp>
      <p:pic>
        <p:nvPicPr>
          <p:cNvPr id="12" name="Picture 12" descr="Drapeau de la France — Wikipédia">
            <a:extLst>
              <a:ext uri="{FF2B5EF4-FFF2-40B4-BE49-F238E27FC236}">
                <a16:creationId xmlns:a16="http://schemas.microsoft.com/office/drawing/2014/main" id="{CA67B7D5-77FE-593F-B4AD-36D497152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7" y="2077378"/>
            <a:ext cx="1039661" cy="545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La société GiFi recrute et propose des job et offres d'emploi via  MediaRH.com.">
            <a:extLst>
              <a:ext uri="{FF2B5EF4-FFF2-40B4-BE49-F238E27FC236}">
                <a16:creationId xmlns:a16="http://schemas.microsoft.com/office/drawing/2014/main" id="{A7EA4C7D-30EC-12FE-6E19-50714BC7B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372" y="2751404"/>
            <a:ext cx="1879600" cy="20447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7F593334-ED72-F851-F653-5F606F8A1CA3}"/>
              </a:ext>
            </a:extLst>
          </p:cNvPr>
          <p:cNvSpPr txBox="1"/>
          <p:nvPr/>
        </p:nvSpPr>
        <p:spPr>
          <a:xfrm>
            <a:off x="7464152" y="4911225"/>
            <a:ext cx="4522840" cy="369332"/>
          </a:xfrm>
          <a:prstGeom prst="rect">
            <a:avLst/>
          </a:prstGeom>
          <a:noFill/>
        </p:spPr>
        <p:txBody>
          <a:bodyPr wrap="square" rtlCol="0">
            <a:spAutoFit/>
          </a:bodyPr>
          <a:lstStyle/>
          <a:p>
            <a:r>
              <a:rPr lang="fr-FR" dirty="0"/>
              <a:t>Didier PITELET</a:t>
            </a:r>
          </a:p>
        </p:txBody>
      </p:sp>
      <p:sp>
        <p:nvSpPr>
          <p:cNvPr id="15" name="ZoneTexte 14">
            <a:extLst>
              <a:ext uri="{FF2B5EF4-FFF2-40B4-BE49-F238E27FC236}">
                <a16:creationId xmlns:a16="http://schemas.microsoft.com/office/drawing/2014/main" id="{4927BAD3-A423-13CB-2BD7-95BDF7D62357}"/>
              </a:ext>
            </a:extLst>
          </p:cNvPr>
          <p:cNvSpPr txBox="1"/>
          <p:nvPr/>
        </p:nvSpPr>
        <p:spPr>
          <a:xfrm>
            <a:off x="2758698" y="4911227"/>
            <a:ext cx="2327864" cy="369330"/>
          </a:xfrm>
          <a:prstGeom prst="rect">
            <a:avLst/>
          </a:prstGeom>
          <a:noFill/>
        </p:spPr>
        <p:txBody>
          <a:bodyPr wrap="square" rtlCol="0">
            <a:spAutoFit/>
          </a:bodyPr>
          <a:lstStyle/>
          <a:p>
            <a:r>
              <a:rPr lang="fr-FR" dirty="0"/>
              <a:t>Simon BARROW</a:t>
            </a:r>
          </a:p>
        </p:txBody>
      </p:sp>
      <p:pic>
        <p:nvPicPr>
          <p:cNvPr id="17" name="Image 16">
            <a:extLst>
              <a:ext uri="{FF2B5EF4-FFF2-40B4-BE49-F238E27FC236}">
                <a16:creationId xmlns:a16="http://schemas.microsoft.com/office/drawing/2014/main" id="{D647634E-53A3-8881-A969-5CC58D928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3246" y="2072849"/>
            <a:ext cx="822337" cy="545245"/>
          </a:xfrm>
          <a:prstGeom prst="rect">
            <a:avLst/>
          </a:prstGeom>
        </p:spPr>
      </p:pic>
    </p:spTree>
    <p:extLst>
      <p:ext uri="{BB962C8B-B14F-4D97-AF65-F5344CB8AC3E}">
        <p14:creationId xmlns:p14="http://schemas.microsoft.com/office/powerpoint/2010/main" val="73417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B834-EACE-539C-1856-936D83B155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B4F2E5-DFEA-DE13-EF9F-DFAE0B5A12A1}"/>
              </a:ext>
            </a:extLst>
          </p:cNvPr>
          <p:cNvSpPr>
            <a:spLocks noGrp="1"/>
          </p:cNvSpPr>
          <p:nvPr>
            <p:ph type="title"/>
          </p:nvPr>
        </p:nvSpPr>
        <p:spPr>
          <a:xfrm>
            <a:off x="572776" y="365125"/>
            <a:ext cx="10515600" cy="1041889"/>
          </a:xfrm>
        </p:spPr>
        <p:txBody>
          <a:bodyPr/>
          <a:lstStyle/>
          <a:p>
            <a:r>
              <a:rPr lang="fr-FR" dirty="0"/>
              <a:t>Marque employeur  </a:t>
            </a:r>
          </a:p>
        </p:txBody>
      </p:sp>
      <p:sp>
        <p:nvSpPr>
          <p:cNvPr id="3" name="Espace réservé du contenu 2">
            <a:extLst>
              <a:ext uri="{FF2B5EF4-FFF2-40B4-BE49-F238E27FC236}">
                <a16:creationId xmlns:a16="http://schemas.microsoft.com/office/drawing/2014/main" id="{3E238184-0A50-FE39-5DAE-8E0B81A464DA}"/>
              </a:ext>
            </a:extLst>
          </p:cNvPr>
          <p:cNvSpPr>
            <a:spLocks noGrp="1"/>
          </p:cNvSpPr>
          <p:nvPr>
            <p:ph idx="1"/>
          </p:nvPr>
        </p:nvSpPr>
        <p:spPr>
          <a:xfrm>
            <a:off x="433953" y="1407014"/>
            <a:ext cx="11360257" cy="5085861"/>
          </a:xfrm>
        </p:spPr>
        <p:txBody>
          <a:bodyPr>
            <a:normAutofit/>
          </a:bodyPr>
          <a:lstStyle/>
          <a:p>
            <a:pPr marL="0" indent="0">
              <a:buNone/>
            </a:pPr>
            <a:r>
              <a:rPr lang="fr-FR" sz="2000" b="1" dirty="0"/>
              <a:t>Sujet à inscrire dans un triple contexte </a:t>
            </a:r>
            <a:r>
              <a:rPr lang="fr-FR" sz="2400" b="1" dirty="0"/>
              <a:t>: </a:t>
            </a:r>
          </a:p>
          <a:p>
            <a:pPr lvl="1"/>
            <a:r>
              <a:rPr lang="fr-FR" sz="1700" dirty="0">
                <a:solidFill>
                  <a:srgbClr val="123A61"/>
                </a:solidFill>
                <a:ea typeface="Segoe UI Black" panose="020B0A02040204020203" pitchFamily="34" charset="0"/>
                <a:cs typeface="Segoe UI Black" panose="020B0A02040204020203" pitchFamily="34" charset="0"/>
              </a:rPr>
              <a:t>Les nouvelles attentes des salariés  </a:t>
            </a:r>
          </a:p>
          <a:p>
            <a:pPr lvl="1"/>
            <a:r>
              <a:rPr lang="fr-FR" sz="1700" dirty="0">
                <a:solidFill>
                  <a:srgbClr val="123A61"/>
                </a:solidFill>
                <a:ea typeface="Segoe UI Black" panose="020B0A02040204020203" pitchFamily="34" charset="0"/>
                <a:cs typeface="Segoe UI Black" panose="020B0A02040204020203" pitchFamily="34" charset="0"/>
              </a:rPr>
              <a:t>Les nouveaux enjeux RH</a:t>
            </a:r>
          </a:p>
          <a:p>
            <a:pPr lvl="1"/>
            <a:r>
              <a:rPr lang="fr-FR" sz="1700" dirty="0">
                <a:solidFill>
                  <a:srgbClr val="123A61"/>
                </a:solidFill>
                <a:ea typeface="Segoe UI Black" panose="020B0A02040204020203" pitchFamily="34" charset="0"/>
                <a:cs typeface="Segoe UI Black" panose="020B0A02040204020203" pitchFamily="34" charset="0"/>
              </a:rPr>
              <a:t>L’avènement des réseaux sociaux </a:t>
            </a:r>
          </a:p>
          <a:p>
            <a:pPr marL="39687" indent="0">
              <a:buNone/>
            </a:pPr>
            <a:endParaRPr lang="fr-FR" sz="3400" dirty="0"/>
          </a:p>
        </p:txBody>
      </p:sp>
      <p:pic>
        <p:nvPicPr>
          <p:cNvPr id="6" name="Image 5">
            <a:extLst>
              <a:ext uri="{FF2B5EF4-FFF2-40B4-BE49-F238E27FC236}">
                <a16:creationId xmlns:a16="http://schemas.microsoft.com/office/drawing/2014/main" id="{6087F011-B7F3-9773-D157-37D8D099C5E1}"/>
              </a:ext>
            </a:extLst>
          </p:cNvPr>
          <p:cNvPicPr>
            <a:picLocks noChangeAspect="1"/>
          </p:cNvPicPr>
          <p:nvPr/>
        </p:nvPicPr>
        <p:blipFill>
          <a:blip r:embed="rId3"/>
          <a:stretch>
            <a:fillRect/>
          </a:stretch>
        </p:blipFill>
        <p:spPr>
          <a:xfrm>
            <a:off x="941070" y="2954020"/>
            <a:ext cx="7772400" cy="2838960"/>
          </a:xfrm>
          <a:prstGeom prst="rect">
            <a:avLst/>
          </a:prstGeom>
        </p:spPr>
      </p:pic>
    </p:spTree>
    <p:extLst>
      <p:ext uri="{BB962C8B-B14F-4D97-AF65-F5344CB8AC3E}">
        <p14:creationId xmlns:p14="http://schemas.microsoft.com/office/powerpoint/2010/main" val="410018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B171C-70C3-F9AE-F8AD-F88828B27F99}"/>
              </a:ext>
            </a:extLst>
          </p:cNvPr>
          <p:cNvSpPr>
            <a:spLocks noGrp="1"/>
          </p:cNvSpPr>
          <p:nvPr>
            <p:ph type="title"/>
          </p:nvPr>
        </p:nvSpPr>
        <p:spPr/>
        <p:txBody>
          <a:bodyPr/>
          <a:lstStyle/>
          <a:p>
            <a:r>
              <a:rPr lang="fr-FR" dirty="0"/>
              <a:t>2 définitions complémentaires </a:t>
            </a:r>
          </a:p>
        </p:txBody>
      </p:sp>
      <p:sp>
        <p:nvSpPr>
          <p:cNvPr id="3" name="Espace réservé du contenu 2">
            <a:extLst>
              <a:ext uri="{FF2B5EF4-FFF2-40B4-BE49-F238E27FC236}">
                <a16:creationId xmlns:a16="http://schemas.microsoft.com/office/drawing/2014/main" id="{188D30A3-4593-CDDD-EA38-804ED34FC5D9}"/>
              </a:ext>
            </a:extLst>
          </p:cNvPr>
          <p:cNvSpPr>
            <a:spLocks noGrp="1"/>
          </p:cNvSpPr>
          <p:nvPr>
            <p:ph idx="1"/>
          </p:nvPr>
        </p:nvSpPr>
        <p:spPr/>
        <p:txBody>
          <a:bodyPr/>
          <a:lstStyle/>
          <a:p>
            <a:pPr marL="0" indent="0" algn="just">
              <a:buNone/>
            </a:pPr>
            <a:endParaRPr lang="fr-FR" sz="2400" b="1" dirty="0"/>
          </a:p>
          <a:p>
            <a:pPr marL="0" indent="0" algn="just">
              <a:buNone/>
            </a:pPr>
            <a:r>
              <a:rPr lang="fr-FR" sz="2400" b="1" dirty="0"/>
              <a:t>Simon Barrow - 1990 </a:t>
            </a:r>
            <a:r>
              <a:rPr lang="fr-FR" sz="2400" dirty="0"/>
              <a:t>: « L’ensemble des avantages fonctionnels, économiques et psychologiques inhérents à l’emploi et avec lesquels l’entreprise, à titre d’employeur, est identifié »</a:t>
            </a:r>
          </a:p>
          <a:p>
            <a:pPr marL="0" indent="0" algn="just">
              <a:buNone/>
            </a:pPr>
            <a:endParaRPr lang="fr-FR" sz="2400" dirty="0"/>
          </a:p>
          <a:p>
            <a:pPr marL="0" indent="0" algn="just">
              <a:buNone/>
            </a:pPr>
            <a:r>
              <a:rPr lang="fr-FR" sz="2400" b="1" dirty="0"/>
              <a:t>Didier </a:t>
            </a:r>
            <a:r>
              <a:rPr lang="fr-FR" sz="2400" b="1" dirty="0" err="1"/>
              <a:t>Pitelet</a:t>
            </a:r>
            <a:r>
              <a:rPr lang="fr-FR" sz="2400" dirty="0"/>
              <a:t> </a:t>
            </a:r>
            <a:r>
              <a:rPr lang="fr-FR" sz="2400" b="1" dirty="0"/>
              <a:t>- 1998 </a:t>
            </a:r>
            <a:r>
              <a:rPr lang="fr-FR" sz="2400" dirty="0"/>
              <a:t>: « la synthèse de ce que les dirigeants d’une entreprise décident de partager avec l’ensemble de l’écosystème pour exprimer leur vision, les valeurs et le positionnement et la dimension durable et sociable de leur politique RH ».</a:t>
            </a:r>
          </a:p>
          <a:p>
            <a:pPr marL="0" indent="0" algn="just">
              <a:buNone/>
            </a:pPr>
            <a:endParaRPr lang="fr-FR" sz="2400" dirty="0"/>
          </a:p>
          <a:p>
            <a:endParaRPr lang="fr-FR" dirty="0"/>
          </a:p>
        </p:txBody>
      </p:sp>
    </p:spTree>
    <p:extLst>
      <p:ext uri="{BB962C8B-B14F-4D97-AF65-F5344CB8AC3E}">
        <p14:creationId xmlns:p14="http://schemas.microsoft.com/office/powerpoint/2010/main" val="2272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49B0-3DEA-236C-F0FB-CCA3251135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E5156A3-69FF-5A95-1E77-BC913BE603AB}"/>
              </a:ext>
            </a:extLst>
          </p:cNvPr>
          <p:cNvSpPr>
            <a:spLocks noGrp="1"/>
          </p:cNvSpPr>
          <p:nvPr>
            <p:ph type="title"/>
          </p:nvPr>
        </p:nvSpPr>
        <p:spPr/>
        <p:txBody>
          <a:bodyPr/>
          <a:lstStyle/>
          <a:p>
            <a:r>
              <a:rPr lang="fr-FR" dirty="0"/>
              <a:t>2 définitions complémentaires </a:t>
            </a:r>
          </a:p>
        </p:txBody>
      </p:sp>
      <p:sp>
        <p:nvSpPr>
          <p:cNvPr id="3" name="Espace réservé du contenu 2">
            <a:extLst>
              <a:ext uri="{FF2B5EF4-FFF2-40B4-BE49-F238E27FC236}">
                <a16:creationId xmlns:a16="http://schemas.microsoft.com/office/drawing/2014/main" id="{C0F3AF42-1104-8DF6-EC02-D3D81B4A1D47}"/>
              </a:ext>
            </a:extLst>
          </p:cNvPr>
          <p:cNvSpPr>
            <a:spLocks noGrp="1"/>
          </p:cNvSpPr>
          <p:nvPr>
            <p:ph idx="1"/>
          </p:nvPr>
        </p:nvSpPr>
        <p:spPr/>
        <p:txBody>
          <a:bodyPr/>
          <a:lstStyle/>
          <a:p>
            <a:pPr marL="0" indent="0" algn="just">
              <a:buNone/>
            </a:pPr>
            <a:endParaRPr lang="fr-FR" sz="2400" b="1" dirty="0"/>
          </a:p>
          <a:p>
            <a:pPr marL="0" indent="0" algn="just">
              <a:buNone/>
            </a:pPr>
            <a:r>
              <a:rPr lang="fr-FR" sz="2400" b="1" dirty="0"/>
              <a:t>Simon Barrow - 1990 </a:t>
            </a:r>
            <a:r>
              <a:rPr lang="fr-FR" sz="2400" dirty="0"/>
              <a:t>: « L’ensemble des avantages fonctionnels, économiques et psychologiques inhérents à l’emploi et avec lesquels l’entreprise, à titre d’employeur, est identifié »</a:t>
            </a:r>
          </a:p>
          <a:p>
            <a:pPr marL="0" indent="0" algn="just">
              <a:buNone/>
            </a:pPr>
            <a:endParaRPr lang="fr-FR" sz="2400" dirty="0"/>
          </a:p>
          <a:p>
            <a:pPr marL="0" indent="0" algn="just">
              <a:buNone/>
            </a:pPr>
            <a:r>
              <a:rPr lang="fr-FR" sz="2400" b="1" dirty="0"/>
              <a:t>Didier </a:t>
            </a:r>
            <a:r>
              <a:rPr lang="fr-FR" sz="2400" b="1" dirty="0" err="1"/>
              <a:t>Pitelet</a:t>
            </a:r>
            <a:r>
              <a:rPr lang="fr-FR" sz="2400" dirty="0"/>
              <a:t> </a:t>
            </a:r>
            <a:r>
              <a:rPr lang="fr-FR" sz="2400" b="1" dirty="0"/>
              <a:t>- 1998 </a:t>
            </a:r>
            <a:r>
              <a:rPr lang="fr-FR" sz="2400" dirty="0"/>
              <a:t>: « la synthèse de ce que les dirigeants d’une entreprise décident de partager avec l’ensemble de l’écosystème pour exprimer leur vision, les valeurs et le positionnement ainsi que la dimension durable et sociable de leur politique RH ».</a:t>
            </a:r>
          </a:p>
          <a:p>
            <a:pPr marL="0" indent="0" algn="just">
              <a:buNone/>
            </a:pPr>
            <a:endParaRPr lang="fr-FR" sz="2400" dirty="0"/>
          </a:p>
          <a:p>
            <a:endParaRPr lang="fr-FR" dirty="0"/>
          </a:p>
        </p:txBody>
      </p:sp>
    </p:spTree>
    <p:extLst>
      <p:ext uri="{BB962C8B-B14F-4D97-AF65-F5344CB8AC3E}">
        <p14:creationId xmlns:p14="http://schemas.microsoft.com/office/powerpoint/2010/main" val="45635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4C4E-E718-62D2-676E-430864FEB8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70EB21-5972-F117-D566-B57845088B73}"/>
              </a:ext>
            </a:extLst>
          </p:cNvPr>
          <p:cNvSpPr>
            <a:spLocks noGrp="1"/>
          </p:cNvSpPr>
          <p:nvPr>
            <p:ph type="title"/>
          </p:nvPr>
        </p:nvSpPr>
        <p:spPr/>
        <p:txBody>
          <a:bodyPr/>
          <a:lstStyle/>
          <a:p>
            <a:r>
              <a:rPr lang="fr-FR" dirty="0"/>
              <a:t>Les entreprises concernées par la ME</a:t>
            </a:r>
          </a:p>
        </p:txBody>
      </p:sp>
      <p:sp>
        <p:nvSpPr>
          <p:cNvPr id="3" name="Espace réservé du contenu 2">
            <a:extLst>
              <a:ext uri="{FF2B5EF4-FFF2-40B4-BE49-F238E27FC236}">
                <a16:creationId xmlns:a16="http://schemas.microsoft.com/office/drawing/2014/main" id="{E6379247-1BD7-3DF1-AF34-97FD7D6E691E}"/>
              </a:ext>
            </a:extLst>
          </p:cNvPr>
          <p:cNvSpPr>
            <a:spLocks noGrp="1"/>
          </p:cNvSpPr>
          <p:nvPr>
            <p:ph idx="1"/>
          </p:nvPr>
        </p:nvSpPr>
        <p:spPr/>
        <p:txBody>
          <a:bodyPr>
            <a:normAutofit lnSpcReduction="10000"/>
          </a:bodyPr>
          <a:lstStyle/>
          <a:p>
            <a:pPr marL="0" indent="0" algn="just">
              <a:buNone/>
            </a:pPr>
            <a:endParaRPr lang="fr-FR" sz="2400" b="1" dirty="0"/>
          </a:p>
          <a:p>
            <a:r>
              <a:rPr lang="fr-FR" sz="2400" dirty="0">
                <a:ea typeface="Segoe UI Black" panose="020B0A02040204020203" pitchFamily="34" charset="0"/>
                <a:cs typeface="Segoe UI Black" panose="020B0A02040204020203" pitchFamily="34" charset="0"/>
              </a:rPr>
              <a:t>La Marque Employeur s’adresse à toutes les entreprises, </a:t>
            </a:r>
            <a:r>
              <a:rPr lang="fr-FR" sz="2400" b="1" dirty="0">
                <a:ea typeface="Segoe UI Black" panose="020B0A02040204020203" pitchFamily="34" charset="0"/>
                <a:cs typeface="Segoe UI Black" panose="020B0A02040204020203" pitchFamily="34" charset="0"/>
              </a:rPr>
              <a:t>quelle que soit leur taille</a:t>
            </a:r>
            <a:r>
              <a:rPr lang="fr-FR" sz="2400" dirty="0">
                <a:ea typeface="Segoe UI Black" panose="020B0A02040204020203" pitchFamily="34" charset="0"/>
                <a:cs typeface="Segoe UI Black" panose="020B0A02040204020203" pitchFamily="34" charset="0"/>
              </a:rPr>
              <a:t>. </a:t>
            </a:r>
          </a:p>
          <a:p>
            <a:pPr marL="0" indent="0">
              <a:buNone/>
            </a:pPr>
            <a:endParaRPr lang="fr-FR" sz="2400" dirty="0">
              <a:ea typeface="Segoe UI Black" panose="020B0A02040204020203" pitchFamily="34" charset="0"/>
              <a:cs typeface="Segoe UI Black" panose="020B0A02040204020203" pitchFamily="34" charset="0"/>
            </a:endParaRPr>
          </a:p>
          <a:p>
            <a:r>
              <a:rPr lang="fr-FR" sz="2400" b="1" dirty="0">
                <a:ea typeface="Segoe UI Black" panose="020B0A02040204020203" pitchFamily="34" charset="0"/>
                <a:cs typeface="Segoe UI Black" panose="020B0A02040204020203" pitchFamily="34" charset="0"/>
              </a:rPr>
              <a:t>Toutes les entreprises disposent d’une Marque Employeur</a:t>
            </a:r>
            <a:r>
              <a:rPr lang="fr-FR" sz="2400" dirty="0">
                <a:ea typeface="Segoe UI Black" panose="020B0A02040204020203" pitchFamily="34" charset="0"/>
                <a:cs typeface="Segoe UI Black" panose="020B0A02040204020203" pitchFamily="34" charset="0"/>
              </a:rPr>
              <a:t>, mais elle n’est pas forcément institutionnalisée. </a:t>
            </a:r>
          </a:p>
          <a:p>
            <a:pPr marL="0" indent="0">
              <a:buNone/>
            </a:pPr>
            <a:endParaRPr lang="fr-FR" sz="2400" dirty="0">
              <a:ea typeface="Segoe UI Black" panose="020B0A02040204020203" pitchFamily="34" charset="0"/>
              <a:cs typeface="Segoe UI Black" panose="020B0A02040204020203" pitchFamily="34" charset="0"/>
            </a:endParaRPr>
          </a:p>
          <a:p>
            <a:r>
              <a:rPr lang="fr-FR" sz="2400" dirty="0">
                <a:ea typeface="Segoe UI Black" panose="020B0A02040204020203" pitchFamily="34" charset="0"/>
                <a:cs typeface="Segoe UI Black" panose="020B0A02040204020203" pitchFamily="34" charset="0"/>
              </a:rPr>
              <a:t>La marque employeur véhicule une image non seulement </a:t>
            </a:r>
            <a:r>
              <a:rPr lang="fr-FR" sz="2400" b="1" dirty="0">
                <a:ea typeface="Segoe UI Black" panose="020B0A02040204020203" pitchFamily="34" charset="0"/>
                <a:cs typeface="Segoe UI Black" panose="020B0A02040204020203" pitchFamily="34" charset="0"/>
              </a:rPr>
              <a:t>auprès des salariés et des candidats potentiels, mais également auprès des clients</a:t>
            </a:r>
            <a:r>
              <a:rPr lang="fr-FR" sz="2400" dirty="0">
                <a:ea typeface="Segoe UI Black" panose="020B0A02040204020203" pitchFamily="34" charset="0"/>
                <a:cs typeface="Segoe UI Black" panose="020B0A02040204020203" pitchFamily="34" charset="0"/>
              </a:rPr>
              <a:t>. Elle est </a:t>
            </a:r>
            <a:r>
              <a:rPr lang="fr-FR" sz="2400" b="1" dirty="0">
                <a:ea typeface="Segoe UI Black" panose="020B0A02040204020203" pitchFamily="34" charset="0"/>
                <a:cs typeface="Segoe UI Black" panose="020B0A02040204020203" pitchFamily="34" charset="0"/>
              </a:rPr>
              <a:t>le meilleur moyen de se faire connaître</a:t>
            </a:r>
            <a:r>
              <a:rPr lang="fr-FR" sz="2400" dirty="0">
                <a:ea typeface="Segoe UI Black" panose="020B0A02040204020203" pitchFamily="34" charset="0"/>
                <a:cs typeface="Segoe UI Black" panose="020B0A02040204020203" pitchFamily="34" charset="0"/>
              </a:rPr>
              <a:t> comme « employeur de référence » afin de </a:t>
            </a:r>
            <a:r>
              <a:rPr lang="fr-FR" sz="2400" b="1" dirty="0">
                <a:ea typeface="Segoe UI Black" panose="020B0A02040204020203" pitchFamily="34" charset="0"/>
                <a:cs typeface="Segoe UI Black" panose="020B0A02040204020203" pitchFamily="34" charset="0"/>
              </a:rPr>
              <a:t>lutter contre une pénurie de talents et un turnover conséquent</a:t>
            </a:r>
            <a:r>
              <a:rPr lang="fr-FR" sz="2400" dirty="0">
                <a:ea typeface="Segoe UI Black" panose="020B0A02040204020203" pitchFamily="34" charset="0"/>
                <a:cs typeface="Segoe UI Black" panose="020B0A02040204020203" pitchFamily="34" charset="0"/>
              </a:rPr>
              <a:t>.</a:t>
            </a:r>
            <a:endParaRPr lang="fr-FR" sz="2400" dirty="0"/>
          </a:p>
          <a:p>
            <a:endParaRPr lang="fr-FR" sz="2400" dirty="0">
              <a:ea typeface="Segoe UI Black" panose="020B0A02040204020203" pitchFamily="34" charset="0"/>
              <a:cs typeface="Segoe UI Black" panose="020B0A02040204020203" pitchFamily="34" charset="0"/>
            </a:endParaRPr>
          </a:p>
          <a:p>
            <a:endParaRPr lang="fr-FR" dirty="0"/>
          </a:p>
        </p:txBody>
      </p:sp>
    </p:spTree>
    <p:extLst>
      <p:ext uri="{BB962C8B-B14F-4D97-AF65-F5344CB8AC3E}">
        <p14:creationId xmlns:p14="http://schemas.microsoft.com/office/powerpoint/2010/main" val="150758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F86C-CC1D-AD81-53F7-B7AD2E5784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D07254-F986-76FC-4A8F-F7B592B133AE}"/>
              </a:ext>
            </a:extLst>
          </p:cNvPr>
          <p:cNvSpPr>
            <a:spLocks noGrp="1"/>
          </p:cNvSpPr>
          <p:nvPr>
            <p:ph type="title"/>
          </p:nvPr>
        </p:nvSpPr>
        <p:spPr/>
        <p:txBody>
          <a:bodyPr/>
          <a:lstStyle/>
          <a:p>
            <a:r>
              <a:rPr lang="fr-FR" dirty="0"/>
              <a:t>Les acteurs de la ME</a:t>
            </a:r>
          </a:p>
        </p:txBody>
      </p:sp>
      <p:sp>
        <p:nvSpPr>
          <p:cNvPr id="3" name="Espace réservé du contenu 2">
            <a:extLst>
              <a:ext uri="{FF2B5EF4-FFF2-40B4-BE49-F238E27FC236}">
                <a16:creationId xmlns:a16="http://schemas.microsoft.com/office/drawing/2014/main" id="{939E7752-303A-E806-AB4B-56A44811C16F}"/>
              </a:ext>
            </a:extLst>
          </p:cNvPr>
          <p:cNvSpPr>
            <a:spLocks noGrp="1"/>
          </p:cNvSpPr>
          <p:nvPr>
            <p:ph idx="1"/>
          </p:nvPr>
        </p:nvSpPr>
        <p:spPr>
          <a:xfrm>
            <a:off x="572776" y="1572768"/>
            <a:ext cx="10875512" cy="4604195"/>
          </a:xfrm>
        </p:spPr>
        <p:txBody>
          <a:bodyPr>
            <a:normAutofit fontScale="70000" lnSpcReduction="20000"/>
          </a:bodyPr>
          <a:lstStyle/>
          <a:p>
            <a:pPr marL="0" indent="0" algn="just">
              <a:buNone/>
            </a:pPr>
            <a:endParaRPr lang="fr-FR" sz="2400" b="1" dirty="0"/>
          </a:p>
          <a:p>
            <a:pPr marL="0" indent="0">
              <a:buNone/>
            </a:pPr>
            <a:r>
              <a:rPr lang="fr-FR" b="1" dirty="0"/>
              <a:t>La Marque Employeur se trouve à mi-chemin entre la gestion des RH et la Communication / Marketing. </a:t>
            </a:r>
          </a:p>
          <a:p>
            <a:pPr marL="0" indent="0">
              <a:buNone/>
            </a:pPr>
            <a:endParaRPr lang="fr-FR" sz="3600" b="1" dirty="0"/>
          </a:p>
          <a:p>
            <a:pPr marL="0" indent="0">
              <a:buNone/>
            </a:pPr>
            <a:r>
              <a:rPr lang="fr-FR" sz="2400" b="1" dirty="0"/>
              <a:t>Les Ressources Humaines :</a:t>
            </a:r>
            <a:r>
              <a:rPr lang="fr-FR" sz="2400" dirty="0"/>
              <a:t> </a:t>
            </a:r>
          </a:p>
          <a:p>
            <a:pPr marL="0" indent="0">
              <a:buNone/>
            </a:pPr>
            <a:r>
              <a:rPr lang="fr-FR" sz="2400" dirty="0"/>
              <a:t>Les salariés et futurs candidats sont sensibles aux pratiques RH. Ces pratiques permettent de </a:t>
            </a:r>
            <a:r>
              <a:rPr lang="fr-FR" sz="2400" u="sng" dirty="0"/>
              <a:t>construire</a:t>
            </a:r>
            <a:r>
              <a:rPr lang="fr-FR" sz="2400" dirty="0"/>
              <a:t> et de </a:t>
            </a:r>
            <a:r>
              <a:rPr lang="fr-FR" sz="2400" u="sng" dirty="0"/>
              <a:t>promouvoir</a:t>
            </a:r>
            <a:r>
              <a:rPr lang="fr-FR" sz="2400" dirty="0"/>
              <a:t> la Marque Employeur. </a:t>
            </a:r>
          </a:p>
          <a:p>
            <a:pPr marL="0" indent="0">
              <a:buNone/>
            </a:pPr>
            <a:endParaRPr lang="fr-FR" sz="2400" b="1" dirty="0"/>
          </a:p>
          <a:p>
            <a:pPr marL="0" indent="0">
              <a:buNone/>
            </a:pPr>
            <a:r>
              <a:rPr lang="fr-FR" sz="2400" b="1" dirty="0"/>
              <a:t>La Communication et le Marketing </a:t>
            </a:r>
            <a:r>
              <a:rPr lang="fr-FR" sz="2400" dirty="0"/>
              <a:t>: </a:t>
            </a:r>
          </a:p>
          <a:p>
            <a:pPr marL="0" indent="0">
              <a:buNone/>
            </a:pPr>
            <a:r>
              <a:rPr lang="fr-FR" sz="2400" dirty="0"/>
              <a:t>Ils permettent de </a:t>
            </a:r>
            <a:r>
              <a:rPr lang="fr-FR" sz="2400" u="sng" dirty="0"/>
              <a:t>développer</a:t>
            </a:r>
            <a:r>
              <a:rPr lang="fr-FR" sz="2400" dirty="0"/>
              <a:t> et de </a:t>
            </a:r>
            <a:r>
              <a:rPr lang="fr-FR" sz="2400" u="sng" dirty="0"/>
              <a:t>communiquer</a:t>
            </a:r>
            <a:r>
              <a:rPr lang="fr-FR" sz="2400" dirty="0"/>
              <a:t> sur la Marque Employeur en interne et en externe. </a:t>
            </a:r>
            <a:endParaRPr lang="fr-FR" sz="3200" dirty="0"/>
          </a:p>
          <a:p>
            <a:pPr marL="0" indent="0">
              <a:buNone/>
            </a:pPr>
            <a:endParaRPr lang="fr-FR" sz="2400" dirty="0"/>
          </a:p>
          <a:p>
            <a:pPr marL="0" indent="0">
              <a:buNone/>
            </a:pPr>
            <a:endParaRPr lang="fr-FR" sz="2400" dirty="0"/>
          </a:p>
          <a:p>
            <a:pPr marL="0" indent="0">
              <a:buNone/>
            </a:pPr>
            <a:r>
              <a:rPr lang="fr-FR" b="1" dirty="0"/>
              <a:t>Du côté RH les équipes doivent avoir une réflexion sur les différents process, tandis que le service Communication / Marketing doit valoriser cette offre aussi bien en interne qu’en externe. </a:t>
            </a:r>
          </a:p>
          <a:p>
            <a:endParaRPr lang="fr-FR" sz="2400" dirty="0">
              <a:ea typeface="Segoe UI Black" panose="020B0A02040204020203" pitchFamily="34" charset="0"/>
              <a:cs typeface="Segoe UI Black" panose="020B0A02040204020203" pitchFamily="34" charset="0"/>
            </a:endParaRPr>
          </a:p>
          <a:p>
            <a:endParaRPr lang="fr-FR" dirty="0"/>
          </a:p>
        </p:txBody>
      </p:sp>
    </p:spTree>
    <p:extLst>
      <p:ext uri="{BB962C8B-B14F-4D97-AF65-F5344CB8AC3E}">
        <p14:creationId xmlns:p14="http://schemas.microsoft.com/office/powerpoint/2010/main" val="265790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6DF78-863B-751F-BECE-BE3309A01448}"/>
              </a:ext>
            </a:extLst>
          </p:cNvPr>
          <p:cNvSpPr>
            <a:spLocks noGrp="1"/>
          </p:cNvSpPr>
          <p:nvPr>
            <p:ph type="title"/>
          </p:nvPr>
        </p:nvSpPr>
        <p:spPr>
          <a:xfrm>
            <a:off x="572776" y="292609"/>
            <a:ext cx="10948664" cy="877823"/>
          </a:xfrm>
        </p:spPr>
        <p:txBody>
          <a:bodyPr/>
          <a:lstStyle/>
          <a:p>
            <a:r>
              <a:rPr lang="fr-FR" dirty="0"/>
              <a:t>Les outils de communication de la ME (1)</a:t>
            </a:r>
          </a:p>
        </p:txBody>
      </p:sp>
      <p:sp>
        <p:nvSpPr>
          <p:cNvPr id="3" name="Espace réservé du contenu 2">
            <a:extLst>
              <a:ext uri="{FF2B5EF4-FFF2-40B4-BE49-F238E27FC236}">
                <a16:creationId xmlns:a16="http://schemas.microsoft.com/office/drawing/2014/main" id="{E63AF105-15F5-F409-CD50-B5853716FE43}"/>
              </a:ext>
            </a:extLst>
          </p:cNvPr>
          <p:cNvSpPr>
            <a:spLocks noGrp="1"/>
          </p:cNvSpPr>
          <p:nvPr>
            <p:ph idx="1"/>
          </p:nvPr>
        </p:nvSpPr>
        <p:spPr>
          <a:xfrm>
            <a:off x="572776" y="1280161"/>
            <a:ext cx="10741400" cy="5486399"/>
          </a:xfrm>
        </p:spPr>
        <p:txBody>
          <a:bodyPr>
            <a:normAutofit fontScale="55000" lnSpcReduction="20000"/>
          </a:bodyPr>
          <a:lstStyle/>
          <a:p>
            <a:pPr marL="0" indent="0">
              <a:buNone/>
            </a:pPr>
            <a:r>
              <a:rPr lang="fr-FR" b="1" dirty="0">
                <a:solidFill>
                  <a:srgbClr val="00B0F0"/>
                </a:solidFill>
              </a:rPr>
              <a:t>Site carrière (ou espace recrutement)</a:t>
            </a:r>
          </a:p>
          <a:p>
            <a:pPr marL="0" indent="0">
              <a:buNone/>
            </a:pPr>
            <a:r>
              <a:rPr lang="fr-FR" b="1" dirty="0"/>
              <a:t>Fonction</a:t>
            </a:r>
            <a:r>
              <a:rPr lang="fr-FR" dirty="0"/>
              <a:t> : vitrine RH de l’entreprise.</a:t>
            </a:r>
          </a:p>
          <a:p>
            <a:pPr marL="0" indent="0">
              <a:buNone/>
            </a:pPr>
            <a:r>
              <a:rPr lang="fr-FR" b="1" dirty="0"/>
              <a:t>Contenu</a:t>
            </a:r>
            <a:r>
              <a:rPr lang="fr-FR" dirty="0"/>
              <a:t> : offres d’emploi, témoignages de collaborateurs, vidéos métiers, valeurs de l’entreprise, engagements RSE.</a:t>
            </a:r>
          </a:p>
          <a:p>
            <a:pPr marL="0" indent="0">
              <a:buNone/>
            </a:pPr>
            <a:r>
              <a:rPr lang="fr-FR" b="1" dirty="0"/>
              <a:t>Exemple</a:t>
            </a:r>
            <a:r>
              <a:rPr lang="fr-FR" dirty="0"/>
              <a:t> : L’Oréal </a:t>
            </a:r>
            <a:r>
              <a:rPr lang="fr-FR" dirty="0" err="1"/>
              <a:t>Careers</a:t>
            </a:r>
            <a:r>
              <a:rPr lang="fr-FR" dirty="0"/>
              <a:t>, Michelin Recrute.</a:t>
            </a:r>
          </a:p>
          <a:p>
            <a:pPr marL="0" indent="0">
              <a:buNone/>
            </a:pPr>
            <a:r>
              <a:rPr lang="fr-FR" dirty="0"/>
              <a:t>📌 </a:t>
            </a:r>
            <a:r>
              <a:rPr lang="fr-FR" i="1" dirty="0"/>
              <a:t>C’est souvent le premier point de contact entre un candidat et l’entreprise.</a:t>
            </a:r>
            <a:br>
              <a:rPr lang="fr-FR" dirty="0"/>
            </a:br>
            <a:endParaRPr lang="fr-FR" dirty="0"/>
          </a:p>
          <a:p>
            <a:pPr marL="0" indent="0">
              <a:buNone/>
            </a:pPr>
            <a:r>
              <a:rPr lang="fr-FR" b="1" dirty="0">
                <a:solidFill>
                  <a:srgbClr val="00B0F0"/>
                </a:solidFill>
              </a:rPr>
              <a:t>Réseaux sociaux professionnels et grand public</a:t>
            </a:r>
          </a:p>
          <a:p>
            <a:pPr marL="0" indent="0">
              <a:buNone/>
            </a:pPr>
            <a:r>
              <a:rPr lang="fr-FR" b="1" dirty="0"/>
              <a:t>LinkedIn</a:t>
            </a:r>
            <a:r>
              <a:rPr lang="fr-FR" dirty="0"/>
              <a:t> : publications RH, portraits de collaborateurs, annonces d’événements.</a:t>
            </a:r>
          </a:p>
          <a:p>
            <a:pPr marL="0" indent="0">
              <a:buNone/>
            </a:pPr>
            <a:r>
              <a:rPr lang="fr-FR" b="1" dirty="0"/>
              <a:t>Instagram / </a:t>
            </a:r>
            <a:r>
              <a:rPr lang="fr-FR" b="1" dirty="0" err="1"/>
              <a:t>TikTok</a:t>
            </a:r>
            <a:r>
              <a:rPr lang="fr-FR" dirty="0"/>
              <a:t> : coulisses de l’entreprise, culture d’entreprise, formats courts et engageants.</a:t>
            </a:r>
          </a:p>
          <a:p>
            <a:pPr marL="0" indent="0">
              <a:buNone/>
            </a:pPr>
            <a:r>
              <a:rPr lang="fr-FR" b="1" dirty="0"/>
              <a:t>YouTube</a:t>
            </a:r>
            <a:r>
              <a:rPr lang="fr-FR" dirty="0"/>
              <a:t> : vidéos immersives, témoignages, campagnes de recrutement.</a:t>
            </a:r>
          </a:p>
          <a:p>
            <a:pPr marL="0" indent="0">
              <a:buNone/>
            </a:pPr>
            <a:r>
              <a:rPr lang="fr-FR" dirty="0"/>
              <a:t>📊 </a:t>
            </a:r>
            <a:r>
              <a:rPr lang="fr-FR" i="1" dirty="0"/>
              <a:t>Selon </a:t>
            </a:r>
            <a:r>
              <a:rPr lang="fr-FR" i="1" dirty="0" err="1"/>
              <a:t>Universum</a:t>
            </a:r>
            <a:r>
              <a:rPr lang="fr-FR" i="1" dirty="0"/>
              <a:t> (2023), 78 % des jeunes diplômés consultent les réseaux sociaux avant de postuler.</a:t>
            </a:r>
          </a:p>
          <a:p>
            <a:pPr marL="0" indent="0">
              <a:buNone/>
            </a:pPr>
            <a:endParaRPr lang="fr-FR" dirty="0"/>
          </a:p>
          <a:p>
            <a:pPr marL="0" indent="0">
              <a:buNone/>
            </a:pPr>
            <a:r>
              <a:rPr lang="fr-FR" b="1" dirty="0">
                <a:solidFill>
                  <a:srgbClr val="00B0F0"/>
                </a:solidFill>
              </a:rPr>
              <a:t>Témoignages collaborateurs (</a:t>
            </a:r>
            <a:r>
              <a:rPr lang="fr-FR" b="1" dirty="0" err="1">
                <a:solidFill>
                  <a:srgbClr val="00B0F0"/>
                </a:solidFill>
              </a:rPr>
              <a:t>Employee</a:t>
            </a:r>
            <a:r>
              <a:rPr lang="fr-FR" b="1" dirty="0">
                <a:solidFill>
                  <a:srgbClr val="00B0F0"/>
                </a:solidFill>
              </a:rPr>
              <a:t> </a:t>
            </a:r>
            <a:r>
              <a:rPr lang="fr-FR" b="1" dirty="0" err="1">
                <a:solidFill>
                  <a:srgbClr val="00B0F0"/>
                </a:solidFill>
              </a:rPr>
              <a:t>Advocacy</a:t>
            </a:r>
            <a:r>
              <a:rPr lang="fr-FR" b="1" dirty="0">
                <a:solidFill>
                  <a:srgbClr val="00B0F0"/>
                </a:solidFill>
              </a:rPr>
              <a:t>)</a:t>
            </a:r>
          </a:p>
          <a:p>
            <a:pPr marL="0" indent="0">
              <a:buNone/>
            </a:pPr>
            <a:r>
              <a:rPr lang="fr-FR" b="1" dirty="0"/>
              <a:t>Formats</a:t>
            </a:r>
            <a:r>
              <a:rPr lang="fr-FR" dirty="0"/>
              <a:t> : interviews, portraits, vidéos, articles de blog.</a:t>
            </a:r>
          </a:p>
          <a:p>
            <a:pPr marL="0" indent="0">
              <a:buNone/>
            </a:pPr>
            <a:r>
              <a:rPr lang="fr-FR" b="1" dirty="0"/>
              <a:t>Objectif</a:t>
            </a:r>
            <a:r>
              <a:rPr lang="fr-FR" dirty="0"/>
              <a:t> : humaniser l’entreprise, créer de la proximité, renforcer la crédibilité.</a:t>
            </a:r>
          </a:p>
          <a:p>
            <a:pPr marL="0" indent="0">
              <a:buNone/>
            </a:pPr>
            <a:r>
              <a:rPr lang="fr-FR" b="1" dirty="0"/>
              <a:t>Outils</a:t>
            </a:r>
            <a:r>
              <a:rPr lang="fr-FR" dirty="0"/>
              <a:t> : ambassadeurs internes, hashtags dédiés, relais sur les réseaux.</a:t>
            </a:r>
          </a:p>
          <a:p>
            <a:pPr marL="0" indent="0">
              <a:buNone/>
            </a:pPr>
            <a:r>
              <a:rPr lang="fr-FR" dirty="0"/>
              <a:t>💬 </a:t>
            </a:r>
            <a:r>
              <a:rPr lang="fr-FR" i="1" dirty="0"/>
              <a:t>Un collaborateur est perçu comme 3 fois plus crédible qu’un message institutionnel (source : Edelman Trust </a:t>
            </a:r>
            <a:r>
              <a:rPr lang="fr-FR" i="1" dirty="0" err="1"/>
              <a:t>Barometer</a:t>
            </a:r>
            <a:r>
              <a:rPr lang="fr-FR" i="1" dirty="0"/>
              <a:t>, 2022).</a:t>
            </a:r>
            <a:br>
              <a:rPr lang="fr-FR" dirty="0"/>
            </a:br>
            <a:endParaRPr lang="fr-FR" dirty="0"/>
          </a:p>
          <a:p>
            <a:endParaRPr lang="fr-FR" dirty="0"/>
          </a:p>
        </p:txBody>
      </p:sp>
    </p:spTree>
    <p:extLst>
      <p:ext uri="{BB962C8B-B14F-4D97-AF65-F5344CB8AC3E}">
        <p14:creationId xmlns:p14="http://schemas.microsoft.com/office/powerpoint/2010/main" val="388743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EF7D-5FBA-B3B6-C9B8-E578B2E2079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0976F9-89D7-F971-E891-7FB1F01B13B1}"/>
              </a:ext>
            </a:extLst>
          </p:cNvPr>
          <p:cNvSpPr>
            <a:spLocks noGrp="1"/>
          </p:cNvSpPr>
          <p:nvPr>
            <p:ph type="title"/>
          </p:nvPr>
        </p:nvSpPr>
        <p:spPr>
          <a:xfrm>
            <a:off x="572776" y="1"/>
            <a:ext cx="10515600" cy="1280160"/>
          </a:xfrm>
        </p:spPr>
        <p:txBody>
          <a:bodyPr/>
          <a:lstStyle/>
          <a:p>
            <a:r>
              <a:rPr lang="fr-FR" dirty="0"/>
              <a:t>Les outils de communication de la ME (2)</a:t>
            </a:r>
          </a:p>
        </p:txBody>
      </p:sp>
      <p:sp>
        <p:nvSpPr>
          <p:cNvPr id="4" name="ZoneTexte 3">
            <a:extLst>
              <a:ext uri="{FF2B5EF4-FFF2-40B4-BE49-F238E27FC236}">
                <a16:creationId xmlns:a16="http://schemas.microsoft.com/office/drawing/2014/main" id="{637FB86B-FEEB-8293-A39F-B5A2100C4934}"/>
              </a:ext>
            </a:extLst>
          </p:cNvPr>
          <p:cNvSpPr txBox="1"/>
          <p:nvPr/>
        </p:nvSpPr>
        <p:spPr>
          <a:xfrm>
            <a:off x="426720" y="1767840"/>
            <a:ext cx="11082528" cy="3693319"/>
          </a:xfrm>
          <a:prstGeom prst="rect">
            <a:avLst/>
          </a:prstGeom>
          <a:noFill/>
        </p:spPr>
        <p:txBody>
          <a:bodyPr wrap="square" rtlCol="0">
            <a:spAutoFit/>
          </a:bodyPr>
          <a:lstStyle/>
          <a:p>
            <a:r>
              <a:rPr lang="fr-FR" b="1" dirty="0">
                <a:solidFill>
                  <a:srgbClr val="00B0F0"/>
                </a:solidFill>
              </a:rPr>
              <a:t>Événements et partenariats</a:t>
            </a:r>
          </a:p>
          <a:p>
            <a:r>
              <a:rPr lang="fr-FR" b="1" dirty="0"/>
              <a:t>Partenariats avec écoles, universités, associations/ salons de l’emploi/ journées portes ouvertes / visites d’entreprise</a:t>
            </a:r>
            <a:r>
              <a:rPr lang="fr-FR" dirty="0"/>
              <a:t>/</a:t>
            </a:r>
            <a:r>
              <a:rPr lang="fr-FR" b="1" dirty="0"/>
              <a:t>Hackathons, challenges étudiants</a:t>
            </a:r>
            <a:endParaRPr lang="fr-FR" dirty="0"/>
          </a:p>
          <a:p>
            <a:r>
              <a:rPr lang="fr-FR" dirty="0"/>
              <a:t>🎯 </a:t>
            </a:r>
            <a:r>
              <a:rPr lang="fr-FR" i="1" dirty="0"/>
              <a:t>Permet de créer un lien direct avec les candidats et de faire vivre l’expérience employeur.</a:t>
            </a:r>
          </a:p>
          <a:p>
            <a:endParaRPr lang="fr-FR" b="1" i="1" dirty="0"/>
          </a:p>
          <a:p>
            <a:r>
              <a:rPr lang="fr-FR" b="1" dirty="0">
                <a:solidFill>
                  <a:srgbClr val="00B0F0"/>
                </a:solidFill>
              </a:rPr>
              <a:t>Labels et classements employeurs</a:t>
            </a:r>
          </a:p>
          <a:p>
            <a:r>
              <a:rPr lang="fr-FR" b="1" dirty="0"/>
              <a:t>Exemples</a:t>
            </a:r>
            <a:r>
              <a:rPr lang="fr-FR" dirty="0"/>
              <a:t> : Great Place to Work, Top Employer, </a:t>
            </a:r>
            <a:r>
              <a:rPr lang="fr-FR" dirty="0" err="1"/>
              <a:t>HappyIndex®AtWork</a:t>
            </a:r>
            <a:r>
              <a:rPr lang="fr-FR" dirty="0"/>
              <a:t>.</a:t>
            </a:r>
          </a:p>
          <a:p>
            <a:r>
              <a:rPr lang="fr-FR" b="1" dirty="0"/>
              <a:t>Objectif</a:t>
            </a:r>
            <a:r>
              <a:rPr lang="fr-FR" dirty="0"/>
              <a:t> : crédibiliser la promesse employeur par une reconnaissance externe.</a:t>
            </a:r>
          </a:p>
          <a:p>
            <a:r>
              <a:rPr lang="fr-FR" b="1" dirty="0"/>
              <a:t>Impact</a:t>
            </a:r>
            <a:r>
              <a:rPr lang="fr-FR" dirty="0"/>
              <a:t> : améliore la visibilité et la confiance des candidats.</a:t>
            </a:r>
          </a:p>
          <a:p>
            <a:r>
              <a:rPr lang="fr-FR" dirty="0"/>
              <a:t>🏆 </a:t>
            </a:r>
            <a:r>
              <a:rPr lang="fr-FR" i="1" dirty="0"/>
              <a:t>Les entreprises labellisées reçoivent en moyenne 2 fois plus de candidatures qualifiées (source : Top </a:t>
            </a:r>
            <a:r>
              <a:rPr lang="fr-FR" i="1" dirty="0" err="1"/>
              <a:t>Employers</a:t>
            </a:r>
            <a:r>
              <a:rPr lang="fr-FR" i="1" dirty="0"/>
              <a:t> Institute, 2022).</a:t>
            </a:r>
            <a:endParaRPr lang="fr-FR" dirty="0"/>
          </a:p>
          <a:p>
            <a:endParaRPr lang="fr-FR" dirty="0"/>
          </a:p>
          <a:p>
            <a:endParaRPr lang="fr-FR" dirty="0"/>
          </a:p>
        </p:txBody>
      </p:sp>
    </p:spTree>
    <p:extLst>
      <p:ext uri="{BB962C8B-B14F-4D97-AF65-F5344CB8AC3E}">
        <p14:creationId xmlns:p14="http://schemas.microsoft.com/office/powerpoint/2010/main" val="34373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7A4F-B83F-56F3-CC4F-8E55E9F6CC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5B6D28-F16D-2892-362E-1DA72B1A4725}"/>
              </a:ext>
            </a:extLst>
          </p:cNvPr>
          <p:cNvSpPr>
            <a:spLocks noGrp="1"/>
          </p:cNvSpPr>
          <p:nvPr>
            <p:ph type="title"/>
          </p:nvPr>
        </p:nvSpPr>
        <p:spPr>
          <a:xfrm>
            <a:off x="572776" y="1"/>
            <a:ext cx="10515600" cy="1280160"/>
          </a:xfrm>
        </p:spPr>
        <p:txBody>
          <a:bodyPr/>
          <a:lstStyle/>
          <a:p>
            <a:r>
              <a:rPr lang="fr-FR" dirty="0"/>
              <a:t>Les outils de communication de la ME (3)</a:t>
            </a:r>
          </a:p>
        </p:txBody>
      </p:sp>
      <p:sp>
        <p:nvSpPr>
          <p:cNvPr id="4" name="ZoneTexte 3">
            <a:extLst>
              <a:ext uri="{FF2B5EF4-FFF2-40B4-BE49-F238E27FC236}">
                <a16:creationId xmlns:a16="http://schemas.microsoft.com/office/drawing/2014/main" id="{84A099D0-4671-242D-9244-48849419E034}"/>
              </a:ext>
            </a:extLst>
          </p:cNvPr>
          <p:cNvSpPr txBox="1"/>
          <p:nvPr/>
        </p:nvSpPr>
        <p:spPr>
          <a:xfrm>
            <a:off x="426720" y="1146048"/>
            <a:ext cx="11497057" cy="4247317"/>
          </a:xfrm>
          <a:prstGeom prst="rect">
            <a:avLst/>
          </a:prstGeom>
          <a:noFill/>
        </p:spPr>
        <p:txBody>
          <a:bodyPr wrap="square" rtlCol="0">
            <a:spAutoFit/>
          </a:bodyPr>
          <a:lstStyle/>
          <a:p>
            <a:endParaRPr lang="fr-FR" dirty="0"/>
          </a:p>
          <a:p>
            <a:r>
              <a:rPr lang="fr-FR" b="1" dirty="0">
                <a:solidFill>
                  <a:srgbClr val="00B0F0"/>
                </a:solidFill>
              </a:rPr>
              <a:t>Campagnes de communication RH</a:t>
            </a:r>
          </a:p>
          <a:p>
            <a:r>
              <a:rPr lang="fr-FR" b="1" dirty="0"/>
              <a:t>Formats</a:t>
            </a:r>
            <a:r>
              <a:rPr lang="fr-FR" dirty="0"/>
              <a:t> : affiches, vidéos, podcasts, storytelling.</a:t>
            </a:r>
          </a:p>
          <a:p>
            <a:r>
              <a:rPr lang="fr-FR" b="1" dirty="0"/>
              <a:t>Canaux</a:t>
            </a:r>
            <a:r>
              <a:rPr lang="fr-FR" dirty="0"/>
              <a:t> : TV, radio, presse, digital.</a:t>
            </a:r>
          </a:p>
          <a:p>
            <a:r>
              <a:rPr lang="fr-FR" b="1" dirty="0"/>
              <a:t>Objectif</a:t>
            </a:r>
            <a:r>
              <a:rPr lang="fr-FR" dirty="0"/>
              <a:t> : valoriser la culture d’entreprise, attirer des profils spécifiques, renforcer la notoriété.</a:t>
            </a:r>
          </a:p>
          <a:p>
            <a:r>
              <a:rPr lang="fr-FR" dirty="0"/>
              <a:t>🎥 </a:t>
            </a:r>
            <a:r>
              <a:rPr lang="fr-FR" i="1" dirty="0"/>
              <a:t>Exemple : la campagne « Venez comme vous êtes » de McDonald’s adaptée au recrutement. </a:t>
            </a:r>
          </a:p>
          <a:p>
            <a:r>
              <a:rPr lang="fr-FR" i="1" dirty="0"/>
              <a:t>Michel et Augustin : </a:t>
            </a:r>
            <a:r>
              <a:rPr lang="fr-FR" i="1" dirty="0">
                <a:hlinkClick r:id="rId2"/>
              </a:rPr>
              <a:t>https://www.youtube.com/watch?v=2AiE1Q7cM4k</a:t>
            </a:r>
            <a:endParaRPr lang="fr-FR" i="1" dirty="0"/>
          </a:p>
          <a:p>
            <a:br>
              <a:rPr lang="fr-FR" dirty="0"/>
            </a:br>
            <a:endParaRPr lang="fr-FR" dirty="0"/>
          </a:p>
          <a:p>
            <a:r>
              <a:rPr lang="fr-FR" b="1" dirty="0">
                <a:solidFill>
                  <a:srgbClr val="00B0F0"/>
                </a:solidFill>
              </a:rPr>
              <a:t>Expérience candidat, cooptation et </a:t>
            </a:r>
            <a:r>
              <a:rPr lang="fr-FR" b="1" dirty="0" err="1">
                <a:solidFill>
                  <a:srgbClr val="00B0F0"/>
                </a:solidFill>
              </a:rPr>
              <a:t>onboarding</a:t>
            </a:r>
            <a:endParaRPr lang="fr-FR" b="1" dirty="0">
              <a:solidFill>
                <a:srgbClr val="00B0F0"/>
              </a:solidFill>
            </a:endParaRPr>
          </a:p>
          <a:p>
            <a:r>
              <a:rPr lang="fr-FR" b="1" dirty="0"/>
              <a:t>Communication personnalisée</a:t>
            </a:r>
            <a:r>
              <a:rPr lang="fr-FR" dirty="0"/>
              <a:t> pendant le processus de recrutement.</a:t>
            </a:r>
          </a:p>
          <a:p>
            <a:r>
              <a:rPr lang="fr-FR" b="1" dirty="0"/>
              <a:t>Portails candidats</a:t>
            </a:r>
            <a:r>
              <a:rPr lang="fr-FR" dirty="0"/>
              <a:t>, emails soignés, feedbacks rapides.</a:t>
            </a:r>
          </a:p>
          <a:p>
            <a:r>
              <a:rPr lang="fr-FR" b="1" dirty="0"/>
              <a:t>Parcours d’intégration</a:t>
            </a:r>
            <a:r>
              <a:rPr lang="fr-FR" dirty="0"/>
              <a:t> valorisant dès l’embauche.</a:t>
            </a:r>
          </a:p>
          <a:p>
            <a:r>
              <a:rPr lang="fr-FR" dirty="0"/>
              <a:t>🤝 </a:t>
            </a:r>
            <a:r>
              <a:rPr lang="fr-FR" i="1" dirty="0"/>
              <a:t>Une bonne expérience candidat renforce la perception positive de la marque, même en cas de refus.</a:t>
            </a:r>
            <a:endParaRPr lang="fr-FR" dirty="0"/>
          </a:p>
          <a:p>
            <a:endParaRPr lang="fr-FR" dirty="0"/>
          </a:p>
        </p:txBody>
      </p:sp>
    </p:spTree>
    <p:extLst>
      <p:ext uri="{BB962C8B-B14F-4D97-AF65-F5344CB8AC3E}">
        <p14:creationId xmlns:p14="http://schemas.microsoft.com/office/powerpoint/2010/main" val="364252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1A2A3-92DD-54FD-2B75-42F2064628B0}"/>
              </a:ext>
            </a:extLst>
          </p:cNvPr>
          <p:cNvSpPr>
            <a:spLocks noGrp="1"/>
          </p:cNvSpPr>
          <p:nvPr>
            <p:ph type="title"/>
          </p:nvPr>
        </p:nvSpPr>
        <p:spPr/>
        <p:txBody>
          <a:bodyPr/>
          <a:lstStyle/>
          <a:p>
            <a:r>
              <a:rPr lang="fr-FR" dirty="0"/>
              <a:t>Les limites de la Marque Employeur </a:t>
            </a:r>
          </a:p>
        </p:txBody>
      </p:sp>
      <p:pic>
        <p:nvPicPr>
          <p:cNvPr id="5" name="Espace réservé du contenu 4">
            <a:extLst>
              <a:ext uri="{FF2B5EF4-FFF2-40B4-BE49-F238E27FC236}">
                <a16:creationId xmlns:a16="http://schemas.microsoft.com/office/drawing/2014/main" id="{AF197B06-E4BC-91C2-6C86-DFB5A89E9187}"/>
              </a:ext>
            </a:extLst>
          </p:cNvPr>
          <p:cNvPicPr>
            <a:picLocks noGrp="1" noChangeAspect="1"/>
          </p:cNvPicPr>
          <p:nvPr>
            <p:ph idx="1"/>
          </p:nvPr>
        </p:nvPicPr>
        <p:blipFill>
          <a:blip r:embed="rId2"/>
          <a:stretch>
            <a:fillRect/>
          </a:stretch>
        </p:blipFill>
        <p:spPr>
          <a:xfrm>
            <a:off x="1310019" y="1545209"/>
            <a:ext cx="9041113" cy="4351338"/>
          </a:xfrm>
        </p:spPr>
      </p:pic>
    </p:spTree>
    <p:extLst>
      <p:ext uri="{BB962C8B-B14F-4D97-AF65-F5344CB8AC3E}">
        <p14:creationId xmlns:p14="http://schemas.microsoft.com/office/powerpoint/2010/main" val="7604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C3DC-BDBC-2855-E90C-5CFCC606F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B3A97-23B1-D856-66C8-709B513D6611}"/>
              </a:ext>
            </a:extLst>
          </p:cNvPr>
          <p:cNvSpPr>
            <a:spLocks noGrp="1"/>
          </p:cNvSpPr>
          <p:nvPr>
            <p:ph type="ctrTitle"/>
          </p:nvPr>
        </p:nvSpPr>
        <p:spPr>
          <a:xfrm>
            <a:off x="572776" y="555073"/>
            <a:ext cx="10806424" cy="1447347"/>
          </a:xfrm>
        </p:spPr>
        <p:txBody>
          <a:bodyPr>
            <a:normAutofit/>
          </a:bodyPr>
          <a:lstStyle/>
          <a:p>
            <a:r>
              <a:rPr lang="fr-FR" b="1" dirty="0"/>
              <a:t>Séance 3 </a:t>
            </a:r>
            <a:r>
              <a:rPr lang="fr-FR" dirty="0"/>
              <a:t>: </a:t>
            </a:r>
            <a:r>
              <a:rPr lang="fr-FR" b="1" dirty="0"/>
              <a:t>Cooptation et marque employeur</a:t>
            </a:r>
            <a:r>
              <a:rPr lang="fr-FR" dirty="0"/>
              <a:t>  </a:t>
            </a:r>
            <a:endParaRPr dirty="0"/>
          </a:p>
        </p:txBody>
      </p:sp>
    </p:spTree>
    <p:extLst>
      <p:ext uri="{BB962C8B-B14F-4D97-AF65-F5344CB8AC3E}">
        <p14:creationId xmlns:p14="http://schemas.microsoft.com/office/powerpoint/2010/main" val="3475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98FE-B695-B647-5D69-0D7766D5E6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1DEBA1-BC88-A36C-BDB7-AE1E0845AA6A}"/>
              </a:ext>
            </a:extLst>
          </p:cNvPr>
          <p:cNvSpPr>
            <a:spLocks noGrp="1"/>
          </p:cNvSpPr>
          <p:nvPr>
            <p:ph type="title"/>
          </p:nvPr>
        </p:nvSpPr>
        <p:spPr>
          <a:xfrm>
            <a:off x="572776" y="365125"/>
            <a:ext cx="10851128" cy="1325563"/>
          </a:xfrm>
        </p:spPr>
        <p:txBody>
          <a:bodyPr/>
          <a:lstStyle/>
          <a:p>
            <a:r>
              <a:rPr lang="fr-FR" dirty="0"/>
              <a:t>Marque Employeur </a:t>
            </a:r>
          </a:p>
        </p:txBody>
      </p:sp>
      <p:sp>
        <p:nvSpPr>
          <p:cNvPr id="4" name="Espace réservé du contenu 3">
            <a:extLst>
              <a:ext uri="{FF2B5EF4-FFF2-40B4-BE49-F238E27FC236}">
                <a16:creationId xmlns:a16="http://schemas.microsoft.com/office/drawing/2014/main" id="{7A621DED-411D-AC20-5A56-C1BE1A5A0C67}"/>
              </a:ext>
            </a:extLst>
          </p:cNvPr>
          <p:cNvSpPr>
            <a:spLocks noGrp="1"/>
          </p:cNvSpPr>
          <p:nvPr>
            <p:ph idx="1"/>
          </p:nvPr>
        </p:nvSpPr>
        <p:spPr/>
        <p:txBody>
          <a:bodyPr>
            <a:normAutofit fontScale="55000" lnSpcReduction="20000"/>
          </a:bodyPr>
          <a:lstStyle/>
          <a:p>
            <a:r>
              <a:rPr lang="fr-FR" b="1" dirty="0"/>
              <a:t>Par groupe de 4 étudiants</a:t>
            </a:r>
          </a:p>
          <a:p>
            <a:r>
              <a:rPr lang="fr-FR" dirty="0"/>
              <a:t>Créer une mini-campagne de marque employeur pour une des entreprises de l’un d’entre vous</a:t>
            </a:r>
          </a:p>
          <a:p>
            <a:r>
              <a:rPr lang="fr-FR" b="1" dirty="0"/>
              <a:t>Débat</a:t>
            </a:r>
            <a:r>
              <a:rPr lang="fr-FR" dirty="0"/>
              <a:t> : quels outils sont d’après vous les plus efficaces selon les cibles (jeunes diplômés, profils </a:t>
            </a:r>
            <a:r>
              <a:rPr lang="fr-FR" dirty="0" err="1"/>
              <a:t>pénuriques</a:t>
            </a:r>
            <a:r>
              <a:rPr lang="fr-FR" dirty="0"/>
              <a:t>, cadres) ?</a:t>
            </a:r>
          </a:p>
          <a:p>
            <a:r>
              <a:rPr lang="fr-FR" b="1" dirty="0"/>
              <a:t>Consignes</a:t>
            </a:r>
          </a:p>
          <a:p>
            <a:r>
              <a:rPr lang="fr-FR" b="1" dirty="0"/>
              <a:t>Présenter brièvement l’entreprise choisie</a:t>
            </a:r>
            <a:r>
              <a:rPr lang="fr-FR" dirty="0"/>
              <a:t> (secteur, taille, culture, enjeux RH).</a:t>
            </a:r>
          </a:p>
          <a:p>
            <a:r>
              <a:rPr lang="fr-FR" b="1" dirty="0"/>
              <a:t>Définir une cible de recrutement</a:t>
            </a:r>
            <a:r>
              <a:rPr lang="fr-FR" dirty="0"/>
              <a:t> : jeunes diplômés, profils </a:t>
            </a:r>
            <a:r>
              <a:rPr lang="fr-FR" dirty="0" err="1"/>
              <a:t>pénuriques</a:t>
            </a:r>
            <a:r>
              <a:rPr lang="fr-FR" dirty="0"/>
              <a:t>, cadres, etc.</a:t>
            </a:r>
          </a:p>
          <a:p>
            <a:r>
              <a:rPr lang="fr-FR" b="1" dirty="0"/>
              <a:t>Concevoir une mini-campagne de marque employeur</a:t>
            </a:r>
            <a:r>
              <a:rPr lang="fr-FR" dirty="0"/>
              <a:t> :</a:t>
            </a:r>
          </a:p>
          <a:p>
            <a:pPr lvl="1"/>
            <a:r>
              <a:rPr lang="fr-FR" dirty="0"/>
              <a:t>Objectifs de la campagne</a:t>
            </a:r>
          </a:p>
          <a:p>
            <a:pPr lvl="1"/>
            <a:r>
              <a:rPr lang="fr-FR" dirty="0"/>
              <a:t>Messages clés</a:t>
            </a:r>
          </a:p>
          <a:p>
            <a:pPr lvl="1"/>
            <a:r>
              <a:rPr lang="fr-FR" dirty="0"/>
              <a:t>Ton et style de communication</a:t>
            </a:r>
          </a:p>
          <a:p>
            <a:pPr lvl="1"/>
            <a:r>
              <a:rPr lang="fr-FR" dirty="0"/>
              <a:t>Outils choisis (site carrière, réseaux sociaux, témoignages, vidéos, événements…)</a:t>
            </a:r>
          </a:p>
          <a:p>
            <a:pPr lvl="1"/>
            <a:r>
              <a:rPr lang="fr-FR" dirty="0"/>
              <a:t>Supports envisagés (visuels, formats, slogans…)</a:t>
            </a:r>
          </a:p>
          <a:p>
            <a:r>
              <a:rPr lang="fr-FR" b="1" dirty="0"/>
              <a:t>Justifier les choix d’outils selon la cible</a:t>
            </a:r>
            <a:r>
              <a:rPr lang="fr-FR" dirty="0"/>
              <a:t> :</a:t>
            </a:r>
          </a:p>
          <a:p>
            <a:pPr lvl="1"/>
            <a:r>
              <a:rPr lang="fr-FR" dirty="0"/>
              <a:t>Quels canaux sont les plus efficaces ?</a:t>
            </a:r>
          </a:p>
          <a:p>
            <a:pPr lvl="1"/>
            <a:r>
              <a:rPr lang="fr-FR" dirty="0"/>
              <a:t>Quels formats sont les plus engageants ?</a:t>
            </a:r>
          </a:p>
          <a:p>
            <a:pPr lvl="1"/>
            <a:r>
              <a:rPr lang="fr-FR" dirty="0"/>
              <a:t>Quelle cohérence avec la culture de l’entreprise ?</a:t>
            </a:r>
          </a:p>
          <a:p>
            <a:pPr marL="0" indent="0">
              <a:buNone/>
            </a:pPr>
            <a:br>
              <a:rPr lang="fr-FR" dirty="0"/>
            </a:br>
            <a:endParaRPr lang="fr-FR" dirty="0"/>
          </a:p>
          <a:p>
            <a:endParaRPr lang="fr-FR" dirty="0"/>
          </a:p>
        </p:txBody>
      </p:sp>
      <p:pic>
        <p:nvPicPr>
          <p:cNvPr id="6" name="Image 5">
            <a:extLst>
              <a:ext uri="{FF2B5EF4-FFF2-40B4-BE49-F238E27FC236}">
                <a16:creationId xmlns:a16="http://schemas.microsoft.com/office/drawing/2014/main" id="{8E7BE6F7-B487-D5F7-BBEB-B13D86EFB203}"/>
              </a:ext>
            </a:extLst>
          </p:cNvPr>
          <p:cNvPicPr>
            <a:picLocks noChangeAspect="1"/>
          </p:cNvPicPr>
          <p:nvPr/>
        </p:nvPicPr>
        <p:blipFill>
          <a:blip r:embed="rId2"/>
          <a:stretch>
            <a:fillRect/>
          </a:stretch>
        </p:blipFill>
        <p:spPr>
          <a:xfrm>
            <a:off x="8051076" y="506961"/>
            <a:ext cx="2068532" cy="1041889"/>
          </a:xfrm>
          <a:prstGeom prst="rect">
            <a:avLst/>
          </a:prstGeom>
        </p:spPr>
      </p:pic>
    </p:spTree>
    <p:extLst>
      <p:ext uri="{BB962C8B-B14F-4D97-AF65-F5344CB8AC3E}">
        <p14:creationId xmlns:p14="http://schemas.microsoft.com/office/powerpoint/2010/main" val="269282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0ACA4-7ECF-22C1-F84F-1F1A2FEAE1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E0E9BC4-B08A-4B8B-E9D6-3849ABA20DBB}"/>
              </a:ext>
            </a:extLst>
          </p:cNvPr>
          <p:cNvSpPr>
            <a:spLocks noGrp="1"/>
          </p:cNvSpPr>
          <p:nvPr>
            <p:ph type="title"/>
          </p:nvPr>
        </p:nvSpPr>
        <p:spPr/>
        <p:txBody>
          <a:bodyPr/>
          <a:lstStyle/>
          <a:p>
            <a:r>
              <a:rPr lang="fr-FR" dirty="0"/>
              <a:t>Marque Employeur </a:t>
            </a:r>
          </a:p>
        </p:txBody>
      </p:sp>
      <p:sp>
        <p:nvSpPr>
          <p:cNvPr id="4" name="Espace réservé du contenu 3">
            <a:extLst>
              <a:ext uri="{FF2B5EF4-FFF2-40B4-BE49-F238E27FC236}">
                <a16:creationId xmlns:a16="http://schemas.microsoft.com/office/drawing/2014/main" id="{BC9901A1-F698-65D2-C1C7-431214EBA8E9}"/>
              </a:ext>
            </a:extLst>
          </p:cNvPr>
          <p:cNvSpPr>
            <a:spLocks noGrp="1"/>
          </p:cNvSpPr>
          <p:nvPr>
            <p:ph idx="1"/>
          </p:nvPr>
        </p:nvSpPr>
        <p:spPr/>
        <p:txBody>
          <a:bodyPr>
            <a:normAutofit fontScale="70000" lnSpcReduction="20000"/>
          </a:bodyPr>
          <a:lstStyle/>
          <a:p>
            <a:pPr marL="39687" indent="0">
              <a:buNone/>
            </a:pPr>
            <a:r>
              <a:rPr lang="fr-FR" dirty="0"/>
              <a:t>Plusieurs start-up se sont saisies du concept de marque employeur :</a:t>
            </a:r>
          </a:p>
          <a:p>
            <a:pPr marL="0" indent="0">
              <a:buNone/>
            </a:pPr>
            <a:endParaRPr lang="fr-FR" dirty="0"/>
          </a:p>
          <a:p>
            <a:r>
              <a:rPr lang="fr-FR" dirty="0"/>
              <a:t>Parlons RH : téléchargez le livre blanc « Comment déployer une démarche de marque employeur ? » comprenez la méthodologie et repérez les erreurs les plus fréquentes. </a:t>
            </a:r>
          </a:p>
          <a:p>
            <a:r>
              <a:rPr lang="fr-FR" dirty="0">
                <a:hlinkClick r:id="rId3"/>
              </a:rPr>
              <a:t>https://www.parlonsrh.com/media/livres-blancs/</a:t>
            </a:r>
            <a:endParaRPr lang="fr-FR" dirty="0"/>
          </a:p>
          <a:p>
            <a:endParaRPr lang="fr-FR" dirty="0"/>
          </a:p>
          <a:p>
            <a:r>
              <a:rPr lang="fr-FR" dirty="0"/>
              <a:t>Allez sur : </a:t>
            </a:r>
            <a:r>
              <a:rPr lang="fr-FR" dirty="0">
                <a:solidFill>
                  <a:srgbClr val="0000FF"/>
                </a:solidFill>
                <a:hlinkClick r:id="rId4">
                  <a:extLst>
                    <a:ext uri="{A12FA001-AC4F-418D-AE19-62706E023703}">
                      <ahyp:hlinkClr xmlns:ahyp="http://schemas.microsoft.com/office/drawing/2018/hyperlinkcolor" val="tx"/>
                    </a:ext>
                  </a:extLst>
                </a:hlinkClick>
              </a:rPr>
              <a:t>https://www.leslivresblancs.fr/</a:t>
            </a:r>
            <a:r>
              <a:rPr lang="fr-FR" dirty="0">
                <a:solidFill>
                  <a:srgbClr val="0000FF"/>
                </a:solidFill>
              </a:rPr>
              <a:t> </a:t>
            </a:r>
            <a:r>
              <a:rPr lang="fr-FR" dirty="0"/>
              <a:t>et chercher un livre blanc sur le ME. </a:t>
            </a:r>
          </a:p>
          <a:p>
            <a:r>
              <a:rPr lang="fr-FR" dirty="0"/>
              <a:t>Quel concept vous parait indissociable de celui de ME ? </a:t>
            </a:r>
          </a:p>
          <a:p>
            <a:endParaRPr lang="fr-FR" dirty="0"/>
          </a:p>
          <a:p>
            <a:r>
              <a:rPr lang="fr-FR" dirty="0"/>
              <a:t>Rendez-vous sur le site </a:t>
            </a:r>
            <a:r>
              <a:rPr lang="fr-FR" dirty="0" err="1"/>
              <a:t>Welcome</a:t>
            </a:r>
            <a:r>
              <a:rPr lang="fr-FR" dirty="0"/>
              <a:t> to the Jungle </a:t>
            </a:r>
          </a:p>
          <a:p>
            <a:endParaRPr lang="fr-FR" dirty="0"/>
          </a:p>
          <a:p>
            <a:r>
              <a:rPr lang="fr-FR" dirty="0"/>
              <a:t>Rendez-vous sur le site </a:t>
            </a:r>
            <a:r>
              <a:rPr lang="fr-FR" dirty="0" err="1"/>
              <a:t>Glassdoor</a:t>
            </a:r>
            <a:r>
              <a:rPr lang="fr-FR" dirty="0"/>
              <a:t> et cherchez votre entreprise sinon tapez « alternance RH ». Que trouvez-vous ? </a:t>
            </a:r>
          </a:p>
          <a:p>
            <a:endParaRPr lang="fr-FR" dirty="0"/>
          </a:p>
          <a:p>
            <a:endParaRPr lang="fr-FR" dirty="0"/>
          </a:p>
        </p:txBody>
      </p:sp>
      <p:pic>
        <p:nvPicPr>
          <p:cNvPr id="6" name="Image 5">
            <a:extLst>
              <a:ext uri="{FF2B5EF4-FFF2-40B4-BE49-F238E27FC236}">
                <a16:creationId xmlns:a16="http://schemas.microsoft.com/office/drawing/2014/main" id="{76DF56C2-9A39-A64A-A53C-8C5A75A572D2}"/>
              </a:ext>
            </a:extLst>
          </p:cNvPr>
          <p:cNvPicPr>
            <a:picLocks noChangeAspect="1"/>
          </p:cNvPicPr>
          <p:nvPr/>
        </p:nvPicPr>
        <p:blipFill>
          <a:blip r:embed="rId5"/>
          <a:stretch>
            <a:fillRect/>
          </a:stretch>
        </p:blipFill>
        <p:spPr>
          <a:xfrm>
            <a:off x="7880388" y="365125"/>
            <a:ext cx="2068532" cy="1041889"/>
          </a:xfrm>
          <a:prstGeom prst="rect">
            <a:avLst/>
          </a:prstGeom>
        </p:spPr>
      </p:pic>
    </p:spTree>
    <p:extLst>
      <p:ext uri="{BB962C8B-B14F-4D97-AF65-F5344CB8AC3E}">
        <p14:creationId xmlns:p14="http://schemas.microsoft.com/office/powerpoint/2010/main" val="117493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0A8B8-37FF-0F6C-BEBF-9644B24378D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F6AFD2B-0466-1FCC-0705-BEC1DB267C72}"/>
              </a:ext>
            </a:extLst>
          </p:cNvPr>
          <p:cNvPicPr>
            <a:picLocks noChangeAspect="1"/>
          </p:cNvPicPr>
          <p:nvPr/>
        </p:nvPicPr>
        <p:blipFill>
          <a:blip r:embed="rId3"/>
          <a:stretch>
            <a:fillRect/>
          </a:stretch>
        </p:blipFill>
        <p:spPr>
          <a:xfrm>
            <a:off x="1154243" y="2582471"/>
            <a:ext cx="9519314" cy="1379611"/>
          </a:xfrm>
          <a:prstGeom prst="rect">
            <a:avLst/>
          </a:prstGeom>
        </p:spPr>
      </p:pic>
    </p:spTree>
    <p:extLst>
      <p:ext uri="{BB962C8B-B14F-4D97-AF65-F5344CB8AC3E}">
        <p14:creationId xmlns:p14="http://schemas.microsoft.com/office/powerpoint/2010/main" val="319998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10CE-E6CA-ECA1-CAEE-93EEC3B11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1B833-4ED0-5373-78C9-A07DEAB5851F}"/>
              </a:ext>
            </a:extLst>
          </p:cNvPr>
          <p:cNvSpPr>
            <a:spLocks noGrp="1"/>
          </p:cNvSpPr>
          <p:nvPr>
            <p:ph type="title"/>
          </p:nvPr>
        </p:nvSpPr>
        <p:spPr>
          <a:xfrm>
            <a:off x="1343024" y="263471"/>
            <a:ext cx="9745352" cy="1279578"/>
          </a:xfrm>
        </p:spPr>
        <p:txBody>
          <a:bodyPr>
            <a:normAutofit fontScale="90000"/>
          </a:bodyPr>
          <a:lstStyle/>
          <a:p>
            <a:r>
              <a:rPr b="1" dirty="0"/>
              <a:t>Séance </a:t>
            </a:r>
            <a:r>
              <a:rPr lang="fr-FR" b="1" dirty="0"/>
              <a:t>3</a:t>
            </a:r>
            <a:r>
              <a:rPr b="1" dirty="0"/>
              <a:t> – </a:t>
            </a:r>
            <a:r>
              <a:rPr lang="fr-FR" b="1" dirty="0"/>
              <a:t>Cooptation et Marque Employeur</a:t>
            </a:r>
            <a:endParaRPr b="1" dirty="0"/>
          </a:p>
        </p:txBody>
      </p:sp>
      <p:sp>
        <p:nvSpPr>
          <p:cNvPr id="3" name="Content Placeholder 2">
            <a:extLst>
              <a:ext uri="{FF2B5EF4-FFF2-40B4-BE49-F238E27FC236}">
                <a16:creationId xmlns:a16="http://schemas.microsoft.com/office/drawing/2014/main" id="{99BD7C25-C430-E297-AB73-CCB5A5866BAA}"/>
              </a:ext>
            </a:extLst>
          </p:cNvPr>
          <p:cNvSpPr>
            <a:spLocks noGrp="1"/>
          </p:cNvSpPr>
          <p:nvPr>
            <p:ph idx="1"/>
          </p:nvPr>
        </p:nvSpPr>
        <p:spPr>
          <a:xfrm>
            <a:off x="1343024" y="1825625"/>
            <a:ext cx="9745351" cy="4446588"/>
          </a:xfrm>
        </p:spPr>
        <p:txBody>
          <a:bodyPr>
            <a:normAutofit fontScale="62500" lnSpcReduction="20000"/>
          </a:bodyPr>
          <a:lstStyle/>
          <a:p>
            <a:pPr marL="0" indent="0">
              <a:buNone/>
            </a:pPr>
            <a:r>
              <a:rPr dirty="0"/>
              <a:t>🎯 </a:t>
            </a:r>
            <a:r>
              <a:rPr dirty="0" err="1"/>
              <a:t>Objectifs</a:t>
            </a:r>
            <a:r>
              <a:rPr dirty="0"/>
              <a:t> </a:t>
            </a:r>
            <a:r>
              <a:rPr dirty="0" err="1"/>
              <a:t>pédagogiques</a:t>
            </a:r>
            <a:r>
              <a:rPr dirty="0"/>
              <a:t> :</a:t>
            </a:r>
          </a:p>
          <a:p>
            <a:pPr lvl="0" fontAlgn="base"/>
            <a:r>
              <a:rPr lang="fr-FR" dirty="0"/>
              <a:t>Comprendre les mécanismes de la cooptation. </a:t>
            </a:r>
          </a:p>
          <a:p>
            <a:pPr lvl="0" fontAlgn="base"/>
            <a:r>
              <a:rPr lang="fr-FR" dirty="0"/>
              <a:t>Identifier les leviers de la marque employeur. </a:t>
            </a:r>
          </a:p>
          <a:p>
            <a:r>
              <a:rPr lang="fr-FR" dirty="0"/>
              <a:t>Intégrer ces outils dans une stratégie de recrutement </a:t>
            </a:r>
          </a:p>
          <a:p>
            <a:pPr marL="0" indent="0">
              <a:buNone/>
            </a:pPr>
            <a:br>
              <a:rPr dirty="0"/>
            </a:br>
            <a:r>
              <a:rPr dirty="0"/>
              <a:t>📚 </a:t>
            </a:r>
            <a:r>
              <a:rPr dirty="0" err="1"/>
              <a:t>Contenu</a:t>
            </a:r>
            <a:r>
              <a:rPr dirty="0"/>
              <a:t> :</a:t>
            </a:r>
          </a:p>
          <a:p>
            <a:pPr lvl="0" fontAlgn="base"/>
            <a:r>
              <a:rPr lang="fr-FR" dirty="0"/>
              <a:t>Définition et fonctionnement de la cooptation. </a:t>
            </a:r>
          </a:p>
          <a:p>
            <a:pPr lvl="0" fontAlgn="base"/>
            <a:r>
              <a:rPr lang="fr-FR" dirty="0"/>
              <a:t>Avantages et limites. </a:t>
            </a:r>
          </a:p>
          <a:p>
            <a:pPr lvl="0" fontAlgn="base"/>
            <a:r>
              <a:rPr lang="fr-FR" dirty="0"/>
              <a:t>Marque employeur : image, réputation, communication RH. </a:t>
            </a:r>
          </a:p>
          <a:p>
            <a:pPr lvl="0" fontAlgn="base"/>
            <a:r>
              <a:rPr lang="fr-FR" dirty="0"/>
              <a:t>Cas d’entreprises innovantes. </a:t>
            </a:r>
          </a:p>
          <a:p>
            <a:pPr marL="0" indent="0">
              <a:buNone/>
            </a:pPr>
            <a:br>
              <a:rPr dirty="0"/>
            </a:br>
            <a:r>
              <a:rPr dirty="0"/>
              <a:t>🛠️ </a:t>
            </a:r>
            <a:r>
              <a:rPr dirty="0" err="1"/>
              <a:t>Activité</a:t>
            </a:r>
            <a:r>
              <a:rPr dirty="0"/>
              <a:t> </a:t>
            </a:r>
            <a:r>
              <a:rPr dirty="0" err="1"/>
              <a:t>pédagogique</a:t>
            </a:r>
            <a:r>
              <a:rPr dirty="0"/>
              <a:t> :</a:t>
            </a:r>
          </a:p>
          <a:p>
            <a:pPr lvl="0" fontAlgn="base"/>
            <a:r>
              <a:rPr lang="fr-FR" dirty="0"/>
              <a:t>Atelier : créer une politique de cooptation. </a:t>
            </a:r>
          </a:p>
          <a:p>
            <a:pPr lvl="0" fontAlgn="base"/>
            <a:r>
              <a:rPr lang="fr-FR" dirty="0"/>
              <a:t>Benchmark de marques employeurs. </a:t>
            </a:r>
          </a:p>
        </p:txBody>
      </p:sp>
    </p:spTree>
    <p:extLst>
      <p:ext uri="{BB962C8B-B14F-4D97-AF65-F5344CB8AC3E}">
        <p14:creationId xmlns:p14="http://schemas.microsoft.com/office/powerpoint/2010/main" val="282267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21B24-0C32-5468-21FA-6E5621887333}"/>
              </a:ext>
            </a:extLst>
          </p:cNvPr>
          <p:cNvSpPr>
            <a:spLocks noGrp="1"/>
          </p:cNvSpPr>
          <p:nvPr>
            <p:ph type="title"/>
          </p:nvPr>
        </p:nvSpPr>
        <p:spPr/>
        <p:txBody>
          <a:bodyPr/>
          <a:lstStyle/>
          <a:p>
            <a:r>
              <a:rPr lang="fr-FR" dirty="0"/>
              <a:t>Cooptation : définition (1) </a:t>
            </a:r>
          </a:p>
        </p:txBody>
      </p:sp>
      <p:sp>
        <p:nvSpPr>
          <p:cNvPr id="3" name="Espace réservé du contenu 2">
            <a:extLst>
              <a:ext uri="{FF2B5EF4-FFF2-40B4-BE49-F238E27FC236}">
                <a16:creationId xmlns:a16="http://schemas.microsoft.com/office/drawing/2014/main" id="{052E6C0D-B0DA-3708-20C2-FBB6FF019F87}"/>
              </a:ext>
            </a:extLst>
          </p:cNvPr>
          <p:cNvSpPr>
            <a:spLocks noGrp="1"/>
          </p:cNvSpPr>
          <p:nvPr>
            <p:ph idx="1"/>
          </p:nvPr>
        </p:nvSpPr>
        <p:spPr>
          <a:xfrm>
            <a:off x="572776" y="1690688"/>
            <a:ext cx="10849474" cy="4486275"/>
          </a:xfrm>
        </p:spPr>
        <p:txBody>
          <a:bodyPr>
            <a:normAutofit/>
          </a:bodyPr>
          <a:lstStyle/>
          <a:p>
            <a:pPr marL="0" indent="0">
              <a:buNone/>
            </a:pPr>
            <a:r>
              <a:rPr lang="fr-FR" b="1" dirty="0"/>
              <a:t>La cooptation</a:t>
            </a:r>
            <a:r>
              <a:rPr lang="fr-FR" dirty="0"/>
              <a:t> est une méthode de recrutement par laquelle une entreprise sollicite ses collaborateurs pour recommander des candidats de leur réseau personnel ou professionnel, en vue d’un éventuel recrutement.</a:t>
            </a:r>
          </a:p>
          <a:p>
            <a:pPr marL="0" indent="0">
              <a:buNone/>
            </a:pPr>
            <a:br>
              <a:rPr lang="fr-FR" dirty="0"/>
            </a:br>
            <a:r>
              <a:rPr lang="fr-FR" dirty="0"/>
              <a:t>Elle repose sur la confiance accordée aux salariés pour identifier des profils pertinents, souvent en échange d’une </a:t>
            </a:r>
            <a:r>
              <a:rPr lang="fr-FR" b="1" dirty="0"/>
              <a:t>récompense</a:t>
            </a:r>
            <a:r>
              <a:rPr lang="fr-FR" dirty="0"/>
              <a:t> (financière ou symbolique) si la recommandation aboutit à une embauche.</a:t>
            </a:r>
          </a:p>
        </p:txBody>
      </p:sp>
    </p:spTree>
    <p:extLst>
      <p:ext uri="{BB962C8B-B14F-4D97-AF65-F5344CB8AC3E}">
        <p14:creationId xmlns:p14="http://schemas.microsoft.com/office/powerpoint/2010/main" val="174458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E50-896C-86F6-0E31-79D0DCA94C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EFEAA2-2DBD-A581-2239-DDD0FCC1FAF6}"/>
              </a:ext>
            </a:extLst>
          </p:cNvPr>
          <p:cNvSpPr>
            <a:spLocks noGrp="1"/>
          </p:cNvSpPr>
          <p:nvPr>
            <p:ph type="title"/>
          </p:nvPr>
        </p:nvSpPr>
        <p:spPr/>
        <p:txBody>
          <a:bodyPr/>
          <a:lstStyle/>
          <a:p>
            <a:r>
              <a:rPr lang="fr-FR" dirty="0"/>
              <a:t>Cooptation : définition (2)</a:t>
            </a:r>
          </a:p>
        </p:txBody>
      </p:sp>
      <p:sp>
        <p:nvSpPr>
          <p:cNvPr id="3" name="Espace réservé du contenu 2">
            <a:extLst>
              <a:ext uri="{FF2B5EF4-FFF2-40B4-BE49-F238E27FC236}">
                <a16:creationId xmlns:a16="http://schemas.microsoft.com/office/drawing/2014/main" id="{791921AF-663D-30F9-A040-F090CC05F3A4}"/>
              </a:ext>
            </a:extLst>
          </p:cNvPr>
          <p:cNvSpPr>
            <a:spLocks noGrp="1"/>
          </p:cNvSpPr>
          <p:nvPr>
            <p:ph idx="1"/>
          </p:nvPr>
        </p:nvSpPr>
        <p:spPr>
          <a:xfrm>
            <a:off x="572775" y="1825625"/>
            <a:ext cx="10849475" cy="4351338"/>
          </a:xfrm>
        </p:spPr>
        <p:txBody>
          <a:bodyPr>
            <a:normAutofit fontScale="92500" lnSpcReduction="10000"/>
          </a:bodyPr>
          <a:lstStyle/>
          <a:p>
            <a:r>
              <a:rPr lang="fr-FR" b="1" dirty="0" err="1"/>
              <a:t>Barabel</a:t>
            </a:r>
            <a:r>
              <a:rPr lang="fr-FR" b="1" dirty="0"/>
              <a:t>, M., Meier, O., &amp; Perret, A. (2018). </a:t>
            </a:r>
            <a:r>
              <a:rPr lang="fr-FR" b="1" i="1" dirty="0"/>
              <a:t>Gestion des ressources humaines</a:t>
            </a:r>
            <a:r>
              <a:rPr lang="fr-FR" b="1" dirty="0"/>
              <a:t>. Dunod.</a:t>
            </a:r>
            <a:endParaRPr lang="fr-FR" dirty="0"/>
          </a:p>
          <a:p>
            <a:pPr marL="0" indent="0">
              <a:buNone/>
            </a:pPr>
            <a:r>
              <a:rPr lang="fr-FR" dirty="0"/>
              <a:t>La cooptation est un levier de mobilisation des réseaux internes, permettant de réduire les coûts de </a:t>
            </a:r>
            <a:r>
              <a:rPr lang="fr-FR" dirty="0" err="1"/>
              <a:t>sourcing</a:t>
            </a:r>
            <a:r>
              <a:rPr lang="fr-FR" dirty="0"/>
              <a:t> et d’améliorer la qualité des candidatures.</a:t>
            </a:r>
          </a:p>
          <a:p>
            <a:r>
              <a:rPr lang="fr-FR" b="1" dirty="0"/>
              <a:t>APEC (2021). </a:t>
            </a:r>
            <a:r>
              <a:rPr lang="fr-FR" b="1" i="1" dirty="0"/>
              <a:t>Les pratiques de recrutement des cadres</a:t>
            </a:r>
            <a:r>
              <a:rPr lang="fr-FR" b="1" dirty="0"/>
              <a:t>.</a:t>
            </a:r>
            <a:endParaRPr lang="fr-FR" dirty="0"/>
          </a:p>
          <a:p>
            <a:pPr marL="0" indent="0">
              <a:buNone/>
            </a:pPr>
            <a:r>
              <a:rPr lang="fr-FR" dirty="0"/>
              <a:t>La cooptation est particulièrement utilisée pour les profils </a:t>
            </a:r>
            <a:r>
              <a:rPr lang="fr-FR" dirty="0" err="1"/>
              <a:t>pénuriques</a:t>
            </a:r>
            <a:r>
              <a:rPr lang="fr-FR" dirty="0"/>
              <a:t>.</a:t>
            </a:r>
          </a:p>
          <a:p>
            <a:r>
              <a:rPr lang="fr-FR" dirty="0"/>
              <a:t> </a:t>
            </a:r>
            <a:r>
              <a:rPr lang="fr-FR" b="1" dirty="0"/>
              <a:t>ANDRH (2020). </a:t>
            </a:r>
            <a:r>
              <a:rPr lang="fr-FR" b="1" i="1" dirty="0"/>
              <a:t>Baromètre des pratiques RH</a:t>
            </a:r>
            <a:r>
              <a:rPr lang="fr-FR" b="1" dirty="0"/>
              <a:t>.</a:t>
            </a:r>
            <a:endParaRPr lang="fr-FR" dirty="0"/>
          </a:p>
          <a:p>
            <a:pPr marL="0" indent="0">
              <a:buNone/>
            </a:pPr>
            <a:r>
              <a:rPr lang="fr-FR" dirty="0"/>
              <a:t>Selon l’ANDRH, plus de 60 % des grandes entreprises ont mis en place un programme de cooptation formalisé, souvent intégré à leur stratégie de marque employeur.</a:t>
            </a:r>
          </a:p>
          <a:p>
            <a:endParaRPr lang="fr-FR" dirty="0"/>
          </a:p>
        </p:txBody>
      </p:sp>
    </p:spTree>
    <p:extLst>
      <p:ext uri="{BB962C8B-B14F-4D97-AF65-F5344CB8AC3E}">
        <p14:creationId xmlns:p14="http://schemas.microsoft.com/office/powerpoint/2010/main" val="68913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AE7B0-B19F-583E-F949-B69BAC3993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ACD5BE8-9DA0-31DF-E456-036F94B9217D}"/>
              </a:ext>
            </a:extLst>
          </p:cNvPr>
          <p:cNvSpPr>
            <a:spLocks noGrp="1"/>
          </p:cNvSpPr>
          <p:nvPr>
            <p:ph type="title"/>
          </p:nvPr>
        </p:nvSpPr>
        <p:spPr/>
        <p:txBody>
          <a:bodyPr/>
          <a:lstStyle/>
          <a:p>
            <a:r>
              <a:rPr lang="fr-FR" dirty="0"/>
              <a:t>Cooptation : avantages </a:t>
            </a:r>
          </a:p>
        </p:txBody>
      </p:sp>
      <p:sp>
        <p:nvSpPr>
          <p:cNvPr id="3" name="Espace réservé du contenu 2">
            <a:extLst>
              <a:ext uri="{FF2B5EF4-FFF2-40B4-BE49-F238E27FC236}">
                <a16:creationId xmlns:a16="http://schemas.microsoft.com/office/drawing/2014/main" id="{2D259307-15D8-ECC3-D8FF-502EBB7E0FD8}"/>
              </a:ext>
            </a:extLst>
          </p:cNvPr>
          <p:cNvSpPr>
            <a:spLocks noGrp="1"/>
          </p:cNvSpPr>
          <p:nvPr>
            <p:ph idx="1"/>
          </p:nvPr>
        </p:nvSpPr>
        <p:spPr>
          <a:xfrm>
            <a:off x="572775" y="1825625"/>
            <a:ext cx="10849475" cy="4351338"/>
          </a:xfrm>
        </p:spPr>
        <p:txBody>
          <a:bodyPr>
            <a:normAutofit fontScale="92500" lnSpcReduction="10000"/>
          </a:bodyPr>
          <a:lstStyle/>
          <a:p>
            <a:r>
              <a:rPr lang="fr-FR" dirty="0"/>
              <a:t>Rapidité du processus : Le délai moyen de recrutement via cooptation est de </a:t>
            </a:r>
            <a:r>
              <a:rPr lang="fr-FR" b="1" dirty="0"/>
              <a:t>29 jours</a:t>
            </a:r>
            <a:r>
              <a:rPr lang="fr-FR" dirty="0"/>
              <a:t>, contre </a:t>
            </a:r>
            <a:r>
              <a:rPr lang="fr-FR" b="1" dirty="0"/>
              <a:t>55 jours</a:t>
            </a:r>
            <a:r>
              <a:rPr lang="fr-FR" dirty="0"/>
              <a:t> pour les autres canaux. </a:t>
            </a:r>
            <a:r>
              <a:rPr lang="fr-FR" i="1" dirty="0"/>
              <a:t>LinkedIn Talent Solutions, 2022.</a:t>
            </a:r>
          </a:p>
          <a:p>
            <a:r>
              <a:rPr lang="fr-FR" dirty="0"/>
              <a:t>Fiabilité et qualité : Les collaborateurs cooptés ont un </a:t>
            </a:r>
            <a:r>
              <a:rPr lang="fr-FR" b="1" dirty="0"/>
              <a:t>taux de rétention supérieur de 25 %</a:t>
            </a:r>
            <a:r>
              <a:rPr lang="fr-FR" dirty="0"/>
              <a:t> après un an, comparé aux autres recrutements.</a:t>
            </a:r>
            <a:r>
              <a:rPr lang="fr-FR" i="1" dirty="0"/>
              <a:t> Baromètre des pratiques RH, ANDRH, 2020.</a:t>
            </a:r>
          </a:p>
          <a:p>
            <a:r>
              <a:rPr lang="fr-FR" dirty="0"/>
              <a:t>Réduction des coûts : Le coût moyen d’un recrutement par cooptation serait </a:t>
            </a:r>
            <a:r>
              <a:rPr lang="fr-FR" b="1" dirty="0"/>
              <a:t>40 % inférieur</a:t>
            </a:r>
            <a:r>
              <a:rPr lang="fr-FR" dirty="0"/>
              <a:t> à celui d’un recrutement classique. </a:t>
            </a:r>
            <a:r>
              <a:rPr lang="fr-FR" i="1" dirty="0" err="1"/>
              <a:t>Jobvite</a:t>
            </a:r>
            <a:r>
              <a:rPr lang="fr-FR" i="1" dirty="0"/>
              <a:t>, 2020</a:t>
            </a:r>
            <a:r>
              <a:rPr lang="fr-FR" dirty="0"/>
              <a:t>.</a:t>
            </a:r>
          </a:p>
          <a:p>
            <a:r>
              <a:rPr lang="fr-FR" dirty="0"/>
              <a:t>Renforcement de l’engagement des salariés : 70 % des salariés déclarent que la possibilité de recommander un candidat renforce leur </a:t>
            </a:r>
            <a:r>
              <a:rPr lang="fr-FR" b="1" dirty="0"/>
              <a:t>sentiment d’appartenance. </a:t>
            </a:r>
            <a:r>
              <a:rPr lang="fr-FR" i="1" dirty="0"/>
              <a:t>Deloitte, 2021.</a:t>
            </a:r>
          </a:p>
        </p:txBody>
      </p:sp>
    </p:spTree>
    <p:extLst>
      <p:ext uri="{BB962C8B-B14F-4D97-AF65-F5344CB8AC3E}">
        <p14:creationId xmlns:p14="http://schemas.microsoft.com/office/powerpoint/2010/main" val="342816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6C541-27DE-476F-1447-67EC2F4963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512F6C-6E29-546C-1400-F4854684129B}"/>
              </a:ext>
            </a:extLst>
          </p:cNvPr>
          <p:cNvSpPr>
            <a:spLocks noGrp="1"/>
          </p:cNvSpPr>
          <p:nvPr>
            <p:ph type="title"/>
          </p:nvPr>
        </p:nvSpPr>
        <p:spPr/>
        <p:txBody>
          <a:bodyPr/>
          <a:lstStyle/>
          <a:p>
            <a:r>
              <a:rPr lang="fr-FR" dirty="0"/>
              <a:t>Cooptation : limites</a:t>
            </a:r>
          </a:p>
        </p:txBody>
      </p:sp>
      <p:sp>
        <p:nvSpPr>
          <p:cNvPr id="3" name="Espace réservé du contenu 2">
            <a:extLst>
              <a:ext uri="{FF2B5EF4-FFF2-40B4-BE49-F238E27FC236}">
                <a16:creationId xmlns:a16="http://schemas.microsoft.com/office/drawing/2014/main" id="{297BE5D9-5325-CF4A-49C0-119A6A328C99}"/>
              </a:ext>
            </a:extLst>
          </p:cNvPr>
          <p:cNvSpPr>
            <a:spLocks noGrp="1"/>
          </p:cNvSpPr>
          <p:nvPr>
            <p:ph idx="1"/>
          </p:nvPr>
        </p:nvSpPr>
        <p:spPr>
          <a:xfrm>
            <a:off x="572776" y="1534332"/>
            <a:ext cx="11081950" cy="5067946"/>
          </a:xfrm>
        </p:spPr>
        <p:txBody>
          <a:bodyPr>
            <a:normAutofit fontScale="62500" lnSpcReduction="20000"/>
          </a:bodyPr>
          <a:lstStyle/>
          <a:p>
            <a:r>
              <a:rPr lang="fr-FR" sz="4000" b="1" dirty="0"/>
              <a:t>Homogénéité des profils </a:t>
            </a:r>
            <a:r>
              <a:rPr lang="fr-FR" sz="4000" dirty="0"/>
              <a:t>: Les collaborateurs ont tendance à recommander des personnes qui leur ressemblent (même école, même milieu, même culture), ce qui peut nuire à la diversité. </a:t>
            </a:r>
            <a:r>
              <a:rPr lang="fr-FR" sz="4000" b="1" dirty="0"/>
              <a:t>65 % des cooptations</a:t>
            </a:r>
            <a:r>
              <a:rPr lang="fr-FR" sz="4000" dirty="0"/>
              <a:t> concernent des profils similaires à ceux des salariés en poste (âge, formation, secteur). </a:t>
            </a:r>
            <a:r>
              <a:rPr lang="fr-FR" sz="4000" i="1" dirty="0" err="1"/>
              <a:t>Linkedin</a:t>
            </a:r>
            <a:r>
              <a:rPr lang="fr-FR" sz="4000" i="1" dirty="0"/>
              <a:t>, 2022.</a:t>
            </a:r>
          </a:p>
          <a:p>
            <a:r>
              <a:rPr lang="fr-FR" sz="4000" b="1" dirty="0"/>
              <a:t>Biais cognitifs et discriminations indirectes </a:t>
            </a:r>
            <a:r>
              <a:rPr lang="fr-FR" sz="4000" dirty="0"/>
              <a:t>: La cooptation peut renforcer des biais inconscients (affinités personnelles, stéréotypes), et exclure des candidats issus de réseaux moins représentés.</a:t>
            </a:r>
            <a:r>
              <a:rPr lang="fr-FR" sz="4000" b="1" dirty="0"/>
              <a:t> 1 entreprise sur 3</a:t>
            </a:r>
            <a:r>
              <a:rPr lang="fr-FR" sz="4000" dirty="0"/>
              <a:t> reconnaît que la cooptation peut poser des problèmes d’</a:t>
            </a:r>
            <a:r>
              <a:rPr lang="fr-FR" sz="4000" b="1" dirty="0"/>
              <a:t>équité</a:t>
            </a:r>
            <a:r>
              <a:rPr lang="fr-FR" sz="4000" dirty="0"/>
              <a:t> et de </a:t>
            </a:r>
            <a:r>
              <a:rPr lang="fr-FR" sz="4000" b="1" dirty="0"/>
              <a:t>non-discrimination</a:t>
            </a:r>
            <a:r>
              <a:rPr lang="fr-FR" sz="4000" dirty="0"/>
              <a:t>. </a:t>
            </a:r>
            <a:r>
              <a:rPr lang="fr-FR" sz="4000" i="1" dirty="0"/>
              <a:t>Deloitte, 2020.</a:t>
            </a:r>
          </a:p>
          <a:p>
            <a:r>
              <a:rPr lang="fr-FR" sz="4000" b="1" dirty="0"/>
              <a:t>Manque de traçabilité et de transparence : </a:t>
            </a:r>
            <a:r>
              <a:rPr lang="fr-FR" sz="4000" dirty="0"/>
              <a:t>Dans les programmes informels, le processus de recommandation peut être opaque, difficile à auditer, et source de tensions internes.</a:t>
            </a:r>
            <a:r>
              <a:rPr lang="fr-FR" sz="4000" b="1" dirty="0"/>
              <a:t> 42 % des DRH</a:t>
            </a:r>
            <a:r>
              <a:rPr lang="fr-FR" sz="4000" dirty="0"/>
              <a:t> interrogés estiment que leur programme de cooptation manque de </a:t>
            </a:r>
            <a:r>
              <a:rPr lang="fr-FR" sz="4000" b="1" dirty="0"/>
              <a:t>formalisation</a:t>
            </a:r>
            <a:r>
              <a:rPr lang="fr-FR" sz="4000" dirty="0"/>
              <a:t> et de </a:t>
            </a:r>
            <a:r>
              <a:rPr lang="fr-FR" sz="4000" b="1" dirty="0"/>
              <a:t>suivi structuré. </a:t>
            </a:r>
            <a:r>
              <a:rPr lang="fr-FR" sz="4000" i="1" dirty="0"/>
              <a:t>Baromètre des pratiques RH, ANDRH 2020.</a:t>
            </a:r>
            <a:endParaRPr lang="fr-FR" sz="4000" dirty="0"/>
          </a:p>
          <a:p>
            <a:endParaRPr lang="fr-FR" b="1" dirty="0"/>
          </a:p>
        </p:txBody>
      </p:sp>
    </p:spTree>
    <p:extLst>
      <p:ext uri="{BB962C8B-B14F-4D97-AF65-F5344CB8AC3E}">
        <p14:creationId xmlns:p14="http://schemas.microsoft.com/office/powerpoint/2010/main" val="220607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49682-352E-7ADD-0550-B6E1532DBF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7A0F2F-45CA-A165-11C9-E1169207F1B5}"/>
              </a:ext>
            </a:extLst>
          </p:cNvPr>
          <p:cNvSpPr>
            <a:spLocks noGrp="1"/>
          </p:cNvSpPr>
          <p:nvPr>
            <p:ph type="title"/>
          </p:nvPr>
        </p:nvSpPr>
        <p:spPr>
          <a:xfrm>
            <a:off x="572776" y="365125"/>
            <a:ext cx="10515600" cy="1041889"/>
          </a:xfrm>
        </p:spPr>
        <p:txBody>
          <a:bodyPr/>
          <a:lstStyle/>
          <a:p>
            <a:r>
              <a:rPr lang="fr-FR" dirty="0"/>
              <a:t>Cooptation </a:t>
            </a:r>
          </a:p>
        </p:txBody>
      </p:sp>
      <p:sp>
        <p:nvSpPr>
          <p:cNvPr id="3" name="Espace réservé du contenu 2">
            <a:extLst>
              <a:ext uri="{FF2B5EF4-FFF2-40B4-BE49-F238E27FC236}">
                <a16:creationId xmlns:a16="http://schemas.microsoft.com/office/drawing/2014/main" id="{CC3C6B40-0D7E-F0FC-83AE-628625843B4B}"/>
              </a:ext>
            </a:extLst>
          </p:cNvPr>
          <p:cNvSpPr>
            <a:spLocks noGrp="1"/>
          </p:cNvSpPr>
          <p:nvPr>
            <p:ph idx="1"/>
          </p:nvPr>
        </p:nvSpPr>
        <p:spPr>
          <a:xfrm>
            <a:off x="433953" y="1407014"/>
            <a:ext cx="11360257" cy="5085861"/>
          </a:xfrm>
        </p:spPr>
        <p:txBody>
          <a:bodyPr>
            <a:normAutofit fontScale="55000" lnSpcReduction="20000"/>
          </a:bodyPr>
          <a:lstStyle/>
          <a:p>
            <a:pPr marL="39687" indent="0">
              <a:buNone/>
            </a:pPr>
            <a:r>
              <a:rPr lang="fr-FR" sz="3400" dirty="0"/>
              <a:t>Par groupe de 4 étudiants : </a:t>
            </a:r>
          </a:p>
          <a:p>
            <a:pPr marL="39687" indent="0">
              <a:buNone/>
            </a:pPr>
            <a:r>
              <a:rPr lang="fr-FR" sz="3400" dirty="0"/>
              <a:t>Choisissez parmi vous un contexte dans lequel il serait judicieux de créer une politique de cooptation.</a:t>
            </a:r>
          </a:p>
          <a:p>
            <a:pPr marL="39687" indent="0">
              <a:buNone/>
            </a:pPr>
            <a:r>
              <a:rPr lang="fr-FR" sz="3400" dirty="0"/>
              <a:t>A) Rédigez les grandes lignes de cette politique de cooptation : </a:t>
            </a:r>
          </a:p>
          <a:p>
            <a:pPr marL="39687" indent="0">
              <a:buNone/>
            </a:pPr>
            <a:r>
              <a:rPr lang="fr-FR" sz="3400" dirty="0"/>
              <a:t>Pourquoi mettre en place une telle politique  ?  Quelle est sa raison d’être ? Son pourquoi ? </a:t>
            </a:r>
          </a:p>
          <a:p>
            <a:pPr marL="39687" indent="0">
              <a:buNone/>
            </a:pPr>
            <a:r>
              <a:rPr lang="fr-FR" sz="3400" dirty="0"/>
              <a:t>A qui s’adresse-t-elle ? </a:t>
            </a:r>
          </a:p>
          <a:p>
            <a:pPr marL="39687" indent="0">
              <a:buNone/>
            </a:pPr>
            <a:r>
              <a:rPr lang="fr-FR" sz="3400" dirty="0"/>
              <a:t>Quel est le processus prévu ? </a:t>
            </a:r>
          </a:p>
          <a:p>
            <a:pPr marL="39687" indent="0">
              <a:buNone/>
            </a:pPr>
            <a:r>
              <a:rPr lang="fr-FR" sz="3400" dirty="0"/>
              <a:t>Quelles sont les conditions : pour coopter, être coopté. </a:t>
            </a:r>
          </a:p>
          <a:p>
            <a:pPr marL="39687" indent="0">
              <a:buNone/>
            </a:pPr>
            <a:r>
              <a:rPr lang="fr-FR" sz="3400" dirty="0"/>
              <a:t>Quels sont les incitations prévues, dans quelles conditions sont-elles accordées ? </a:t>
            </a:r>
          </a:p>
          <a:p>
            <a:pPr marL="39687" indent="0">
              <a:buNone/>
            </a:pPr>
            <a:r>
              <a:rPr lang="fr-FR" sz="3600" dirty="0"/>
              <a:t>Définissez : les objectifs, les outils, les récompenses, la communication, les indicateurs.</a:t>
            </a:r>
            <a:endParaRPr lang="fr-FR" sz="3400" dirty="0"/>
          </a:p>
          <a:p>
            <a:pPr marL="39687" indent="0">
              <a:buNone/>
            </a:pPr>
            <a:r>
              <a:rPr lang="fr-FR" sz="3400" dirty="0"/>
              <a:t>B) Préparez un rendu oral pour le groupe en 4 slides </a:t>
            </a:r>
          </a:p>
          <a:p>
            <a:pPr marL="382587">
              <a:buAutoNum type="arabicParenR"/>
            </a:pPr>
            <a:r>
              <a:rPr lang="fr-FR" sz="3400" dirty="0"/>
              <a:t> Description du contexte </a:t>
            </a:r>
          </a:p>
          <a:p>
            <a:pPr marL="382587">
              <a:buAutoNum type="arabicParenR"/>
            </a:pPr>
            <a:r>
              <a:rPr lang="fr-FR" sz="3400" dirty="0"/>
              <a:t> Bénéfices attendus</a:t>
            </a:r>
          </a:p>
          <a:p>
            <a:pPr marL="382587">
              <a:buAutoNum type="arabicParenR"/>
            </a:pPr>
            <a:r>
              <a:rPr lang="fr-FR" sz="3400" dirty="0"/>
              <a:t> Le contenu de la politique de cooptation</a:t>
            </a:r>
          </a:p>
          <a:p>
            <a:pPr marL="382587">
              <a:buAutoNum type="arabicParenR"/>
            </a:pPr>
            <a:r>
              <a:rPr lang="fr-FR" sz="3400" dirty="0"/>
              <a:t> La communication</a:t>
            </a:r>
          </a:p>
        </p:txBody>
      </p:sp>
      <p:pic>
        <p:nvPicPr>
          <p:cNvPr id="4" name="Image 3">
            <a:extLst>
              <a:ext uri="{FF2B5EF4-FFF2-40B4-BE49-F238E27FC236}">
                <a16:creationId xmlns:a16="http://schemas.microsoft.com/office/drawing/2014/main" id="{98EDC5C5-D2FA-DF81-74FD-5CD099EBE29B}"/>
              </a:ext>
            </a:extLst>
          </p:cNvPr>
          <p:cNvPicPr>
            <a:picLocks noChangeAspect="1"/>
          </p:cNvPicPr>
          <p:nvPr/>
        </p:nvPicPr>
        <p:blipFill>
          <a:blip r:embed="rId3"/>
          <a:stretch>
            <a:fillRect/>
          </a:stretch>
        </p:blipFill>
        <p:spPr>
          <a:xfrm>
            <a:off x="6707242" y="230188"/>
            <a:ext cx="2068532" cy="1041889"/>
          </a:xfrm>
          <a:prstGeom prst="rect">
            <a:avLst/>
          </a:prstGeom>
        </p:spPr>
      </p:pic>
    </p:spTree>
    <p:extLst>
      <p:ext uri="{BB962C8B-B14F-4D97-AF65-F5344CB8AC3E}">
        <p14:creationId xmlns:p14="http://schemas.microsoft.com/office/powerpoint/2010/main" val="153872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e Pause | Alignement Vibratoire | Soin Vibral">
            <a:extLst>
              <a:ext uri="{FF2B5EF4-FFF2-40B4-BE49-F238E27FC236}">
                <a16:creationId xmlns:a16="http://schemas.microsoft.com/office/drawing/2014/main" id="{EE39AF1C-7760-16C6-B322-2E40CB84D6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3159" y="1344380"/>
            <a:ext cx="7485681" cy="416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51849"/>
      </p:ext>
    </p:extLst>
  </p:cSld>
  <p:clrMapOvr>
    <a:masterClrMapping/>
  </p:clrMapOvr>
</p:sld>
</file>

<file path=ppt/theme/theme1.xml><?xml version="1.0" encoding="utf-8"?>
<a:theme xmlns:a="http://schemas.openxmlformats.org/drawingml/2006/main" name="Thème Office">
  <a:themeElements>
    <a:clrScheme name="UniversitéParis1_PanthéonSorbonne">
      <a:dk1>
        <a:srgbClr val="00386E"/>
      </a:dk1>
      <a:lt1>
        <a:srgbClr val="FFFFFF"/>
      </a:lt1>
      <a:dk2>
        <a:srgbClr val="000000"/>
      </a:dk2>
      <a:lt2>
        <a:srgbClr val="FFFFFF"/>
      </a:lt2>
      <a:accent1>
        <a:srgbClr val="ED9B27"/>
      </a:accent1>
      <a:accent2>
        <a:srgbClr val="9CD6D1"/>
      </a:accent2>
      <a:accent3>
        <a:srgbClr val="F94D49"/>
      </a:accent3>
      <a:accent4>
        <a:srgbClr val="58239C"/>
      </a:accent4>
      <a:accent5>
        <a:srgbClr val="3C99DE"/>
      </a:accent5>
      <a:accent6>
        <a:srgbClr val="2E4D49"/>
      </a:accent6>
      <a:hlink>
        <a:srgbClr val="3C99DE"/>
      </a:hlink>
      <a:folHlink>
        <a:srgbClr val="5823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3E6F6DB9F1F448CE0CC4A5B60DCE7" ma:contentTypeVersion="21" ma:contentTypeDescription="Crée un document." ma:contentTypeScope="" ma:versionID="46da0f8bff35c984c244de6de33bee0e">
  <xsd:schema xmlns:xsd="http://www.w3.org/2001/XMLSchema" xmlns:xs="http://www.w3.org/2001/XMLSchema" xmlns:p="http://schemas.microsoft.com/office/2006/metadata/properties" xmlns:ns2="a62c2a4f-aea6-42a7-85de-c4be5692e29d" xmlns:ns3="9e5e6e5c-39d5-4e6c-9cf9-5d02e74447b5" targetNamespace="http://schemas.microsoft.com/office/2006/metadata/properties" ma:root="true" ma:fieldsID="756800e5338d9c67146dd250640499e1" ns2:_="" ns3:_="">
    <xsd:import namespace="a62c2a4f-aea6-42a7-85de-c4be5692e29d"/>
    <xsd:import namespace="9e5e6e5c-39d5-4e6c-9cf9-5d02e74447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c2a4f-aea6-42a7-85de-c4be5692e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52cd025-d351-4196-ab85-e6b23180290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e6e5c-39d5-4e6c-9cf9-5d02e74447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6296c3-f289-431f-837b-2882feb2cf11}" ma:internalName="TaxCatchAll" ma:showField="CatchAllData" ma:web="9e5e6e5c-39d5-4e6c-9cf9-5d02e7444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620AA5-427A-467F-A57C-C2F743EDE9BE}">
  <ds:schemaRefs>
    <ds:schemaRef ds:uri="http://schemas.microsoft.com/sharepoint/v3/contenttype/forms"/>
  </ds:schemaRefs>
</ds:datastoreItem>
</file>

<file path=customXml/itemProps2.xml><?xml version="1.0" encoding="utf-8"?>
<ds:datastoreItem xmlns:ds="http://schemas.openxmlformats.org/officeDocument/2006/customXml" ds:itemID="{C35175EB-6DEC-46C6-915F-831A5A80C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c2a4f-aea6-42a7-85de-c4be5692e29d"/>
    <ds:schemaRef ds:uri="9e5e6e5c-39d5-4e6c-9cf9-5d02e7444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4472</TotalTime>
  <Words>2048</Words>
  <Application>Microsoft Macintosh PowerPoint</Application>
  <PresentationFormat>Grand écran</PresentationFormat>
  <Paragraphs>190</Paragraphs>
  <Slides>22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inherit</vt:lpstr>
      <vt:lpstr>Segoe UI Black</vt:lpstr>
      <vt:lpstr>Times</vt:lpstr>
      <vt:lpstr>Work Sans</vt:lpstr>
      <vt:lpstr>Thème Office</vt:lpstr>
      <vt:lpstr>Présentation PowerPoint</vt:lpstr>
      <vt:lpstr>Séance 3 : Cooptation et marque employeur  </vt:lpstr>
      <vt:lpstr>Séance 3 – Cooptation et Marque Employeur</vt:lpstr>
      <vt:lpstr>Cooptation : définition (1) </vt:lpstr>
      <vt:lpstr>Cooptation : définition (2)</vt:lpstr>
      <vt:lpstr>Cooptation : avantages </vt:lpstr>
      <vt:lpstr>Cooptation : limites</vt:lpstr>
      <vt:lpstr>Cooptation </vt:lpstr>
      <vt:lpstr>Présentation PowerPoint</vt:lpstr>
      <vt:lpstr>Présentation PowerPoint</vt:lpstr>
      <vt:lpstr>Marque employeur  </vt:lpstr>
      <vt:lpstr>2 définitions complémentaires </vt:lpstr>
      <vt:lpstr>2 définitions complémentaires </vt:lpstr>
      <vt:lpstr>Les entreprises concernées par la ME</vt:lpstr>
      <vt:lpstr>Les acteurs de la ME</vt:lpstr>
      <vt:lpstr>Les outils de communication de la ME (1)</vt:lpstr>
      <vt:lpstr>Les outils de communication de la ME (2)</vt:lpstr>
      <vt:lpstr>Les outils de communication de la ME (3)</vt:lpstr>
      <vt:lpstr>Les limites de la Marque Employeur </vt:lpstr>
      <vt:lpstr>Marque Employeur </vt:lpstr>
      <vt:lpstr>Marque Employeur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Cécile de Bernardi</cp:lastModifiedBy>
  <cp:revision>80</cp:revision>
  <dcterms:created xsi:type="dcterms:W3CDTF">2023-01-02T14:07:03Z</dcterms:created>
  <dcterms:modified xsi:type="dcterms:W3CDTF">2025-10-23T07:14:19Z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20be7-c3a5-46e3-9158-fa8a02ce2395_Enabled">
    <vt:lpwstr>true</vt:lpwstr>
  </property>
  <property fmtid="{D5CDD505-2E9C-101B-9397-08002B2CF9AE}" pid="3" name="MSIP_Label_d5c20be7-c3a5-46e3-9158-fa8a02ce2395_SetDate">
    <vt:lpwstr>2024-05-16T16:25:12Z</vt:lpwstr>
  </property>
  <property fmtid="{D5CDD505-2E9C-101B-9397-08002B2CF9AE}" pid="4" name="MSIP_Label_d5c20be7-c3a5-46e3-9158-fa8a02ce2395_Method">
    <vt:lpwstr>Standard</vt:lpwstr>
  </property>
  <property fmtid="{D5CDD505-2E9C-101B-9397-08002B2CF9AE}" pid="5" name="MSIP_Label_d5c20be7-c3a5-46e3-9158-fa8a02ce2395_Name">
    <vt:lpwstr>defa4170-0d19-0005-0004-bc88714345d2</vt:lpwstr>
  </property>
  <property fmtid="{D5CDD505-2E9C-101B-9397-08002B2CF9AE}" pid="6" name="MSIP_Label_d5c20be7-c3a5-46e3-9158-fa8a02ce2395_SiteId">
    <vt:lpwstr>8c6f9078-037e-4261-a583-52a944e55f7f</vt:lpwstr>
  </property>
  <property fmtid="{D5CDD505-2E9C-101B-9397-08002B2CF9AE}" pid="7" name="MSIP_Label_d5c20be7-c3a5-46e3-9158-fa8a02ce2395_ActionId">
    <vt:lpwstr>6d1f2bc1-49d6-40ec-b6a4-137a1b4325e4</vt:lpwstr>
  </property>
  <property fmtid="{D5CDD505-2E9C-101B-9397-08002B2CF9AE}" pid="8" name="MSIP_Label_d5c20be7-c3a5-46e3-9158-fa8a02ce2395_ContentBits">
    <vt:lpwstr>0</vt:lpwstr>
  </property>
</Properties>
</file>