
<file path=[Content_Types].xml><?xml version="1.0" encoding="utf-8"?>
<Types xmlns="http://schemas.openxmlformats.org/package/2006/content-types">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9" r:id="rId2"/>
    <p:sldId id="257" r:id="rId3"/>
    <p:sldId id="260" r:id="rId4"/>
    <p:sldId id="256" r:id="rId5"/>
    <p:sldId id="261" r:id="rId6"/>
    <p:sldId id="262" r:id="rId7"/>
    <p:sldId id="263" r:id="rId8"/>
    <p:sldId id="264" r:id="rId9"/>
    <p:sldId id="265" r:id="rId10"/>
    <p:sldId id="269" r:id="rId11"/>
    <p:sldId id="270" r:id="rId12"/>
    <p:sldId id="271" r:id="rId13"/>
    <p:sldId id="272" r:id="rId14"/>
    <p:sldId id="266" r:id="rId15"/>
    <p:sldId id="273" r:id="rId16"/>
    <p:sldId id="267" r:id="rId17"/>
    <p:sldId id="268" r:id="rId18"/>
    <p:sldId id="258" r:id="rId1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03"/>
    <p:restoredTop sz="94615"/>
  </p:normalViewPr>
  <p:slideViewPr>
    <p:cSldViewPr snapToGrid="0" snapToObjects="1">
      <p:cViewPr varScale="1">
        <p:scale>
          <a:sx n="106" d="100"/>
          <a:sy n="106" d="100"/>
        </p:scale>
        <p:origin x="1592"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F0CA0B-AD67-974D-9FB0-F040E69893BF}" type="datetimeFigureOut">
              <a:rPr lang="fr-FR" smtClean="0"/>
              <a:t>22/10/2025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FEE817-838A-5D44-9F61-25A837603697}" type="slidenum">
              <a:rPr lang="fr-FR" smtClean="0"/>
              <a:t>‹N°›</a:t>
            </a:fld>
            <a:endParaRPr lang="fr-FR"/>
          </a:p>
        </p:txBody>
      </p:sp>
    </p:spTree>
    <p:extLst>
      <p:ext uri="{BB962C8B-B14F-4D97-AF65-F5344CB8AC3E}">
        <p14:creationId xmlns:p14="http://schemas.microsoft.com/office/powerpoint/2010/main" val="30592875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FEE817-838A-5D44-9F61-25A837603697}" type="slidenum">
              <a:rPr lang="fr-FR" smtClean="0"/>
              <a:t>4</a:t>
            </a:fld>
            <a:endParaRPr lang="fr-FR"/>
          </a:p>
        </p:txBody>
      </p:sp>
    </p:spTree>
    <p:extLst>
      <p:ext uri="{BB962C8B-B14F-4D97-AF65-F5344CB8AC3E}">
        <p14:creationId xmlns:p14="http://schemas.microsoft.com/office/powerpoint/2010/main" val="2302558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FEE817-838A-5D44-9F61-25A837603697}" type="slidenum">
              <a:rPr lang="fr-FR" smtClean="0"/>
              <a:t>18</a:t>
            </a:fld>
            <a:endParaRPr lang="fr-FR"/>
          </a:p>
        </p:txBody>
      </p:sp>
    </p:spTree>
    <p:extLst>
      <p:ext uri="{BB962C8B-B14F-4D97-AF65-F5344CB8AC3E}">
        <p14:creationId xmlns:p14="http://schemas.microsoft.com/office/powerpoint/2010/main" val="1864928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0B188C97-48F1-AB4F-B07C-1E2AA7AA531C}" type="datetimeFigureOut">
              <a:rPr lang="fr-FR" smtClean="0"/>
              <a:t>22/10/2025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C641F5-1135-1E42-947A-057E2C8E70D6}" type="slidenum">
              <a:rPr lang="fr-FR" smtClean="0"/>
              <a:t>‹N°›</a:t>
            </a:fld>
            <a:endParaRPr lang="fr-FR"/>
          </a:p>
        </p:txBody>
      </p:sp>
    </p:spTree>
    <p:extLst>
      <p:ext uri="{BB962C8B-B14F-4D97-AF65-F5344CB8AC3E}">
        <p14:creationId xmlns:p14="http://schemas.microsoft.com/office/powerpoint/2010/main" val="3278800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B188C97-48F1-AB4F-B07C-1E2AA7AA531C}" type="datetimeFigureOut">
              <a:rPr lang="fr-FR" smtClean="0"/>
              <a:t>22/10/2025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C641F5-1135-1E42-947A-057E2C8E70D6}" type="slidenum">
              <a:rPr lang="fr-FR" smtClean="0"/>
              <a:t>‹N°›</a:t>
            </a:fld>
            <a:endParaRPr lang="fr-FR"/>
          </a:p>
        </p:txBody>
      </p:sp>
    </p:spTree>
    <p:extLst>
      <p:ext uri="{BB962C8B-B14F-4D97-AF65-F5344CB8AC3E}">
        <p14:creationId xmlns:p14="http://schemas.microsoft.com/office/powerpoint/2010/main" val="4282868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B188C97-48F1-AB4F-B07C-1E2AA7AA531C}" type="datetimeFigureOut">
              <a:rPr lang="fr-FR" smtClean="0"/>
              <a:t>22/10/2025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C641F5-1135-1E42-947A-057E2C8E70D6}" type="slidenum">
              <a:rPr lang="fr-FR" smtClean="0"/>
              <a:t>‹N°›</a:t>
            </a:fld>
            <a:endParaRPr lang="fr-FR"/>
          </a:p>
        </p:txBody>
      </p:sp>
    </p:spTree>
    <p:extLst>
      <p:ext uri="{BB962C8B-B14F-4D97-AF65-F5344CB8AC3E}">
        <p14:creationId xmlns:p14="http://schemas.microsoft.com/office/powerpoint/2010/main" val="1873264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B188C97-48F1-AB4F-B07C-1E2AA7AA531C}" type="datetimeFigureOut">
              <a:rPr lang="fr-FR" smtClean="0"/>
              <a:t>22/10/2025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C641F5-1135-1E42-947A-057E2C8E70D6}" type="slidenum">
              <a:rPr lang="fr-FR" smtClean="0"/>
              <a:t>‹N°›</a:t>
            </a:fld>
            <a:endParaRPr lang="fr-FR"/>
          </a:p>
        </p:txBody>
      </p:sp>
    </p:spTree>
    <p:extLst>
      <p:ext uri="{BB962C8B-B14F-4D97-AF65-F5344CB8AC3E}">
        <p14:creationId xmlns:p14="http://schemas.microsoft.com/office/powerpoint/2010/main" val="2566012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0B188C97-48F1-AB4F-B07C-1E2AA7AA531C}" type="datetimeFigureOut">
              <a:rPr lang="fr-FR" smtClean="0"/>
              <a:t>22/10/2025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C641F5-1135-1E42-947A-057E2C8E70D6}" type="slidenum">
              <a:rPr lang="fr-FR" smtClean="0"/>
              <a:t>‹N°›</a:t>
            </a:fld>
            <a:endParaRPr lang="fr-FR"/>
          </a:p>
        </p:txBody>
      </p:sp>
    </p:spTree>
    <p:extLst>
      <p:ext uri="{BB962C8B-B14F-4D97-AF65-F5344CB8AC3E}">
        <p14:creationId xmlns:p14="http://schemas.microsoft.com/office/powerpoint/2010/main" val="196227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B188C97-48F1-AB4F-B07C-1E2AA7AA531C}" type="datetimeFigureOut">
              <a:rPr lang="fr-FR" smtClean="0"/>
              <a:t>22/10/2025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C641F5-1135-1E42-947A-057E2C8E70D6}" type="slidenum">
              <a:rPr lang="fr-FR" smtClean="0"/>
              <a:t>‹N°›</a:t>
            </a:fld>
            <a:endParaRPr lang="fr-FR"/>
          </a:p>
        </p:txBody>
      </p:sp>
    </p:spTree>
    <p:extLst>
      <p:ext uri="{BB962C8B-B14F-4D97-AF65-F5344CB8AC3E}">
        <p14:creationId xmlns:p14="http://schemas.microsoft.com/office/powerpoint/2010/main" val="60180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B188C97-48F1-AB4F-B07C-1E2AA7AA531C}" type="datetimeFigureOut">
              <a:rPr lang="fr-FR" smtClean="0"/>
              <a:t>22/10/2025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DC641F5-1135-1E42-947A-057E2C8E70D6}" type="slidenum">
              <a:rPr lang="fr-FR" smtClean="0"/>
              <a:t>‹N°›</a:t>
            </a:fld>
            <a:endParaRPr lang="fr-FR"/>
          </a:p>
        </p:txBody>
      </p:sp>
    </p:spTree>
    <p:extLst>
      <p:ext uri="{BB962C8B-B14F-4D97-AF65-F5344CB8AC3E}">
        <p14:creationId xmlns:p14="http://schemas.microsoft.com/office/powerpoint/2010/main" val="1682141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0B188C97-48F1-AB4F-B07C-1E2AA7AA531C}" type="datetimeFigureOut">
              <a:rPr lang="fr-FR" smtClean="0"/>
              <a:t>22/10/2025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DC641F5-1135-1E42-947A-057E2C8E70D6}" type="slidenum">
              <a:rPr lang="fr-FR" smtClean="0"/>
              <a:t>‹N°›</a:t>
            </a:fld>
            <a:endParaRPr lang="fr-FR"/>
          </a:p>
        </p:txBody>
      </p:sp>
    </p:spTree>
    <p:extLst>
      <p:ext uri="{BB962C8B-B14F-4D97-AF65-F5344CB8AC3E}">
        <p14:creationId xmlns:p14="http://schemas.microsoft.com/office/powerpoint/2010/main" val="3203533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B188C97-48F1-AB4F-B07C-1E2AA7AA531C}" type="datetimeFigureOut">
              <a:rPr lang="fr-FR" smtClean="0"/>
              <a:t>22/10/2025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DC641F5-1135-1E42-947A-057E2C8E70D6}" type="slidenum">
              <a:rPr lang="fr-FR" smtClean="0"/>
              <a:t>‹N°›</a:t>
            </a:fld>
            <a:endParaRPr lang="fr-FR"/>
          </a:p>
        </p:txBody>
      </p:sp>
    </p:spTree>
    <p:extLst>
      <p:ext uri="{BB962C8B-B14F-4D97-AF65-F5344CB8AC3E}">
        <p14:creationId xmlns:p14="http://schemas.microsoft.com/office/powerpoint/2010/main" val="107988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B188C97-48F1-AB4F-B07C-1E2AA7AA531C}" type="datetimeFigureOut">
              <a:rPr lang="fr-FR" smtClean="0"/>
              <a:t>22/10/2025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C641F5-1135-1E42-947A-057E2C8E70D6}" type="slidenum">
              <a:rPr lang="fr-FR" smtClean="0"/>
              <a:t>‹N°›</a:t>
            </a:fld>
            <a:endParaRPr lang="fr-FR"/>
          </a:p>
        </p:txBody>
      </p:sp>
    </p:spTree>
    <p:extLst>
      <p:ext uri="{BB962C8B-B14F-4D97-AF65-F5344CB8AC3E}">
        <p14:creationId xmlns:p14="http://schemas.microsoft.com/office/powerpoint/2010/main" val="4215229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B188C97-48F1-AB4F-B07C-1E2AA7AA531C}" type="datetimeFigureOut">
              <a:rPr lang="fr-FR" smtClean="0"/>
              <a:t>22/10/2025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C641F5-1135-1E42-947A-057E2C8E70D6}" type="slidenum">
              <a:rPr lang="fr-FR" smtClean="0"/>
              <a:t>‹N°›</a:t>
            </a:fld>
            <a:endParaRPr lang="fr-FR"/>
          </a:p>
        </p:txBody>
      </p:sp>
    </p:spTree>
    <p:extLst>
      <p:ext uri="{BB962C8B-B14F-4D97-AF65-F5344CB8AC3E}">
        <p14:creationId xmlns:p14="http://schemas.microsoft.com/office/powerpoint/2010/main" val="258429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88C97-48F1-AB4F-B07C-1E2AA7AA531C}" type="datetimeFigureOut">
              <a:rPr lang="fr-FR" smtClean="0"/>
              <a:t>22/10/2025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641F5-1135-1E42-947A-057E2C8E70D6}" type="slidenum">
              <a:rPr lang="fr-FR" smtClean="0"/>
              <a:t>‹N°›</a:t>
            </a:fld>
            <a:endParaRPr lang="fr-FR"/>
          </a:p>
        </p:txBody>
      </p:sp>
    </p:spTree>
    <p:extLst>
      <p:ext uri="{BB962C8B-B14F-4D97-AF65-F5344CB8AC3E}">
        <p14:creationId xmlns:p14="http://schemas.microsoft.com/office/powerpoint/2010/main" val="3489972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Document_Microsoft_Word.docx"/><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 André Leroi-Gourhan</a:t>
            </a:r>
            <a:br>
              <a:rPr lang="fr-FR" dirty="0"/>
            </a:br>
            <a:r>
              <a:rPr lang="fr-FR" sz="2700" dirty="0"/>
              <a:t>1911-1986</a:t>
            </a:r>
          </a:p>
        </p:txBody>
      </p:sp>
      <p:sp>
        <p:nvSpPr>
          <p:cNvPr id="3" name="Espace réservé du contenu 2"/>
          <p:cNvSpPr>
            <a:spLocks noGrp="1"/>
          </p:cNvSpPr>
          <p:nvPr>
            <p:ph idx="1"/>
          </p:nvPr>
        </p:nvSpPr>
        <p:spPr/>
        <p:txBody>
          <a:bodyPr>
            <a:normAutofit fontScale="92500" lnSpcReduction="10000"/>
          </a:bodyPr>
          <a:lstStyle/>
          <a:p>
            <a:pPr marL="0" indent="0">
              <a:buNone/>
            </a:pPr>
            <a:endParaRPr lang="fr-FR" i="1" dirty="0"/>
          </a:p>
          <a:p>
            <a:r>
              <a:rPr lang="fr-FR" i="1" dirty="0"/>
              <a:t>Le geste et la parole</a:t>
            </a:r>
            <a:r>
              <a:rPr lang="fr-FR" dirty="0"/>
              <a:t>, première partie (Vol. 1), Technique et langage, 1964</a:t>
            </a:r>
          </a:p>
          <a:p>
            <a:endParaRPr lang="en-GB" dirty="0"/>
          </a:p>
          <a:p>
            <a:r>
              <a:rPr lang="fr-FR" i="1" dirty="0"/>
              <a:t>Le geste et la parole</a:t>
            </a:r>
            <a:r>
              <a:rPr lang="fr-FR" dirty="0"/>
              <a:t>, deuxième partie (Vol.2), la mémoire et les rythmes, 1965</a:t>
            </a:r>
          </a:p>
          <a:p>
            <a:endParaRPr lang="en-GB" dirty="0"/>
          </a:p>
          <a:p>
            <a:r>
              <a:rPr lang="fr-FR" i="1" dirty="0"/>
              <a:t>Le fil du temps,</a:t>
            </a:r>
            <a:r>
              <a:rPr lang="fr-FR" dirty="0"/>
              <a:t> Fayard, 1983 (recueil de travaux et articles de LG de 1935 aux années 70)</a:t>
            </a:r>
            <a:endParaRPr lang="en-GB" dirty="0"/>
          </a:p>
          <a:p>
            <a:endParaRPr lang="fr-FR" dirty="0"/>
          </a:p>
        </p:txBody>
      </p:sp>
    </p:spTree>
    <p:extLst>
      <p:ext uri="{BB962C8B-B14F-4D97-AF65-F5344CB8AC3E}">
        <p14:creationId xmlns:p14="http://schemas.microsoft.com/office/powerpoint/2010/main" val="1695364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941EED-3DDB-8BF5-4DDB-E3C0920BD595}"/>
              </a:ext>
            </a:extLst>
          </p:cNvPr>
          <p:cNvSpPr>
            <a:spLocks noGrp="1"/>
          </p:cNvSpPr>
          <p:nvPr>
            <p:ph type="title"/>
          </p:nvPr>
        </p:nvSpPr>
        <p:spPr/>
        <p:txBody>
          <a:bodyPr>
            <a:normAutofit fontScale="90000"/>
          </a:bodyPr>
          <a:lstStyle/>
          <a:p>
            <a:r>
              <a:rPr lang="fr-FR" dirty="0"/>
              <a:t>Extériorisation de la mémoire dans le corps social </a:t>
            </a:r>
          </a:p>
        </p:txBody>
      </p:sp>
      <p:sp>
        <p:nvSpPr>
          <p:cNvPr id="3" name="Espace réservé du contenu 2">
            <a:extLst>
              <a:ext uri="{FF2B5EF4-FFF2-40B4-BE49-F238E27FC236}">
                <a16:creationId xmlns:a16="http://schemas.microsoft.com/office/drawing/2014/main" id="{0D468FF1-742A-292E-08FE-03F24E2CB3C5}"/>
              </a:ext>
            </a:extLst>
          </p:cNvPr>
          <p:cNvSpPr>
            <a:spLocks noGrp="1"/>
          </p:cNvSpPr>
          <p:nvPr>
            <p:ph idx="1"/>
          </p:nvPr>
        </p:nvSpPr>
        <p:spPr/>
        <p:txBody>
          <a:bodyPr/>
          <a:lstStyle/>
          <a:p>
            <a:pPr marL="0" indent="0">
              <a:buNone/>
            </a:pPr>
            <a:r>
              <a:rPr lang="fr-FR" dirty="0"/>
              <a:t>Une « mémoire sociale » cumule les acquisitions techniques d’une génération à l’autre. Celles-ci semblent inscrites, dans le social, de façon aussi irréversible qu’elles peuvent l’être dans l’espèce chez l’animal (avec la « mémoire spécifique » ou « mémoire d’instinct ») .</a:t>
            </a:r>
          </a:p>
        </p:txBody>
      </p:sp>
    </p:spTree>
    <p:extLst>
      <p:ext uri="{BB962C8B-B14F-4D97-AF65-F5344CB8AC3E}">
        <p14:creationId xmlns:p14="http://schemas.microsoft.com/office/powerpoint/2010/main" val="798660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D319E-AC07-5327-D99C-EAEC6CF8654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F71D75E-0049-D13D-7F6E-50EEC0EBCFCB}"/>
              </a:ext>
            </a:extLst>
          </p:cNvPr>
          <p:cNvSpPr>
            <a:spLocks noGrp="1"/>
          </p:cNvSpPr>
          <p:nvPr>
            <p:ph type="title"/>
          </p:nvPr>
        </p:nvSpPr>
        <p:spPr/>
        <p:txBody>
          <a:bodyPr>
            <a:normAutofit fontScale="90000"/>
          </a:bodyPr>
          <a:lstStyle/>
          <a:p>
            <a:r>
              <a:rPr lang="fr-FR" dirty="0"/>
              <a:t>Extériorisation de la mémoire dans le corps social </a:t>
            </a:r>
          </a:p>
        </p:txBody>
      </p:sp>
      <p:sp>
        <p:nvSpPr>
          <p:cNvPr id="3" name="Espace réservé du contenu 2">
            <a:extLst>
              <a:ext uri="{FF2B5EF4-FFF2-40B4-BE49-F238E27FC236}">
                <a16:creationId xmlns:a16="http://schemas.microsoft.com/office/drawing/2014/main" id="{50139FB7-7170-0C14-9FF6-E8F5B925C6DB}"/>
              </a:ext>
            </a:extLst>
          </p:cNvPr>
          <p:cNvSpPr>
            <a:spLocks noGrp="1"/>
          </p:cNvSpPr>
          <p:nvPr>
            <p:ph idx="1"/>
          </p:nvPr>
        </p:nvSpPr>
        <p:spPr/>
        <p:txBody>
          <a:bodyPr/>
          <a:lstStyle/>
          <a:p>
            <a:pPr marL="0" indent="0">
              <a:buNone/>
            </a:pPr>
            <a:r>
              <a:rPr lang="fr-FR" dirty="0"/>
              <a:t>Chez l’homme, « la mémoire de l’individu, fondée dans la première période de la vie, prend alors le pas sur la mémoire spécifique qui n’est que le résultat des dispositions héréditaires de l’appareillage nerveux » (</a:t>
            </a:r>
            <a:r>
              <a:rPr lang="fr-FR" i="1" dirty="0"/>
              <a:t>Le geste et la parole </a:t>
            </a:r>
            <a:r>
              <a:rPr lang="fr-FR" dirty="0"/>
              <a:t>II, p.17).</a:t>
            </a:r>
          </a:p>
        </p:txBody>
      </p:sp>
    </p:spTree>
    <p:extLst>
      <p:ext uri="{BB962C8B-B14F-4D97-AF65-F5344CB8AC3E}">
        <p14:creationId xmlns:p14="http://schemas.microsoft.com/office/powerpoint/2010/main" val="1728294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0DB5A-0ADA-A561-6A14-B72F167E1F2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33FD191-EADF-9CB5-989F-96209AA9B5DC}"/>
              </a:ext>
            </a:extLst>
          </p:cNvPr>
          <p:cNvSpPr>
            <a:spLocks noGrp="1"/>
          </p:cNvSpPr>
          <p:nvPr>
            <p:ph type="title"/>
          </p:nvPr>
        </p:nvSpPr>
        <p:spPr/>
        <p:txBody>
          <a:bodyPr>
            <a:normAutofit fontScale="90000"/>
          </a:bodyPr>
          <a:lstStyle/>
          <a:p>
            <a:r>
              <a:rPr lang="fr-FR" dirty="0"/>
              <a:t>Extériorisation de la mémoire dans le corps social </a:t>
            </a:r>
          </a:p>
        </p:txBody>
      </p:sp>
      <p:sp>
        <p:nvSpPr>
          <p:cNvPr id="3" name="Espace réservé du contenu 2">
            <a:extLst>
              <a:ext uri="{FF2B5EF4-FFF2-40B4-BE49-F238E27FC236}">
                <a16:creationId xmlns:a16="http://schemas.microsoft.com/office/drawing/2014/main" id="{EED31643-C397-4465-457C-3F04503B6ED3}"/>
              </a:ext>
            </a:extLst>
          </p:cNvPr>
          <p:cNvSpPr>
            <a:spLocks noGrp="1"/>
          </p:cNvSpPr>
          <p:nvPr>
            <p:ph idx="1"/>
          </p:nvPr>
        </p:nvSpPr>
        <p:spPr/>
        <p:txBody>
          <a:bodyPr/>
          <a:lstStyle/>
          <a:p>
            <a:pPr marL="0" indent="0">
              <a:buNone/>
            </a:pPr>
            <a:r>
              <a:rPr lang="fr-FR" dirty="0"/>
              <a:t>« les coupures socio-culturelles qui font que telle opération technique est typiquement néo-calédonienne dans son déroulement comme dans son outillage ont simplement remplacé les coupures psycho-zoologiques qui rendent typiques de telle espèce animale ses opérations et l’appareillage qui les traduit » (</a:t>
            </a:r>
            <a:r>
              <a:rPr lang="fr-FR" i="1" dirty="0"/>
              <a:t>Le geste et la parole II</a:t>
            </a:r>
            <a:r>
              <a:rPr lang="fr-FR" dirty="0"/>
              <a:t>, p.36).</a:t>
            </a:r>
          </a:p>
        </p:txBody>
      </p:sp>
    </p:spTree>
    <p:extLst>
      <p:ext uri="{BB962C8B-B14F-4D97-AF65-F5344CB8AC3E}">
        <p14:creationId xmlns:p14="http://schemas.microsoft.com/office/powerpoint/2010/main" val="2510737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89FB92-932D-2300-F488-ED91D3DD1D6A}"/>
              </a:ext>
            </a:extLst>
          </p:cNvPr>
          <p:cNvSpPr>
            <a:spLocks noGrp="1"/>
          </p:cNvSpPr>
          <p:nvPr>
            <p:ph type="title"/>
          </p:nvPr>
        </p:nvSpPr>
        <p:spPr/>
        <p:txBody>
          <a:bodyPr>
            <a:normAutofit fontScale="90000"/>
          </a:bodyPr>
          <a:lstStyle/>
          <a:p>
            <a:r>
              <a:rPr lang="fr-FR" dirty="0"/>
              <a:t>Machine à vapeur : </a:t>
            </a:r>
            <a:br>
              <a:rPr lang="fr-FR" dirty="0"/>
            </a:br>
            <a:r>
              <a:rPr lang="fr-FR" dirty="0"/>
              <a:t>nouvelle accélération </a:t>
            </a:r>
          </a:p>
        </p:txBody>
      </p:sp>
      <p:sp>
        <p:nvSpPr>
          <p:cNvPr id="3" name="Espace réservé du contenu 2">
            <a:extLst>
              <a:ext uri="{FF2B5EF4-FFF2-40B4-BE49-F238E27FC236}">
                <a16:creationId xmlns:a16="http://schemas.microsoft.com/office/drawing/2014/main" id="{6023E95F-5AF5-D1D2-5914-EB10765F3DF0}"/>
              </a:ext>
            </a:extLst>
          </p:cNvPr>
          <p:cNvSpPr>
            <a:spLocks noGrp="1"/>
          </p:cNvSpPr>
          <p:nvPr>
            <p:ph idx="1"/>
          </p:nvPr>
        </p:nvSpPr>
        <p:spPr/>
        <p:txBody>
          <a:bodyPr/>
          <a:lstStyle/>
          <a:p>
            <a:pPr marL="0" indent="0">
              <a:buNone/>
            </a:pPr>
            <a:r>
              <a:rPr lang="fr-FR" dirty="0"/>
              <a:t>« Depuis l’âge de Bronze aucun pas aussi important n’avait été franchi. La première conquête du métal était une victoire de la main, celle de la vapeur consacra définitivement l’extériorisation du muscle » (p.49).</a:t>
            </a:r>
          </a:p>
          <a:p>
            <a:pPr marL="0" indent="0">
              <a:buNone/>
            </a:pPr>
            <a:endParaRPr lang="fr-FR" dirty="0"/>
          </a:p>
          <a:p>
            <a:pPr marL="0" indent="0">
              <a:buNone/>
            </a:pPr>
            <a:r>
              <a:rPr lang="fr-FR" dirty="0"/>
              <a:t>Nous sommes face à un « caractère bouleversant du changement d’échelle » </a:t>
            </a:r>
          </a:p>
        </p:txBody>
      </p:sp>
    </p:spTree>
    <p:extLst>
      <p:ext uri="{BB962C8B-B14F-4D97-AF65-F5344CB8AC3E}">
        <p14:creationId xmlns:p14="http://schemas.microsoft.com/office/powerpoint/2010/main" val="2632450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563480-444B-C763-2599-457BDFEFA5D8}"/>
              </a:ext>
            </a:extLst>
          </p:cNvPr>
          <p:cNvSpPr>
            <a:spLocks noGrp="1"/>
          </p:cNvSpPr>
          <p:nvPr>
            <p:ph type="title"/>
          </p:nvPr>
        </p:nvSpPr>
        <p:spPr/>
        <p:txBody>
          <a:bodyPr>
            <a:normAutofit fontScale="90000"/>
          </a:bodyPr>
          <a:lstStyle/>
          <a:p>
            <a:r>
              <a:rPr lang="fr-FR" dirty="0"/>
              <a:t>Un humain inadapté à ses capacités techniques ? </a:t>
            </a:r>
          </a:p>
        </p:txBody>
      </p:sp>
      <p:sp>
        <p:nvSpPr>
          <p:cNvPr id="3" name="Espace réservé du contenu 2">
            <a:extLst>
              <a:ext uri="{FF2B5EF4-FFF2-40B4-BE49-F238E27FC236}">
                <a16:creationId xmlns:a16="http://schemas.microsoft.com/office/drawing/2014/main" id="{662DC199-4A81-FE9E-D7F4-9856241D8A15}"/>
              </a:ext>
            </a:extLst>
          </p:cNvPr>
          <p:cNvSpPr>
            <a:spLocks noGrp="1"/>
          </p:cNvSpPr>
          <p:nvPr>
            <p:ph idx="1"/>
          </p:nvPr>
        </p:nvSpPr>
        <p:spPr/>
        <p:txBody>
          <a:bodyPr>
            <a:normAutofit/>
          </a:bodyPr>
          <a:lstStyle/>
          <a:p>
            <a:pPr marL="0" indent="0">
              <a:buNone/>
            </a:pPr>
            <a:r>
              <a:rPr lang="fr-FR" sz="2800" dirty="0"/>
              <a:t>« la compression du temps et des distances, l’élévation du rythme d’action, l’inadaptation à l’oxyde de carbone et aux toxines industrielles, la perméabilité radioactive posent le problème curieux de l’adéquation physique de l’homme au milieu qui est appelé pour longtemps à être le sien »… « L’homme individuel » (comparé à la société qui progresse vite) « serait déjà un organisme désuet… »</a:t>
            </a:r>
          </a:p>
        </p:txBody>
      </p:sp>
    </p:spTree>
    <p:extLst>
      <p:ext uri="{BB962C8B-B14F-4D97-AF65-F5344CB8AC3E}">
        <p14:creationId xmlns:p14="http://schemas.microsoft.com/office/powerpoint/2010/main" val="2695853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1E405-9086-F7D8-46E3-3B29CE1301D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A27DDDD-9DF5-50FB-2DA8-D5E03A3ECDD7}"/>
              </a:ext>
            </a:extLst>
          </p:cNvPr>
          <p:cNvSpPr>
            <a:spLocks noGrp="1"/>
          </p:cNvSpPr>
          <p:nvPr>
            <p:ph type="title"/>
          </p:nvPr>
        </p:nvSpPr>
        <p:spPr/>
        <p:txBody>
          <a:bodyPr>
            <a:normAutofit fontScale="90000"/>
          </a:bodyPr>
          <a:lstStyle/>
          <a:p>
            <a:r>
              <a:rPr lang="fr-FR" dirty="0"/>
              <a:t>Un humain inadapté à ses capacités techniques ? </a:t>
            </a:r>
          </a:p>
        </p:txBody>
      </p:sp>
      <p:sp>
        <p:nvSpPr>
          <p:cNvPr id="3" name="Espace réservé du contenu 2">
            <a:extLst>
              <a:ext uri="{FF2B5EF4-FFF2-40B4-BE49-F238E27FC236}">
                <a16:creationId xmlns:a16="http://schemas.microsoft.com/office/drawing/2014/main" id="{356C8608-3CB9-D358-3AEE-2E3DD5F2CD80}"/>
              </a:ext>
            </a:extLst>
          </p:cNvPr>
          <p:cNvSpPr>
            <a:spLocks noGrp="1"/>
          </p:cNvSpPr>
          <p:nvPr>
            <p:ph idx="1"/>
          </p:nvPr>
        </p:nvSpPr>
        <p:spPr/>
        <p:txBody>
          <a:bodyPr>
            <a:normAutofit/>
          </a:bodyPr>
          <a:lstStyle/>
          <a:p>
            <a:pPr marL="0" indent="0">
              <a:buNone/>
            </a:pPr>
            <a:endParaRPr lang="fr-FR" sz="2800" dirty="0"/>
          </a:p>
          <a:p>
            <a:pPr marL="0" indent="0">
              <a:buNone/>
            </a:pPr>
            <a:r>
              <a:rPr lang="fr-FR" sz="2800" i="1" dirty="0"/>
              <a:t>« Insuffisance de l’homme de chair et d’os, véritable fossile vivant, immobile sur l’échelle historique, parfaitement adapté au temps où il triomphait du mammouth, mais déjà dépassé au temps où ses muscles poussaient les trirèmes ». </a:t>
            </a:r>
          </a:p>
          <a:p>
            <a:pPr marL="0" indent="0">
              <a:buNone/>
            </a:pPr>
            <a:r>
              <a:rPr lang="fr-FR" sz="2800" i="1" dirty="0"/>
              <a:t>Le geste et la parole </a:t>
            </a:r>
            <a:r>
              <a:rPr lang="fr-FR" sz="2800" dirty="0"/>
              <a:t>(Vol. 1), Technique et langage, 1964, p. 58)</a:t>
            </a:r>
          </a:p>
        </p:txBody>
      </p:sp>
    </p:spTree>
    <p:extLst>
      <p:ext uri="{BB962C8B-B14F-4D97-AF65-F5344CB8AC3E}">
        <p14:creationId xmlns:p14="http://schemas.microsoft.com/office/powerpoint/2010/main" val="77241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563480-444B-C763-2599-457BDFEFA5D8}"/>
              </a:ext>
            </a:extLst>
          </p:cNvPr>
          <p:cNvSpPr>
            <a:spLocks noGrp="1"/>
          </p:cNvSpPr>
          <p:nvPr>
            <p:ph type="title"/>
          </p:nvPr>
        </p:nvSpPr>
        <p:spPr/>
        <p:txBody>
          <a:bodyPr/>
          <a:lstStyle/>
          <a:p>
            <a:r>
              <a:rPr lang="fr-FR" dirty="0"/>
              <a:t>Une extériorisation sans fin ?</a:t>
            </a:r>
          </a:p>
        </p:txBody>
      </p:sp>
      <p:sp>
        <p:nvSpPr>
          <p:cNvPr id="3" name="Espace réservé du contenu 2">
            <a:extLst>
              <a:ext uri="{FF2B5EF4-FFF2-40B4-BE49-F238E27FC236}">
                <a16:creationId xmlns:a16="http://schemas.microsoft.com/office/drawing/2014/main" id="{662DC199-4A81-FE9E-D7F4-9856241D8A15}"/>
              </a:ext>
            </a:extLst>
          </p:cNvPr>
          <p:cNvSpPr>
            <a:spLocks noGrp="1"/>
          </p:cNvSpPr>
          <p:nvPr>
            <p:ph idx="1"/>
          </p:nvPr>
        </p:nvSpPr>
        <p:spPr/>
        <p:txBody>
          <a:bodyPr>
            <a:normAutofit/>
          </a:bodyPr>
          <a:lstStyle/>
          <a:p>
            <a:pPr marL="0" indent="0">
              <a:buNone/>
            </a:pPr>
            <a:endParaRPr lang="fr-FR" sz="2800" dirty="0"/>
          </a:p>
          <a:p>
            <a:pPr marL="0" indent="0">
              <a:buNone/>
            </a:pPr>
            <a:r>
              <a:rPr lang="fr-FR" sz="2800" i="1" dirty="0"/>
              <a:t>« l’homme est conduit progressivement à extérioriser des facultés de plus en plus élevées » (Le geste et la parole </a:t>
            </a:r>
            <a:r>
              <a:rPr lang="fr-FR" sz="2800" dirty="0"/>
              <a:t>(Vol. 1), Technique et langage, 1964, </a:t>
            </a:r>
            <a:r>
              <a:rPr lang="fr-FR" sz="2800" i="1" dirty="0"/>
              <a:t>p.76). </a:t>
            </a:r>
          </a:p>
        </p:txBody>
      </p:sp>
    </p:spTree>
    <p:extLst>
      <p:ext uri="{BB962C8B-B14F-4D97-AF65-F5344CB8AC3E}">
        <p14:creationId xmlns:p14="http://schemas.microsoft.com/office/powerpoint/2010/main" val="158394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563480-444B-C763-2599-457BDFEFA5D8}"/>
              </a:ext>
            </a:extLst>
          </p:cNvPr>
          <p:cNvSpPr>
            <a:spLocks noGrp="1"/>
          </p:cNvSpPr>
          <p:nvPr>
            <p:ph type="title"/>
          </p:nvPr>
        </p:nvSpPr>
        <p:spPr/>
        <p:txBody>
          <a:bodyPr/>
          <a:lstStyle/>
          <a:p>
            <a:r>
              <a:rPr lang="fr-FR" dirty="0"/>
              <a:t>Une extériorisation sans fin ?</a:t>
            </a:r>
          </a:p>
        </p:txBody>
      </p:sp>
      <p:sp>
        <p:nvSpPr>
          <p:cNvPr id="3" name="Espace réservé du contenu 2">
            <a:extLst>
              <a:ext uri="{FF2B5EF4-FFF2-40B4-BE49-F238E27FC236}">
                <a16:creationId xmlns:a16="http://schemas.microsoft.com/office/drawing/2014/main" id="{662DC199-4A81-FE9E-D7F4-9856241D8A15}"/>
              </a:ext>
            </a:extLst>
          </p:cNvPr>
          <p:cNvSpPr>
            <a:spLocks noGrp="1"/>
          </p:cNvSpPr>
          <p:nvPr>
            <p:ph idx="1"/>
          </p:nvPr>
        </p:nvSpPr>
        <p:spPr/>
        <p:txBody>
          <a:bodyPr>
            <a:normAutofit/>
          </a:bodyPr>
          <a:lstStyle/>
          <a:p>
            <a:pPr marL="0" indent="0">
              <a:buNone/>
            </a:pPr>
            <a:endParaRPr lang="fr-FR" sz="2800" dirty="0"/>
          </a:p>
          <a:p>
            <a:pPr marL="0" indent="0">
              <a:buNone/>
            </a:pPr>
            <a:r>
              <a:rPr lang="fr-FR" sz="2800" i="1" dirty="0"/>
              <a:t>« l’homme est conduit progressivement à extérioriser des facultés de plus en plus élevées » (Le geste et la parole </a:t>
            </a:r>
            <a:r>
              <a:rPr lang="fr-FR" sz="2800" dirty="0"/>
              <a:t>(Vol. 1), Technique et langage, 1964, </a:t>
            </a:r>
            <a:r>
              <a:rPr lang="fr-FR" sz="2800" i="1" dirty="0"/>
              <a:t>p.76). </a:t>
            </a:r>
          </a:p>
          <a:p>
            <a:pPr marL="0" indent="0">
              <a:buNone/>
            </a:pPr>
            <a:endParaRPr lang="fr-FR" sz="2800" i="1" dirty="0"/>
          </a:p>
          <a:p>
            <a:pPr marL="0" indent="0">
              <a:buNone/>
            </a:pPr>
            <a:r>
              <a:rPr lang="fr-FR" sz="2800" i="1"/>
              <a:t>Il risque de se retrouver face au paradoxe de fabriquer un double aux capacités décuplées : « un autre homme entièrement artificiel, qui agirait avec une rapidité, une précision et une force sans limites » (p.51). </a:t>
            </a:r>
            <a:endParaRPr lang="fr-FR" sz="2800" i="1" dirty="0"/>
          </a:p>
        </p:txBody>
      </p:sp>
    </p:spTree>
    <p:extLst>
      <p:ext uri="{BB962C8B-B14F-4D97-AF65-F5344CB8AC3E}">
        <p14:creationId xmlns:p14="http://schemas.microsoft.com/office/powerpoint/2010/main" val="1617573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endParaRPr lang="fr-FR" dirty="0"/>
          </a:p>
        </p:txBody>
      </p:sp>
      <p:graphicFrame>
        <p:nvGraphicFramePr>
          <p:cNvPr id="6" name="Objet 5"/>
          <p:cNvGraphicFramePr>
            <a:graphicFrameLocks noChangeAspect="1"/>
          </p:cNvGraphicFramePr>
          <p:nvPr>
            <p:extLst>
              <p:ext uri="{D42A27DB-BD31-4B8C-83A1-F6EECF244321}">
                <p14:modId xmlns:p14="http://schemas.microsoft.com/office/powerpoint/2010/main" val="438049885"/>
              </p:ext>
            </p:extLst>
          </p:nvPr>
        </p:nvGraphicFramePr>
        <p:xfrm>
          <a:off x="693883" y="2346357"/>
          <a:ext cx="6858000" cy="2798763"/>
        </p:xfrm>
        <a:graphic>
          <a:graphicData uri="http://schemas.openxmlformats.org/presentationml/2006/ole">
            <mc:AlternateContent xmlns:mc="http://schemas.openxmlformats.org/markup-compatibility/2006">
              <mc:Choice xmlns:v="urn:schemas-microsoft-com:vml" Requires="v">
                <p:oleObj name="Document" r:id="rId3" imgW="12077700" imgH="4927600" progId="Word.Document.12">
                  <p:embed/>
                </p:oleObj>
              </mc:Choice>
              <mc:Fallback>
                <p:oleObj name="Document" r:id="rId3" imgW="12077700" imgH="4927600" progId="Word.Document.12">
                  <p:embed/>
                  <p:pic>
                    <p:nvPicPr>
                      <p:cNvPr id="0" name=""/>
                      <p:cNvPicPr/>
                      <p:nvPr/>
                    </p:nvPicPr>
                    <p:blipFill>
                      <a:blip r:embed="rId4"/>
                      <a:stretch>
                        <a:fillRect/>
                      </a:stretch>
                    </p:blipFill>
                    <p:spPr>
                      <a:xfrm>
                        <a:off x="693883" y="2346357"/>
                        <a:ext cx="6858000" cy="2798763"/>
                      </a:xfrm>
                      <a:prstGeom prst="rect">
                        <a:avLst/>
                      </a:prstGeom>
                    </p:spPr>
                  </p:pic>
                </p:oleObj>
              </mc:Fallback>
            </mc:AlternateContent>
          </a:graphicData>
        </a:graphic>
      </p:graphicFrame>
    </p:spTree>
    <p:extLst>
      <p:ext uri="{BB962C8B-B14F-4D97-AF65-F5344CB8AC3E}">
        <p14:creationId xmlns:p14="http://schemas.microsoft.com/office/powerpoint/2010/main" val="2729031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7" name="Espace réservé du contenu 6">
            <a:extLst>
              <a:ext uri="{FF2B5EF4-FFF2-40B4-BE49-F238E27FC236}">
                <a16:creationId xmlns:a16="http://schemas.microsoft.com/office/drawing/2014/main" id="{B49FA12E-4EA0-A303-EA92-E409D66AF451}"/>
              </a:ext>
            </a:extLst>
          </p:cNvPr>
          <p:cNvPicPr>
            <a:picLocks noGrp="1" noChangeAspect="1"/>
          </p:cNvPicPr>
          <p:nvPr>
            <p:ph idx="1"/>
          </p:nvPr>
        </p:nvPicPr>
        <p:blipFill>
          <a:blip r:embed="rId2"/>
          <a:stretch>
            <a:fillRect/>
          </a:stretch>
        </p:blipFill>
        <p:spPr>
          <a:xfrm>
            <a:off x="682830" y="1417638"/>
            <a:ext cx="8003969" cy="3535086"/>
          </a:xfrm>
        </p:spPr>
      </p:pic>
    </p:spTree>
    <p:extLst>
      <p:ext uri="{BB962C8B-B14F-4D97-AF65-F5344CB8AC3E}">
        <p14:creationId xmlns:p14="http://schemas.microsoft.com/office/powerpoint/2010/main" val="3402348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 name="Espace réservé du contenu 9"/>
          <p:cNvPicPr>
            <a:picLocks noGrp="1" noChangeAspect="1"/>
          </p:cNvPicPr>
          <p:nvPr>
            <p:ph idx="1"/>
          </p:nvPr>
        </p:nvPicPr>
        <p:blipFill>
          <a:blip r:embed="rId2"/>
          <a:srcRect t="-24105" b="-24105"/>
          <a:stretch>
            <a:fillRect/>
          </a:stretch>
        </p:blipFill>
        <p:spPr>
          <a:xfrm>
            <a:off x="474840" y="1600200"/>
            <a:ext cx="8229600" cy="4525963"/>
          </a:xfrm>
        </p:spPr>
      </p:pic>
    </p:spTree>
    <p:extLst>
      <p:ext uri="{BB962C8B-B14F-4D97-AF65-F5344CB8AC3E}">
        <p14:creationId xmlns:p14="http://schemas.microsoft.com/office/powerpoint/2010/main" val="1190376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dirty="0"/>
          </a:p>
          <a:p>
            <a:endParaRPr lang="fr-FR" dirty="0"/>
          </a:p>
          <a:p>
            <a:endParaRPr lang="fr-FR" dirty="0"/>
          </a:p>
        </p:txBody>
      </p:sp>
      <p:pic>
        <p:nvPicPr>
          <p:cNvPr id="4" name="Image 3"/>
          <p:cNvPicPr>
            <a:picLocks noChangeAspect="1"/>
          </p:cNvPicPr>
          <p:nvPr/>
        </p:nvPicPr>
        <p:blipFill>
          <a:blip r:embed="rId3"/>
          <a:stretch>
            <a:fillRect/>
          </a:stretch>
        </p:blipFill>
        <p:spPr>
          <a:xfrm rot="5400000" flipH="1" flipV="1">
            <a:off x="1083688" y="627562"/>
            <a:ext cx="7139455" cy="5399985"/>
          </a:xfrm>
          <a:prstGeom prst="rect">
            <a:avLst/>
          </a:prstGeom>
        </p:spPr>
      </p:pic>
    </p:spTree>
    <p:extLst>
      <p:ext uri="{BB962C8B-B14F-4D97-AF65-F5344CB8AC3E}">
        <p14:creationId xmlns:p14="http://schemas.microsoft.com/office/powerpoint/2010/main" val="177482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7A8B7D-B3CF-C1D7-0487-33B4C0DB4D47}"/>
              </a:ext>
            </a:extLst>
          </p:cNvPr>
          <p:cNvSpPr>
            <a:spLocks noGrp="1"/>
          </p:cNvSpPr>
          <p:nvPr>
            <p:ph type="title"/>
          </p:nvPr>
        </p:nvSpPr>
        <p:spPr/>
        <p:txBody>
          <a:bodyPr/>
          <a:lstStyle/>
          <a:p>
            <a:r>
              <a:rPr lang="fr-FR" dirty="0"/>
              <a:t>Extériorisation de la technique </a:t>
            </a:r>
          </a:p>
        </p:txBody>
      </p:sp>
      <p:sp>
        <p:nvSpPr>
          <p:cNvPr id="3" name="Espace réservé du contenu 2">
            <a:extLst>
              <a:ext uri="{FF2B5EF4-FFF2-40B4-BE49-F238E27FC236}">
                <a16:creationId xmlns:a16="http://schemas.microsoft.com/office/drawing/2014/main" id="{F11D4714-4FBA-E3C8-0F5C-D587233D5DC3}"/>
              </a:ext>
            </a:extLst>
          </p:cNvPr>
          <p:cNvSpPr>
            <a:spLocks noGrp="1"/>
          </p:cNvSpPr>
          <p:nvPr>
            <p:ph idx="1"/>
          </p:nvPr>
        </p:nvSpPr>
        <p:spPr/>
        <p:txBody>
          <a:bodyPr>
            <a:normAutofit/>
          </a:bodyPr>
          <a:lstStyle/>
          <a:p>
            <a:pPr marL="0" indent="0">
              <a:buNone/>
            </a:pPr>
            <a:r>
              <a:rPr lang="fr-FR" dirty="0"/>
              <a:t>La main libérée et les techniques se sont développées hors du corps. La main est le premier outil de l’homme, qui va se prolonger à l’extérieur du corps dans les outils autonomes. </a:t>
            </a:r>
          </a:p>
          <a:p>
            <a:pPr marL="0" indent="0">
              <a:buNone/>
            </a:pPr>
            <a:endParaRPr lang="fr-FR" dirty="0"/>
          </a:p>
          <a:p>
            <a:pPr marL="0" indent="0">
              <a:buNone/>
            </a:pPr>
            <a:r>
              <a:rPr lang="fr-FR" dirty="0"/>
              <a:t>L’outil « </a:t>
            </a:r>
            <a:r>
              <a:rPr lang="fr-FR" i="1" dirty="0"/>
              <a:t>vit en quelque sorte sa vie propre </a:t>
            </a:r>
            <a:r>
              <a:rPr lang="fr-FR" dirty="0"/>
              <a:t>» (Leroi-Gourhan,</a:t>
            </a:r>
            <a:r>
              <a:rPr lang="fr-FR" i="1" dirty="0"/>
              <a:t> Le geste et la parole </a:t>
            </a:r>
            <a:r>
              <a:rPr lang="fr-FR" dirty="0"/>
              <a:t>(Vol. 1), Technique et langage, 1964, p.197). </a:t>
            </a:r>
          </a:p>
          <a:p>
            <a:pPr marL="0" indent="0">
              <a:buNone/>
            </a:pPr>
            <a:endParaRPr lang="fr-FR" dirty="0"/>
          </a:p>
        </p:txBody>
      </p:sp>
    </p:spTree>
    <p:extLst>
      <p:ext uri="{BB962C8B-B14F-4D97-AF65-F5344CB8AC3E}">
        <p14:creationId xmlns:p14="http://schemas.microsoft.com/office/powerpoint/2010/main" val="2566021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7A8B7D-B3CF-C1D7-0487-33B4C0DB4D47}"/>
              </a:ext>
            </a:extLst>
          </p:cNvPr>
          <p:cNvSpPr>
            <a:spLocks noGrp="1"/>
          </p:cNvSpPr>
          <p:nvPr>
            <p:ph type="title"/>
          </p:nvPr>
        </p:nvSpPr>
        <p:spPr/>
        <p:txBody>
          <a:bodyPr/>
          <a:lstStyle/>
          <a:p>
            <a:r>
              <a:rPr lang="fr-FR" dirty="0"/>
              <a:t>Extériorisation de la technique </a:t>
            </a:r>
          </a:p>
        </p:txBody>
      </p:sp>
      <p:sp>
        <p:nvSpPr>
          <p:cNvPr id="3" name="Espace réservé du contenu 2">
            <a:extLst>
              <a:ext uri="{FF2B5EF4-FFF2-40B4-BE49-F238E27FC236}">
                <a16:creationId xmlns:a16="http://schemas.microsoft.com/office/drawing/2014/main" id="{F11D4714-4FBA-E3C8-0F5C-D587233D5DC3}"/>
              </a:ext>
            </a:extLst>
          </p:cNvPr>
          <p:cNvSpPr>
            <a:spLocks noGrp="1"/>
          </p:cNvSpPr>
          <p:nvPr>
            <p:ph idx="1"/>
          </p:nvPr>
        </p:nvSpPr>
        <p:spPr/>
        <p:txBody>
          <a:bodyPr>
            <a:normAutofit/>
          </a:bodyPr>
          <a:lstStyle/>
          <a:p>
            <a:pPr marL="0" indent="0">
              <a:buNone/>
            </a:pPr>
            <a:r>
              <a:rPr lang="fr-FR" sz="2800" dirty="0"/>
              <a:t>Les outils sont « des organes extérieurs au corps » </a:t>
            </a:r>
          </a:p>
          <a:p>
            <a:pPr marL="0" indent="0">
              <a:buNone/>
            </a:pPr>
            <a:endParaRPr lang="fr-FR" sz="2800" dirty="0"/>
          </a:p>
          <a:p>
            <a:pPr marL="0" indent="0">
              <a:buNone/>
            </a:pPr>
            <a:r>
              <a:rPr lang="fr-FR" sz="2800" dirty="0"/>
              <a:t>« organes artificiels » </a:t>
            </a:r>
          </a:p>
          <a:p>
            <a:pPr marL="0" indent="0">
              <a:buNone/>
            </a:pPr>
            <a:r>
              <a:rPr lang="fr-FR" sz="2800" dirty="0"/>
              <a:t>« outils amovibles »</a:t>
            </a:r>
          </a:p>
          <a:p>
            <a:pPr marL="0" indent="0">
              <a:buNone/>
            </a:pPr>
            <a:r>
              <a:rPr lang="fr-FR" sz="2800" dirty="0"/>
              <a:t> </a:t>
            </a:r>
          </a:p>
          <a:p>
            <a:pPr marL="0" indent="0">
              <a:buNone/>
            </a:pPr>
            <a:r>
              <a:rPr lang="fr-FR" sz="2800" dirty="0"/>
              <a:t>Il définit l’outil « comme une véritable sécrétion du corps et du cerveau des Anthropiens ».  </a:t>
            </a:r>
          </a:p>
        </p:txBody>
      </p:sp>
    </p:spTree>
    <p:extLst>
      <p:ext uri="{BB962C8B-B14F-4D97-AF65-F5344CB8AC3E}">
        <p14:creationId xmlns:p14="http://schemas.microsoft.com/office/powerpoint/2010/main" val="2640452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7A8B7D-B3CF-C1D7-0487-33B4C0DB4D47}"/>
              </a:ext>
            </a:extLst>
          </p:cNvPr>
          <p:cNvSpPr>
            <a:spLocks noGrp="1"/>
          </p:cNvSpPr>
          <p:nvPr>
            <p:ph type="title"/>
          </p:nvPr>
        </p:nvSpPr>
        <p:spPr/>
        <p:txBody>
          <a:bodyPr/>
          <a:lstStyle/>
          <a:p>
            <a:r>
              <a:rPr lang="fr-FR" dirty="0"/>
              <a:t>Extériorisation de la technique </a:t>
            </a:r>
          </a:p>
        </p:txBody>
      </p:sp>
      <p:sp>
        <p:nvSpPr>
          <p:cNvPr id="3" name="Espace réservé du contenu 2">
            <a:extLst>
              <a:ext uri="{FF2B5EF4-FFF2-40B4-BE49-F238E27FC236}">
                <a16:creationId xmlns:a16="http://schemas.microsoft.com/office/drawing/2014/main" id="{F11D4714-4FBA-E3C8-0F5C-D587233D5DC3}"/>
              </a:ext>
            </a:extLst>
          </p:cNvPr>
          <p:cNvSpPr>
            <a:spLocks noGrp="1"/>
          </p:cNvSpPr>
          <p:nvPr>
            <p:ph idx="1"/>
          </p:nvPr>
        </p:nvSpPr>
        <p:spPr/>
        <p:txBody>
          <a:bodyPr>
            <a:normAutofit/>
          </a:bodyPr>
          <a:lstStyle/>
          <a:p>
            <a:pPr marL="0" indent="0">
              <a:buNone/>
            </a:pPr>
            <a:endParaRPr lang="fr-FR" sz="2800" dirty="0"/>
          </a:p>
          <a:p>
            <a:pPr marL="0" indent="0" algn="just">
              <a:buNone/>
            </a:pPr>
            <a:r>
              <a:rPr lang="fr-FR" sz="2800" dirty="0"/>
              <a:t>L’adaptation s’est faite par un « </a:t>
            </a:r>
            <a:r>
              <a:rPr lang="fr-FR" sz="2800" i="1" dirty="0"/>
              <a:t>processus qui rejette peu à peu tous les instruments hors de l’homme </a:t>
            </a:r>
            <a:r>
              <a:rPr lang="fr-FR" sz="2800" dirty="0"/>
              <a:t>»… </a:t>
            </a:r>
          </a:p>
          <a:p>
            <a:pPr marL="0" indent="0" algn="just">
              <a:buNone/>
            </a:pPr>
            <a:r>
              <a:rPr lang="fr-FR" sz="2800" dirty="0"/>
              <a:t>« </a:t>
            </a:r>
            <a:r>
              <a:rPr lang="fr-FR" sz="2800" i="1" dirty="0"/>
              <a:t>les actions dentaires (prendre, casser… avec les dents) passent à la main qui manœuvre l’outil amovible puis celui-ci s’en éloigne encore et c’est une partie du geste qui se dégage du bras dans la machine manuelle </a:t>
            </a:r>
            <a:r>
              <a:rPr lang="fr-FR" sz="2800" dirty="0"/>
              <a:t>» (Leroi-Gourhan,</a:t>
            </a:r>
            <a:r>
              <a:rPr lang="fr-FR" sz="2800" i="1" dirty="0"/>
              <a:t> Le geste et la parole </a:t>
            </a:r>
            <a:r>
              <a:rPr lang="fr-FR" sz="2800" dirty="0"/>
              <a:t>(Vol. 1), Technique et langage, 1964, p.47). </a:t>
            </a:r>
          </a:p>
        </p:txBody>
      </p:sp>
    </p:spTree>
    <p:extLst>
      <p:ext uri="{BB962C8B-B14F-4D97-AF65-F5344CB8AC3E}">
        <p14:creationId xmlns:p14="http://schemas.microsoft.com/office/powerpoint/2010/main" val="946381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6B1355-A884-E5E8-0BE7-10FD12A84F2E}"/>
              </a:ext>
            </a:extLst>
          </p:cNvPr>
          <p:cNvSpPr>
            <a:spLocks noGrp="1"/>
          </p:cNvSpPr>
          <p:nvPr>
            <p:ph type="title"/>
          </p:nvPr>
        </p:nvSpPr>
        <p:spPr/>
        <p:txBody>
          <a:bodyPr/>
          <a:lstStyle/>
          <a:p>
            <a:r>
              <a:rPr lang="fr-FR" dirty="0"/>
              <a:t>Accélération</a:t>
            </a:r>
          </a:p>
        </p:txBody>
      </p:sp>
      <p:sp>
        <p:nvSpPr>
          <p:cNvPr id="3" name="Espace réservé du contenu 2">
            <a:extLst>
              <a:ext uri="{FF2B5EF4-FFF2-40B4-BE49-F238E27FC236}">
                <a16:creationId xmlns:a16="http://schemas.microsoft.com/office/drawing/2014/main" id="{E51C45F6-C98A-E399-882D-C6D27E9822E6}"/>
              </a:ext>
            </a:extLst>
          </p:cNvPr>
          <p:cNvSpPr>
            <a:spLocks noGrp="1"/>
          </p:cNvSpPr>
          <p:nvPr>
            <p:ph idx="1"/>
          </p:nvPr>
        </p:nvSpPr>
        <p:spPr/>
        <p:txBody>
          <a:bodyPr>
            <a:normAutofit/>
          </a:bodyPr>
          <a:lstStyle/>
          <a:p>
            <a:pPr marL="0" indent="0">
              <a:buNone/>
            </a:pPr>
            <a:r>
              <a:rPr lang="fr-FR" sz="2400" dirty="0"/>
              <a:t>Rupture de rythme avec l’homo sapiens et la pensée symbolique ou abstraite permettant la parole (voir </a:t>
            </a:r>
            <a:r>
              <a:rPr lang="fr-FR" sz="2400" i="1" dirty="0"/>
              <a:t>Le fil du temps</a:t>
            </a:r>
            <a:r>
              <a:rPr lang="fr-FR" sz="2400" dirty="0"/>
              <a:t>, p. 330 et 331).</a:t>
            </a:r>
          </a:p>
          <a:p>
            <a:pPr marL="0" indent="0">
              <a:buNone/>
            </a:pPr>
            <a:endParaRPr lang="fr-FR" sz="2400" dirty="0"/>
          </a:p>
          <a:p>
            <a:pPr marL="0" indent="0">
              <a:buNone/>
            </a:pPr>
            <a:r>
              <a:rPr lang="fr-FR" sz="2400" dirty="0"/>
              <a:t>L’humanité actuelle est « </a:t>
            </a:r>
            <a:r>
              <a:rPr lang="fr-FR" sz="2400" i="1" dirty="0"/>
              <a:t>une collection d’individus aux propriétés physiques peu différentes de ce qu’elles étaient il y a trente mille ans et celui </a:t>
            </a:r>
            <a:r>
              <a:rPr lang="fr-FR" sz="2400" dirty="0"/>
              <a:t>». Au contraire l’évolution technique fait de l’humanité « </a:t>
            </a:r>
            <a:r>
              <a:rPr lang="fr-FR" sz="2400" i="1" dirty="0"/>
              <a:t>un corps extériorisé dont les propriétés globales sont en état de transformation accélérée </a:t>
            </a:r>
            <a:r>
              <a:rPr lang="fr-FR" sz="2400" dirty="0"/>
              <a:t>» (</a:t>
            </a:r>
            <a:r>
              <a:rPr lang="fr-FR" sz="2400" i="1" dirty="0"/>
              <a:t>Le geste et la parole</a:t>
            </a:r>
            <a:r>
              <a:rPr lang="fr-FR" sz="2400" dirty="0"/>
              <a:t>, (Vol. 1), Technique et langage, 1964, p.79).</a:t>
            </a:r>
          </a:p>
        </p:txBody>
      </p:sp>
    </p:spTree>
    <p:extLst>
      <p:ext uri="{BB962C8B-B14F-4D97-AF65-F5344CB8AC3E}">
        <p14:creationId xmlns:p14="http://schemas.microsoft.com/office/powerpoint/2010/main" val="2821540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563480-444B-C763-2599-457BDFEFA5D8}"/>
              </a:ext>
            </a:extLst>
          </p:cNvPr>
          <p:cNvSpPr>
            <a:spLocks noGrp="1"/>
          </p:cNvSpPr>
          <p:nvPr>
            <p:ph type="title"/>
          </p:nvPr>
        </p:nvSpPr>
        <p:spPr/>
        <p:txBody>
          <a:bodyPr/>
          <a:lstStyle/>
          <a:p>
            <a:r>
              <a:rPr lang="fr-FR" dirty="0"/>
              <a:t>Accélération</a:t>
            </a:r>
          </a:p>
        </p:txBody>
      </p:sp>
      <p:sp>
        <p:nvSpPr>
          <p:cNvPr id="3" name="Espace réservé du contenu 2">
            <a:extLst>
              <a:ext uri="{FF2B5EF4-FFF2-40B4-BE49-F238E27FC236}">
                <a16:creationId xmlns:a16="http://schemas.microsoft.com/office/drawing/2014/main" id="{662DC199-4A81-FE9E-D7F4-9856241D8A15}"/>
              </a:ext>
            </a:extLst>
          </p:cNvPr>
          <p:cNvSpPr>
            <a:spLocks noGrp="1"/>
          </p:cNvSpPr>
          <p:nvPr>
            <p:ph idx="1"/>
          </p:nvPr>
        </p:nvSpPr>
        <p:spPr/>
        <p:txBody>
          <a:bodyPr>
            <a:normAutofit fontScale="92500" lnSpcReduction="10000"/>
          </a:bodyPr>
          <a:lstStyle/>
          <a:p>
            <a:pPr marL="0" indent="0">
              <a:buNone/>
            </a:pPr>
            <a:r>
              <a:rPr lang="fr-FR" sz="2800" dirty="0"/>
              <a:t>Avec la machine à vapeur apparaît une nouvelle accélération : «</a:t>
            </a:r>
            <a:r>
              <a:rPr lang="fr-FR" sz="2800" i="1" dirty="0"/>
              <a:t>caractère bouleversant du changement d’échelle </a:t>
            </a:r>
            <a:r>
              <a:rPr lang="fr-FR" sz="2800" dirty="0"/>
              <a:t>» qui se produisait alors dans les rapports entre le monde naturel et l’homme. </a:t>
            </a:r>
          </a:p>
          <a:p>
            <a:pPr marL="0" indent="0">
              <a:buNone/>
            </a:pPr>
            <a:endParaRPr lang="fr-FR" sz="2800" dirty="0"/>
          </a:p>
          <a:p>
            <a:pPr marL="0" indent="0">
              <a:buNone/>
            </a:pPr>
            <a:r>
              <a:rPr lang="fr-FR" sz="2800" dirty="0"/>
              <a:t>« </a:t>
            </a:r>
            <a:r>
              <a:rPr lang="fr-FR" sz="2800" i="1" dirty="0"/>
              <a:t>Depuis l’âge de Bronze aucun pas aussi important n’avait été franchi. La première conquête du métal était une victoire de la main, celle de la vapeur consacra définitivement l’extériorisation du muscle </a:t>
            </a:r>
            <a:r>
              <a:rPr lang="fr-FR" sz="2800" dirty="0"/>
              <a:t>» </a:t>
            </a:r>
          </a:p>
          <a:p>
            <a:pPr marL="0" indent="0">
              <a:buNone/>
            </a:pPr>
            <a:r>
              <a:rPr lang="fr-FR" sz="2800" dirty="0"/>
              <a:t>(</a:t>
            </a:r>
            <a:r>
              <a:rPr lang="fr-FR" sz="2800" i="1" dirty="0"/>
              <a:t>Le geste et la parole </a:t>
            </a:r>
            <a:r>
              <a:rPr lang="fr-FR" sz="2800" dirty="0"/>
              <a:t>(Vol. 1), Technique et langage, 1964, p.49).</a:t>
            </a:r>
          </a:p>
        </p:txBody>
      </p:sp>
    </p:spTree>
    <p:extLst>
      <p:ext uri="{BB962C8B-B14F-4D97-AF65-F5344CB8AC3E}">
        <p14:creationId xmlns:p14="http://schemas.microsoft.com/office/powerpoint/2010/main" val="339591947"/>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390</TotalTime>
  <Words>953</Words>
  <Application>Microsoft Macintosh PowerPoint</Application>
  <PresentationFormat>Affichage à l'écran (4:3)</PresentationFormat>
  <Paragraphs>58</Paragraphs>
  <Slides>18</Slides>
  <Notes>2</Notes>
  <HiddenSlides>0</HiddenSlides>
  <MMClips>0</MMClips>
  <ScaleCrop>false</ScaleCrop>
  <HeadingPairs>
    <vt:vector size="8" baseType="variant">
      <vt:variant>
        <vt:lpstr>Polices utilisées</vt:lpstr>
      </vt:variant>
      <vt:variant>
        <vt:i4>2</vt:i4>
      </vt:variant>
      <vt:variant>
        <vt:lpstr>Thème</vt:lpstr>
      </vt:variant>
      <vt:variant>
        <vt:i4>1</vt:i4>
      </vt:variant>
      <vt:variant>
        <vt:lpstr>Serveurs OLE incorporés</vt:lpstr>
      </vt:variant>
      <vt:variant>
        <vt:i4>1</vt:i4>
      </vt:variant>
      <vt:variant>
        <vt:lpstr>Titres des diapositives</vt:lpstr>
      </vt:variant>
      <vt:variant>
        <vt:i4>18</vt:i4>
      </vt:variant>
    </vt:vector>
  </HeadingPairs>
  <TitlesOfParts>
    <vt:vector size="22" baseType="lpstr">
      <vt:lpstr>Arial</vt:lpstr>
      <vt:lpstr>Calibri</vt:lpstr>
      <vt:lpstr>Thème Office</vt:lpstr>
      <vt:lpstr>Document</vt:lpstr>
      <vt:lpstr> André Leroi-Gourhan 1911-1986</vt:lpstr>
      <vt:lpstr>Présentation PowerPoint</vt:lpstr>
      <vt:lpstr>Présentation PowerPoint</vt:lpstr>
      <vt:lpstr>Présentation PowerPoint</vt:lpstr>
      <vt:lpstr>Extériorisation de la technique </vt:lpstr>
      <vt:lpstr>Extériorisation de la technique </vt:lpstr>
      <vt:lpstr>Extériorisation de la technique </vt:lpstr>
      <vt:lpstr>Accélération</vt:lpstr>
      <vt:lpstr>Accélération</vt:lpstr>
      <vt:lpstr>Extériorisation de la mémoire dans le corps social </vt:lpstr>
      <vt:lpstr>Extériorisation de la mémoire dans le corps social </vt:lpstr>
      <vt:lpstr>Extériorisation de la mémoire dans le corps social </vt:lpstr>
      <vt:lpstr>Machine à vapeur :  nouvelle accélération </vt:lpstr>
      <vt:lpstr>Un humain inadapté à ses capacités techniques ? </vt:lpstr>
      <vt:lpstr>Un humain inadapté à ses capacités techniques ? </vt:lpstr>
      <vt:lpstr>Une extériorisation sans fin ?</vt:lpstr>
      <vt:lpstr>Une extériorisation sans fin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Lecteur</cp:lastModifiedBy>
  <cp:revision>12</cp:revision>
  <dcterms:created xsi:type="dcterms:W3CDTF">2013-01-24T08:44:59Z</dcterms:created>
  <dcterms:modified xsi:type="dcterms:W3CDTF">2025-10-22T08:44:49Z</dcterms:modified>
</cp:coreProperties>
</file>