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ppt/comments/comment2.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6" r:id="rId3"/>
    <p:sldId id="258" r:id="rId4"/>
    <p:sldId id="259" r:id="rId5"/>
    <p:sldId id="264" r:id="rId6"/>
    <p:sldId id="266" r:id="rId7"/>
    <p:sldId id="261" r:id="rId8"/>
    <p:sldId id="263" r:id="rId9"/>
    <p:sldId id="262" r:id="rId10"/>
    <p:sldId id="260" r:id="rId11"/>
    <p:sldId id="265" r:id="rId12"/>
    <p:sldId id="267" r:id="rId1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sabelle Lespinet-Moret" initials="ILM" lastIdx="2" clrIdx="0">
    <p:extLst>
      <p:ext uri="{19B8F6BF-5375-455C-9EA6-DF929625EA0E}">
        <p15:presenceInfo xmlns:p15="http://schemas.microsoft.com/office/powerpoint/2012/main" userId="Isabelle Lespinet-More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7805"/>
    <p:restoredTop sz="96081"/>
  </p:normalViewPr>
  <p:slideViewPr>
    <p:cSldViewPr snapToGrid="0" snapToObjects="1">
      <p:cViewPr varScale="1">
        <p:scale>
          <a:sx n="103" d="100"/>
          <a:sy n="103" d="100"/>
        </p:scale>
        <p:origin x="200" y="7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4-03-13T18:28:54.359" idx="1">
    <p:pos x="10" y="10"/>
    <p:text/>
    <p:extLst>
      <p:ext uri="{C676402C-5697-4E1C-873F-D02D1690AC5C}">
        <p15:threadingInfo xmlns:p15="http://schemas.microsoft.com/office/powerpoint/2012/main" timeZoneBias="-6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4-03-13T18:41:56.974" idx="2">
    <p:pos x="10" y="10"/>
    <p:text/>
    <p:extLst>
      <p:ext uri="{C676402C-5697-4E1C-873F-D02D1690AC5C}">
        <p15:threadingInfo xmlns:p15="http://schemas.microsoft.com/office/powerpoint/2012/main" timeZoneBias="-6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BBFE7EA-117D-914F-ACEE-4198270DEE7A}"/>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65A0834A-8E50-AE47-997D-7279C25863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416D9E87-3D09-8D43-AEEB-D84B18EBB14E}"/>
              </a:ext>
            </a:extLst>
          </p:cNvPr>
          <p:cNvSpPr>
            <a:spLocks noGrp="1"/>
          </p:cNvSpPr>
          <p:nvPr>
            <p:ph type="dt" sz="half" idx="10"/>
          </p:nvPr>
        </p:nvSpPr>
        <p:spPr/>
        <p:txBody>
          <a:bodyPr/>
          <a:lstStyle/>
          <a:p>
            <a:fld id="{C60C92FF-57B9-A349-876C-F4C05E9CDFEA}" type="datetimeFigureOut">
              <a:rPr lang="fr-FR" smtClean="0"/>
              <a:t>26/09/2025</a:t>
            </a:fld>
            <a:endParaRPr lang="fr-FR"/>
          </a:p>
        </p:txBody>
      </p:sp>
      <p:sp>
        <p:nvSpPr>
          <p:cNvPr id="5" name="Espace réservé du pied de page 4">
            <a:extLst>
              <a:ext uri="{FF2B5EF4-FFF2-40B4-BE49-F238E27FC236}">
                <a16:creationId xmlns:a16="http://schemas.microsoft.com/office/drawing/2014/main" id="{1BF3CB6E-3FBB-824A-945C-3C5419F096F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2B88872-0395-4148-A48D-FEF2C2055E68}"/>
              </a:ext>
            </a:extLst>
          </p:cNvPr>
          <p:cNvSpPr>
            <a:spLocks noGrp="1"/>
          </p:cNvSpPr>
          <p:nvPr>
            <p:ph type="sldNum" sz="quarter" idx="12"/>
          </p:nvPr>
        </p:nvSpPr>
        <p:spPr/>
        <p:txBody>
          <a:bodyPr/>
          <a:lstStyle/>
          <a:p>
            <a:fld id="{FE1297DE-41F0-1345-84CC-2D5A8956213E}" type="slidenum">
              <a:rPr lang="fr-FR" smtClean="0"/>
              <a:t>‹N°›</a:t>
            </a:fld>
            <a:endParaRPr lang="fr-FR"/>
          </a:p>
        </p:txBody>
      </p:sp>
    </p:spTree>
    <p:extLst>
      <p:ext uri="{BB962C8B-B14F-4D97-AF65-F5344CB8AC3E}">
        <p14:creationId xmlns:p14="http://schemas.microsoft.com/office/powerpoint/2010/main" val="7410172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880A940-1232-2047-8111-EBCE616C6AE0}"/>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2F181A8B-8A66-A941-A38B-E356B54E770D}"/>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47771C0-339F-0443-9456-DFAB6E95A14D}"/>
              </a:ext>
            </a:extLst>
          </p:cNvPr>
          <p:cNvSpPr>
            <a:spLocks noGrp="1"/>
          </p:cNvSpPr>
          <p:nvPr>
            <p:ph type="dt" sz="half" idx="10"/>
          </p:nvPr>
        </p:nvSpPr>
        <p:spPr/>
        <p:txBody>
          <a:bodyPr/>
          <a:lstStyle/>
          <a:p>
            <a:fld id="{C60C92FF-57B9-A349-876C-F4C05E9CDFEA}" type="datetimeFigureOut">
              <a:rPr lang="fr-FR" smtClean="0"/>
              <a:t>26/09/2025</a:t>
            </a:fld>
            <a:endParaRPr lang="fr-FR"/>
          </a:p>
        </p:txBody>
      </p:sp>
      <p:sp>
        <p:nvSpPr>
          <p:cNvPr id="5" name="Espace réservé du pied de page 4">
            <a:extLst>
              <a:ext uri="{FF2B5EF4-FFF2-40B4-BE49-F238E27FC236}">
                <a16:creationId xmlns:a16="http://schemas.microsoft.com/office/drawing/2014/main" id="{C7887D9A-9B48-B44C-9B3E-7BB8EFF4B51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8F45F81-313D-524C-8978-B400944864CD}"/>
              </a:ext>
            </a:extLst>
          </p:cNvPr>
          <p:cNvSpPr>
            <a:spLocks noGrp="1"/>
          </p:cNvSpPr>
          <p:nvPr>
            <p:ph type="sldNum" sz="quarter" idx="12"/>
          </p:nvPr>
        </p:nvSpPr>
        <p:spPr/>
        <p:txBody>
          <a:bodyPr/>
          <a:lstStyle/>
          <a:p>
            <a:fld id="{FE1297DE-41F0-1345-84CC-2D5A8956213E}" type="slidenum">
              <a:rPr lang="fr-FR" smtClean="0"/>
              <a:t>‹N°›</a:t>
            </a:fld>
            <a:endParaRPr lang="fr-FR"/>
          </a:p>
        </p:txBody>
      </p:sp>
    </p:spTree>
    <p:extLst>
      <p:ext uri="{BB962C8B-B14F-4D97-AF65-F5344CB8AC3E}">
        <p14:creationId xmlns:p14="http://schemas.microsoft.com/office/powerpoint/2010/main" val="3332806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EB89B4AE-18F9-7643-A528-DC26E990657A}"/>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138FC171-CE82-2740-B3A4-88212289439B}"/>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7523DE5-E82E-7747-A8C8-B2EC1AAAD8EF}"/>
              </a:ext>
            </a:extLst>
          </p:cNvPr>
          <p:cNvSpPr>
            <a:spLocks noGrp="1"/>
          </p:cNvSpPr>
          <p:nvPr>
            <p:ph type="dt" sz="half" idx="10"/>
          </p:nvPr>
        </p:nvSpPr>
        <p:spPr/>
        <p:txBody>
          <a:bodyPr/>
          <a:lstStyle/>
          <a:p>
            <a:fld id="{C60C92FF-57B9-A349-876C-F4C05E9CDFEA}" type="datetimeFigureOut">
              <a:rPr lang="fr-FR" smtClean="0"/>
              <a:t>26/09/2025</a:t>
            </a:fld>
            <a:endParaRPr lang="fr-FR"/>
          </a:p>
        </p:txBody>
      </p:sp>
      <p:sp>
        <p:nvSpPr>
          <p:cNvPr id="5" name="Espace réservé du pied de page 4">
            <a:extLst>
              <a:ext uri="{FF2B5EF4-FFF2-40B4-BE49-F238E27FC236}">
                <a16:creationId xmlns:a16="http://schemas.microsoft.com/office/drawing/2014/main" id="{C728ADE1-100A-7B46-8852-B98758EE84C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AFAF598-8522-B64D-A2C7-12AD4E2EB98F}"/>
              </a:ext>
            </a:extLst>
          </p:cNvPr>
          <p:cNvSpPr>
            <a:spLocks noGrp="1"/>
          </p:cNvSpPr>
          <p:nvPr>
            <p:ph type="sldNum" sz="quarter" idx="12"/>
          </p:nvPr>
        </p:nvSpPr>
        <p:spPr/>
        <p:txBody>
          <a:bodyPr/>
          <a:lstStyle/>
          <a:p>
            <a:fld id="{FE1297DE-41F0-1345-84CC-2D5A8956213E}" type="slidenum">
              <a:rPr lang="fr-FR" smtClean="0"/>
              <a:t>‹N°›</a:t>
            </a:fld>
            <a:endParaRPr lang="fr-FR"/>
          </a:p>
        </p:txBody>
      </p:sp>
    </p:spTree>
    <p:extLst>
      <p:ext uri="{BB962C8B-B14F-4D97-AF65-F5344CB8AC3E}">
        <p14:creationId xmlns:p14="http://schemas.microsoft.com/office/powerpoint/2010/main" val="3806414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F1CD46-B9EF-0D44-A197-7DA53302A216}"/>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CEA1A6E5-FF6B-3449-97A7-04C8392E8011}"/>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DF799E2-776D-3D44-8D2E-FCA1938378F4}"/>
              </a:ext>
            </a:extLst>
          </p:cNvPr>
          <p:cNvSpPr>
            <a:spLocks noGrp="1"/>
          </p:cNvSpPr>
          <p:nvPr>
            <p:ph type="dt" sz="half" idx="10"/>
          </p:nvPr>
        </p:nvSpPr>
        <p:spPr/>
        <p:txBody>
          <a:bodyPr/>
          <a:lstStyle/>
          <a:p>
            <a:fld id="{C60C92FF-57B9-A349-876C-F4C05E9CDFEA}" type="datetimeFigureOut">
              <a:rPr lang="fr-FR" smtClean="0"/>
              <a:t>26/09/2025</a:t>
            </a:fld>
            <a:endParaRPr lang="fr-FR"/>
          </a:p>
        </p:txBody>
      </p:sp>
      <p:sp>
        <p:nvSpPr>
          <p:cNvPr id="5" name="Espace réservé du pied de page 4">
            <a:extLst>
              <a:ext uri="{FF2B5EF4-FFF2-40B4-BE49-F238E27FC236}">
                <a16:creationId xmlns:a16="http://schemas.microsoft.com/office/drawing/2014/main" id="{419A801D-5BE1-5946-8486-9AC7BD0BA30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1BE36D1-17AC-EE40-B46E-E7B3F0BCF6B1}"/>
              </a:ext>
            </a:extLst>
          </p:cNvPr>
          <p:cNvSpPr>
            <a:spLocks noGrp="1"/>
          </p:cNvSpPr>
          <p:nvPr>
            <p:ph type="sldNum" sz="quarter" idx="12"/>
          </p:nvPr>
        </p:nvSpPr>
        <p:spPr/>
        <p:txBody>
          <a:bodyPr/>
          <a:lstStyle/>
          <a:p>
            <a:fld id="{FE1297DE-41F0-1345-84CC-2D5A8956213E}" type="slidenum">
              <a:rPr lang="fr-FR" smtClean="0"/>
              <a:t>‹N°›</a:t>
            </a:fld>
            <a:endParaRPr lang="fr-FR"/>
          </a:p>
        </p:txBody>
      </p:sp>
    </p:spTree>
    <p:extLst>
      <p:ext uri="{BB962C8B-B14F-4D97-AF65-F5344CB8AC3E}">
        <p14:creationId xmlns:p14="http://schemas.microsoft.com/office/powerpoint/2010/main" val="2001850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0014C0-B40D-5048-A616-5E2EF0BA6153}"/>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76AC4467-A0EF-7C47-AA8D-D460B35DB76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FE73181B-4D01-E84C-9236-6FEBB9CC9435}"/>
              </a:ext>
            </a:extLst>
          </p:cNvPr>
          <p:cNvSpPr>
            <a:spLocks noGrp="1"/>
          </p:cNvSpPr>
          <p:nvPr>
            <p:ph type="dt" sz="half" idx="10"/>
          </p:nvPr>
        </p:nvSpPr>
        <p:spPr/>
        <p:txBody>
          <a:bodyPr/>
          <a:lstStyle/>
          <a:p>
            <a:fld id="{C60C92FF-57B9-A349-876C-F4C05E9CDFEA}" type="datetimeFigureOut">
              <a:rPr lang="fr-FR" smtClean="0"/>
              <a:t>26/09/2025</a:t>
            </a:fld>
            <a:endParaRPr lang="fr-FR"/>
          </a:p>
        </p:txBody>
      </p:sp>
      <p:sp>
        <p:nvSpPr>
          <p:cNvPr id="5" name="Espace réservé du pied de page 4">
            <a:extLst>
              <a:ext uri="{FF2B5EF4-FFF2-40B4-BE49-F238E27FC236}">
                <a16:creationId xmlns:a16="http://schemas.microsoft.com/office/drawing/2014/main" id="{A9E8DAFC-03FE-B347-82E9-52EE1496BF5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8D79184-4F47-3542-96E4-61B0A6A8EA84}"/>
              </a:ext>
            </a:extLst>
          </p:cNvPr>
          <p:cNvSpPr>
            <a:spLocks noGrp="1"/>
          </p:cNvSpPr>
          <p:nvPr>
            <p:ph type="sldNum" sz="quarter" idx="12"/>
          </p:nvPr>
        </p:nvSpPr>
        <p:spPr/>
        <p:txBody>
          <a:bodyPr/>
          <a:lstStyle/>
          <a:p>
            <a:fld id="{FE1297DE-41F0-1345-84CC-2D5A8956213E}" type="slidenum">
              <a:rPr lang="fr-FR" smtClean="0"/>
              <a:t>‹N°›</a:t>
            </a:fld>
            <a:endParaRPr lang="fr-FR"/>
          </a:p>
        </p:txBody>
      </p:sp>
    </p:spTree>
    <p:extLst>
      <p:ext uri="{BB962C8B-B14F-4D97-AF65-F5344CB8AC3E}">
        <p14:creationId xmlns:p14="http://schemas.microsoft.com/office/powerpoint/2010/main" val="2842073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F92F979-5651-F341-A87D-5466A91FE448}"/>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76D65117-4091-D049-A332-A42946FF540B}"/>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7F6F413D-BE88-4F4C-9EE1-BE348A4FAA9E}"/>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E8FB2BEF-DAA0-2048-8180-73F051F7CC1F}"/>
              </a:ext>
            </a:extLst>
          </p:cNvPr>
          <p:cNvSpPr>
            <a:spLocks noGrp="1"/>
          </p:cNvSpPr>
          <p:nvPr>
            <p:ph type="dt" sz="half" idx="10"/>
          </p:nvPr>
        </p:nvSpPr>
        <p:spPr/>
        <p:txBody>
          <a:bodyPr/>
          <a:lstStyle/>
          <a:p>
            <a:fld id="{C60C92FF-57B9-A349-876C-F4C05E9CDFEA}" type="datetimeFigureOut">
              <a:rPr lang="fr-FR" smtClean="0"/>
              <a:t>26/09/2025</a:t>
            </a:fld>
            <a:endParaRPr lang="fr-FR"/>
          </a:p>
        </p:txBody>
      </p:sp>
      <p:sp>
        <p:nvSpPr>
          <p:cNvPr id="6" name="Espace réservé du pied de page 5">
            <a:extLst>
              <a:ext uri="{FF2B5EF4-FFF2-40B4-BE49-F238E27FC236}">
                <a16:creationId xmlns:a16="http://schemas.microsoft.com/office/drawing/2014/main" id="{130C68EA-8BF0-3B46-9016-1936B138649B}"/>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7F92736A-BF7D-834C-842F-80F8D687114C}"/>
              </a:ext>
            </a:extLst>
          </p:cNvPr>
          <p:cNvSpPr>
            <a:spLocks noGrp="1"/>
          </p:cNvSpPr>
          <p:nvPr>
            <p:ph type="sldNum" sz="quarter" idx="12"/>
          </p:nvPr>
        </p:nvSpPr>
        <p:spPr/>
        <p:txBody>
          <a:bodyPr/>
          <a:lstStyle/>
          <a:p>
            <a:fld id="{FE1297DE-41F0-1345-84CC-2D5A8956213E}" type="slidenum">
              <a:rPr lang="fr-FR" smtClean="0"/>
              <a:t>‹N°›</a:t>
            </a:fld>
            <a:endParaRPr lang="fr-FR"/>
          </a:p>
        </p:txBody>
      </p:sp>
    </p:spTree>
    <p:extLst>
      <p:ext uri="{BB962C8B-B14F-4D97-AF65-F5344CB8AC3E}">
        <p14:creationId xmlns:p14="http://schemas.microsoft.com/office/powerpoint/2010/main" val="566862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0D1DBDD-AAB7-184F-9C66-947EAAFEA2D0}"/>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A119FB90-7913-514D-8924-909F250672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229E45BE-B0F9-E044-B7E9-F79A2E17506C}"/>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3E4764A2-A124-764B-89CA-E4174171384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0105C154-85F9-2444-93FD-25A464D8A829}"/>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22DDE31C-94F9-9544-BBE6-260A7C090B6B}"/>
              </a:ext>
            </a:extLst>
          </p:cNvPr>
          <p:cNvSpPr>
            <a:spLocks noGrp="1"/>
          </p:cNvSpPr>
          <p:nvPr>
            <p:ph type="dt" sz="half" idx="10"/>
          </p:nvPr>
        </p:nvSpPr>
        <p:spPr/>
        <p:txBody>
          <a:bodyPr/>
          <a:lstStyle/>
          <a:p>
            <a:fld id="{C60C92FF-57B9-A349-876C-F4C05E9CDFEA}" type="datetimeFigureOut">
              <a:rPr lang="fr-FR" smtClean="0"/>
              <a:t>26/09/2025</a:t>
            </a:fld>
            <a:endParaRPr lang="fr-FR"/>
          </a:p>
        </p:txBody>
      </p:sp>
      <p:sp>
        <p:nvSpPr>
          <p:cNvPr id="8" name="Espace réservé du pied de page 7">
            <a:extLst>
              <a:ext uri="{FF2B5EF4-FFF2-40B4-BE49-F238E27FC236}">
                <a16:creationId xmlns:a16="http://schemas.microsoft.com/office/drawing/2014/main" id="{16E66306-19D3-9541-9680-BCC338DAB9FF}"/>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9D2924FC-F0A6-CF4A-A7E3-F4939BF065FD}"/>
              </a:ext>
            </a:extLst>
          </p:cNvPr>
          <p:cNvSpPr>
            <a:spLocks noGrp="1"/>
          </p:cNvSpPr>
          <p:nvPr>
            <p:ph type="sldNum" sz="quarter" idx="12"/>
          </p:nvPr>
        </p:nvSpPr>
        <p:spPr/>
        <p:txBody>
          <a:bodyPr/>
          <a:lstStyle/>
          <a:p>
            <a:fld id="{FE1297DE-41F0-1345-84CC-2D5A8956213E}" type="slidenum">
              <a:rPr lang="fr-FR" smtClean="0"/>
              <a:t>‹N°›</a:t>
            </a:fld>
            <a:endParaRPr lang="fr-FR"/>
          </a:p>
        </p:txBody>
      </p:sp>
    </p:spTree>
    <p:extLst>
      <p:ext uri="{BB962C8B-B14F-4D97-AF65-F5344CB8AC3E}">
        <p14:creationId xmlns:p14="http://schemas.microsoft.com/office/powerpoint/2010/main" val="27599702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ADB4381-69D8-2A48-A955-FCEADEAB4A02}"/>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7E42A780-F906-BA49-AF47-A7E48F2D0445}"/>
              </a:ext>
            </a:extLst>
          </p:cNvPr>
          <p:cNvSpPr>
            <a:spLocks noGrp="1"/>
          </p:cNvSpPr>
          <p:nvPr>
            <p:ph type="dt" sz="half" idx="10"/>
          </p:nvPr>
        </p:nvSpPr>
        <p:spPr/>
        <p:txBody>
          <a:bodyPr/>
          <a:lstStyle/>
          <a:p>
            <a:fld id="{C60C92FF-57B9-A349-876C-F4C05E9CDFEA}" type="datetimeFigureOut">
              <a:rPr lang="fr-FR" smtClean="0"/>
              <a:t>26/09/2025</a:t>
            </a:fld>
            <a:endParaRPr lang="fr-FR"/>
          </a:p>
        </p:txBody>
      </p:sp>
      <p:sp>
        <p:nvSpPr>
          <p:cNvPr id="4" name="Espace réservé du pied de page 3">
            <a:extLst>
              <a:ext uri="{FF2B5EF4-FFF2-40B4-BE49-F238E27FC236}">
                <a16:creationId xmlns:a16="http://schemas.microsoft.com/office/drawing/2014/main" id="{9FA80436-A7EC-C242-B975-3D9AAFAD64AE}"/>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A72E553A-83F4-C04A-9374-67D52F1F57F0}"/>
              </a:ext>
            </a:extLst>
          </p:cNvPr>
          <p:cNvSpPr>
            <a:spLocks noGrp="1"/>
          </p:cNvSpPr>
          <p:nvPr>
            <p:ph type="sldNum" sz="quarter" idx="12"/>
          </p:nvPr>
        </p:nvSpPr>
        <p:spPr/>
        <p:txBody>
          <a:bodyPr/>
          <a:lstStyle/>
          <a:p>
            <a:fld id="{FE1297DE-41F0-1345-84CC-2D5A8956213E}" type="slidenum">
              <a:rPr lang="fr-FR" smtClean="0"/>
              <a:t>‹N°›</a:t>
            </a:fld>
            <a:endParaRPr lang="fr-FR"/>
          </a:p>
        </p:txBody>
      </p:sp>
    </p:spTree>
    <p:extLst>
      <p:ext uri="{BB962C8B-B14F-4D97-AF65-F5344CB8AC3E}">
        <p14:creationId xmlns:p14="http://schemas.microsoft.com/office/powerpoint/2010/main" val="3132004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B89CB42E-CEE7-2B4D-AD97-F9DB09C7999A}"/>
              </a:ext>
            </a:extLst>
          </p:cNvPr>
          <p:cNvSpPr>
            <a:spLocks noGrp="1"/>
          </p:cNvSpPr>
          <p:nvPr>
            <p:ph type="dt" sz="half" idx="10"/>
          </p:nvPr>
        </p:nvSpPr>
        <p:spPr/>
        <p:txBody>
          <a:bodyPr/>
          <a:lstStyle/>
          <a:p>
            <a:fld id="{C60C92FF-57B9-A349-876C-F4C05E9CDFEA}" type="datetimeFigureOut">
              <a:rPr lang="fr-FR" smtClean="0"/>
              <a:t>26/09/2025</a:t>
            </a:fld>
            <a:endParaRPr lang="fr-FR"/>
          </a:p>
        </p:txBody>
      </p:sp>
      <p:sp>
        <p:nvSpPr>
          <p:cNvPr id="3" name="Espace réservé du pied de page 2">
            <a:extLst>
              <a:ext uri="{FF2B5EF4-FFF2-40B4-BE49-F238E27FC236}">
                <a16:creationId xmlns:a16="http://schemas.microsoft.com/office/drawing/2014/main" id="{04A861B2-47B8-2D45-B0FE-A7D6743ECA65}"/>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C9DDF920-7CDC-2B44-8ABF-FE10CE0CCB47}"/>
              </a:ext>
            </a:extLst>
          </p:cNvPr>
          <p:cNvSpPr>
            <a:spLocks noGrp="1"/>
          </p:cNvSpPr>
          <p:nvPr>
            <p:ph type="sldNum" sz="quarter" idx="12"/>
          </p:nvPr>
        </p:nvSpPr>
        <p:spPr/>
        <p:txBody>
          <a:bodyPr/>
          <a:lstStyle/>
          <a:p>
            <a:fld id="{FE1297DE-41F0-1345-84CC-2D5A8956213E}" type="slidenum">
              <a:rPr lang="fr-FR" smtClean="0"/>
              <a:t>‹N°›</a:t>
            </a:fld>
            <a:endParaRPr lang="fr-FR"/>
          </a:p>
        </p:txBody>
      </p:sp>
    </p:spTree>
    <p:extLst>
      <p:ext uri="{BB962C8B-B14F-4D97-AF65-F5344CB8AC3E}">
        <p14:creationId xmlns:p14="http://schemas.microsoft.com/office/powerpoint/2010/main" val="37082711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B32F1A2-0043-8840-98FB-99B837DAB8A7}"/>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2680992D-1CF4-564C-AE76-3D31E8EE95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8D47616D-5D1F-3E4E-937F-F1C63341A6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9912B4F5-01F6-F147-9447-7AB69C58A627}"/>
              </a:ext>
            </a:extLst>
          </p:cNvPr>
          <p:cNvSpPr>
            <a:spLocks noGrp="1"/>
          </p:cNvSpPr>
          <p:nvPr>
            <p:ph type="dt" sz="half" idx="10"/>
          </p:nvPr>
        </p:nvSpPr>
        <p:spPr/>
        <p:txBody>
          <a:bodyPr/>
          <a:lstStyle/>
          <a:p>
            <a:fld id="{C60C92FF-57B9-A349-876C-F4C05E9CDFEA}" type="datetimeFigureOut">
              <a:rPr lang="fr-FR" smtClean="0"/>
              <a:t>26/09/2025</a:t>
            </a:fld>
            <a:endParaRPr lang="fr-FR"/>
          </a:p>
        </p:txBody>
      </p:sp>
      <p:sp>
        <p:nvSpPr>
          <p:cNvPr id="6" name="Espace réservé du pied de page 5">
            <a:extLst>
              <a:ext uri="{FF2B5EF4-FFF2-40B4-BE49-F238E27FC236}">
                <a16:creationId xmlns:a16="http://schemas.microsoft.com/office/drawing/2014/main" id="{C1BC0444-6726-E54B-943D-A306962609E0}"/>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53A89D17-81B9-8B44-90C6-E15CCB52E3B0}"/>
              </a:ext>
            </a:extLst>
          </p:cNvPr>
          <p:cNvSpPr>
            <a:spLocks noGrp="1"/>
          </p:cNvSpPr>
          <p:nvPr>
            <p:ph type="sldNum" sz="quarter" idx="12"/>
          </p:nvPr>
        </p:nvSpPr>
        <p:spPr/>
        <p:txBody>
          <a:bodyPr/>
          <a:lstStyle/>
          <a:p>
            <a:fld id="{FE1297DE-41F0-1345-84CC-2D5A8956213E}" type="slidenum">
              <a:rPr lang="fr-FR" smtClean="0"/>
              <a:t>‹N°›</a:t>
            </a:fld>
            <a:endParaRPr lang="fr-FR"/>
          </a:p>
        </p:txBody>
      </p:sp>
    </p:spTree>
    <p:extLst>
      <p:ext uri="{BB962C8B-B14F-4D97-AF65-F5344CB8AC3E}">
        <p14:creationId xmlns:p14="http://schemas.microsoft.com/office/powerpoint/2010/main" val="41306328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7EDE4A-93EA-684F-8653-3CFAA0A87386}"/>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EF0E0DEE-7E0D-7848-85E0-17C4D636992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5EB3D3D0-CAF1-DC42-B6F9-84D90E3B87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9307AAF0-1EF1-EB45-B51C-27E23FBC0D8B}"/>
              </a:ext>
            </a:extLst>
          </p:cNvPr>
          <p:cNvSpPr>
            <a:spLocks noGrp="1"/>
          </p:cNvSpPr>
          <p:nvPr>
            <p:ph type="dt" sz="half" idx="10"/>
          </p:nvPr>
        </p:nvSpPr>
        <p:spPr/>
        <p:txBody>
          <a:bodyPr/>
          <a:lstStyle/>
          <a:p>
            <a:fld id="{C60C92FF-57B9-A349-876C-F4C05E9CDFEA}" type="datetimeFigureOut">
              <a:rPr lang="fr-FR" smtClean="0"/>
              <a:t>26/09/2025</a:t>
            </a:fld>
            <a:endParaRPr lang="fr-FR"/>
          </a:p>
        </p:txBody>
      </p:sp>
      <p:sp>
        <p:nvSpPr>
          <p:cNvPr id="6" name="Espace réservé du pied de page 5">
            <a:extLst>
              <a:ext uri="{FF2B5EF4-FFF2-40B4-BE49-F238E27FC236}">
                <a16:creationId xmlns:a16="http://schemas.microsoft.com/office/drawing/2014/main" id="{BE789760-D20D-D141-8A4E-3D9AEDCB1190}"/>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02D9A827-F031-714B-A39B-4DE37BE89C66}"/>
              </a:ext>
            </a:extLst>
          </p:cNvPr>
          <p:cNvSpPr>
            <a:spLocks noGrp="1"/>
          </p:cNvSpPr>
          <p:nvPr>
            <p:ph type="sldNum" sz="quarter" idx="12"/>
          </p:nvPr>
        </p:nvSpPr>
        <p:spPr/>
        <p:txBody>
          <a:bodyPr/>
          <a:lstStyle/>
          <a:p>
            <a:fld id="{FE1297DE-41F0-1345-84CC-2D5A8956213E}" type="slidenum">
              <a:rPr lang="fr-FR" smtClean="0"/>
              <a:t>‹N°›</a:t>
            </a:fld>
            <a:endParaRPr lang="fr-FR"/>
          </a:p>
        </p:txBody>
      </p:sp>
    </p:spTree>
    <p:extLst>
      <p:ext uri="{BB962C8B-B14F-4D97-AF65-F5344CB8AC3E}">
        <p14:creationId xmlns:p14="http://schemas.microsoft.com/office/powerpoint/2010/main" val="2766344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6636D261-9C32-9E49-BAB7-3EAF0F02074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296DA816-B5E8-FE4E-970F-3F92611692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752802E-20F8-0944-966E-6323BE4CEF0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0C92FF-57B9-A349-876C-F4C05E9CDFEA}" type="datetimeFigureOut">
              <a:rPr lang="fr-FR" smtClean="0"/>
              <a:t>26/09/2025</a:t>
            </a:fld>
            <a:endParaRPr lang="fr-FR"/>
          </a:p>
        </p:txBody>
      </p:sp>
      <p:sp>
        <p:nvSpPr>
          <p:cNvPr id="5" name="Espace réservé du pied de page 4">
            <a:extLst>
              <a:ext uri="{FF2B5EF4-FFF2-40B4-BE49-F238E27FC236}">
                <a16:creationId xmlns:a16="http://schemas.microsoft.com/office/drawing/2014/main" id="{DB3AF31C-DFC3-4C49-9854-710417D43C9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D3A67469-0298-B141-85D4-F2BD00D13A6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1297DE-41F0-1345-84CC-2D5A8956213E}" type="slidenum">
              <a:rPr lang="fr-FR" smtClean="0"/>
              <a:t>‹N°›</a:t>
            </a:fld>
            <a:endParaRPr lang="fr-FR"/>
          </a:p>
        </p:txBody>
      </p:sp>
    </p:spTree>
    <p:extLst>
      <p:ext uri="{BB962C8B-B14F-4D97-AF65-F5344CB8AC3E}">
        <p14:creationId xmlns:p14="http://schemas.microsoft.com/office/powerpoint/2010/main" val="16596685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google.com/url?sa=i&amp;url=https%3A%2F%2Fwww.connaissancedesarts.com%2Fmonuments-patrimoine%2Fle-saviez-vous-la-sculpture-grecque-un-certain-ideal-du-beau-11107911%2F&amp;psig=AOvVaw029CLVeeTDJ18qtd8O1k1y&amp;ust=1710437126030000&amp;source=images&amp;cd=vfe&amp;opi=89978449&amp;ved=0CBMQjRxqFwoTCLD64ILh8YQDFQAAAAAdAAAAABAE" TargetMode="External"/><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comments" Target="../comments/comment1.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comments" Target="../comments/comment2.xml"/><Relationship Id="rId2" Type="http://schemas.openxmlformats.org/officeDocument/2006/relationships/hyperlink" Target="https://commons.wikimedia.org/wiki/File:Amedeo_Modigliani_063.jpg?uselang=fr" TargetMode="Externa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hyperlink" Target="https://www.google.com/url?sa=i&amp;url=https%3A%2F%2Fwww.ericfavre.com%2Flifestyle%2Fle-sport-chez-la-femme%2F&amp;psig=AOvVaw0tXnClXOnn9JVcI_XpY-w8&amp;ust=1710437995158000&amp;source=images&amp;cd=vfe&amp;opi=89978449&amp;ved=0CBMQjRxqFwoTCNj_pLDk8YQDFQAAAAAdAAAAABAE"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5F0898B-C450-F042-B309-2AD63313ED10}"/>
              </a:ext>
            </a:extLst>
          </p:cNvPr>
          <p:cNvSpPr>
            <a:spLocks noGrp="1"/>
          </p:cNvSpPr>
          <p:nvPr>
            <p:ph type="title"/>
          </p:nvPr>
        </p:nvSpPr>
        <p:spPr/>
        <p:txBody>
          <a:bodyPr/>
          <a:lstStyle/>
          <a:p>
            <a:r>
              <a:rPr lang="fr-FR" dirty="0"/>
              <a:t>Université Paris1 Panthéon-Sorbonne</a:t>
            </a:r>
          </a:p>
        </p:txBody>
      </p:sp>
      <p:sp>
        <p:nvSpPr>
          <p:cNvPr id="3" name="Espace réservé du contenu 2">
            <a:extLst>
              <a:ext uri="{FF2B5EF4-FFF2-40B4-BE49-F238E27FC236}">
                <a16:creationId xmlns:a16="http://schemas.microsoft.com/office/drawing/2014/main" id="{B4C782F0-7965-EF40-806A-C8BF816C8C11}"/>
              </a:ext>
            </a:extLst>
          </p:cNvPr>
          <p:cNvSpPr>
            <a:spLocks noGrp="1"/>
          </p:cNvSpPr>
          <p:nvPr>
            <p:ph idx="1"/>
          </p:nvPr>
        </p:nvSpPr>
        <p:spPr/>
        <p:txBody>
          <a:bodyPr/>
          <a:lstStyle/>
          <a:p>
            <a:pPr marL="0" indent="0">
              <a:buNone/>
            </a:pPr>
            <a:r>
              <a:rPr lang="fr-FR" sz="4000" b="1" dirty="0"/>
              <a:t>Cours : « Histoire du corps, de l’hygiène et de la santé en France au</a:t>
            </a:r>
          </a:p>
          <a:p>
            <a:pPr marL="0" indent="0">
              <a:buNone/>
            </a:pPr>
            <a:r>
              <a:rPr lang="fr-FR" sz="4000" b="1" dirty="0"/>
              <a:t> XIX</a:t>
            </a:r>
            <a:r>
              <a:rPr lang="fr-FR" sz="4000" b="1" baseline="30000" dirty="0"/>
              <a:t>e</a:t>
            </a:r>
            <a:r>
              <a:rPr lang="fr-FR" sz="4000" b="1" dirty="0"/>
              <a:t> et XX</a:t>
            </a:r>
            <a:r>
              <a:rPr lang="fr-FR" sz="4000" b="1" baseline="30000" dirty="0"/>
              <a:t>e</a:t>
            </a:r>
            <a:r>
              <a:rPr lang="fr-FR" sz="4000" b="1" dirty="0"/>
              <a:t> siècles » </a:t>
            </a:r>
          </a:p>
          <a:p>
            <a:pPr marL="0" indent="0">
              <a:buNone/>
            </a:pPr>
            <a:endParaRPr lang="fr-FR" sz="4000" b="1" dirty="0"/>
          </a:p>
          <a:p>
            <a:pPr marL="0" indent="0">
              <a:buNone/>
            </a:pPr>
            <a:r>
              <a:rPr lang="fr-FR" b="1" dirty="0"/>
              <a:t>Isabelle Lespinet-Moret, professeure d’histoire contemporaine</a:t>
            </a:r>
            <a:endParaRPr lang="fr-FR" dirty="0"/>
          </a:p>
          <a:p>
            <a:pPr marL="0" indent="0">
              <a:buNone/>
            </a:pPr>
            <a:r>
              <a:rPr lang="fr-FR" b="1" dirty="0"/>
              <a:t>Master AES, 2</a:t>
            </a:r>
            <a:r>
              <a:rPr lang="fr-FR" b="1" baseline="30000" dirty="0"/>
              <a:t>ème</a:t>
            </a:r>
            <a:r>
              <a:rPr lang="fr-FR" b="1" dirty="0"/>
              <a:t> année, parcours COSS.  </a:t>
            </a:r>
            <a:endParaRPr lang="fr-FR" dirty="0"/>
          </a:p>
          <a:p>
            <a:endParaRPr lang="fr-FR" dirty="0"/>
          </a:p>
        </p:txBody>
      </p:sp>
    </p:spTree>
    <p:extLst>
      <p:ext uri="{BB962C8B-B14F-4D97-AF65-F5344CB8AC3E}">
        <p14:creationId xmlns:p14="http://schemas.microsoft.com/office/powerpoint/2010/main" val="4960517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4697CF9-C200-6649-B813-69731302AF3F}"/>
              </a:ext>
            </a:extLst>
          </p:cNvPr>
          <p:cNvSpPr>
            <a:spLocks noGrp="1"/>
          </p:cNvSpPr>
          <p:nvPr>
            <p:ph type="title"/>
          </p:nvPr>
        </p:nvSpPr>
        <p:spPr/>
        <p:txBody>
          <a:bodyPr/>
          <a:lstStyle/>
          <a:p>
            <a:r>
              <a:rPr lang="fr-FR" dirty="0"/>
              <a:t>La médecine et l’hygiène ont une histoire</a:t>
            </a:r>
          </a:p>
        </p:txBody>
      </p:sp>
      <p:pic>
        <p:nvPicPr>
          <p:cNvPr id="5" name="Espace réservé du contenu 4">
            <a:extLst>
              <a:ext uri="{FF2B5EF4-FFF2-40B4-BE49-F238E27FC236}">
                <a16:creationId xmlns:a16="http://schemas.microsoft.com/office/drawing/2014/main" id="{EA32A0E2-355E-6A4E-8299-07681710DC8E}"/>
              </a:ext>
            </a:extLst>
          </p:cNvPr>
          <p:cNvPicPr>
            <a:picLocks noGrp="1" noChangeAspect="1"/>
          </p:cNvPicPr>
          <p:nvPr>
            <p:ph idx="1"/>
          </p:nvPr>
        </p:nvPicPr>
        <p:blipFill>
          <a:blip r:embed="rId2"/>
          <a:stretch>
            <a:fillRect/>
          </a:stretch>
        </p:blipFill>
        <p:spPr>
          <a:xfrm>
            <a:off x="979171" y="1869758"/>
            <a:ext cx="6398388" cy="4454841"/>
          </a:xfrm>
        </p:spPr>
      </p:pic>
    </p:spTree>
    <p:extLst>
      <p:ext uri="{BB962C8B-B14F-4D97-AF65-F5344CB8AC3E}">
        <p14:creationId xmlns:p14="http://schemas.microsoft.com/office/powerpoint/2010/main" val="21017629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B549148-BF06-6F25-A939-B613DCEB5923}"/>
              </a:ext>
            </a:extLst>
          </p:cNvPr>
          <p:cNvSpPr>
            <a:spLocks noGrp="1"/>
          </p:cNvSpPr>
          <p:nvPr>
            <p:ph type="title"/>
          </p:nvPr>
        </p:nvSpPr>
        <p:spPr/>
        <p:txBody>
          <a:bodyPr/>
          <a:lstStyle/>
          <a:p>
            <a:r>
              <a:rPr lang="fr-FR" dirty="0"/>
              <a:t>II- Corps, médecine et société</a:t>
            </a:r>
          </a:p>
        </p:txBody>
      </p:sp>
      <p:sp>
        <p:nvSpPr>
          <p:cNvPr id="3" name="Espace réservé du contenu 2">
            <a:extLst>
              <a:ext uri="{FF2B5EF4-FFF2-40B4-BE49-F238E27FC236}">
                <a16:creationId xmlns:a16="http://schemas.microsoft.com/office/drawing/2014/main" id="{E80105F1-3D99-D44C-2239-F240C6051014}"/>
              </a:ext>
            </a:extLst>
          </p:cNvPr>
          <p:cNvSpPr>
            <a:spLocks noGrp="1"/>
          </p:cNvSpPr>
          <p:nvPr>
            <p:ph idx="1"/>
          </p:nvPr>
        </p:nvSpPr>
        <p:spPr>
          <a:xfrm>
            <a:off x="838200" y="1825624"/>
            <a:ext cx="10515600" cy="4895215"/>
          </a:xfrm>
        </p:spPr>
        <p:txBody>
          <a:bodyPr>
            <a:normAutofit fontScale="92500" lnSpcReduction="10000"/>
          </a:bodyPr>
          <a:lstStyle/>
          <a:p>
            <a:pPr marL="0" indent="0">
              <a:buNone/>
            </a:pPr>
            <a:r>
              <a:rPr lang="fr-FR" dirty="0"/>
              <a:t>1- Le corps chez les fondateurs de la médecine :</a:t>
            </a:r>
          </a:p>
          <a:p>
            <a:pPr marL="0" indent="0">
              <a:buNone/>
            </a:pPr>
            <a:r>
              <a:rPr lang="fr-FR" dirty="0"/>
              <a:t>Hippocrate, 460-377,  médecin grec, a exercé à Kos, Thassos, 	Athènes, Délos, etc.</a:t>
            </a:r>
          </a:p>
          <a:p>
            <a:pPr marL="0" indent="0">
              <a:buNone/>
            </a:pPr>
            <a:r>
              <a:rPr lang="fr-FR" dirty="0"/>
              <a:t>Galien 129-201, médecin grec, a exercé à Pergame et Rome.</a:t>
            </a:r>
          </a:p>
          <a:p>
            <a:pPr marL="0" indent="0">
              <a:buNone/>
            </a:pPr>
            <a:endParaRPr lang="fr-FR" dirty="0"/>
          </a:p>
          <a:p>
            <a:pPr marL="0" indent="0">
              <a:buNone/>
            </a:pPr>
            <a:r>
              <a:rPr lang="fr-FR" dirty="0"/>
              <a:t>2-Le corps exploré :</a:t>
            </a:r>
          </a:p>
          <a:p>
            <a:pPr marL="0" indent="0">
              <a:buNone/>
            </a:pPr>
            <a:r>
              <a:rPr lang="fr-FR" dirty="0"/>
              <a:t>	Des époques capitales : XII, XIVe, XVIe, XVIII et XIXe siècles</a:t>
            </a:r>
          </a:p>
          <a:p>
            <a:pPr marL="0" indent="0">
              <a:buNone/>
            </a:pPr>
            <a:r>
              <a:rPr lang="fr-FR" dirty="0"/>
              <a:t>	Observations, examen clinique</a:t>
            </a:r>
          </a:p>
          <a:p>
            <a:pPr marL="0" indent="0">
              <a:buNone/>
            </a:pPr>
            <a:r>
              <a:rPr lang="fr-FR" dirty="0"/>
              <a:t>	Nosologie, </a:t>
            </a:r>
            <a:r>
              <a:rPr lang="fr-FR" dirty="0" err="1"/>
              <a:t>anatomo-clinique</a:t>
            </a:r>
            <a:endParaRPr lang="fr-FR" dirty="0"/>
          </a:p>
          <a:p>
            <a:pPr marL="0" indent="0">
              <a:buNone/>
            </a:pPr>
            <a:r>
              <a:rPr lang="fr-FR" dirty="0"/>
              <a:t>	3- Le corps interrogé, l’anamnèse</a:t>
            </a:r>
          </a:p>
          <a:p>
            <a:pPr marL="0" indent="0">
              <a:buNone/>
            </a:pPr>
            <a:r>
              <a:rPr lang="fr-FR" dirty="0"/>
              <a:t> </a:t>
            </a:r>
          </a:p>
        </p:txBody>
      </p:sp>
    </p:spTree>
    <p:extLst>
      <p:ext uri="{BB962C8B-B14F-4D97-AF65-F5344CB8AC3E}">
        <p14:creationId xmlns:p14="http://schemas.microsoft.com/office/powerpoint/2010/main" val="2812552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DC196DC-4DD1-3509-1169-D224585EBB8F}"/>
              </a:ext>
            </a:extLst>
          </p:cNvPr>
          <p:cNvSpPr>
            <a:spLocks noGrp="1"/>
          </p:cNvSpPr>
          <p:nvPr>
            <p:ph type="title"/>
          </p:nvPr>
        </p:nvSpPr>
        <p:spPr/>
        <p:txBody>
          <a:bodyPr/>
          <a:lstStyle/>
          <a:p>
            <a:r>
              <a:rPr lang="fr-FR" dirty="0"/>
              <a:t>III- Vers la conquête de la santé</a:t>
            </a:r>
          </a:p>
        </p:txBody>
      </p:sp>
      <p:sp>
        <p:nvSpPr>
          <p:cNvPr id="3" name="Espace réservé du contenu 2">
            <a:extLst>
              <a:ext uri="{FF2B5EF4-FFF2-40B4-BE49-F238E27FC236}">
                <a16:creationId xmlns:a16="http://schemas.microsoft.com/office/drawing/2014/main" id="{27AF8ADB-0BAC-D22E-CEF2-EBA0A6252250}"/>
              </a:ext>
            </a:extLst>
          </p:cNvPr>
          <p:cNvSpPr>
            <a:spLocks noGrp="1"/>
          </p:cNvSpPr>
          <p:nvPr>
            <p:ph idx="1"/>
          </p:nvPr>
        </p:nvSpPr>
        <p:spPr/>
        <p:txBody>
          <a:bodyPr>
            <a:normAutofit fontScale="77500" lnSpcReduction="20000"/>
          </a:bodyPr>
          <a:lstStyle/>
          <a:p>
            <a:pPr marL="0" indent="0">
              <a:buNone/>
            </a:pPr>
            <a:r>
              <a:rPr lang="fr-FR" dirty="0"/>
              <a:t>1-Les instruments et inventions : </a:t>
            </a:r>
          </a:p>
          <a:p>
            <a:pPr marL="0" indent="0">
              <a:buNone/>
            </a:pPr>
            <a:r>
              <a:rPr lang="fr-FR" dirty="0"/>
              <a:t>stéthoscope Laennec, thermomètre </a:t>
            </a:r>
            <a:r>
              <a:rPr lang="fr-FR" dirty="0" err="1"/>
              <a:t>dr</a:t>
            </a:r>
            <a:r>
              <a:rPr lang="fr-FR" dirty="0"/>
              <a:t> Louis, tensiomètre Hales, </a:t>
            </a:r>
          </a:p>
          <a:p>
            <a:pPr marL="0" indent="0">
              <a:buNone/>
            </a:pPr>
            <a:r>
              <a:rPr lang="fr-FR" dirty="0"/>
              <a:t>	Médecine expérimentale Claude Bernard</a:t>
            </a:r>
          </a:p>
          <a:p>
            <a:pPr marL="0" indent="0">
              <a:buNone/>
            </a:pPr>
            <a:r>
              <a:rPr lang="fr-FR" dirty="0"/>
              <a:t>	Rayons x Roentgen puis Marie Curie</a:t>
            </a:r>
          </a:p>
          <a:p>
            <a:pPr marL="0" indent="0">
              <a:buNone/>
            </a:pPr>
            <a:r>
              <a:rPr lang="fr-FR" dirty="0"/>
              <a:t>	Bactériologie:  La révolution pasteurienne : microbiologie, 	vaccination, asepsie, Louis Pasteur(1822-1895)</a:t>
            </a:r>
          </a:p>
          <a:p>
            <a:pPr marL="0" indent="0">
              <a:buNone/>
            </a:pPr>
            <a:r>
              <a:rPr lang="fr-FR" dirty="0"/>
              <a:t>	virologie </a:t>
            </a:r>
          </a:p>
          <a:p>
            <a:pPr marL="0" indent="0">
              <a:buNone/>
            </a:pPr>
            <a:r>
              <a:rPr lang="fr-FR" dirty="0"/>
              <a:t>2- La professionnalisation des médecins</a:t>
            </a:r>
          </a:p>
          <a:p>
            <a:pPr marL="0" indent="0">
              <a:buNone/>
            </a:pPr>
            <a:r>
              <a:rPr lang="fr-FR" dirty="0"/>
              <a:t>3- Féminisation du corps médical </a:t>
            </a:r>
            <a:r>
              <a:rPr lang="fr-FR" dirty="0" err="1"/>
              <a:t>Meryt</a:t>
            </a:r>
            <a:r>
              <a:rPr lang="fr-FR" dirty="0"/>
              <a:t>-Ptah </a:t>
            </a:r>
            <a:r>
              <a:rPr lang="fr-FR" dirty="0" err="1"/>
              <a:t>Peseshet</a:t>
            </a:r>
            <a:r>
              <a:rPr lang="fr-FR" dirty="0"/>
              <a:t> 2700 av JC</a:t>
            </a:r>
          </a:p>
          <a:p>
            <a:pPr marL="0" indent="0">
              <a:buNone/>
            </a:pPr>
            <a:r>
              <a:rPr lang="fr-FR" dirty="0" err="1"/>
              <a:t>Agnodice</a:t>
            </a:r>
            <a:r>
              <a:rPr lang="fr-FR" dirty="0"/>
              <a:t> -350 en Grèce . Hildegarde de Bingen. </a:t>
            </a:r>
            <a:r>
              <a:rPr lang="fr-FR" dirty="0" err="1"/>
              <a:t>Trotula</a:t>
            </a:r>
            <a:r>
              <a:rPr lang="fr-FR" dirty="0"/>
              <a:t> de Salerne</a:t>
            </a:r>
          </a:p>
          <a:p>
            <a:pPr marL="0" indent="0">
              <a:buNone/>
            </a:pPr>
            <a:r>
              <a:rPr lang="fr-FR" dirty="0"/>
              <a:t>Bres A. </a:t>
            </a:r>
            <a:r>
              <a:rPr lang="fr-FR"/>
              <a:t>Klumpke </a:t>
            </a:r>
            <a:endParaRPr lang="fr-FR" dirty="0"/>
          </a:p>
          <a:p>
            <a:pPr marL="0" indent="0">
              <a:buNone/>
            </a:pPr>
            <a:r>
              <a:rPr lang="fr-FR" dirty="0"/>
              <a:t>4- Les hôpitaux</a:t>
            </a:r>
          </a:p>
          <a:p>
            <a:pPr marL="0" indent="0">
              <a:buNone/>
            </a:pPr>
            <a:endParaRPr lang="fr-FR" dirty="0"/>
          </a:p>
          <a:p>
            <a:endParaRPr lang="fr-FR" dirty="0"/>
          </a:p>
          <a:p>
            <a:endParaRPr lang="fr-FR" dirty="0"/>
          </a:p>
        </p:txBody>
      </p:sp>
    </p:spTree>
    <p:extLst>
      <p:ext uri="{BB962C8B-B14F-4D97-AF65-F5344CB8AC3E}">
        <p14:creationId xmlns:p14="http://schemas.microsoft.com/office/powerpoint/2010/main" val="31216767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66D971C-40A6-034F-BB56-9A8303B5EE9C}"/>
              </a:ext>
            </a:extLst>
          </p:cNvPr>
          <p:cNvSpPr>
            <a:spLocks noGrp="1"/>
          </p:cNvSpPr>
          <p:nvPr>
            <p:ph type="ctrTitle"/>
          </p:nvPr>
        </p:nvSpPr>
        <p:spPr>
          <a:xfrm>
            <a:off x="1230489" y="1455826"/>
            <a:ext cx="9144000" cy="3974130"/>
          </a:xfrm>
        </p:spPr>
        <p:txBody>
          <a:bodyPr>
            <a:normAutofit fontScale="90000"/>
          </a:bodyPr>
          <a:lstStyle/>
          <a:p>
            <a:r>
              <a:rPr lang="fr-FR" sz="2200" dirty="0"/>
              <a:t>Le cours abordera des notions qui peuvent apparaitre comme des données intangibles « corps », « hygiène » et « santé » mais qui sont, en réalité, des constructions sociales ancrées dans une époque, dans une histoire complexe et évolutive. Le corps comme organisme, les corps au travail, les médecines, les maladies, l’hygiène publique, la santé, l’hôpital et autres lieux de soin, le genre, seront examinés en les replaçant dans l’histoire de la société française de ces deux siècles. Nous étudierons les pratiques sociales, les représentations socio-culturelles et les politiques publiques liées à ces notions dans la France du XIXème e du XXème siècle. L’objectif face à ces domaines d’étude très vastes est de sensibiliser des </a:t>
            </a:r>
            <a:r>
              <a:rPr lang="fr-FR" sz="2200" dirty="0" err="1"/>
              <a:t>étudiant.e</a:t>
            </a:r>
            <a:r>
              <a:rPr lang="fr-FR" sz="2200" dirty="0"/>
              <a:t>. s -qui exerceront comme cadres de santé ou d’hygiène- à l’histoire et à la relativité de ces notions ainsi qu’aux enjeux idéologiques qui les entourent.</a:t>
            </a:r>
            <a:br>
              <a:rPr lang="fr-FR" dirty="0"/>
            </a:br>
            <a:endParaRPr lang="fr-FR" dirty="0"/>
          </a:p>
        </p:txBody>
      </p:sp>
      <p:sp>
        <p:nvSpPr>
          <p:cNvPr id="3" name="Sous-titre 2">
            <a:extLst>
              <a:ext uri="{FF2B5EF4-FFF2-40B4-BE49-F238E27FC236}">
                <a16:creationId xmlns:a16="http://schemas.microsoft.com/office/drawing/2014/main" id="{086C50F1-7AEE-E547-990F-E600B11ECB1F}"/>
              </a:ext>
            </a:extLst>
          </p:cNvPr>
          <p:cNvSpPr>
            <a:spLocks noGrp="1"/>
          </p:cNvSpPr>
          <p:nvPr>
            <p:ph type="subTitle" idx="1"/>
          </p:nvPr>
        </p:nvSpPr>
        <p:spPr>
          <a:xfrm flipV="1">
            <a:off x="1337169" y="518160"/>
            <a:ext cx="9144000" cy="5966054"/>
          </a:xfrm>
        </p:spPr>
        <p:txBody>
          <a:bodyPr>
            <a:normAutofit/>
          </a:bodyPr>
          <a:lstStyle/>
          <a:p>
            <a:pPr algn="just"/>
            <a:endParaRPr lang="fr-FR" sz="2800" dirty="0"/>
          </a:p>
        </p:txBody>
      </p:sp>
    </p:spTree>
    <p:extLst>
      <p:ext uri="{BB962C8B-B14F-4D97-AF65-F5344CB8AC3E}">
        <p14:creationId xmlns:p14="http://schemas.microsoft.com/office/powerpoint/2010/main" val="7851022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43422BE-678D-414B-BACA-0723A059A08C}"/>
              </a:ext>
            </a:extLst>
          </p:cNvPr>
          <p:cNvSpPr>
            <a:spLocks noGrp="1"/>
          </p:cNvSpPr>
          <p:nvPr>
            <p:ph type="title"/>
          </p:nvPr>
        </p:nvSpPr>
        <p:spPr/>
        <p:txBody>
          <a:bodyPr/>
          <a:lstStyle/>
          <a:p>
            <a:r>
              <a:rPr lang="fr-FR" b="1" dirty="0"/>
              <a:t>Bibliographie indicative : </a:t>
            </a:r>
            <a:br>
              <a:rPr lang="fr-FR" dirty="0"/>
            </a:br>
            <a:endParaRPr lang="fr-FR" dirty="0"/>
          </a:p>
        </p:txBody>
      </p:sp>
      <p:sp>
        <p:nvSpPr>
          <p:cNvPr id="3" name="Espace réservé du contenu 2">
            <a:extLst>
              <a:ext uri="{FF2B5EF4-FFF2-40B4-BE49-F238E27FC236}">
                <a16:creationId xmlns:a16="http://schemas.microsoft.com/office/drawing/2014/main" id="{337CD650-425E-A949-BB95-C8558BAE0D9B}"/>
              </a:ext>
            </a:extLst>
          </p:cNvPr>
          <p:cNvSpPr>
            <a:spLocks noGrp="1"/>
          </p:cNvSpPr>
          <p:nvPr>
            <p:ph idx="1"/>
          </p:nvPr>
        </p:nvSpPr>
        <p:spPr/>
        <p:txBody>
          <a:bodyPr>
            <a:normAutofit/>
          </a:bodyPr>
          <a:lstStyle/>
          <a:p>
            <a:r>
              <a:rPr lang="fr-FR" dirty="0"/>
              <a:t>CORBIN Alain, COURTINE Jean-Jacques, VIGARELLO Georges (</a:t>
            </a:r>
            <a:r>
              <a:rPr lang="fr-FR" dirty="0" err="1"/>
              <a:t>dir</a:t>
            </a:r>
            <a:r>
              <a:rPr lang="fr-FR" dirty="0"/>
              <a:t>.), </a:t>
            </a:r>
            <a:r>
              <a:rPr lang="fr-FR" i="1" dirty="0"/>
              <a:t>Histoire du corps, </a:t>
            </a:r>
            <a:r>
              <a:rPr lang="fr-FR" dirty="0"/>
              <a:t>Paris, Seuil, 2005, 3 volumes, format poche.</a:t>
            </a:r>
          </a:p>
          <a:p>
            <a:r>
              <a:rPr lang="fr-FR" dirty="0"/>
              <a:t>BOURDELAIS Patrice et FAURE Olivier (</a:t>
            </a:r>
            <a:r>
              <a:rPr lang="fr-FR" dirty="0" err="1"/>
              <a:t>dir</a:t>
            </a:r>
            <a:r>
              <a:rPr lang="fr-FR" dirty="0"/>
              <a:t>.), </a:t>
            </a:r>
            <a:r>
              <a:rPr lang="fr-FR" i="1" dirty="0"/>
              <a:t>Les nouvelles pratiques de santé. Acteurs, objets, logiques sociales, (XVIII°-XX° siècles)</a:t>
            </a:r>
            <a:r>
              <a:rPr lang="fr-FR" dirty="0"/>
              <a:t>, Paris, Belin, 2005</a:t>
            </a:r>
          </a:p>
          <a:p>
            <a:r>
              <a:rPr lang="fr-FR" dirty="0"/>
              <a:t>FRIOUX Stéphane, FOURNIER Patrick, CHAUVEAU Sophie, </a:t>
            </a:r>
            <a:r>
              <a:rPr lang="fr-FR" i="1" dirty="0"/>
              <a:t>Hygiène et santé en Europe de la fin du XVIIIème siècle aux lendemains de la Première Guerre mondiale,</a:t>
            </a:r>
            <a:r>
              <a:rPr lang="fr-FR" dirty="0"/>
              <a:t> Paris, </a:t>
            </a:r>
            <a:r>
              <a:rPr lang="fr-FR" dirty="0" err="1"/>
              <a:t>Sedes</a:t>
            </a:r>
            <a:r>
              <a:rPr lang="fr-FR" dirty="0"/>
              <a:t>, 2011</a:t>
            </a:r>
          </a:p>
          <a:p>
            <a:r>
              <a:rPr lang="fr-FR" dirty="0"/>
              <a:t>THENARD-DUVIVIER Franck, </a:t>
            </a:r>
            <a:r>
              <a:rPr lang="fr-FR" i="1" dirty="0"/>
              <a:t>Hygiène, santé et protection sociale, de la fin du XVIII° s à nos jours, </a:t>
            </a:r>
            <a:r>
              <a:rPr lang="fr-FR" dirty="0"/>
              <a:t>Paris, Ellipses, 2012</a:t>
            </a:r>
          </a:p>
          <a:p>
            <a:endParaRPr lang="fr-FR" dirty="0"/>
          </a:p>
        </p:txBody>
      </p:sp>
    </p:spTree>
    <p:extLst>
      <p:ext uri="{BB962C8B-B14F-4D97-AF65-F5344CB8AC3E}">
        <p14:creationId xmlns:p14="http://schemas.microsoft.com/office/powerpoint/2010/main" val="5720097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DEC989E-8756-DD4D-83FE-807469B72837}"/>
              </a:ext>
            </a:extLst>
          </p:cNvPr>
          <p:cNvSpPr>
            <a:spLocks noGrp="1"/>
          </p:cNvSpPr>
          <p:nvPr>
            <p:ph type="title"/>
          </p:nvPr>
        </p:nvSpPr>
        <p:spPr>
          <a:xfrm>
            <a:off x="0" y="365125"/>
            <a:ext cx="11353800" cy="1325563"/>
          </a:xfrm>
        </p:spPr>
        <p:txBody>
          <a:bodyPr/>
          <a:lstStyle/>
          <a:p>
            <a:r>
              <a:rPr lang="fr-FR" dirty="0"/>
              <a:t> Le corps a une histoire, des représentations…</a:t>
            </a:r>
          </a:p>
        </p:txBody>
      </p:sp>
      <p:pic>
        <p:nvPicPr>
          <p:cNvPr id="5" name="Espace réservé du contenu 4">
            <a:extLst>
              <a:ext uri="{FF2B5EF4-FFF2-40B4-BE49-F238E27FC236}">
                <a16:creationId xmlns:a16="http://schemas.microsoft.com/office/drawing/2014/main" id="{2A384593-B91D-6B45-996A-0606ECEDF7C5}"/>
              </a:ext>
            </a:extLst>
          </p:cNvPr>
          <p:cNvPicPr>
            <a:picLocks noGrp="1" noChangeAspect="1"/>
          </p:cNvPicPr>
          <p:nvPr>
            <p:ph idx="1"/>
          </p:nvPr>
        </p:nvPicPr>
        <p:blipFill>
          <a:blip r:embed="rId2"/>
          <a:stretch>
            <a:fillRect/>
          </a:stretch>
        </p:blipFill>
        <p:spPr>
          <a:xfrm>
            <a:off x="1185333" y="1483872"/>
            <a:ext cx="3048000" cy="4064000"/>
          </a:xfrm>
        </p:spPr>
      </p:pic>
      <p:sp>
        <p:nvSpPr>
          <p:cNvPr id="6" name="ZoneTexte 5">
            <a:extLst>
              <a:ext uri="{FF2B5EF4-FFF2-40B4-BE49-F238E27FC236}">
                <a16:creationId xmlns:a16="http://schemas.microsoft.com/office/drawing/2014/main" id="{02667B7E-4218-4E42-9068-E325E733F45B}"/>
              </a:ext>
            </a:extLst>
          </p:cNvPr>
          <p:cNvSpPr txBox="1"/>
          <p:nvPr/>
        </p:nvSpPr>
        <p:spPr>
          <a:xfrm>
            <a:off x="488598" y="5644092"/>
            <a:ext cx="3383491" cy="923330"/>
          </a:xfrm>
          <a:prstGeom prst="rect">
            <a:avLst/>
          </a:prstGeom>
          <a:noFill/>
        </p:spPr>
        <p:txBody>
          <a:bodyPr wrap="square" rtlCol="0">
            <a:spAutoFit/>
          </a:bodyPr>
          <a:lstStyle/>
          <a:p>
            <a:r>
              <a:rPr lang="fr-FR" dirty="0"/>
              <a:t>Plancha anatomique, pour l’enseignement </a:t>
            </a:r>
          </a:p>
          <a:p>
            <a:r>
              <a:rPr lang="fr-FR" dirty="0"/>
              <a:t>de la médecine, début XIXe siècle</a:t>
            </a:r>
          </a:p>
        </p:txBody>
      </p:sp>
      <p:sp>
        <p:nvSpPr>
          <p:cNvPr id="3" name="Rectangle 1">
            <a:extLst>
              <a:ext uri="{FF2B5EF4-FFF2-40B4-BE49-F238E27FC236}">
                <a16:creationId xmlns:a16="http://schemas.microsoft.com/office/drawing/2014/main" id="{4EC99A1A-4B68-45A4-6E04-B8A1F0CFAC74}"/>
              </a:ext>
            </a:extLst>
          </p:cNvPr>
          <p:cNvSpPr>
            <a:spLocks noChangeArrowheads="1"/>
          </p:cNvSpPr>
          <p:nvPr/>
        </p:nvSpPr>
        <p:spPr bwMode="auto">
          <a:xfrm>
            <a:off x="9613385" y="1690689"/>
            <a:ext cx="2090018" cy="47786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fr-FR" altLang="fr-FR" sz="1800" b="0" i="0" u="none" strike="noStrike" cap="none" normalizeH="0" baseline="0" dirty="0">
                <a:ln>
                  <a:noFill/>
                </a:ln>
                <a:solidFill>
                  <a:schemeClr val="tx1"/>
                </a:solidFill>
                <a:effectLst/>
                <a:latin typeface="Arial" panose="020B0604020202020204" pitchFamily="34" charset="0"/>
              </a:rPr>
              <a:t>  Le discobole sculpté par Myron vers 480-440 av J..C</a:t>
            </a:r>
            <a:r>
              <a:rPr kumimoji="0" lang="fr-FR" altLang="fr-FR" sz="48000" b="0" i="0" u="none" strike="noStrike" cap="none" normalizeH="0" baseline="0" dirty="0">
                <a:ln>
                  <a:noFill/>
                </a:ln>
                <a:solidFill>
                  <a:schemeClr val="tx1"/>
                </a:solidFill>
                <a:effectLst/>
                <a:latin typeface="Arial" panose="020B0604020202020204" pitchFamily="34" charset="0"/>
                <a:hlinkClick r:id="rId3"/>
              </a:rPr>
              <a:t>     </a:t>
            </a:r>
            <a:r>
              <a:rPr kumimoji="0" lang="fr-FR" altLang="fr-FR" sz="1800" b="0" i="0" u="none" strike="noStrike" cap="none" normalizeH="0" baseline="0" dirty="0">
                <a:ln>
                  <a:noFill/>
                </a:ln>
                <a:solidFill>
                  <a:schemeClr val="tx1"/>
                </a:solidFill>
                <a:effectLst/>
                <a:latin typeface="Arial" panose="020B0604020202020204" pitchFamily="34" charset="0"/>
                <a:hlinkClick r:id="rId3"/>
              </a:rPr>
              <a:t>  </a:t>
            </a:r>
            <a:r>
              <a:rPr kumimoji="0" lang="fr-FR" altLang="fr-FR" sz="16300" b="0" i="0" u="none" strike="noStrike" cap="none" normalizeH="0" baseline="0" dirty="0">
                <a:ln>
                  <a:noFill/>
                </a:ln>
                <a:solidFill>
                  <a:schemeClr val="tx1"/>
                </a:solidFill>
                <a:effectLst/>
                <a:latin typeface="Arial" panose="020B0604020202020204" pitchFamily="34" charset="0"/>
                <a:hlinkClick r:id="rId3"/>
              </a:rPr>
              <a:t>     </a:t>
            </a:r>
            <a:r>
              <a:rPr kumimoji="0" lang="fr-FR" altLang="fr-FR" sz="1800" b="0" i="0" u="none" strike="noStrike" cap="none" normalizeH="0" baseline="0" dirty="0">
                <a:ln>
                  <a:noFill/>
                </a:ln>
                <a:solidFill>
                  <a:schemeClr val="tx1"/>
                </a:solidFill>
                <a:effectLst/>
                <a:latin typeface="Arial" panose="020B0604020202020204" pitchFamily="34" charset="0"/>
                <a:hlinkClick r:id="rId3"/>
              </a:rPr>
              <a:t>600 × 600</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pic>
        <p:nvPicPr>
          <p:cNvPr id="1026" name="Picture 2" descr="L'Essentiel : La sculpture grecque, un certain idéal du Beau">
            <a:hlinkClick r:id="rId3"/>
            <a:extLst>
              <a:ext uri="{FF2B5EF4-FFF2-40B4-BE49-F238E27FC236}">
                <a16:creationId xmlns:a16="http://schemas.microsoft.com/office/drawing/2014/main" id="{017D0539-77BF-57FB-0085-3D26412DE0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38804" y="2057400"/>
            <a:ext cx="3472929" cy="3856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61255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AD1280C-B0A1-DBA7-5903-E1030A0CE526}"/>
              </a:ext>
            </a:extLst>
          </p:cNvPr>
          <p:cNvSpPr>
            <a:spLocks noGrp="1"/>
          </p:cNvSpPr>
          <p:nvPr>
            <p:ph type="title"/>
          </p:nvPr>
        </p:nvSpPr>
        <p:spPr>
          <a:xfrm>
            <a:off x="1234440" y="5996365"/>
            <a:ext cx="4587240" cy="747395"/>
          </a:xfrm>
        </p:spPr>
        <p:txBody>
          <a:bodyPr>
            <a:normAutofit fontScale="90000"/>
          </a:bodyPr>
          <a:lstStyle/>
          <a:p>
            <a:r>
              <a:rPr lang="fr-FR" sz="2400" dirty="0"/>
              <a:t>Nu féminin assis sur un divan, Amadeo Modigliani, 1917, 100x65</a:t>
            </a:r>
          </a:p>
        </p:txBody>
      </p:sp>
      <p:sp>
        <p:nvSpPr>
          <p:cNvPr id="3" name="Espace réservé du contenu 2">
            <a:extLst>
              <a:ext uri="{FF2B5EF4-FFF2-40B4-BE49-F238E27FC236}">
                <a16:creationId xmlns:a16="http://schemas.microsoft.com/office/drawing/2014/main" id="{31CC0FFD-E14B-28C6-C051-AB661451410C}"/>
              </a:ext>
            </a:extLst>
          </p:cNvPr>
          <p:cNvSpPr>
            <a:spLocks noGrp="1"/>
          </p:cNvSpPr>
          <p:nvPr>
            <p:ph idx="1"/>
          </p:nvPr>
        </p:nvSpPr>
        <p:spPr>
          <a:xfrm>
            <a:off x="1493520" y="629761"/>
            <a:ext cx="3530600" cy="5598477"/>
          </a:xfrm>
        </p:spPr>
        <p:txBody>
          <a:bodyPr/>
          <a:lstStyle/>
          <a:p>
            <a:endParaRPr lang="fr-FR" dirty="0"/>
          </a:p>
          <a:p>
            <a:endParaRPr lang="fr-FR" dirty="0"/>
          </a:p>
        </p:txBody>
      </p:sp>
      <p:pic>
        <p:nvPicPr>
          <p:cNvPr id="2050" name="Picture 2">
            <a:hlinkClick r:id="rId2"/>
            <a:extLst>
              <a:ext uri="{FF2B5EF4-FFF2-40B4-BE49-F238E27FC236}">
                <a16:creationId xmlns:a16="http://schemas.microsoft.com/office/drawing/2014/main" id="{E7FB6443-C9BE-5349-B02B-0B5537B091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9107" y="243840"/>
            <a:ext cx="3789523" cy="57525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55A3E4E0-08B1-01FD-299D-85DDF027C09B}"/>
              </a:ext>
            </a:extLst>
          </p:cNvPr>
          <p:cNvSpPr>
            <a:spLocks noChangeArrowheads="1"/>
          </p:cNvSpPr>
          <p:nvPr/>
        </p:nvSpPr>
        <p:spPr bwMode="auto">
          <a:xfrm flipH="1">
            <a:off x="9976977" y="3650816"/>
            <a:ext cx="10932303" cy="16466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dirty="0">
                <a:ln>
                  <a:noFill/>
                </a:ln>
                <a:solidFill>
                  <a:schemeClr val="tx1"/>
                </a:solidFill>
                <a:effectLst/>
                <a:latin typeface="Arial" panose="020B0604020202020204" pitchFamily="34" charset="0"/>
              </a:rPr>
              <a:t>  </a:t>
            </a:r>
            <a:r>
              <a:rPr kumimoji="0" lang="fr-FR" altLang="fr-FR" sz="53200" b="0" i="0" u="none" strike="noStrike" cap="none" normalizeH="0" baseline="0" dirty="0">
                <a:ln>
                  <a:noFill/>
                </a:ln>
                <a:solidFill>
                  <a:schemeClr val="tx1"/>
                </a:solidFill>
                <a:effectLst/>
                <a:latin typeface="Arial" panose="020B0604020202020204" pitchFamily="34" charset="0"/>
                <a:hlinkClick r:id="rId4"/>
              </a:rPr>
              <a:t>       </a:t>
            </a:r>
            <a:r>
              <a:rPr kumimoji="0" lang="fr-FR" altLang="fr-FR" sz="1800" b="0" i="0" u="none" strike="noStrike" cap="none" normalizeH="0" baseline="0" dirty="0">
                <a:ln>
                  <a:noFill/>
                </a:ln>
                <a:solidFill>
                  <a:schemeClr val="tx1"/>
                </a:solidFill>
                <a:effectLst/>
                <a:latin typeface="Arial" panose="020B0604020202020204" pitchFamily="34" charset="0"/>
                <a:hlinkClick r:id="rId4"/>
              </a:rPr>
              <a:t>  </a:t>
            </a:r>
            <a:r>
              <a:rPr kumimoji="0" lang="fr-FR" altLang="fr-FR" sz="11800" b="0" i="0" u="none" strike="noStrike" cap="none" normalizeH="0" baseline="0" dirty="0">
                <a:ln>
                  <a:noFill/>
                </a:ln>
                <a:solidFill>
                  <a:schemeClr val="tx1"/>
                </a:solidFill>
                <a:effectLst/>
                <a:latin typeface="Arial" panose="020B0604020202020204" pitchFamily="34" charset="0"/>
                <a:hlinkClick r:id="rId4"/>
              </a:rPr>
              <a:t>       </a:t>
            </a:r>
            <a:r>
              <a:rPr kumimoji="0" lang="fr-FR" altLang="fr-FR" sz="1800" b="0" i="0" u="none" strike="noStrike" cap="none" normalizeH="0" baseline="0" dirty="0">
                <a:ln>
                  <a:noFill/>
                </a:ln>
                <a:solidFill>
                  <a:schemeClr val="tx1"/>
                </a:solidFill>
                <a:effectLst/>
                <a:latin typeface="Arial" panose="020B0604020202020204" pitchFamily="34" charset="0"/>
                <a:hlinkClick r:id="rId4"/>
              </a:rPr>
              <a:t>1 000 × 665</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pic>
        <p:nvPicPr>
          <p:cNvPr id="2053" name="Picture 5" descr="Le Sport Chez La Femme - Blog Eric Favre | Sport Nutrition ...">
            <a:hlinkClick r:id="rId4"/>
            <a:extLst>
              <a:ext uri="{FF2B5EF4-FFF2-40B4-BE49-F238E27FC236}">
                <a16:creationId xmlns:a16="http://schemas.microsoft.com/office/drawing/2014/main" id="{A88E1B3B-7E9D-C518-4072-77BB1D9A903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67104" y="2529840"/>
            <a:ext cx="4808766" cy="319783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Le Sport Chez La Femme - Blog Eric Favre | Sport Nutrition ...">
            <a:extLst>
              <a:ext uri="{FF2B5EF4-FFF2-40B4-BE49-F238E27FC236}">
                <a16:creationId xmlns:a16="http://schemas.microsoft.com/office/drawing/2014/main" id="{B6F33D1A-0C33-6506-E1D7-A41E816FA7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920091" y="-1932107"/>
            <a:ext cx="1067547" cy="711698"/>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a:extLst>
              <a:ext uri="{FF2B5EF4-FFF2-40B4-BE49-F238E27FC236}">
                <a16:creationId xmlns:a16="http://schemas.microsoft.com/office/drawing/2014/main" id="{5DF07263-2FB2-D89D-6B3D-56749C9D3E32}"/>
              </a:ext>
            </a:extLst>
          </p:cNvPr>
          <p:cNvSpPr txBox="1"/>
          <p:nvPr/>
        </p:nvSpPr>
        <p:spPr>
          <a:xfrm>
            <a:off x="7223760" y="746760"/>
            <a:ext cx="4617720" cy="646331"/>
          </a:xfrm>
          <a:prstGeom prst="rect">
            <a:avLst/>
          </a:prstGeom>
          <a:noFill/>
        </p:spPr>
        <p:txBody>
          <a:bodyPr wrap="square" rtlCol="0">
            <a:spAutoFit/>
          </a:bodyPr>
          <a:lstStyle/>
          <a:p>
            <a:r>
              <a:rPr lang="fr-FR" dirty="0"/>
              <a:t>Photographie anonyme d’une femme sportive, blog sur l ’alimentation des sportives, 2020 </a:t>
            </a:r>
          </a:p>
        </p:txBody>
      </p:sp>
    </p:spTree>
    <p:extLst>
      <p:ext uri="{BB962C8B-B14F-4D97-AF65-F5344CB8AC3E}">
        <p14:creationId xmlns:p14="http://schemas.microsoft.com/office/powerpoint/2010/main" val="19871398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14F2962-E8A7-3D6D-C864-69CF4C48C7D9}"/>
              </a:ext>
            </a:extLst>
          </p:cNvPr>
          <p:cNvSpPr>
            <a:spLocks noGrp="1"/>
          </p:cNvSpPr>
          <p:nvPr>
            <p:ph type="title"/>
          </p:nvPr>
        </p:nvSpPr>
        <p:spPr>
          <a:xfrm>
            <a:off x="853440" y="1825625"/>
            <a:ext cx="10515600" cy="1325563"/>
          </a:xfrm>
        </p:spPr>
        <p:txBody>
          <a:bodyPr/>
          <a:lstStyle/>
          <a:p>
            <a:r>
              <a:rPr lang="fr-FR" dirty="0"/>
              <a:t>Le corps pensé </a:t>
            </a:r>
            <a:br>
              <a:rPr lang="fr-FR" dirty="0"/>
            </a:br>
            <a:endParaRPr lang="fr-FR" dirty="0"/>
          </a:p>
        </p:txBody>
      </p:sp>
      <p:sp>
        <p:nvSpPr>
          <p:cNvPr id="3" name="Espace réservé du contenu 2">
            <a:extLst>
              <a:ext uri="{FF2B5EF4-FFF2-40B4-BE49-F238E27FC236}">
                <a16:creationId xmlns:a16="http://schemas.microsoft.com/office/drawing/2014/main" id="{6F1D95DF-4D0B-CF08-C1D7-F502EACD4C5E}"/>
              </a:ext>
            </a:extLst>
          </p:cNvPr>
          <p:cNvSpPr>
            <a:spLocks noGrp="1"/>
          </p:cNvSpPr>
          <p:nvPr>
            <p:ph idx="1"/>
          </p:nvPr>
        </p:nvSpPr>
        <p:spPr>
          <a:xfrm>
            <a:off x="426720" y="1825625"/>
            <a:ext cx="10515600" cy="4803774"/>
          </a:xfrm>
        </p:spPr>
        <p:txBody>
          <a:bodyPr>
            <a:normAutofit/>
          </a:bodyPr>
          <a:lstStyle/>
          <a:p>
            <a:r>
              <a:rPr lang="fr-FR" sz="4000" dirty="0"/>
              <a:t>1_</a:t>
            </a:r>
          </a:p>
          <a:p>
            <a:pPr lvl="1"/>
            <a:r>
              <a:rPr lang="fr-FR" dirty="0"/>
              <a:t>Préserver la vie</a:t>
            </a:r>
          </a:p>
          <a:p>
            <a:pPr lvl="1"/>
            <a:r>
              <a:rPr lang="fr-FR" dirty="0"/>
              <a:t>L’environnement, l’air, l’eau</a:t>
            </a:r>
          </a:p>
          <a:p>
            <a:pPr lvl="1"/>
            <a:r>
              <a:rPr lang="fr-FR" dirty="0"/>
              <a:t>la fonctionnalité</a:t>
            </a:r>
          </a:p>
          <a:p>
            <a:pPr lvl="1"/>
            <a:r>
              <a:rPr lang="fr-FR" dirty="0"/>
              <a:t>La force de travail</a:t>
            </a:r>
          </a:p>
          <a:p>
            <a:pPr lvl="1"/>
            <a:endParaRPr lang="fr-FR" dirty="0"/>
          </a:p>
          <a:p>
            <a:pPr marL="457200" lvl="1" indent="0">
              <a:buNone/>
            </a:pPr>
            <a:r>
              <a:rPr lang="fr-FR" sz="3200" dirty="0"/>
              <a:t>2-Le corps représenté </a:t>
            </a:r>
          </a:p>
          <a:p>
            <a:pPr lvl="2"/>
            <a:r>
              <a:rPr lang="fr-FR" dirty="0"/>
              <a:t>L’art, les modes</a:t>
            </a:r>
          </a:p>
          <a:p>
            <a:pPr lvl="2"/>
            <a:r>
              <a:rPr lang="fr-FR" dirty="0"/>
              <a:t>Le travail</a:t>
            </a:r>
          </a:p>
          <a:p>
            <a:pPr lvl="2"/>
            <a:r>
              <a:rPr lang="fr-FR" dirty="0"/>
              <a:t>Le sport</a:t>
            </a:r>
          </a:p>
          <a:p>
            <a:pPr lvl="2"/>
            <a:r>
              <a:rPr lang="fr-FR" dirty="0"/>
              <a:t>Féminité et virilité</a:t>
            </a:r>
          </a:p>
          <a:p>
            <a:pPr lvl="2"/>
            <a:endParaRPr lang="fr-FR" dirty="0"/>
          </a:p>
        </p:txBody>
      </p:sp>
      <p:sp>
        <p:nvSpPr>
          <p:cNvPr id="4" name="ZoneTexte 3">
            <a:extLst>
              <a:ext uri="{FF2B5EF4-FFF2-40B4-BE49-F238E27FC236}">
                <a16:creationId xmlns:a16="http://schemas.microsoft.com/office/drawing/2014/main" id="{72F8337F-4786-08CF-0904-E83CCE29C41A}"/>
              </a:ext>
            </a:extLst>
          </p:cNvPr>
          <p:cNvSpPr txBox="1"/>
          <p:nvPr/>
        </p:nvSpPr>
        <p:spPr>
          <a:xfrm>
            <a:off x="2011680" y="408785"/>
            <a:ext cx="6934200" cy="646331"/>
          </a:xfrm>
          <a:prstGeom prst="rect">
            <a:avLst/>
          </a:prstGeom>
          <a:noFill/>
        </p:spPr>
        <p:txBody>
          <a:bodyPr wrap="square" rtlCol="0">
            <a:spAutoFit/>
          </a:bodyPr>
          <a:lstStyle/>
          <a:p>
            <a:r>
              <a:rPr lang="fr-FR" sz="3600" dirty="0"/>
              <a:t>I- Le corps pensé et  représenté</a:t>
            </a:r>
          </a:p>
        </p:txBody>
      </p:sp>
    </p:spTree>
    <p:extLst>
      <p:ext uri="{BB962C8B-B14F-4D97-AF65-F5344CB8AC3E}">
        <p14:creationId xmlns:p14="http://schemas.microsoft.com/office/powerpoint/2010/main" val="15740600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61AD9F2-672D-9345-95CB-EC3D0EA028A3}"/>
              </a:ext>
            </a:extLst>
          </p:cNvPr>
          <p:cNvSpPr>
            <a:spLocks noGrp="1"/>
          </p:cNvSpPr>
          <p:nvPr>
            <p:ph type="title"/>
          </p:nvPr>
        </p:nvSpPr>
        <p:spPr>
          <a:xfrm>
            <a:off x="689918" y="-1109055"/>
            <a:ext cx="10515600" cy="1325563"/>
          </a:xfrm>
        </p:spPr>
        <p:txBody>
          <a:bodyPr>
            <a:normAutofit fontScale="90000"/>
          </a:bodyPr>
          <a:lstStyle/>
          <a:p>
            <a:br>
              <a:rPr lang="es-ES" sz="3200" dirty="0"/>
            </a:br>
            <a:br>
              <a:rPr lang="es-ES" sz="3200" dirty="0"/>
            </a:br>
            <a:r>
              <a:rPr lang="es-ES" dirty="0"/>
              <a:t>Le corps </a:t>
            </a:r>
            <a:r>
              <a:rPr lang="es-ES" dirty="0" err="1"/>
              <a:t>au</a:t>
            </a:r>
            <a:r>
              <a:rPr lang="es-ES" dirty="0"/>
              <a:t> </a:t>
            </a:r>
            <a:r>
              <a:rPr lang="es-ES" dirty="0" err="1"/>
              <a:t>travail</a:t>
            </a:r>
            <a:r>
              <a:rPr lang="es-ES" dirty="0"/>
              <a:t> et la </a:t>
            </a:r>
            <a:r>
              <a:rPr lang="es-ES" dirty="0" err="1"/>
              <a:t>virilité</a:t>
            </a:r>
            <a:r>
              <a:rPr lang="es-ES" dirty="0"/>
              <a:t> </a:t>
            </a:r>
            <a:r>
              <a:rPr lang="es-ES" dirty="0" err="1"/>
              <a:t>magnifiée</a:t>
            </a:r>
            <a:br>
              <a:rPr lang="es-ES" sz="3200" dirty="0"/>
            </a:br>
            <a:r>
              <a:rPr lang="es-ES" sz="3200" dirty="0" err="1"/>
              <a:t>Constantin</a:t>
            </a:r>
            <a:r>
              <a:rPr lang="es-ES" sz="3200" dirty="0"/>
              <a:t> </a:t>
            </a:r>
            <a:r>
              <a:rPr lang="es-ES" sz="3200" dirty="0" err="1"/>
              <a:t>Meunier</a:t>
            </a:r>
            <a:r>
              <a:rPr lang="es-ES" sz="3200" dirty="0"/>
              <a:t>, </a:t>
            </a:r>
            <a:r>
              <a:rPr lang="es-ES" sz="3200" dirty="0" err="1"/>
              <a:t>Foundry</a:t>
            </a:r>
            <a:r>
              <a:rPr lang="es-ES" sz="3200" dirty="0"/>
              <a:t> </a:t>
            </a:r>
            <a:r>
              <a:rPr lang="es-ES" sz="3200" dirty="0" err="1"/>
              <a:t>worker</a:t>
            </a:r>
            <a:r>
              <a:rPr lang="es-ES" sz="3200" dirty="0"/>
              <a:t>, 1920</a:t>
            </a:r>
            <a:br>
              <a:rPr lang="fr-FR" dirty="0"/>
            </a:br>
            <a:endParaRPr lang="fr-FR" dirty="0"/>
          </a:p>
        </p:txBody>
      </p:sp>
      <p:sp>
        <p:nvSpPr>
          <p:cNvPr id="3" name="Espace réservé du contenu 2">
            <a:extLst>
              <a:ext uri="{FF2B5EF4-FFF2-40B4-BE49-F238E27FC236}">
                <a16:creationId xmlns:a16="http://schemas.microsoft.com/office/drawing/2014/main" id="{481A9E4E-195A-8B43-BD33-67AB8B2B85D9}"/>
              </a:ext>
            </a:extLst>
          </p:cNvPr>
          <p:cNvSpPr>
            <a:spLocks noGrp="1"/>
          </p:cNvSpPr>
          <p:nvPr>
            <p:ph idx="1"/>
          </p:nvPr>
        </p:nvSpPr>
        <p:spPr>
          <a:xfrm>
            <a:off x="1375410" y="2048855"/>
            <a:ext cx="10515600" cy="4592637"/>
          </a:xfrm>
        </p:spPr>
        <p:txBody>
          <a:bodyPr/>
          <a:lstStyle/>
          <a:p>
            <a:endParaRPr lang="fr-FR" dirty="0"/>
          </a:p>
        </p:txBody>
      </p:sp>
      <p:pic>
        <p:nvPicPr>
          <p:cNvPr id="4" name="Image 3" descr="constantin-meunier-foundry-worker-1902.jpg">
            <a:extLst>
              <a:ext uri="{FF2B5EF4-FFF2-40B4-BE49-F238E27FC236}">
                <a16:creationId xmlns:a16="http://schemas.microsoft.com/office/drawing/2014/main" id="{66E819EE-AAD2-6B48-8E6E-90E633B4D3A3}"/>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250229" y="216508"/>
            <a:ext cx="7103835" cy="7101749"/>
          </a:xfrm>
          <a:prstGeom prst="rect">
            <a:avLst/>
          </a:prstGeom>
        </p:spPr>
      </p:pic>
    </p:spTree>
    <p:extLst>
      <p:ext uri="{BB962C8B-B14F-4D97-AF65-F5344CB8AC3E}">
        <p14:creationId xmlns:p14="http://schemas.microsoft.com/office/powerpoint/2010/main" val="26901618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35516FA-13D3-3A41-9B71-95B9BEADB732}"/>
              </a:ext>
            </a:extLst>
          </p:cNvPr>
          <p:cNvSpPr>
            <a:spLocks noGrp="1"/>
          </p:cNvSpPr>
          <p:nvPr>
            <p:ph type="title"/>
          </p:nvPr>
        </p:nvSpPr>
        <p:spPr/>
        <p:txBody>
          <a:bodyPr>
            <a:normAutofit fontScale="90000"/>
          </a:bodyPr>
          <a:lstStyle/>
          <a:p>
            <a:r>
              <a:rPr lang="fr-FR" dirty="0"/>
              <a:t>Le corps des femmes au travail : Ouvrières à Bruay en Artois, poussant wagonnets de la mine, 1900, un corps mis à rude épreuve</a:t>
            </a:r>
          </a:p>
        </p:txBody>
      </p:sp>
      <p:sp>
        <p:nvSpPr>
          <p:cNvPr id="3" name="Espace réservé du contenu 2">
            <a:extLst>
              <a:ext uri="{FF2B5EF4-FFF2-40B4-BE49-F238E27FC236}">
                <a16:creationId xmlns:a16="http://schemas.microsoft.com/office/drawing/2014/main" id="{FCC55D21-9CFE-594C-AB10-F386E9CD2FF2}"/>
              </a:ext>
            </a:extLst>
          </p:cNvPr>
          <p:cNvSpPr>
            <a:spLocks noGrp="1"/>
          </p:cNvSpPr>
          <p:nvPr>
            <p:ph idx="1"/>
          </p:nvPr>
        </p:nvSpPr>
        <p:spPr/>
        <p:txBody>
          <a:bodyPr/>
          <a:lstStyle/>
          <a:p>
            <a:pPr marL="0" indent="0">
              <a:buNone/>
            </a:pPr>
            <a:endParaRPr lang="fr-FR" dirty="0"/>
          </a:p>
        </p:txBody>
      </p:sp>
      <p:pic>
        <p:nvPicPr>
          <p:cNvPr id="4" name="Espace réservé du contenu 3">
            <a:extLst>
              <a:ext uri="{FF2B5EF4-FFF2-40B4-BE49-F238E27FC236}">
                <a16:creationId xmlns:a16="http://schemas.microsoft.com/office/drawing/2014/main" id="{B3BF021D-F695-AC41-A2F4-EBA340F7442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560541" y="1270557"/>
            <a:ext cx="6116979" cy="6568641"/>
          </a:xfrm>
          <a:prstGeom prst="rect">
            <a:avLst/>
          </a:prstGeom>
        </p:spPr>
      </p:pic>
    </p:spTree>
    <p:extLst>
      <p:ext uri="{BB962C8B-B14F-4D97-AF65-F5344CB8AC3E}">
        <p14:creationId xmlns:p14="http://schemas.microsoft.com/office/powerpoint/2010/main" val="39405679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F080165-5527-7F4C-83F5-B0D96BA98B15}"/>
              </a:ext>
            </a:extLst>
          </p:cNvPr>
          <p:cNvSpPr>
            <a:spLocks noGrp="1"/>
          </p:cNvSpPr>
          <p:nvPr>
            <p:ph type="title"/>
          </p:nvPr>
        </p:nvSpPr>
        <p:spPr>
          <a:xfrm>
            <a:off x="838200" y="365125"/>
            <a:ext cx="10515600" cy="786959"/>
          </a:xfrm>
        </p:spPr>
        <p:txBody>
          <a:bodyPr/>
          <a:lstStyle/>
          <a:p>
            <a:r>
              <a:rPr lang="fr-FR" dirty="0"/>
              <a:t>Le corps nié des dactylographes</a:t>
            </a:r>
          </a:p>
        </p:txBody>
      </p:sp>
      <p:sp>
        <p:nvSpPr>
          <p:cNvPr id="3" name="Espace réservé du contenu 2">
            <a:extLst>
              <a:ext uri="{FF2B5EF4-FFF2-40B4-BE49-F238E27FC236}">
                <a16:creationId xmlns:a16="http://schemas.microsoft.com/office/drawing/2014/main" id="{F079FE28-7FB3-4F48-B6D4-D49A9646AEE9}"/>
              </a:ext>
            </a:extLst>
          </p:cNvPr>
          <p:cNvSpPr>
            <a:spLocks noGrp="1"/>
          </p:cNvSpPr>
          <p:nvPr>
            <p:ph idx="1"/>
          </p:nvPr>
        </p:nvSpPr>
        <p:spPr>
          <a:xfrm>
            <a:off x="838200" y="1285875"/>
            <a:ext cx="10515600" cy="4891088"/>
          </a:xfrm>
        </p:spPr>
        <p:txBody>
          <a:bodyPr/>
          <a:lstStyle/>
          <a:p>
            <a:endParaRPr lang="fr-FR" dirty="0"/>
          </a:p>
        </p:txBody>
      </p:sp>
      <p:sp>
        <p:nvSpPr>
          <p:cNvPr id="4" name="Rectangle 3">
            <a:extLst>
              <a:ext uri="{FF2B5EF4-FFF2-40B4-BE49-F238E27FC236}">
                <a16:creationId xmlns:a16="http://schemas.microsoft.com/office/drawing/2014/main" id="{8E0A32D8-D469-E24B-B549-71F823B00C93}"/>
              </a:ext>
            </a:extLst>
          </p:cNvPr>
          <p:cNvSpPr/>
          <p:nvPr/>
        </p:nvSpPr>
        <p:spPr>
          <a:xfrm>
            <a:off x="4001997" y="3244334"/>
            <a:ext cx="4188006" cy="369332"/>
          </a:xfrm>
          <a:prstGeom prst="rect">
            <a:avLst/>
          </a:prstGeom>
        </p:spPr>
        <p:txBody>
          <a:bodyPr wrap="none">
            <a:spAutoFit/>
          </a:bodyPr>
          <a:lstStyle/>
          <a:p>
            <a:r>
              <a:rPr lang="es-ES" dirty="0" err="1"/>
              <a:t>Constantin</a:t>
            </a:r>
            <a:r>
              <a:rPr lang="es-ES" dirty="0"/>
              <a:t> </a:t>
            </a:r>
            <a:r>
              <a:rPr lang="es-ES" dirty="0" err="1"/>
              <a:t>Meunier</a:t>
            </a:r>
            <a:r>
              <a:rPr lang="es-ES" dirty="0"/>
              <a:t>, </a:t>
            </a:r>
            <a:r>
              <a:rPr lang="es-ES" dirty="0" err="1"/>
              <a:t>Foundry</a:t>
            </a:r>
            <a:r>
              <a:rPr lang="es-ES" dirty="0"/>
              <a:t> </a:t>
            </a:r>
            <a:r>
              <a:rPr lang="es-ES" dirty="0" err="1"/>
              <a:t>worker</a:t>
            </a:r>
            <a:r>
              <a:rPr lang="es-ES" dirty="0"/>
              <a:t>, 1920</a:t>
            </a:r>
            <a:endParaRPr lang="fr-FR" dirty="0"/>
          </a:p>
        </p:txBody>
      </p:sp>
      <p:pic>
        <p:nvPicPr>
          <p:cNvPr id="5" name="Espace réservé du contenu 3">
            <a:extLst>
              <a:ext uri="{FF2B5EF4-FFF2-40B4-BE49-F238E27FC236}">
                <a16:creationId xmlns:a16="http://schemas.microsoft.com/office/drawing/2014/main" id="{289394D3-B535-E244-8D3D-7A03D80521A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043843" y="1152084"/>
            <a:ext cx="8745512" cy="5537786"/>
          </a:xfrm>
          <a:prstGeom prst="rect">
            <a:avLst/>
          </a:prstGeom>
        </p:spPr>
      </p:pic>
    </p:spTree>
    <p:extLst>
      <p:ext uri="{BB962C8B-B14F-4D97-AF65-F5344CB8AC3E}">
        <p14:creationId xmlns:p14="http://schemas.microsoft.com/office/powerpoint/2010/main" val="4097944494"/>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881</TotalTime>
  <Words>675</Words>
  <Application>Microsoft Macintosh PowerPoint</Application>
  <PresentationFormat>Grand écran</PresentationFormat>
  <Paragraphs>61</Paragraphs>
  <Slides>12</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12</vt:i4>
      </vt:variant>
    </vt:vector>
  </HeadingPairs>
  <TitlesOfParts>
    <vt:vector size="16" baseType="lpstr">
      <vt:lpstr>Arial</vt:lpstr>
      <vt:lpstr>Calibri</vt:lpstr>
      <vt:lpstr>Calibri Light</vt:lpstr>
      <vt:lpstr>Thème Office</vt:lpstr>
      <vt:lpstr>Université Paris1 Panthéon-Sorbonne</vt:lpstr>
      <vt:lpstr>Le cours abordera des notions qui peuvent apparaitre comme des données intangibles « corps », « hygiène » et « santé » mais qui sont, en réalité, des constructions sociales ancrées dans une époque, dans une histoire complexe et évolutive. Le corps comme organisme, les corps au travail, les médecines, les maladies, l’hygiène publique, la santé, l’hôpital et autres lieux de soin, le genre, seront examinés en les replaçant dans l’histoire de la société française de ces deux siècles. Nous étudierons les pratiques sociales, les représentations socio-culturelles et les politiques publiques liées à ces notions dans la France du XIXème e du XXème siècle. L’objectif face à ces domaines d’étude très vastes est de sensibiliser des étudiant.e. s -qui exerceront comme cadres de santé ou d’hygiène- à l’histoire et à la relativité de ces notions ainsi qu’aux enjeux idéologiques qui les entourent. </vt:lpstr>
      <vt:lpstr>Bibliographie indicative :  </vt:lpstr>
      <vt:lpstr> Le corps a une histoire, des représentations…</vt:lpstr>
      <vt:lpstr>Nu féminin assis sur un divan, Amadeo Modigliani, 1917, 100x65</vt:lpstr>
      <vt:lpstr>Le corps pensé  </vt:lpstr>
      <vt:lpstr>  Le corps au travail et la virilité magnifiée Constantin Meunier, Foundry worker, 1920 </vt:lpstr>
      <vt:lpstr>Le corps des femmes au travail : Ouvrières à Bruay en Artois, poussant wagonnets de la mine, 1900, un corps mis à rude épreuve</vt:lpstr>
      <vt:lpstr>Le corps nié des dactylographes</vt:lpstr>
      <vt:lpstr>La médecine et l’hygiène ont une histoire</vt:lpstr>
      <vt:lpstr>II- Corps, médecine et société</vt:lpstr>
      <vt:lpstr>III- Vers la conquête de la santé</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Université Paris1 Panthéon-Sorbonne</dc:title>
  <dc:creator>Isabelle Lespinet-Moret</dc:creator>
  <cp:lastModifiedBy>Isabelle Lespinet-Moret</cp:lastModifiedBy>
  <cp:revision>7</cp:revision>
  <dcterms:created xsi:type="dcterms:W3CDTF">2021-09-29T06:28:01Z</dcterms:created>
  <dcterms:modified xsi:type="dcterms:W3CDTF">2025-09-26T10:28:50Z</dcterms:modified>
</cp:coreProperties>
</file>