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86" r:id="rId8"/>
    <p:sldId id="288" r:id="rId9"/>
    <p:sldId id="287" r:id="rId10"/>
    <p:sldId id="290" r:id="rId11"/>
    <p:sldId id="289" r:id="rId12"/>
    <p:sldId id="291" r:id="rId13"/>
    <p:sldId id="293" r:id="rId14"/>
    <p:sldId id="294" r:id="rId15"/>
    <p:sldId id="292" r:id="rId16"/>
    <p:sldId id="295" r:id="rId17"/>
    <p:sldId id="296" r:id="rId18"/>
    <p:sldId id="297" r:id="rId19"/>
    <p:sldId id="261" r:id="rId20"/>
    <p:sldId id="274" r:id="rId21"/>
    <p:sldId id="275" r:id="rId22"/>
    <p:sldId id="276" r:id="rId23"/>
    <p:sldId id="277" r:id="rId24"/>
    <p:sldId id="278" r:id="rId25"/>
    <p:sldId id="279" r:id="rId26"/>
    <p:sldId id="267" r:id="rId27"/>
    <p:sldId id="298" r:id="rId28"/>
    <p:sldId id="299" r:id="rId29"/>
    <p:sldId id="306" r:id="rId30"/>
    <p:sldId id="301" r:id="rId31"/>
    <p:sldId id="284" r:id="rId32"/>
    <p:sldId id="300" r:id="rId33"/>
    <p:sldId id="283" r:id="rId34"/>
    <p:sldId id="282" r:id="rId35"/>
    <p:sldId id="303" r:id="rId36"/>
    <p:sldId id="281" r:id="rId37"/>
    <p:sldId id="304" r:id="rId38"/>
    <p:sldId id="305" r:id="rId39"/>
    <p:sldId id="280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6161-9487-4031-8C67-DCF1E650ACF4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8F9E-8B4F-4E31-BD3B-335A4E457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05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6161-9487-4031-8C67-DCF1E650ACF4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8F9E-8B4F-4E31-BD3B-335A4E457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60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6161-9487-4031-8C67-DCF1E650ACF4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8F9E-8B4F-4E31-BD3B-335A4E457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48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6161-9487-4031-8C67-DCF1E650ACF4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8F9E-8B4F-4E31-BD3B-335A4E457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31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6161-9487-4031-8C67-DCF1E650ACF4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8F9E-8B4F-4E31-BD3B-335A4E457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07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6161-9487-4031-8C67-DCF1E650ACF4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8F9E-8B4F-4E31-BD3B-335A4E457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57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6161-9487-4031-8C67-DCF1E650ACF4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8F9E-8B4F-4E31-BD3B-335A4E457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13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6161-9487-4031-8C67-DCF1E650ACF4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8F9E-8B4F-4E31-BD3B-335A4E457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24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6161-9487-4031-8C67-DCF1E650ACF4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8F9E-8B4F-4E31-BD3B-335A4E457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58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6161-9487-4031-8C67-DCF1E650ACF4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8F9E-8B4F-4E31-BD3B-335A4E457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98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6161-9487-4031-8C67-DCF1E650ACF4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8F9E-8B4F-4E31-BD3B-335A4E457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30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F6161-9487-4031-8C67-DCF1E650ACF4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48F9E-8B4F-4E31-BD3B-335A4E457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02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9892" cy="685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9064" y="-14420"/>
            <a:ext cx="8024936" cy="1752600"/>
          </a:xfrm>
        </p:spPr>
        <p:txBody>
          <a:bodyPr>
            <a:noAutofit/>
          </a:bodyPr>
          <a:lstStyle/>
          <a:p>
            <a:r>
              <a:rPr lang="fr-FR" sz="6000" dirty="0" smtClean="0">
                <a:solidFill>
                  <a:srgbClr val="FFFF00"/>
                </a:solidFill>
              </a:rPr>
              <a:t>Méthodes de recherches technologiques</a:t>
            </a:r>
            <a:endParaRPr lang="fr-FR" sz="6000" dirty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400894" y="443711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C000"/>
                </a:solidFill>
              </a:rPr>
              <a:t>3 octobre 2025</a:t>
            </a:r>
            <a:endParaRPr lang="fr-FR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64096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smtClean="0"/>
              <a:t>Quelle est la nature d’un bien culturel ?</a:t>
            </a:r>
          </a:p>
          <a:p>
            <a:pPr marL="0" indent="0">
              <a:buNone/>
            </a:pPr>
            <a:r>
              <a:rPr lang="fr-FR" sz="3600" b="1" u="sng" dirty="0"/>
              <a:t>Le bien culturel est composite et </a:t>
            </a:r>
            <a:r>
              <a:rPr lang="fr-FR" sz="3600" b="1" u="sng" dirty="0" smtClean="0"/>
              <a:t>polyphasé.</a:t>
            </a:r>
          </a:p>
          <a:p>
            <a:pPr marL="0" indent="0">
              <a:buNone/>
            </a:pPr>
            <a:r>
              <a:rPr lang="fr-FR" sz="3600" dirty="0"/>
              <a:t>Chaque bien culturel est un signe. </a:t>
            </a:r>
            <a:endParaRPr lang="fr-FR" sz="3600" dirty="0" smtClean="0"/>
          </a:p>
          <a:p>
            <a:pPr marL="0" indent="0">
              <a:buNone/>
            </a:pPr>
            <a:r>
              <a:rPr lang="fr-FR" sz="3600" dirty="0" smtClean="0"/>
              <a:t>Un</a:t>
            </a:r>
            <a:r>
              <a:rPr lang="fr-FR" sz="3600" dirty="0"/>
              <a:t> </a:t>
            </a:r>
            <a:r>
              <a:rPr lang="fr-FR" sz="3600" b="1" dirty="0"/>
              <a:t>signe</a:t>
            </a:r>
            <a:r>
              <a:rPr lang="fr-FR" sz="3600" dirty="0"/>
              <a:t> est une </a:t>
            </a:r>
            <a:r>
              <a:rPr lang="fr-FR" sz="3600" dirty="0" smtClean="0"/>
              <a:t>marque ou indice physique, </a:t>
            </a:r>
            <a:r>
              <a:rPr lang="fr-FR" sz="3600" dirty="0"/>
              <a:t>désignant </a:t>
            </a:r>
            <a:r>
              <a:rPr lang="fr-FR" sz="3600" dirty="0" smtClean="0"/>
              <a:t>quelque chose (</a:t>
            </a:r>
            <a:r>
              <a:rPr lang="fr-FR" sz="3600" dirty="0"/>
              <a:t>un objet ou un </a:t>
            </a:r>
            <a:r>
              <a:rPr lang="fr-FR" sz="3600" dirty="0" smtClean="0"/>
              <a:t>concept) pour </a:t>
            </a:r>
            <a:r>
              <a:rPr lang="fr-FR" sz="3600" dirty="0"/>
              <a:t>quelqu'un  et destinée à être interprétée par un tiers.</a:t>
            </a:r>
          </a:p>
          <a:p>
            <a:pPr marL="0" indent="0">
              <a:buNone/>
            </a:pPr>
            <a:endParaRPr lang="fr-FR" sz="3600" b="1" dirty="0"/>
          </a:p>
          <a:p>
            <a:pPr marL="0" indent="0">
              <a:buNone/>
            </a:pP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55408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nmondemoderne.wordpress.com/wp-content/uploads/2013/05/schema_communication_generale_jakobs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392096" cy="355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11660" y="5696381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Le bien culturel est composite</a:t>
            </a:r>
            <a:endParaRPr lang="fr-FR" sz="3600" b="1" dirty="0"/>
          </a:p>
        </p:txBody>
      </p:sp>
      <p:sp>
        <p:nvSpPr>
          <p:cNvPr id="6" name="Ellipse 5"/>
          <p:cNvSpPr/>
          <p:nvPr/>
        </p:nvSpPr>
        <p:spPr>
          <a:xfrm>
            <a:off x="1043608" y="1254834"/>
            <a:ext cx="2376264" cy="1329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08104" y="1257853"/>
            <a:ext cx="2376264" cy="1329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39552" y="472514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Il y a des personnes</a:t>
            </a:r>
            <a:endParaRPr lang="fr-FR" sz="3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788024" y="4554911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Il y a de la matière configurée</a:t>
            </a:r>
            <a:endParaRPr lang="fr-FR" sz="3600" dirty="0"/>
          </a:p>
        </p:txBody>
      </p:sp>
      <p:sp>
        <p:nvSpPr>
          <p:cNvPr id="13" name="Ellipse 12"/>
          <p:cNvSpPr/>
          <p:nvPr/>
        </p:nvSpPr>
        <p:spPr>
          <a:xfrm rot="5400000">
            <a:off x="2205611" y="1422651"/>
            <a:ext cx="4516754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0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 animBg="1"/>
      <p:bldP spid="9" grpId="0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nmondemoderne.wordpress.com/wp-content/uploads/2013/05/schema_communication_generale_jakobs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392096" cy="355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6082489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Le bien culturel est polyphasé</a:t>
            </a:r>
            <a:endParaRPr lang="fr-FR" sz="3600" b="1" dirty="0"/>
          </a:p>
        </p:txBody>
      </p:sp>
      <p:sp>
        <p:nvSpPr>
          <p:cNvPr id="6" name="Ellipse 5"/>
          <p:cNvSpPr/>
          <p:nvPr/>
        </p:nvSpPr>
        <p:spPr>
          <a:xfrm>
            <a:off x="971600" y="548680"/>
            <a:ext cx="4896544" cy="3816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23528" y="4532353"/>
            <a:ext cx="8388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La relation entre le destinateur et la matière configurée n’a pas nécessairement lieu en même temps que celle du destinataire</a:t>
            </a:r>
            <a:endParaRPr lang="fr-FR" sz="3200" dirty="0"/>
          </a:p>
        </p:txBody>
      </p:sp>
      <p:sp>
        <p:nvSpPr>
          <p:cNvPr id="9" name="Ellipse 8"/>
          <p:cNvSpPr/>
          <p:nvPr/>
        </p:nvSpPr>
        <p:spPr>
          <a:xfrm>
            <a:off x="2843808" y="332656"/>
            <a:ext cx="4896544" cy="381642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46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5"/>
          <a:stretch/>
        </p:blipFill>
        <p:spPr bwMode="auto">
          <a:xfrm flipH="1">
            <a:off x="971601" y="222992"/>
            <a:ext cx="4320479" cy="430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6082489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Le bien culturel est polyphasé</a:t>
            </a:r>
            <a:endParaRPr lang="fr-FR" sz="3600" b="1" dirty="0"/>
          </a:p>
        </p:txBody>
      </p:sp>
      <p:sp>
        <p:nvSpPr>
          <p:cNvPr id="6" name="Ellipse 5"/>
          <p:cNvSpPr/>
          <p:nvPr/>
        </p:nvSpPr>
        <p:spPr>
          <a:xfrm>
            <a:off x="971600" y="548680"/>
            <a:ext cx="4896544" cy="3816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23528" y="4532353"/>
            <a:ext cx="8388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La relation entre le destinateur et la matière configurée n’a pas nécessairement lieu en même temps que celle du destinataire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2139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082489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Le bien culturel est polyphasé</a:t>
            </a:r>
            <a:endParaRPr lang="fr-FR" sz="36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92" b="17874"/>
          <a:stretch/>
        </p:blipFill>
        <p:spPr bwMode="auto">
          <a:xfrm flipH="1">
            <a:off x="3491880" y="652313"/>
            <a:ext cx="4248472" cy="371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28" y="4532353"/>
            <a:ext cx="8388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La relation entre le destinateur et la matière configurée n’a pas nécessairement lieu en même temps que celle du destinataire</a:t>
            </a:r>
            <a:endParaRPr lang="fr-FR" sz="3200" dirty="0"/>
          </a:p>
        </p:txBody>
      </p:sp>
      <p:sp>
        <p:nvSpPr>
          <p:cNvPr id="9" name="Ellipse 8"/>
          <p:cNvSpPr/>
          <p:nvPr/>
        </p:nvSpPr>
        <p:spPr>
          <a:xfrm>
            <a:off x="2843808" y="332656"/>
            <a:ext cx="4896544" cy="381642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0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nmondemoderne.wordpress.com/wp-content/uploads/2013/05/schema_communication_generale_jakobs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392096" cy="355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8604" y="493942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Le bien culturel est composite et polyphasé.</a:t>
            </a:r>
            <a:endParaRPr lang="fr-FR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331640" y="259858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</a:t>
            </a:r>
            <a:r>
              <a:rPr lang="fr-FR" dirty="0" smtClean="0"/>
              <a:t>bjet dynamique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873000" y="429309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</a:t>
            </a:r>
            <a:r>
              <a:rPr lang="fr-FR" dirty="0" smtClean="0"/>
              <a:t>bjet immédiat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228184" y="258767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</a:t>
            </a:r>
            <a:r>
              <a:rPr lang="fr-FR" dirty="0" smtClean="0"/>
              <a:t>bjet dynamique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971600" y="1268760"/>
            <a:ext cx="2376264" cy="1329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63949" y="561427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On distingue un objet dynamique qui est relationnel </a:t>
            </a:r>
            <a:endParaRPr lang="fr-FR" sz="2800" b="1" dirty="0"/>
          </a:p>
        </p:txBody>
      </p:sp>
      <p:sp>
        <p:nvSpPr>
          <p:cNvPr id="9" name="Ellipse 8"/>
          <p:cNvSpPr/>
          <p:nvPr/>
        </p:nvSpPr>
        <p:spPr>
          <a:xfrm>
            <a:off x="5508104" y="1257853"/>
            <a:ext cx="2376264" cy="1329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3040" y="6109707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et un objet immédiat qui est la matière configurée </a:t>
            </a:r>
            <a:endParaRPr lang="fr-F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419872" y="548680"/>
            <a:ext cx="2088232" cy="37444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37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 animBg="1"/>
      <p:bldP spid="2" grpId="0"/>
      <p:bldP spid="9" grpId="0" animBg="1"/>
      <p:bldP spid="10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nmondemoderne.wordpress.com/wp-content/uploads/2013/05/schema_communication_generale_jakobs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392096" cy="355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8604" y="493942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Le bien culturel est composite et polyphasé.</a:t>
            </a:r>
            <a:endParaRPr lang="fr-FR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331640" y="259858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</a:t>
            </a:r>
            <a:r>
              <a:rPr lang="fr-FR" dirty="0" smtClean="0"/>
              <a:t>bjet dynamique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873000" y="429309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</a:t>
            </a:r>
            <a:r>
              <a:rPr lang="fr-FR" dirty="0" smtClean="0"/>
              <a:t>bjet immédiat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228184" y="258767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</a:t>
            </a:r>
            <a:r>
              <a:rPr lang="fr-FR" dirty="0" smtClean="0"/>
              <a:t>bjet dynamique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971600" y="1268760"/>
            <a:ext cx="2376264" cy="1329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508104" y="1257853"/>
            <a:ext cx="2376264" cy="1329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04025" y="5627903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L’</a:t>
            </a:r>
            <a:r>
              <a:rPr lang="fr-FR" sz="3600" b="1" i="1" dirty="0" smtClean="0"/>
              <a:t>ENSEMBLE</a:t>
            </a:r>
            <a:r>
              <a:rPr lang="fr-FR" sz="3600" b="1" dirty="0" smtClean="0"/>
              <a:t> constitue le bien culturel </a:t>
            </a:r>
            <a:endParaRPr lang="fr-FR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3419872" y="548680"/>
            <a:ext cx="2088232" cy="37444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683568" y="332656"/>
            <a:ext cx="7632848" cy="460677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5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8604" y="493942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Le bien culturel est composite et polyphasé.</a:t>
            </a:r>
            <a:endParaRPr lang="fr-FR" sz="3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04025" y="5627903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L’</a:t>
            </a:r>
            <a:r>
              <a:rPr lang="fr-FR" sz="3600" b="1" i="1" dirty="0" smtClean="0"/>
              <a:t>ENSEMBLE</a:t>
            </a:r>
            <a:r>
              <a:rPr lang="fr-FR" sz="3600" b="1" dirty="0" smtClean="0"/>
              <a:t> constitue le bien culturel </a:t>
            </a:r>
            <a:endParaRPr lang="fr-FR" sz="3600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04025" y="105660"/>
            <a:ext cx="7632848" cy="460677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5"/>
          <a:stretch/>
        </p:blipFill>
        <p:spPr bwMode="auto">
          <a:xfrm flipH="1">
            <a:off x="971601" y="222992"/>
            <a:ext cx="4320479" cy="430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llipse 13"/>
          <p:cNvSpPr/>
          <p:nvPr/>
        </p:nvSpPr>
        <p:spPr>
          <a:xfrm>
            <a:off x="971600" y="548680"/>
            <a:ext cx="4896544" cy="3816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39"/>
            <a:ext cx="5112568" cy="419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9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4800" dirty="0" smtClean="0"/>
              <a:t>D’une manière quasi-générale, quand nous parlons d’un bien culturel, nous faisons référence à l’objet immédiat, la matière configurée.</a:t>
            </a:r>
          </a:p>
          <a:p>
            <a:pPr marL="0" indent="0">
              <a:buNone/>
            </a:pPr>
            <a:r>
              <a:rPr lang="fr-FR" sz="4800" dirty="0" smtClean="0"/>
              <a:t>Comment étudier cet objet immédiat?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46644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3AF8DAC-777F-07AC-7B83-A2156D6BD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1125538"/>
            <a:ext cx="7772400" cy="1470025"/>
          </a:xfrm>
        </p:spPr>
        <p:txBody>
          <a:bodyPr/>
          <a:lstStyle/>
          <a:p>
            <a:pPr eaLnBrk="1" hangingPunct="1"/>
            <a:r>
              <a:rPr lang="fr-FR" altLang="fr-FR" dirty="0" err="1"/>
              <a:t>Reedy</a:t>
            </a:r>
            <a:r>
              <a:rPr lang="fr-FR" altLang="fr-FR" dirty="0"/>
              <a:t> et </a:t>
            </a:r>
            <a:r>
              <a:rPr lang="fr-FR" altLang="fr-FR" dirty="0" err="1"/>
              <a:t>Reedy</a:t>
            </a:r>
            <a:endParaRPr lang="fr-FR" alt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DA0418E-2008-8F43-1DB4-D8CF9A55B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088" y="2565400"/>
            <a:ext cx="7489825" cy="2159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300" b="1" dirty="0" err="1">
                <a:solidFill>
                  <a:schemeClr val="tx1"/>
                </a:solidFill>
              </a:rPr>
              <a:t>Principles</a:t>
            </a:r>
            <a:r>
              <a:rPr lang="fr-FR" sz="4300" b="1" dirty="0">
                <a:solidFill>
                  <a:schemeClr val="tx1"/>
                </a:solidFill>
              </a:rPr>
              <a:t> of </a:t>
            </a:r>
            <a:r>
              <a:rPr lang="fr-FR" sz="4300" b="1" dirty="0" err="1">
                <a:solidFill>
                  <a:schemeClr val="tx1"/>
                </a:solidFill>
              </a:rPr>
              <a:t>experimental</a:t>
            </a:r>
            <a:r>
              <a:rPr lang="fr-FR" sz="4300" b="1" dirty="0">
                <a:solidFill>
                  <a:schemeClr val="tx1"/>
                </a:solidFill>
              </a:rPr>
              <a:t> design for conservation </a:t>
            </a:r>
            <a:r>
              <a:rPr lang="fr-FR" sz="4300" b="1" dirty="0" err="1">
                <a:solidFill>
                  <a:schemeClr val="tx1"/>
                </a:solidFill>
              </a:rPr>
              <a:t>research</a:t>
            </a:r>
            <a:endParaRPr lang="fr-FR" sz="43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>
                <a:solidFill>
                  <a:schemeClr val="tx1"/>
                </a:solidFill>
              </a:rPr>
              <a:t>GCI 1992</a:t>
            </a:r>
          </a:p>
        </p:txBody>
      </p:sp>
    </p:spTree>
    <p:extLst>
      <p:ext uri="{BB962C8B-B14F-4D97-AF65-F5344CB8AC3E}">
        <p14:creationId xmlns:p14="http://schemas.microsoft.com/office/powerpoint/2010/main" val="226849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157"/>
            <a:ext cx="9155782" cy="6857999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1187625" y="188640"/>
            <a:ext cx="3378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u="sng" dirty="0" smtClean="0">
                <a:solidFill>
                  <a:srgbClr val="FFFF00"/>
                </a:solidFill>
              </a:rPr>
              <a:t>échangeur</a:t>
            </a:r>
            <a:endParaRPr lang="fr-FR" sz="5400" b="1" u="sng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88024" y="2851524"/>
            <a:ext cx="43677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00"/>
                </a:solidFill>
              </a:rPr>
              <a:t>Un échangeur d’autoroute est un système de bretelles routières permettant de basculer, soit d'un type de réseau routier à un autre (d'une route ordinaire ou une voie rapide à une autoroute), soit de passer d'une autoroute à une autre.</a:t>
            </a:r>
          </a:p>
        </p:txBody>
      </p:sp>
    </p:spTree>
    <p:extLst>
      <p:ext uri="{BB962C8B-B14F-4D97-AF65-F5344CB8AC3E}">
        <p14:creationId xmlns:p14="http://schemas.microsoft.com/office/powerpoint/2010/main" val="341658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9 0.61922 L 0.20017 0.49838 C 0.2375 0.47199 0.25868 0.4294 0.26424 0.37848 C 0.27049 0.32362 0.25937 0.27454 0.22847 0.23635 L 0.09566 0.0551 " pathEditMode="relative" rAng="-4892434" ptsTypes="FffFF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-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4D04A2-E8D2-015A-4617-D75B32E15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/>
              <a:t>Protocole de recherche en CRBC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applicable aux expérimentations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DBF018C-D6F2-6A76-2858-054E81710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Expérimentateur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Date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Problématique de recherche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Bref historique, travaux préalables, données connues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Hypothèses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Raisonnement et implications pour chaque hypothèse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834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33CE92-B666-2241-C06A-7A1833F9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/>
              <a:t>Protocole de recherche en CRBC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applicable aux expérimentations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924D030-1565-3BE5-D72B-38C1A1C13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/>
              <a:t>Unités expérimentales:</a:t>
            </a:r>
          </a:p>
          <a:p>
            <a:pPr lvl="1" eaLnBrk="1" hangingPunct="1"/>
            <a:r>
              <a:rPr lang="fr-FR" altLang="fr-FR"/>
              <a:t>(objet, groupe d'objets, méthode, reconstitution) et contexte</a:t>
            </a:r>
          </a:p>
          <a:p>
            <a:pPr lvl="1" eaLnBrk="1" hangingPunct="1"/>
            <a:r>
              <a:rPr lang="fr-FR" altLang="fr-FR"/>
              <a:t>unité(s) de mesure pour chaque unité expérimentale (cm, kg. etc.)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/>
              <a:t> 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/>
              <a:t>Choix des unités expérimentales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/>
              <a:t>Choix des unités de mesure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841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EA6551D-2B98-B5F5-DD7E-B4D609E2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/>
              <a:t>Protocole de recherche en CRBC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applicable aux expérimentations</a:t>
            </a:r>
            <a:endParaRPr lang="fr-FR" dirty="0"/>
          </a:p>
        </p:txBody>
      </p:sp>
      <p:sp>
        <p:nvSpPr>
          <p:cNvPr id="9219" name="Espace réservé du contenu 2">
            <a:extLst>
              <a:ext uri="{FF2B5EF4-FFF2-40B4-BE49-F238E27FC236}">
                <a16:creationId xmlns:a16="http://schemas.microsoft.com/office/drawing/2014/main" xmlns="" id="{FF814022-8035-73F5-58B8-12BE5371E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/>
              <a:t>Unités expérimentales:</a:t>
            </a:r>
          </a:p>
          <a:p>
            <a:pPr lvl="1" eaLnBrk="1" hangingPunct="1"/>
            <a:r>
              <a:rPr lang="fr-FR" altLang="fr-FR"/>
              <a:t>(objet, groupe d'objets, méthode, reconstitution) et contexte</a:t>
            </a:r>
          </a:p>
          <a:p>
            <a:pPr lvl="1" eaLnBrk="1" hangingPunct="1"/>
            <a:r>
              <a:rPr lang="fr-FR" altLang="fr-FR"/>
              <a:t>unité(s) de mesure pour chaque unité expérimentale (cm, kg. etc.)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/>
              <a:t> 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/>
              <a:t>Choix des </a:t>
            </a:r>
            <a:r>
              <a:rPr lang="fr-FR" altLang="fr-FR" b="1">
                <a:solidFill>
                  <a:srgbClr val="FF0000"/>
                </a:solidFill>
              </a:rPr>
              <a:t>unités expérimentales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/>
              <a:t>Choix des unités de mesure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38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655690-F9DF-D054-7044-AEF12A92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/>
              <a:t>Protocole de recherche en CRBC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applicable aux expérimentations</a:t>
            </a:r>
            <a:endParaRPr lang="fr-FR" dirty="0"/>
          </a:p>
        </p:txBody>
      </p:sp>
      <p:sp>
        <p:nvSpPr>
          <p:cNvPr id="10243" name="Espace réservé du contenu 2">
            <a:extLst>
              <a:ext uri="{FF2B5EF4-FFF2-40B4-BE49-F238E27FC236}">
                <a16:creationId xmlns:a16="http://schemas.microsoft.com/office/drawing/2014/main" xmlns="" id="{4EE6B3A0-15EC-F09A-CD67-CAFAB14CC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/>
              <a:t>Unités expérimentales:</a:t>
            </a:r>
          </a:p>
          <a:p>
            <a:pPr lvl="1" eaLnBrk="1" hangingPunct="1"/>
            <a:r>
              <a:rPr lang="fr-FR" altLang="fr-FR"/>
              <a:t>(objet, groupe d'objets, méthode, reconstitution) et contexte</a:t>
            </a:r>
          </a:p>
          <a:p>
            <a:pPr lvl="1" eaLnBrk="1" hangingPunct="1"/>
            <a:r>
              <a:rPr lang="fr-FR" altLang="fr-FR"/>
              <a:t>unité(s) de mesure pour chaque unité expérimentale (cm, kg. etc.)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/>
              <a:t> 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/>
              <a:t>Choix des </a:t>
            </a:r>
            <a:r>
              <a:rPr lang="fr-FR" altLang="fr-FR" b="1">
                <a:solidFill>
                  <a:srgbClr val="FF0000"/>
                </a:solidFill>
              </a:rPr>
              <a:t>unités expérimentales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/>
              <a:t>Choix des </a:t>
            </a:r>
            <a:r>
              <a:rPr lang="fr-FR" altLang="fr-FR" b="1">
                <a:solidFill>
                  <a:srgbClr val="FF0000"/>
                </a:solidFill>
              </a:rPr>
              <a:t>unités de mesure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47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DD8784B-3579-76ED-F0E4-818F4EA68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dirty="0"/>
              <a:t>Protocole de recherche en CRBC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200" b="1" dirty="0"/>
              <a:t>applicable aux expérimentations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B2E5F5E-7319-5ACF-9C86-A00DB540D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7211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300" dirty="0"/>
              <a:t>Facteurs de traitement ou de mesure qui dépendent de chaque </a:t>
            </a:r>
            <a:r>
              <a:rPr lang="fr-FR" sz="3300" b="1" dirty="0"/>
              <a:t>unité expérimentale</a:t>
            </a:r>
            <a:endParaRPr lang="fr-FR" sz="33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300" dirty="0"/>
              <a:t>Facteurs de traitement ou de mesure qui dépendent de chaque </a:t>
            </a:r>
            <a:r>
              <a:rPr lang="fr-FR" sz="3300" b="1" dirty="0"/>
              <a:t>unité de mesure</a:t>
            </a:r>
            <a:endParaRPr lang="fr-FR" sz="33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3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300" dirty="0"/>
              <a:t>Groupement(s), classification(s) et/ou facteurs transversaux entre unités expérimentales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300" dirty="0"/>
              <a:t>Groupement(s), classification(s) et/ou facteurs transversaux entre unités de mesure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300" dirty="0"/>
              <a:t>Groupement(s), classification(s) et/ou facteurs transversaux entre unités expérimentales et unités de mesure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fr-FR" sz="3300" b="1" u="sng" dirty="0"/>
              <a:t>Facteur</a:t>
            </a:r>
            <a:r>
              <a:rPr lang="fr-FR" sz="3300" b="1" dirty="0"/>
              <a:t> - Chacun des agents, des éléments qui concourent à un résultat</a:t>
            </a:r>
            <a:r>
              <a:rPr lang="fr-FR" sz="3300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814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CED5A9C-D556-7D41-DAD1-9C0E2FDE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/>
              <a:t>Protocole de recherche en CRBC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applicable aux expérimentations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E7C149E-32BB-B96A-0C45-61296CF19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Reconstitutions des unités expérimentales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Reproductibilité  de l'expérimentation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Résultat(s) et mesure(s) bruts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Analyse(s)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D'autres informations importantes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537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CED5A9C-D556-7D41-DAD1-9C0E2FDE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/>
              <a:t>Protocole de recherche en CRBC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applicable aux expérimentations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E7C149E-32BB-B96A-0C45-61296CF19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Reconstitutions des unités expérimentales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Reproductibilité  de l'expérimentation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Résultat(s) et mesure(s) bruts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Analyse(s)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D'autres informations importantes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537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400" dirty="0" smtClean="0"/>
              <a:t>Ce protocole de recherche fait référence essentiellement à quel objet ?</a:t>
            </a:r>
          </a:p>
          <a:p>
            <a:pPr marL="0" indent="0" algn="ctr">
              <a:buNone/>
            </a:pPr>
            <a:r>
              <a:rPr lang="fr-FR" sz="4400" dirty="0" smtClean="0"/>
              <a:t>L’objet immédiat.</a:t>
            </a:r>
          </a:p>
          <a:p>
            <a:pPr marL="0" indent="0">
              <a:buNone/>
            </a:pPr>
            <a:endParaRPr lang="fr-FR" sz="4400" dirty="0" smtClean="0"/>
          </a:p>
          <a:p>
            <a:pPr marL="0" indent="0">
              <a:buNone/>
            </a:pPr>
            <a:r>
              <a:rPr lang="fr-FR" sz="4400" b="1" dirty="0" smtClean="0"/>
              <a:t>Comment étudier l’objet dynamique?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161564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René Thom a publié un livre:</a:t>
            </a:r>
          </a:p>
          <a:p>
            <a:pPr marL="0" indent="0">
              <a:buNone/>
            </a:pPr>
            <a:r>
              <a:rPr lang="fr-FR" dirty="0" smtClean="0"/>
              <a:t>«</a:t>
            </a:r>
            <a:r>
              <a:rPr lang="fr-FR" dirty="0"/>
              <a:t> Esquisse d'une sémiophysique : Physique aristotélicienne et théorie des </a:t>
            </a:r>
            <a:r>
              <a:rPr lang="fr-FR" dirty="0" smtClean="0"/>
              <a:t>catastrophes</a:t>
            </a:r>
            <a:r>
              <a:rPr lang="fr-FR" dirty="0"/>
              <a:t> », </a:t>
            </a:r>
            <a:r>
              <a:rPr lang="fr-FR" dirty="0" err="1"/>
              <a:t>InterÉditions</a:t>
            </a:r>
            <a:r>
              <a:rPr lang="fr-FR" dirty="0"/>
              <a:t>, Paris, 1989.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135099" cy="332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66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e 32"/>
          <p:cNvGrpSpPr>
            <a:grpSpLocks/>
          </p:cNvGrpSpPr>
          <p:nvPr/>
        </p:nvGrpSpPr>
        <p:grpSpPr bwMode="auto">
          <a:xfrm>
            <a:off x="3568700" y="1698625"/>
            <a:ext cx="1908175" cy="2357438"/>
            <a:chOff x="1651000" y="1647825"/>
            <a:chExt cx="1768872" cy="2357239"/>
          </a:xfrm>
        </p:grpSpPr>
        <p:sp>
          <p:nvSpPr>
            <p:cNvPr id="34" name="Rectangle 33"/>
            <p:cNvSpPr/>
            <p:nvPr/>
          </p:nvSpPr>
          <p:spPr>
            <a:xfrm>
              <a:off x="1651000" y="1647825"/>
              <a:ext cx="1768872" cy="2357239"/>
            </a:xfrm>
            <a:prstGeom prst="rect">
              <a:avLst/>
            </a:prstGeom>
            <a:solidFill>
              <a:schemeClr val="tx2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1547" name="ZoneTexte 34"/>
            <p:cNvSpPr txBox="1">
              <a:spLocks noChangeArrowheads="1"/>
            </p:cNvSpPr>
            <p:nvPr/>
          </p:nvSpPr>
          <p:spPr bwMode="auto">
            <a:xfrm>
              <a:off x="2090171" y="2955175"/>
              <a:ext cx="8905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altLang="fr-FR" sz="16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action</a:t>
              </a:r>
            </a:p>
          </p:txBody>
        </p:sp>
      </p:grpSp>
      <p:grpSp>
        <p:nvGrpSpPr>
          <p:cNvPr id="21507" name="Groupe 35"/>
          <p:cNvGrpSpPr>
            <a:grpSpLocks/>
          </p:cNvGrpSpPr>
          <p:nvPr/>
        </p:nvGrpSpPr>
        <p:grpSpPr bwMode="auto">
          <a:xfrm>
            <a:off x="5635625" y="1733550"/>
            <a:ext cx="1768475" cy="2357438"/>
            <a:chOff x="1651000" y="1647825"/>
            <a:chExt cx="1768872" cy="2357239"/>
          </a:xfrm>
        </p:grpSpPr>
        <p:sp>
          <p:nvSpPr>
            <p:cNvPr id="38" name="Rectangle 37"/>
            <p:cNvSpPr/>
            <p:nvPr/>
          </p:nvSpPr>
          <p:spPr>
            <a:xfrm>
              <a:off x="1651000" y="1647825"/>
              <a:ext cx="1768872" cy="2357239"/>
            </a:xfrm>
            <a:prstGeom prst="rect">
              <a:avLst/>
            </a:prstGeom>
            <a:solidFill>
              <a:schemeClr val="tx2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1545" name="ZoneTexte 38"/>
            <p:cNvSpPr txBox="1">
              <a:spLocks noChangeArrowheads="1"/>
            </p:cNvSpPr>
            <p:nvPr/>
          </p:nvSpPr>
          <p:spPr bwMode="auto">
            <a:xfrm>
              <a:off x="1870273" y="2920555"/>
              <a:ext cx="13303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altLang="fr-FR" sz="16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évaluation</a:t>
              </a:r>
            </a:p>
          </p:txBody>
        </p:sp>
      </p:grp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51025"/>
            <a:ext cx="57150" cy="2447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445293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altLang="fr-FR" b="1">
                <a:latin typeface="Calibri" pitchFamily="34" charset="0"/>
                <a:cs typeface="Arial" charset="0"/>
              </a:rPr>
              <a:t> </a:t>
            </a:r>
            <a:endParaRPr lang="fr-FR" altLang="fr-FR">
              <a:latin typeface="Calibri" pitchFamily="34" charset="0"/>
              <a:cs typeface="Arial" charset="0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1763713" y="1966913"/>
            <a:ext cx="1562100" cy="61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altLang="fr-FR" b="1">
                <a:latin typeface="Calibri" pitchFamily="34" charset="0"/>
                <a:cs typeface="Arial" charset="0"/>
              </a:rPr>
              <a:t> </a:t>
            </a:r>
            <a:r>
              <a:rPr lang="fr-FR" altLang="fr-FR" sz="1600" b="1">
                <a:latin typeface="Calibri" pitchFamily="34" charset="0"/>
                <a:cs typeface="Arial" charset="0"/>
              </a:rPr>
              <a:t>évènement circonstanciel</a:t>
            </a:r>
          </a:p>
        </p:txBody>
      </p:sp>
      <p:sp>
        <p:nvSpPr>
          <p:cNvPr id="9" name="Rectangle 8"/>
          <p:cNvSpPr/>
          <p:nvPr/>
        </p:nvSpPr>
        <p:spPr>
          <a:xfrm>
            <a:off x="2484438" y="230188"/>
            <a:ext cx="4175125" cy="43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512" name="ZoneTexte 18"/>
          <p:cNvSpPr txBox="1">
            <a:spLocks noChangeArrowheads="1"/>
          </p:cNvSpPr>
          <p:nvPr/>
        </p:nvSpPr>
        <p:spPr bwMode="auto">
          <a:xfrm>
            <a:off x="5567363" y="1079500"/>
            <a:ext cx="1990725" cy="5842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1600">
                <a:cs typeface="Arial" charset="0"/>
              </a:rPr>
              <a:t>seuil de dépassement</a:t>
            </a:r>
          </a:p>
          <a:p>
            <a:pPr algn="ctr" eaLnBrk="1" hangingPunct="1"/>
            <a:r>
              <a:rPr lang="fr-FR" altLang="fr-FR" sz="1600">
                <a:cs typeface="Arial" charset="0"/>
              </a:rPr>
              <a:t>technologique</a:t>
            </a:r>
          </a:p>
        </p:txBody>
      </p:sp>
      <p:sp>
        <p:nvSpPr>
          <p:cNvPr id="21513" name="ZoneTexte 19"/>
          <p:cNvSpPr txBox="1">
            <a:spLocks noChangeArrowheads="1"/>
          </p:cNvSpPr>
          <p:nvPr/>
        </p:nvSpPr>
        <p:spPr bwMode="auto">
          <a:xfrm>
            <a:off x="3614738" y="1063625"/>
            <a:ext cx="1831975" cy="5842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1600">
                <a:cs typeface="Arial" charset="0"/>
              </a:rPr>
              <a:t>seuil d’achèvement </a:t>
            </a:r>
          </a:p>
          <a:p>
            <a:pPr algn="ctr" eaLnBrk="1" hangingPunct="1"/>
            <a:r>
              <a:rPr lang="fr-FR" altLang="fr-FR" sz="1600">
                <a:cs typeface="Arial" charset="0"/>
              </a:rPr>
              <a:t>technologique</a:t>
            </a:r>
          </a:p>
        </p:txBody>
      </p:sp>
      <p:pic>
        <p:nvPicPr>
          <p:cNvPr id="215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1808163"/>
            <a:ext cx="57150" cy="2447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2" name="Connecteur droit 11"/>
          <p:cNvCxnSpPr/>
          <p:nvPr/>
        </p:nvCxnSpPr>
        <p:spPr>
          <a:xfrm>
            <a:off x="3492500" y="1825625"/>
            <a:ext cx="0" cy="24971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889500" y="1849438"/>
            <a:ext cx="557213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 flipV="1">
            <a:off x="5581650" y="1844675"/>
            <a:ext cx="503238" cy="476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Rectangle 29"/>
          <p:cNvSpPr>
            <a:spLocks noChangeArrowheads="1"/>
          </p:cNvSpPr>
          <p:nvPr/>
        </p:nvSpPr>
        <p:spPr bwMode="auto">
          <a:xfrm>
            <a:off x="3700463" y="1949450"/>
            <a:ext cx="1662112" cy="61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altLang="fr-FR" b="1">
                <a:latin typeface="Calibri" pitchFamily="34" charset="0"/>
                <a:cs typeface="Arial" charset="0"/>
              </a:rPr>
              <a:t> </a:t>
            </a:r>
            <a:r>
              <a:rPr lang="fr-FR" altLang="fr-FR" sz="1600" b="1">
                <a:latin typeface="Calibri" pitchFamily="34" charset="0"/>
                <a:cs typeface="Arial" charset="0"/>
              </a:rPr>
              <a:t>évènement technologique</a:t>
            </a:r>
          </a:p>
        </p:txBody>
      </p:sp>
      <p:sp>
        <p:nvSpPr>
          <p:cNvPr id="21519" name="Rectangle 33"/>
          <p:cNvSpPr>
            <a:spLocks noChangeArrowheads="1"/>
          </p:cNvSpPr>
          <p:nvPr/>
        </p:nvSpPr>
        <p:spPr bwMode="auto">
          <a:xfrm>
            <a:off x="5740400" y="1968500"/>
            <a:ext cx="1282700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altLang="fr-FR" sz="1600" b="1">
                <a:latin typeface="Calibri" pitchFamily="34" charset="0"/>
                <a:cs typeface="Arial" charset="0"/>
              </a:rPr>
              <a:t>séquelle matérielle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20688" y="1981200"/>
            <a:ext cx="1033462" cy="584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séquelle matérielle</a:t>
            </a:r>
          </a:p>
        </p:txBody>
      </p:sp>
      <p:sp>
        <p:nvSpPr>
          <p:cNvPr id="21521" name="Rectangle 37"/>
          <p:cNvSpPr>
            <a:spLocks noChangeArrowheads="1"/>
          </p:cNvSpPr>
          <p:nvPr/>
        </p:nvSpPr>
        <p:spPr bwMode="auto">
          <a:xfrm>
            <a:off x="1454150" y="2619375"/>
            <a:ext cx="17748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1100" b="1">
                <a:latin typeface="Calibri" pitchFamily="34" charset="0"/>
                <a:cs typeface="Arial" charset="0"/>
              </a:rPr>
              <a:t>conséquence(s)de la séquence précédente</a:t>
            </a:r>
          </a:p>
        </p:txBody>
      </p:sp>
      <p:cxnSp>
        <p:nvCxnSpPr>
          <p:cNvPr id="49" name="Connecteur droit 48"/>
          <p:cNvCxnSpPr/>
          <p:nvPr/>
        </p:nvCxnSpPr>
        <p:spPr>
          <a:xfrm>
            <a:off x="5530850" y="1765300"/>
            <a:ext cx="0" cy="24971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3" name="Rectangle 49"/>
          <p:cNvSpPr>
            <a:spLocks noChangeArrowheads="1"/>
          </p:cNvSpPr>
          <p:nvPr/>
        </p:nvSpPr>
        <p:spPr bwMode="auto">
          <a:xfrm>
            <a:off x="3700463" y="2601913"/>
            <a:ext cx="1662112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altLang="fr-FR" sz="1100">
                <a:latin typeface="Calibri" pitchFamily="34" charset="0"/>
                <a:cs typeface="Arial" charset="0"/>
              </a:rPr>
              <a:t>évènement introstanciel</a:t>
            </a:r>
          </a:p>
        </p:txBody>
      </p:sp>
      <p:sp>
        <p:nvSpPr>
          <p:cNvPr id="41" name="Flèche droite à entaille 40"/>
          <p:cNvSpPr/>
          <p:nvPr/>
        </p:nvSpPr>
        <p:spPr>
          <a:xfrm>
            <a:off x="449263" y="2441575"/>
            <a:ext cx="2781300" cy="792163"/>
          </a:xfrm>
          <a:prstGeom prst="notched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525" name="Rectangle 53"/>
          <p:cNvSpPr>
            <a:spLocks noChangeArrowheads="1"/>
          </p:cNvSpPr>
          <p:nvPr/>
        </p:nvSpPr>
        <p:spPr bwMode="auto">
          <a:xfrm>
            <a:off x="3522663" y="3365500"/>
            <a:ext cx="1954212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altLang="fr-FR" sz="1100">
                <a:latin typeface="Calibri" pitchFamily="34" charset="0"/>
                <a:cs typeface="Arial" charset="0"/>
              </a:rPr>
              <a:t>l’</a:t>
            </a:r>
            <a:r>
              <a:rPr lang="fr-FR" altLang="fr-FR" sz="1100" b="1">
                <a:latin typeface="Calibri" pitchFamily="34" charset="0"/>
                <a:cs typeface="Arial" charset="0"/>
              </a:rPr>
              <a:t>intention</a:t>
            </a:r>
            <a:r>
              <a:rPr lang="fr-FR" altLang="fr-FR" sz="1100">
                <a:latin typeface="Calibri" pitchFamily="34" charset="0"/>
                <a:cs typeface="Arial" charset="0"/>
              </a:rPr>
              <a:t> </a:t>
            </a:r>
            <a:r>
              <a:rPr lang="fr-FR" altLang="fr-FR" sz="1100" b="1">
                <a:latin typeface="Calibri" pitchFamily="34" charset="0"/>
                <a:cs typeface="Arial" charset="0"/>
              </a:rPr>
              <a:t>active</a:t>
            </a:r>
            <a:r>
              <a:rPr lang="fr-FR" altLang="fr-FR" sz="1100">
                <a:latin typeface="Calibri" pitchFamily="34" charset="0"/>
                <a:cs typeface="Arial" charset="0"/>
              </a:rPr>
              <a:t> de l’agent</a:t>
            </a:r>
          </a:p>
          <a:p>
            <a:pPr eaLnBrk="1" hangingPunct="1"/>
            <a:r>
              <a:rPr lang="fr-FR" altLang="fr-FR" sz="1100">
                <a:latin typeface="Calibri" pitchFamily="34" charset="0"/>
                <a:cs typeface="Arial" charset="0"/>
              </a:rPr>
              <a:t>à travers les outils, gestes, matériaux, fonctions</a:t>
            </a:r>
          </a:p>
        </p:txBody>
      </p:sp>
      <p:sp>
        <p:nvSpPr>
          <p:cNvPr id="21526" name="Rectangle 54"/>
          <p:cNvSpPr>
            <a:spLocks noChangeArrowheads="1"/>
          </p:cNvSpPr>
          <p:nvPr/>
        </p:nvSpPr>
        <p:spPr bwMode="auto">
          <a:xfrm>
            <a:off x="1651000" y="3373438"/>
            <a:ext cx="1674813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altLang="fr-FR" sz="1100">
                <a:latin typeface="Calibri" pitchFamily="34" charset="0"/>
                <a:cs typeface="Arial" charset="0"/>
              </a:rPr>
              <a:t>les </a:t>
            </a:r>
            <a:r>
              <a:rPr lang="fr-FR" altLang="fr-FR" sz="1100" b="1">
                <a:latin typeface="Calibri" pitchFamily="34" charset="0"/>
                <a:cs typeface="Arial" charset="0"/>
              </a:rPr>
              <a:t>raisons</a:t>
            </a:r>
            <a:r>
              <a:rPr lang="fr-FR" altLang="fr-FR" sz="1100">
                <a:latin typeface="Calibri" pitchFamily="34" charset="0"/>
                <a:cs typeface="Arial" charset="0"/>
              </a:rPr>
              <a:t> et le </a:t>
            </a:r>
            <a:r>
              <a:rPr lang="fr-FR" altLang="fr-FR" sz="1100" b="1">
                <a:latin typeface="Calibri" pitchFamily="34" charset="0"/>
                <a:cs typeface="Arial" charset="0"/>
              </a:rPr>
              <a:t>pouvoir-faire</a:t>
            </a:r>
            <a:r>
              <a:rPr lang="fr-FR" altLang="fr-FR" sz="1100">
                <a:latin typeface="Calibri" pitchFamily="34" charset="0"/>
                <a:cs typeface="Arial" charset="0"/>
              </a:rPr>
              <a:t> actifs de l’agent dans un lieu</a:t>
            </a:r>
          </a:p>
        </p:txBody>
      </p:sp>
      <p:sp>
        <p:nvSpPr>
          <p:cNvPr id="21527" name="ZoneTexte 28"/>
          <p:cNvSpPr txBox="1">
            <a:spLocks noChangeArrowheads="1"/>
          </p:cNvSpPr>
          <p:nvPr/>
        </p:nvSpPr>
        <p:spPr bwMode="auto">
          <a:xfrm>
            <a:off x="2627313" y="230188"/>
            <a:ext cx="3960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2000" b="1">
                <a:cs typeface="Arial" charset="0"/>
              </a:rPr>
              <a:t>l’unité séquentielle d’évènements </a:t>
            </a:r>
            <a:r>
              <a:rPr lang="fr-FR" altLang="fr-FR" sz="1600">
                <a:cs typeface="Arial" charset="0"/>
              </a:rPr>
              <a:t> </a:t>
            </a:r>
          </a:p>
        </p:txBody>
      </p:sp>
      <p:sp>
        <p:nvSpPr>
          <p:cNvPr id="24" name="Flèche droite 17"/>
          <p:cNvSpPr/>
          <p:nvPr/>
        </p:nvSpPr>
        <p:spPr>
          <a:xfrm>
            <a:off x="1863725" y="4197350"/>
            <a:ext cx="1462088" cy="431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529" name="ZoneTexte 18"/>
          <p:cNvSpPr txBox="1">
            <a:spLocks noChangeArrowheads="1"/>
          </p:cNvSpPr>
          <p:nvPr/>
        </p:nvSpPr>
        <p:spPr bwMode="auto">
          <a:xfrm>
            <a:off x="2032000" y="4281488"/>
            <a:ext cx="12112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100" b="1">
                <a:cs typeface="Arial" charset="0"/>
              </a:rPr>
              <a:t>Intention conçue</a:t>
            </a:r>
            <a:endParaRPr lang="fr-FR" altLang="fr-FR" sz="1100">
              <a:cs typeface="Arial" charset="0"/>
            </a:endParaRPr>
          </a:p>
        </p:txBody>
      </p:sp>
      <p:sp>
        <p:nvSpPr>
          <p:cNvPr id="26" name="Flèche droite 17"/>
          <p:cNvSpPr/>
          <p:nvPr/>
        </p:nvSpPr>
        <p:spPr>
          <a:xfrm>
            <a:off x="3798888" y="4083050"/>
            <a:ext cx="1463675" cy="431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531" name="ZoneTexte 18"/>
          <p:cNvSpPr txBox="1">
            <a:spLocks noChangeArrowheads="1"/>
          </p:cNvSpPr>
          <p:nvPr/>
        </p:nvSpPr>
        <p:spPr bwMode="auto">
          <a:xfrm>
            <a:off x="3814763" y="4168775"/>
            <a:ext cx="13525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100" b="1">
                <a:cs typeface="Arial" charset="0"/>
              </a:rPr>
              <a:t>Intention manifeste</a:t>
            </a:r>
            <a:endParaRPr lang="fr-FR" altLang="fr-FR" sz="1100">
              <a:cs typeface="Arial" charset="0"/>
            </a:endParaRPr>
          </a:p>
        </p:txBody>
      </p:sp>
      <p:sp>
        <p:nvSpPr>
          <p:cNvPr id="29" name="Flèche droite 17"/>
          <p:cNvSpPr/>
          <p:nvPr/>
        </p:nvSpPr>
        <p:spPr>
          <a:xfrm>
            <a:off x="5649913" y="4219575"/>
            <a:ext cx="1462087" cy="431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533" name="ZoneTexte 18"/>
          <p:cNvSpPr txBox="1">
            <a:spLocks noChangeArrowheads="1"/>
          </p:cNvSpPr>
          <p:nvPr/>
        </p:nvSpPr>
        <p:spPr bwMode="auto">
          <a:xfrm>
            <a:off x="5715000" y="4287838"/>
            <a:ext cx="1397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100" b="1">
                <a:cs typeface="Arial" charset="0"/>
              </a:rPr>
              <a:t>Intention réalisée</a:t>
            </a:r>
            <a:endParaRPr lang="fr-FR" altLang="fr-FR" sz="1100">
              <a:cs typeface="Arial" charset="0"/>
            </a:endParaRPr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5715000" y="3378200"/>
            <a:ext cx="1519238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altLang="fr-FR" sz="1400" b="1">
                <a:latin typeface="Calibri" pitchFamily="34" charset="0"/>
                <a:cs typeface="Arial" charset="0"/>
              </a:rPr>
              <a:t>conséquence</a:t>
            </a:r>
            <a:r>
              <a:rPr lang="fr-FR" altLang="fr-FR" sz="1100" b="1">
                <a:latin typeface="Calibri" pitchFamily="34" charset="0"/>
                <a:cs typeface="Arial" charset="0"/>
              </a:rPr>
              <a:t>(s)</a:t>
            </a:r>
          </a:p>
        </p:txBody>
      </p:sp>
      <p:sp>
        <p:nvSpPr>
          <p:cNvPr id="21535" name="ZoneTexte 1"/>
          <p:cNvSpPr txBox="1">
            <a:spLocks noChangeArrowheads="1"/>
          </p:cNvSpPr>
          <p:nvPr/>
        </p:nvSpPr>
        <p:spPr bwMode="auto">
          <a:xfrm>
            <a:off x="5740400" y="2547938"/>
            <a:ext cx="12827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400" b="1">
                <a:latin typeface="Arial" charset="0"/>
                <a:cs typeface="Arial" charset="0"/>
              </a:rPr>
              <a:t>+ déchets</a:t>
            </a:r>
          </a:p>
        </p:txBody>
      </p:sp>
      <p:grpSp>
        <p:nvGrpSpPr>
          <p:cNvPr id="21536" name="Groupe 4"/>
          <p:cNvGrpSpPr>
            <a:grpSpLocks/>
          </p:cNvGrpSpPr>
          <p:nvPr/>
        </p:nvGrpSpPr>
        <p:grpSpPr bwMode="auto">
          <a:xfrm>
            <a:off x="1660525" y="1663700"/>
            <a:ext cx="1768475" cy="2341563"/>
            <a:chOff x="1651000" y="1647825"/>
            <a:chExt cx="1768872" cy="2357239"/>
          </a:xfrm>
        </p:grpSpPr>
        <p:sp>
          <p:nvSpPr>
            <p:cNvPr id="3" name="Rectangle 2"/>
            <p:cNvSpPr/>
            <p:nvPr/>
          </p:nvSpPr>
          <p:spPr>
            <a:xfrm>
              <a:off x="1651000" y="1647825"/>
              <a:ext cx="1768872" cy="2357239"/>
            </a:xfrm>
            <a:prstGeom prst="rect">
              <a:avLst/>
            </a:prstGeom>
            <a:solidFill>
              <a:schemeClr val="tx2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1543" name="ZoneTexte 3"/>
            <p:cNvSpPr txBox="1">
              <a:spLocks noChangeArrowheads="1"/>
            </p:cNvSpPr>
            <p:nvPr/>
          </p:nvSpPr>
          <p:spPr bwMode="auto">
            <a:xfrm>
              <a:off x="1791050" y="3034884"/>
              <a:ext cx="13303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altLang="fr-FR" sz="16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préparation</a:t>
              </a:r>
            </a:p>
          </p:txBody>
        </p:sp>
      </p:grpSp>
      <p:sp>
        <p:nvSpPr>
          <p:cNvPr id="44" name="Espace réservé du contenu 2"/>
          <p:cNvSpPr txBox="1">
            <a:spLocks/>
          </p:cNvSpPr>
          <p:nvPr/>
        </p:nvSpPr>
        <p:spPr>
          <a:xfrm>
            <a:off x="2627313" y="4549775"/>
            <a:ext cx="1651000" cy="22288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altLang="fr-FR" b="1" u="sng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altLang="fr-FR" b="1" u="sng" dirty="0"/>
              <a:t>Les fonctions technologiques : 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dirty="0"/>
              <a:t>       ajouter </a:t>
            </a:r>
            <a:r>
              <a:rPr lang="fr-FR" altLang="fr-FR" b="1" dirty="0">
                <a:solidFill>
                  <a:srgbClr val="FF0000"/>
                </a:solidFill>
              </a:rPr>
              <a:t>+</a:t>
            </a:r>
            <a:r>
              <a:rPr lang="fr-FR" altLang="fr-FR" b="1" dirty="0"/>
              <a:t>,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altLang="fr-FR" b="1" dirty="0"/>
              <a:t>retirer </a:t>
            </a:r>
            <a:r>
              <a:rPr lang="fr-FR" altLang="fr-FR" b="1" dirty="0">
                <a:solidFill>
                  <a:srgbClr val="FF0000"/>
                </a:solidFill>
              </a:rPr>
              <a:t>-</a:t>
            </a:r>
            <a:r>
              <a:rPr lang="fr-FR" altLang="fr-FR" b="1" dirty="0"/>
              <a:t>,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altLang="fr-FR" b="1" dirty="0"/>
              <a:t>déplacer   ,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altLang="fr-FR" b="1" dirty="0"/>
              <a:t>changer physiquement ou chimiquement    </a:t>
            </a:r>
          </a:p>
          <a:p>
            <a:pPr fontAlgn="auto">
              <a:spcAft>
                <a:spcPts val="0"/>
              </a:spcAft>
              <a:defRPr/>
            </a:pPr>
            <a:endParaRPr lang="fr-FR" altLang="fr-FR" b="1" dirty="0"/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5" name="Espace réservé du contenu 3"/>
          <p:cNvSpPr txBox="1">
            <a:spLocks/>
          </p:cNvSpPr>
          <p:nvPr/>
        </p:nvSpPr>
        <p:spPr>
          <a:xfrm>
            <a:off x="4300538" y="4538663"/>
            <a:ext cx="2112962" cy="22272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altLang="fr-FR" b="1" u="sng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altLang="fr-FR" b="1" u="sng" dirty="0"/>
              <a:t>Les fonctions conceptuelles :</a:t>
            </a:r>
          </a:p>
          <a:p>
            <a:pPr marL="0" indent="0" fontAlgn="auto">
              <a:spcAft>
                <a:spcPts val="0"/>
              </a:spcAft>
              <a:defRPr/>
            </a:pPr>
            <a:endParaRPr lang="fr-FR" altLang="fr-FR" b="1" dirty="0"/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dirty="0"/>
              <a:t>fonction référentielle, </a:t>
            </a:r>
            <a:r>
              <a:rPr lang="fr-FR" altLang="fr-FR" b="1" i="1" dirty="0"/>
              <a:t>le contexte</a:t>
            </a:r>
            <a:r>
              <a:rPr lang="fr-FR" altLang="fr-FR" sz="1600" b="1" i="1" dirty="0"/>
              <a:t>, </a:t>
            </a:r>
          </a:p>
          <a:p>
            <a:pPr marL="0" indent="0" fontAlgn="auto">
              <a:spcAft>
                <a:spcPts val="0"/>
              </a:spcAft>
              <a:defRPr/>
            </a:pPr>
            <a:endParaRPr lang="fr-FR" altLang="fr-FR" sz="1600" b="1" i="1" dirty="0"/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dirty="0"/>
              <a:t>fonction émotive  </a:t>
            </a:r>
            <a:r>
              <a:rPr lang="fr-FR" altLang="fr-FR" b="1" i="1" dirty="0"/>
              <a:t> le locuteur, </a:t>
            </a:r>
          </a:p>
          <a:p>
            <a:pPr marL="0" indent="0" fontAlgn="auto">
              <a:spcAft>
                <a:spcPts val="0"/>
              </a:spcAft>
              <a:defRPr/>
            </a:pPr>
            <a:endParaRPr lang="fr-FR" altLang="fr-FR" b="1" i="1" dirty="0"/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dirty="0"/>
              <a:t>fonction conative  </a:t>
            </a:r>
            <a:r>
              <a:rPr lang="fr-FR" altLang="fr-FR" b="1" i="1" dirty="0"/>
              <a:t>le destinataire,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i="1" dirty="0"/>
              <a:t> 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dirty="0"/>
              <a:t>fonction phatique        </a:t>
            </a:r>
            <a:r>
              <a:rPr lang="fr-FR" altLang="fr-FR" b="1" i="1" dirty="0"/>
              <a:t> le contact,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i="1" dirty="0"/>
              <a:t> 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dirty="0"/>
              <a:t>fonction métalinguistique</a:t>
            </a:r>
            <a:r>
              <a:rPr lang="fr-FR" altLang="fr-FR" b="1" i="1" dirty="0"/>
              <a:t> le code,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i="1" dirty="0"/>
              <a:t> 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dirty="0"/>
              <a:t>fonction poétique  </a:t>
            </a:r>
            <a:r>
              <a:rPr lang="fr-FR" altLang="fr-FR" b="1" i="1" dirty="0"/>
              <a:t>le</a:t>
            </a:r>
            <a:r>
              <a:rPr lang="fr-FR" altLang="fr-FR" b="1" dirty="0"/>
              <a:t> </a:t>
            </a:r>
            <a:r>
              <a:rPr lang="fr-FR" altLang="fr-FR" b="1" i="1" dirty="0"/>
              <a:t>message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2771775" y="4322763"/>
            <a:ext cx="720725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5530850" y="4270375"/>
            <a:ext cx="1031875" cy="6715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ouble flèche horizontale 1"/>
          <p:cNvSpPr/>
          <p:nvPr/>
        </p:nvSpPr>
        <p:spPr>
          <a:xfrm>
            <a:off x="3846513" y="5313363"/>
            <a:ext cx="622300" cy="358775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25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76672"/>
            <a:ext cx="8568952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/>
              <a:t>é</a:t>
            </a:r>
            <a:r>
              <a:rPr lang="fr-FR" b="1" u="sng" dirty="0" smtClean="0"/>
              <a:t>change</a:t>
            </a:r>
            <a:r>
              <a:rPr lang="fr-FR" dirty="0" smtClean="0"/>
              <a:t> – en biologie: passage de diverses substances à travers les membranes cytoplasmiques ou cellulosiques des cellules.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« De </a:t>
            </a:r>
            <a:r>
              <a:rPr lang="fr-FR" dirty="0"/>
              <a:t>cette étude des </a:t>
            </a:r>
            <a:r>
              <a:rPr lang="fr-FR" b="1" dirty="0"/>
              <a:t>échanges</a:t>
            </a:r>
            <a:r>
              <a:rPr lang="fr-FR" dirty="0"/>
              <a:t> gazeux, on peut rapprocher les procédés indirects proposés pour évaluer, non plus à partir du sang mais à partir de l'air inspiré et expiré, la dépense énergétique de l'organisme au repos mesurée en calories, autrement dit le </a:t>
            </a:r>
            <a:r>
              <a:rPr lang="fr-FR" b="1" dirty="0"/>
              <a:t>métabolisme basal</a:t>
            </a:r>
            <a:r>
              <a:rPr lang="fr-FR" dirty="0" smtClean="0"/>
              <a:t>. »</a:t>
            </a:r>
            <a:r>
              <a:rPr lang="fr-FR" dirty="0"/>
              <a:t> </a:t>
            </a:r>
            <a:endParaRPr lang="fr-FR" dirty="0" smtClean="0"/>
          </a:p>
          <a:p>
            <a:pPr marL="0" indent="0">
              <a:buNone/>
            </a:pPr>
            <a:endParaRPr lang="fr-FR" sz="2800" cap="small" dirty="0" smtClean="0"/>
          </a:p>
          <a:p>
            <a:pPr marL="0" indent="0">
              <a:buNone/>
            </a:pPr>
            <a:r>
              <a:rPr lang="fr-FR" sz="2800" cap="small" dirty="0" err="1" smtClean="0"/>
              <a:t>Bariéty</a:t>
            </a:r>
            <a:r>
              <a:rPr lang="fr-FR" sz="2800" cap="small" dirty="0"/>
              <a:t>, </a:t>
            </a:r>
            <a:r>
              <a:rPr lang="fr-FR" sz="2800" cap="small" dirty="0" err="1"/>
              <a:t>Coury</a:t>
            </a:r>
            <a:r>
              <a:rPr lang="fr-FR" sz="2800" dirty="0"/>
              <a:t>, </a:t>
            </a:r>
            <a:r>
              <a:rPr lang="fr-FR" sz="2800" i="1" dirty="0" smtClean="0"/>
              <a:t>Histoire </a:t>
            </a:r>
            <a:r>
              <a:rPr lang="fr-FR" sz="2800" i="1" dirty="0"/>
              <a:t>de la </a:t>
            </a:r>
            <a:r>
              <a:rPr lang="fr-FR" sz="2800" i="1" dirty="0" smtClean="0"/>
              <a:t>médecine,</a:t>
            </a:r>
            <a:r>
              <a:rPr lang="fr-FR" sz="2800" dirty="0" smtClean="0"/>
              <a:t>1963</a:t>
            </a:r>
            <a:r>
              <a:rPr lang="fr-FR" sz="2800" dirty="0"/>
              <a:t>, p. 642.</a:t>
            </a:r>
          </a:p>
        </p:txBody>
      </p:sp>
    </p:spTree>
    <p:extLst>
      <p:ext uri="{BB962C8B-B14F-4D97-AF65-F5344CB8AC3E}">
        <p14:creationId xmlns:p14="http://schemas.microsoft.com/office/powerpoint/2010/main" val="55270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82" y="260647"/>
            <a:ext cx="6083262" cy="645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3"/>
          <a:stretch/>
        </p:blipFill>
        <p:spPr bwMode="auto">
          <a:xfrm>
            <a:off x="5004048" y="2996952"/>
            <a:ext cx="405294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èche droite 3"/>
          <p:cNvSpPr/>
          <p:nvPr/>
        </p:nvSpPr>
        <p:spPr>
          <a:xfrm rot="1860548">
            <a:off x="4776619" y="2766606"/>
            <a:ext cx="2828935" cy="1779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55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Pour </a:t>
            </a:r>
            <a:r>
              <a:rPr lang="fr-FR" dirty="0"/>
              <a:t>l’épistémologue, mais aussi pour le théoricien de l’éthique, la théorie </a:t>
            </a:r>
            <a:r>
              <a:rPr lang="fr-FR" dirty="0" err="1"/>
              <a:t>thomienne</a:t>
            </a:r>
            <a:r>
              <a:rPr lang="fr-FR" dirty="0"/>
              <a:t> des modèles présente un intérêt particulier.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Elle </a:t>
            </a:r>
            <a:r>
              <a:rPr lang="fr-FR" dirty="0"/>
              <a:t>établit que la connaissance, ainsi que toutes les catégorisations abstraites qui en résultent, sont façonnées en première instance par les morphologies </a:t>
            </a:r>
            <a:r>
              <a:rPr lang="fr-FR" dirty="0" smtClean="0"/>
              <a:t>d’événements </a:t>
            </a:r>
            <a:r>
              <a:rPr lang="fr-FR" dirty="0"/>
              <a:t>qui s’offrent à nos sens.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L’intérêt </a:t>
            </a:r>
            <a:r>
              <a:rPr lang="fr-FR" dirty="0"/>
              <a:t>de cette approche épistémologique pour l’éthique est de répondre au problème de son universalisation.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141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Alors que l’éthique traditionnelle fonde la justification sur des principes qui, linguistiquement ancrés, peinent à s’imposer au-delà des cultures particulières, la théorie </a:t>
            </a:r>
            <a:r>
              <a:rPr lang="fr-FR" dirty="0" err="1"/>
              <a:t>thomienne</a:t>
            </a:r>
            <a:r>
              <a:rPr lang="fr-FR" dirty="0"/>
              <a:t> des modèles ouvre la voie à un nouveau type d’aide à la décision qui est fondé sur un mode de connaissance universel : la topologie.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Cet </a:t>
            </a:r>
            <a:r>
              <a:rPr lang="fr-FR" dirty="0"/>
              <a:t>article expose les fondements épistémologiques de la théorie </a:t>
            </a:r>
            <a:r>
              <a:rPr lang="fr-FR" dirty="0" err="1"/>
              <a:t>thomienne</a:t>
            </a:r>
            <a:r>
              <a:rPr lang="fr-FR" dirty="0"/>
              <a:t>, pour ensuite en proposer une application originale aux conflits éthiques.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829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9654"/>
            <a:ext cx="4032448" cy="632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1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260648"/>
            <a:ext cx="83102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smtClean="0"/>
              <a:t>La morphogenèse du sens</a:t>
            </a:r>
            <a:endParaRPr lang="fr-FR" sz="6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24744"/>
            <a:ext cx="5181600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26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82" y="260647"/>
            <a:ext cx="6083262" cy="645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3"/>
          <a:stretch/>
        </p:blipFill>
        <p:spPr bwMode="auto">
          <a:xfrm>
            <a:off x="5004048" y="2996952"/>
            <a:ext cx="405294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èche droite 3"/>
          <p:cNvSpPr/>
          <p:nvPr/>
        </p:nvSpPr>
        <p:spPr>
          <a:xfrm rot="1860548">
            <a:off x="4776619" y="2766606"/>
            <a:ext cx="2828935" cy="1779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48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579296" cy="561662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La topologie des équilibres des forces au sein d’un bien culturel.</a:t>
            </a:r>
            <a:endParaRPr lang="fr-FR" dirty="0"/>
          </a:p>
          <a:p>
            <a:pPr marL="0" indent="0" algn="ctr">
              <a:buNone/>
            </a:pPr>
            <a:r>
              <a:rPr lang="fr-FR" dirty="0"/>
              <a:t>Qu'est-ce que la topologie ?</a:t>
            </a:r>
          </a:p>
          <a:p>
            <a:pPr marL="0" indent="0">
              <a:buNone/>
            </a:pPr>
            <a:r>
              <a:rPr lang="fr-FR" dirty="0"/>
              <a:t>Littéralement, topologie signifie l'« étude d'un lieu » ou « étude topique ».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Elle </a:t>
            </a:r>
            <a:r>
              <a:rPr lang="fr-FR" dirty="0"/>
              <a:t>s'intéresse donc à définir ce qu'est un lieu (appelé aussi « espace ») et quelles peuvent en être les propriétés. Une ancienne dénomination fut </a:t>
            </a:r>
            <a:r>
              <a:rPr lang="fr-FR" i="1" dirty="0" err="1"/>
              <a:t>analysis</a:t>
            </a:r>
            <a:r>
              <a:rPr lang="fr-FR" i="1" dirty="0"/>
              <a:t> </a:t>
            </a:r>
            <a:r>
              <a:rPr lang="fr-FR" i="1" dirty="0" err="1"/>
              <a:t>situs</a:t>
            </a:r>
            <a:r>
              <a:rPr lang="fr-FR" dirty="0"/>
              <a:t>, c'est-à-dire « l'étude du lieu ».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6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nmondemoderne.wordpress.com/wp-content/uploads/2013/05/schema_communication_generale_jakobs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392096" cy="355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8604" y="493942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Le bien culturel est composite et polyphasé.</a:t>
            </a:r>
            <a:endParaRPr lang="fr-FR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331640" y="259858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</a:t>
            </a:r>
            <a:r>
              <a:rPr lang="fr-FR" dirty="0" smtClean="0"/>
              <a:t>bjet dynamique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873000" y="429309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</a:t>
            </a:r>
            <a:r>
              <a:rPr lang="fr-FR" dirty="0" smtClean="0"/>
              <a:t>bjet immédiat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228184" y="258767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</a:t>
            </a:r>
            <a:r>
              <a:rPr lang="fr-FR" dirty="0" smtClean="0"/>
              <a:t>bjet dynamique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971600" y="1268760"/>
            <a:ext cx="2376264" cy="1329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508104" y="1257853"/>
            <a:ext cx="2376264" cy="1329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04025" y="5627903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Les lieux constitutifs du bien culturel </a:t>
            </a:r>
            <a:endParaRPr lang="fr-FR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3419872" y="548680"/>
            <a:ext cx="2088232" cy="37444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683568" y="332656"/>
            <a:ext cx="7632848" cy="460677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0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2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17" y="908720"/>
            <a:ext cx="821867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4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926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u="sng" dirty="0" smtClean="0"/>
              <a:t>Métabolisme</a:t>
            </a:r>
            <a:r>
              <a:rPr lang="fr-FR" dirty="0" smtClean="0"/>
              <a:t> - </a:t>
            </a:r>
            <a:r>
              <a:rPr lang="fr-FR" dirty="0"/>
              <a:t>Le métabolisme est l'ensemble des réactions chimiques qui se déroulent à l'intérieur de chaque cellule d'un être vivant et lui permettent notamment de se maintenir en vie, de se reproduire, de se développer et de répondre aux stimuli de son environnement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>De </a:t>
            </a:r>
            <a:r>
              <a:rPr lang="fr-FR" b="1" u="sng" dirty="0" smtClean="0"/>
              <a:t>Métabole</a:t>
            </a:r>
            <a:r>
              <a:rPr lang="fr-FR" dirty="0" smtClean="0"/>
              <a:t> – changement, transformation.</a:t>
            </a:r>
          </a:p>
          <a:p>
            <a:pPr marL="0" indent="0">
              <a:buNone/>
            </a:pPr>
            <a:r>
              <a:rPr lang="fr-FR" dirty="0" smtClean="0"/>
              <a:t>En musique, c’est un changement </a:t>
            </a:r>
            <a:r>
              <a:rPr lang="fr-FR" dirty="0"/>
              <a:t>dans l'ordre du rythme ou de la </a:t>
            </a:r>
            <a:r>
              <a:rPr lang="fr-FR" dirty="0" smtClean="0"/>
              <a:t>mélodie.</a:t>
            </a:r>
          </a:p>
          <a:p>
            <a:pPr marL="0" indent="0">
              <a:buNone/>
            </a:pPr>
            <a:r>
              <a:rPr lang="fr-FR" dirty="0" smtClean="0"/>
              <a:t>En linguistique, c’est un procédé </a:t>
            </a:r>
            <a:r>
              <a:rPr lang="fr-FR" dirty="0"/>
              <a:t>qui consiste à accumuler des expressions synonymes pour exprimer une idée ou décrire un objet avec une précision accrue </a:t>
            </a:r>
          </a:p>
        </p:txBody>
      </p:sp>
    </p:spTree>
    <p:extLst>
      <p:ext uri="{BB962C8B-B14F-4D97-AF65-F5344CB8AC3E}">
        <p14:creationId xmlns:p14="http://schemas.microsoft.com/office/powerpoint/2010/main" val="20862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82" y="476672"/>
            <a:ext cx="8640960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/>
              <a:t>Le </a:t>
            </a:r>
            <a:r>
              <a:rPr lang="fr-FR" sz="4400" b="1" dirty="0" smtClean="0"/>
              <a:t>métabolisme basal</a:t>
            </a:r>
            <a:r>
              <a:rPr lang="fr-FR" sz="4400" dirty="0" smtClean="0"/>
              <a:t> </a:t>
            </a:r>
            <a:r>
              <a:rPr lang="fr-FR" sz="4400" dirty="0"/>
              <a:t>est </a:t>
            </a:r>
            <a:r>
              <a:rPr lang="fr-FR" sz="4400" b="1" i="1" dirty="0"/>
              <a:t>la force nécessaire</a:t>
            </a:r>
            <a:r>
              <a:rPr lang="fr-FR" sz="4400" dirty="0"/>
              <a:t> dont l'organisme </a:t>
            </a:r>
            <a:r>
              <a:rPr lang="fr-FR" sz="4400" dirty="0" smtClean="0"/>
              <a:t>humain </a:t>
            </a:r>
            <a:r>
              <a:rPr lang="fr-FR" sz="4400" dirty="0"/>
              <a:t>a besoin pour survivre au repos</a:t>
            </a:r>
            <a:r>
              <a:rPr lang="fr-FR" sz="48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10445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26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4" r="32407"/>
          <a:stretch/>
        </p:blipFill>
        <p:spPr bwMode="auto">
          <a:xfrm>
            <a:off x="3419872" y="878383"/>
            <a:ext cx="2088232" cy="531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2987824" y="476672"/>
            <a:ext cx="2952328" cy="61206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314024" y="1359059"/>
            <a:ext cx="2299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endogène</a:t>
            </a:r>
            <a:endParaRPr lang="fr-FR" sz="4000" b="1" dirty="0"/>
          </a:p>
        </p:txBody>
      </p:sp>
      <p:sp>
        <p:nvSpPr>
          <p:cNvPr id="6" name="Flèche en arc 5"/>
          <p:cNvSpPr/>
          <p:nvPr/>
        </p:nvSpPr>
        <p:spPr>
          <a:xfrm>
            <a:off x="4175955" y="2204864"/>
            <a:ext cx="576064" cy="720080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en arc 8"/>
          <p:cNvSpPr/>
          <p:nvPr/>
        </p:nvSpPr>
        <p:spPr>
          <a:xfrm flipH="1" flipV="1">
            <a:off x="4175954" y="2343314"/>
            <a:ext cx="576065" cy="783704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4" r="32407"/>
          <a:stretch/>
        </p:blipFill>
        <p:spPr bwMode="auto">
          <a:xfrm>
            <a:off x="3419872" y="878383"/>
            <a:ext cx="2088232" cy="531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2987824" y="476672"/>
            <a:ext cx="2952328" cy="61206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314024" y="1359059"/>
            <a:ext cx="2299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endogène</a:t>
            </a:r>
            <a:endParaRPr lang="fr-FR" sz="4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812632" y="2066945"/>
            <a:ext cx="1964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exogène</a:t>
            </a:r>
            <a:endParaRPr lang="fr-FR" sz="4000" b="1" dirty="0"/>
          </a:p>
        </p:txBody>
      </p:sp>
      <p:sp>
        <p:nvSpPr>
          <p:cNvPr id="6" name="Flèche en arc 5"/>
          <p:cNvSpPr/>
          <p:nvPr/>
        </p:nvSpPr>
        <p:spPr>
          <a:xfrm>
            <a:off x="4203572" y="1484784"/>
            <a:ext cx="2384651" cy="2340260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en arc 8"/>
          <p:cNvSpPr/>
          <p:nvPr/>
        </p:nvSpPr>
        <p:spPr>
          <a:xfrm flipH="1" flipV="1">
            <a:off x="4269485" y="1713002"/>
            <a:ext cx="2318738" cy="2417834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2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4" r="32407"/>
          <a:stretch/>
        </p:blipFill>
        <p:spPr bwMode="auto">
          <a:xfrm>
            <a:off x="4569833" y="878383"/>
            <a:ext cx="2088232" cy="531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4137785" y="476672"/>
            <a:ext cx="2952328" cy="61206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477905" y="1607056"/>
            <a:ext cx="2299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endogène</a:t>
            </a:r>
            <a:endParaRPr lang="fr-FR" sz="4000" b="1" dirty="0"/>
          </a:p>
        </p:txBody>
      </p:sp>
      <p:sp>
        <p:nvSpPr>
          <p:cNvPr id="6" name="Flèche en arc 5"/>
          <p:cNvSpPr/>
          <p:nvPr/>
        </p:nvSpPr>
        <p:spPr>
          <a:xfrm>
            <a:off x="5291845" y="2204864"/>
            <a:ext cx="576064" cy="720080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en arc 8"/>
          <p:cNvSpPr/>
          <p:nvPr/>
        </p:nvSpPr>
        <p:spPr>
          <a:xfrm flipH="1" flipV="1">
            <a:off x="5291845" y="2343314"/>
            <a:ext cx="576065" cy="783704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90113" y="2066945"/>
            <a:ext cx="1964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exogène</a:t>
            </a:r>
            <a:endParaRPr lang="fr-FR" sz="4000" b="1" dirty="0"/>
          </a:p>
        </p:txBody>
      </p:sp>
      <p:sp>
        <p:nvSpPr>
          <p:cNvPr id="8" name="Flèche en arc 7"/>
          <p:cNvSpPr/>
          <p:nvPr/>
        </p:nvSpPr>
        <p:spPr>
          <a:xfrm>
            <a:off x="5687622" y="1173184"/>
            <a:ext cx="2384651" cy="2340260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 en arc 9"/>
          <p:cNvSpPr/>
          <p:nvPr/>
        </p:nvSpPr>
        <p:spPr>
          <a:xfrm flipH="1" flipV="1">
            <a:off x="5777830" y="1565914"/>
            <a:ext cx="2318738" cy="2417834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7504" y="441245"/>
            <a:ext cx="35018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Le </a:t>
            </a:r>
            <a:r>
              <a:rPr lang="fr-FR" sz="3600" b="1" dirty="0"/>
              <a:t>métabolisme basal</a:t>
            </a:r>
            <a:r>
              <a:rPr lang="fr-FR" sz="3600" dirty="0"/>
              <a:t> est </a:t>
            </a:r>
            <a:r>
              <a:rPr lang="fr-FR" sz="3600" b="1" i="1" dirty="0"/>
              <a:t>la force nécessaire</a:t>
            </a:r>
            <a:r>
              <a:rPr lang="fr-FR" sz="3600" dirty="0"/>
              <a:t> dont l'organisme humain a besoin pour survivre au repos.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46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36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dirty="0" smtClean="0"/>
              <a:t>Est-ce que l’on peut appliquer la notion de métabolisme aux bien culturels ?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15511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904</Words>
  <Application>Microsoft Office PowerPoint</Application>
  <PresentationFormat>Affichage à l'écran (4:3)</PresentationFormat>
  <Paragraphs>176</Paragraphs>
  <Slides>39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Reedy et Reedy</vt:lpstr>
      <vt:lpstr>Protocole de recherche en CRBC applicable aux expérimentations</vt:lpstr>
      <vt:lpstr>Protocole de recherche en CRBC applicable aux expérimentations</vt:lpstr>
      <vt:lpstr>Protocole de recherche en CRBC applicable aux expérimentations</vt:lpstr>
      <vt:lpstr>Protocole de recherche en CRBC applicable aux expérimentations</vt:lpstr>
      <vt:lpstr>Protocole de recherche en CRBC applicable aux expérimentations</vt:lpstr>
      <vt:lpstr>Protocole de recherche en CRBC applicable aux expérimentations</vt:lpstr>
      <vt:lpstr>Protocole de recherche en CRBC applicable aux expérimentations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Paris 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William Whitney</dc:creator>
  <cp:lastModifiedBy>Utilisateur</cp:lastModifiedBy>
  <cp:revision>33</cp:revision>
  <dcterms:created xsi:type="dcterms:W3CDTF">2025-10-01T10:07:23Z</dcterms:created>
  <dcterms:modified xsi:type="dcterms:W3CDTF">2025-10-02T16:11:16Z</dcterms:modified>
</cp:coreProperties>
</file>