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80" r:id="rId3"/>
    <p:sldId id="282" r:id="rId4"/>
    <p:sldId id="274" r:id="rId5"/>
    <p:sldId id="276" r:id="rId6"/>
    <p:sldId id="277" r:id="rId7"/>
    <p:sldId id="278" r:id="rId8"/>
    <p:sldId id="283" r:id="rId9"/>
    <p:sldId id="287" r:id="rId10"/>
    <p:sldId id="28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20"/>
    <p:restoredTop sz="94640"/>
  </p:normalViewPr>
  <p:slideViewPr>
    <p:cSldViewPr snapToGrid="0">
      <p:cViewPr varScale="1">
        <p:scale>
          <a:sx n="102" d="100"/>
          <a:sy n="102" d="100"/>
        </p:scale>
        <p:origin x="1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EA6-3E7D-A84C-9B5D-E95D1804DAC7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58D-A428-2E4B-96BA-E4CDD2C92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291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EA6-3E7D-A84C-9B5D-E95D1804DAC7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58D-A428-2E4B-96BA-E4CDD2C92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99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EA6-3E7D-A84C-9B5D-E95D1804DAC7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58D-A428-2E4B-96BA-E4CDD2C92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EA6-3E7D-A84C-9B5D-E95D1804DAC7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58D-A428-2E4B-96BA-E4CDD2C92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54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EA6-3E7D-A84C-9B5D-E95D1804DAC7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58D-A428-2E4B-96BA-E4CDD2C92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250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EA6-3E7D-A84C-9B5D-E95D1804DAC7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58D-A428-2E4B-96BA-E4CDD2C92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80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EA6-3E7D-A84C-9B5D-E95D1804DAC7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58D-A428-2E4B-96BA-E4CDD2C9223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5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EA6-3E7D-A84C-9B5D-E95D1804DAC7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58D-A428-2E4B-96BA-E4CDD2C92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02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EA6-3E7D-A84C-9B5D-E95D1804DAC7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58D-A428-2E4B-96BA-E4CDD2C92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11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EEA6-3E7D-A84C-9B5D-E95D1804DAC7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58D-A428-2E4B-96BA-E4CDD2C92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05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FE2EEA6-3E7D-A84C-9B5D-E95D1804DAC7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58D-A428-2E4B-96BA-E4CDD2C92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38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FE2EEA6-3E7D-A84C-9B5D-E95D1804DAC7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250958D-A428-2E4B-96BA-E4CDD2C92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16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kenyasnubians.com/ka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yasnubians.com/kibr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169EA-AD10-C9FB-6634-63FF27DE8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8C7B77-365B-AA27-4E7E-8CF0EBC63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885CA6-2472-1951-DFFA-E65074D99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" y="0"/>
            <a:ext cx="12347259" cy="69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5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AF942-234E-D6C0-4B84-D3BF5501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57658DA-A2CD-BE5B-0FB4-B5398D8CB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0204" y="0"/>
            <a:ext cx="12869096" cy="6780062"/>
          </a:xfrm>
        </p:spPr>
      </p:pic>
    </p:spTree>
    <p:extLst>
      <p:ext uri="{BB962C8B-B14F-4D97-AF65-F5344CB8AC3E}">
        <p14:creationId xmlns:p14="http://schemas.microsoft.com/office/powerpoint/2010/main" val="195048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E60A8-EC6D-08F7-E640-3935E5D8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64276"/>
            <a:ext cx="7729728" cy="1188720"/>
          </a:xfrm>
        </p:spPr>
        <p:txBody>
          <a:bodyPr/>
          <a:lstStyle/>
          <a:p>
            <a:r>
              <a:rPr lang="fr-FR" b="1" i="0" u="none" strike="noStrike" dirty="0">
                <a:solidFill>
                  <a:srgbClr val="1A1A1A"/>
                </a:solidFill>
                <a:effectLst/>
                <a:latin typeface="var(--font-family-serif)"/>
              </a:rPr>
              <a:t>Zora </a:t>
            </a:r>
            <a:r>
              <a:rPr lang="fr-FR" b="1" i="0" u="none" strike="noStrike" dirty="0" err="1">
                <a:solidFill>
                  <a:srgbClr val="1A1A1A"/>
                </a:solidFill>
                <a:effectLst/>
                <a:latin typeface="var(--font-family-serif)"/>
              </a:rPr>
              <a:t>Neale</a:t>
            </a:r>
            <a:r>
              <a:rPr lang="fr-FR" b="1" i="0" u="none" strike="noStrike" dirty="0">
                <a:solidFill>
                  <a:srgbClr val="1A1A1A"/>
                </a:solidFill>
                <a:effectLst/>
                <a:latin typeface="var(--font-family-serif)"/>
              </a:rPr>
              <a:t> </a:t>
            </a:r>
            <a:r>
              <a:rPr lang="fr-FR" b="1" i="0" u="none" strike="noStrike" dirty="0" err="1">
                <a:solidFill>
                  <a:srgbClr val="1A1A1A"/>
                </a:solidFill>
                <a:effectLst/>
                <a:latin typeface="var(--font-family-serif)"/>
              </a:rPr>
              <a:t>Hurston</a:t>
            </a:r>
            <a:br>
              <a:rPr lang="fr-FR" b="1" i="0" u="none" strike="noStrike" dirty="0">
                <a:solidFill>
                  <a:srgbClr val="1A1A1A"/>
                </a:solidFill>
                <a:effectLst/>
                <a:latin typeface="var(--font-family-serif)"/>
              </a:rPr>
            </a:br>
            <a:r>
              <a:rPr lang="fr-FR" b="1" i="0" u="none" strike="noStrike" dirty="0">
                <a:solidFill>
                  <a:srgbClr val="1A1A1A"/>
                </a:solidFill>
                <a:effectLst/>
                <a:latin typeface="var(--font-family-serif)"/>
              </a:rPr>
              <a:t>1891-1960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60760B5-0C9A-D954-5B65-CD0997C22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69" y="2186388"/>
            <a:ext cx="3632398" cy="4370987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EEA1AE6-2165-D1B6-B46E-B89EC24B6E24}"/>
              </a:ext>
            </a:extLst>
          </p:cNvPr>
          <p:cNvSpPr txBox="1"/>
          <p:nvPr/>
        </p:nvSpPr>
        <p:spPr>
          <a:xfrm>
            <a:off x="4960307" y="2592888"/>
            <a:ext cx="57243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Participe au mouvement de la ‘Harlem Renaissance’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Université de Howard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1925: Commence des études d’anthropologie sous la direction de Franz Boas (1858-1942)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Entame une thèse d’anthropologie à l’Université de Columbia</a:t>
            </a:r>
          </a:p>
        </p:txBody>
      </p:sp>
    </p:spTree>
    <p:extLst>
      <p:ext uri="{BB962C8B-B14F-4D97-AF65-F5344CB8AC3E}">
        <p14:creationId xmlns:p14="http://schemas.microsoft.com/office/powerpoint/2010/main" val="288557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69F10CA-E1DE-B319-038C-A26CE5BA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2097" y="2612887"/>
            <a:ext cx="2508367" cy="3811392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A18F6ED-703B-F523-809A-D2B37D38F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" y="173754"/>
            <a:ext cx="3893227" cy="60345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68B0C16-0D6E-E299-483A-67CB3FE43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909" y="173753"/>
            <a:ext cx="3911250" cy="60345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0FE007-7D3B-2530-D79C-55D71C0B6024}"/>
              </a:ext>
            </a:extLst>
          </p:cNvPr>
          <p:cNvSpPr txBox="1"/>
          <p:nvPr/>
        </p:nvSpPr>
        <p:spPr>
          <a:xfrm>
            <a:off x="8720271" y="433721"/>
            <a:ext cx="2722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Raconte l’histoire de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Cudjo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Lewis, né </a:t>
            </a:r>
            <a:r>
              <a:rPr lang="fr-FR" sz="1800" i="0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Oluale</a:t>
            </a:r>
            <a:r>
              <a:rPr lang="fr-FR" sz="1800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800" i="0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Kossola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43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67848A5-F093-3EAA-FBEF-F19A03C3F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4589" y="1"/>
            <a:ext cx="4736705" cy="6858000"/>
          </a:xfrm>
        </p:spPr>
      </p:pic>
    </p:spTree>
    <p:extLst>
      <p:ext uri="{BB962C8B-B14F-4D97-AF65-F5344CB8AC3E}">
        <p14:creationId xmlns:p14="http://schemas.microsoft.com/office/powerpoint/2010/main" val="272607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F1F936B-46C7-4827-3977-B55806A97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271" y="686058"/>
            <a:ext cx="2380585" cy="3101975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6915ADD-57FD-B02C-ADCE-D379F8E7F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62" y="0"/>
            <a:ext cx="4953051" cy="62895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C24D566-8997-9FF4-9423-E28137C37455}"/>
              </a:ext>
            </a:extLst>
          </p:cNvPr>
          <p:cNvSpPr txBox="1"/>
          <p:nvPr/>
        </p:nvSpPr>
        <p:spPr>
          <a:xfrm>
            <a:off x="630271" y="5007228"/>
            <a:ext cx="2372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soldat nubien en 1948 à </a:t>
            </a:r>
            <a:r>
              <a:rPr lang="fr-FR" dirty="0" err="1"/>
              <a:t>Kibera</a:t>
            </a:r>
            <a:r>
              <a:rPr lang="fr-FR" dirty="0"/>
              <a:t> (Kenya), source:</a:t>
            </a:r>
            <a:r>
              <a:rPr lang="fr-FR" dirty="0">
                <a:hlinkClick r:id="rId4"/>
              </a:rPr>
              <a:t> https://www.kenyasnubians.com/kar</a:t>
            </a:r>
            <a:r>
              <a:rPr lang="fr-FR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F95B1CD-ABAC-9E52-779F-037CE0FD0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337" y="222421"/>
            <a:ext cx="3411263" cy="525334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130A44-2CB1-40DA-5FB8-0E4724397335}"/>
              </a:ext>
            </a:extLst>
          </p:cNvPr>
          <p:cNvSpPr txBox="1"/>
          <p:nvPr/>
        </p:nvSpPr>
        <p:spPr>
          <a:xfrm>
            <a:off x="8891948" y="5657671"/>
            <a:ext cx="3411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Soldats nubiens en 1941, en expédition à Addis Abeba. Source: </a:t>
            </a:r>
            <a:r>
              <a:rPr lang="fr-FR" dirty="0">
                <a:hlinkClick r:id="rId4"/>
              </a:rPr>
              <a:t>https://www.kenyasnubians.com/kar</a:t>
            </a:r>
            <a:r>
              <a:rPr lang="fr-FR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0B144B-701C-C5A2-6E8C-EA2D7FDA2299}"/>
              </a:ext>
            </a:extLst>
          </p:cNvPr>
          <p:cNvSpPr txBox="1"/>
          <p:nvPr/>
        </p:nvSpPr>
        <p:spPr>
          <a:xfrm>
            <a:off x="630271" y="3892378"/>
            <a:ext cx="237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Emin </a:t>
            </a:r>
            <a:r>
              <a:rPr lang="fr-FR" dirty="0" err="1"/>
              <a:t>Pasha</a:t>
            </a:r>
            <a:r>
              <a:rPr lang="fr-FR" dirty="0"/>
              <a:t> VS rébellion anticoloniale mahdiste (1881-1899)</a:t>
            </a:r>
          </a:p>
        </p:txBody>
      </p:sp>
    </p:spTree>
    <p:extLst>
      <p:ext uri="{BB962C8B-B14F-4D97-AF65-F5344CB8AC3E}">
        <p14:creationId xmlns:p14="http://schemas.microsoft.com/office/powerpoint/2010/main" val="319861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D18AB4-8912-1E2C-FD8A-7864A700E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40A911-DEC0-2FCB-D277-6415A3B6D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14054" cy="54814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8772332-86DF-42B3-D25F-3D757DC89CFF}"/>
              </a:ext>
            </a:extLst>
          </p:cNvPr>
          <p:cNvSpPr txBox="1"/>
          <p:nvPr/>
        </p:nvSpPr>
        <p:spPr>
          <a:xfrm>
            <a:off x="1087394" y="5643075"/>
            <a:ext cx="3002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Kibera</a:t>
            </a:r>
            <a:r>
              <a:rPr lang="fr-FR" dirty="0"/>
              <a:t> (Kenya), 1943, source: </a:t>
            </a:r>
            <a:r>
              <a:rPr lang="fr-FR" dirty="0">
                <a:hlinkClick r:id="rId3"/>
              </a:rPr>
              <a:t>https://www.kenyasnubians.com/kibra</a:t>
            </a:r>
            <a:r>
              <a:rPr lang="fr-FR" dirty="0"/>
              <a:t> </a:t>
            </a:r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4B3E56EC-5911-6EA7-F756-BAD9F3A69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487" y="3283122"/>
            <a:ext cx="4063998" cy="25399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6399106-F1F1-CC2B-E7C4-DC80FB060319}"/>
              </a:ext>
            </a:extLst>
          </p:cNvPr>
          <p:cNvSpPr txBox="1"/>
          <p:nvPr/>
        </p:nvSpPr>
        <p:spPr>
          <a:xfrm>
            <a:off x="9085648" y="5937398"/>
            <a:ext cx="250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President</a:t>
            </a:r>
            <a:r>
              <a:rPr lang="fr-FR" dirty="0"/>
              <a:t> Idi Amin, 1971-1979 (Ouganda)</a:t>
            </a:r>
          </a:p>
        </p:txBody>
      </p:sp>
    </p:spTree>
    <p:extLst>
      <p:ext uri="{BB962C8B-B14F-4D97-AF65-F5344CB8AC3E}">
        <p14:creationId xmlns:p14="http://schemas.microsoft.com/office/powerpoint/2010/main" val="332735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529386-2889-33EB-FBD8-D666A31E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26" y="2292263"/>
            <a:ext cx="10947748" cy="6375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rgbClr val="000000"/>
              </a:solidFill>
              <a:latin typeface="Gill Sans MT" panose="020B0502020104020203" pitchFamily="34" charset="77"/>
            </a:endParaRPr>
          </a:p>
          <a:p>
            <a:pPr marL="0" indent="0">
              <a:buNone/>
            </a:pPr>
            <a:r>
              <a:rPr lang="fr-FR" sz="3600" dirty="0">
                <a:latin typeface="Gill Sans MT" panose="020B0502020104020203" pitchFamily="34" charset="77"/>
              </a:rPr>
              <a:t>« </a:t>
            </a:r>
            <a:r>
              <a:rPr lang="fr-FR" sz="3600" dirty="0">
                <a:effectLst/>
                <a:latin typeface="Gill Sans MT" panose="020B0502020104020203" pitchFamily="34" charset="77"/>
              </a:rPr>
              <a:t>J’appellerai </a:t>
            </a:r>
            <a:r>
              <a:rPr lang="fr-FR" sz="3600" dirty="0">
                <a:latin typeface="Gill Sans MT" panose="020B0502020104020203" pitchFamily="34" charset="77"/>
              </a:rPr>
              <a:t>‘</a:t>
            </a:r>
            <a:r>
              <a:rPr lang="fr-FR" sz="3600" dirty="0">
                <a:effectLst/>
                <a:latin typeface="Gill Sans MT" panose="020B0502020104020203" pitchFamily="34" charset="77"/>
              </a:rPr>
              <a:t>ethnicité morale’ l’aune controversée de vertu civique à laquelle chacun mesure l’estime qu’il a de lui-même. »</a:t>
            </a:r>
          </a:p>
          <a:p>
            <a:pPr marL="0" indent="0">
              <a:buNone/>
            </a:pPr>
            <a:endParaRPr lang="fr-FR" dirty="0">
              <a:effectLst/>
              <a:latin typeface="Gill Sans MT" panose="020B0502020104020203" pitchFamily="34" charset="77"/>
            </a:endParaRPr>
          </a:p>
          <a:p>
            <a:pPr marL="0" indent="0">
              <a:buNone/>
            </a:pPr>
            <a:r>
              <a:rPr lang="fr-FR" sz="3600" dirty="0">
                <a:effectLst/>
                <a:latin typeface="Gill Sans MT" panose="020B0502020104020203" pitchFamily="34" charset="77"/>
              </a:rPr>
              <a:t>« L’ethnicité est un espace de débat »</a:t>
            </a:r>
          </a:p>
          <a:p>
            <a:pPr marL="0" indent="0">
              <a:buNone/>
            </a:pPr>
            <a:endParaRPr lang="fr-FR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r>
              <a:rPr lang="fr-FR" dirty="0"/>
              <a:t>John </a:t>
            </a:r>
            <a:r>
              <a:rPr lang="fr-FR" dirty="0" err="1"/>
              <a:t>Lonsdale</a:t>
            </a:r>
            <a:r>
              <a:rPr lang="fr-FR" dirty="0"/>
              <a:t>, ‘</a:t>
            </a:r>
            <a:r>
              <a:rPr lang="fr-FR" sz="180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Ethnicité, morale et tribalisme politique’, </a:t>
            </a:r>
            <a:r>
              <a:rPr lang="fr-FR" sz="1800" i="1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Politique africaine</a:t>
            </a:r>
            <a:r>
              <a:rPr lang="fr-FR" sz="180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, n°61, 1996, pp. 98-115.</a:t>
            </a:r>
          </a:p>
          <a:p>
            <a:pPr marL="0" indent="0">
              <a:buNone/>
            </a:pPr>
            <a:endParaRPr lang="fr-FR" dirty="0">
              <a:latin typeface="Gill Sans MT" panose="020B0502020104020203" pitchFamily="34" charset="77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92E0E9-E645-69B9-14AA-03D87983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2918"/>
            <a:ext cx="7729728" cy="1188720"/>
          </a:xfrm>
        </p:spPr>
        <p:txBody>
          <a:bodyPr/>
          <a:lstStyle/>
          <a:p>
            <a:r>
              <a:rPr lang="fr-FR" i="0" u="none" strike="noStrike" dirty="0">
                <a:solidFill>
                  <a:srgbClr val="1A1A1A"/>
                </a:solidFill>
                <a:effectLst/>
                <a:latin typeface="Gill Sans MT" panose="020B0502020104020203" pitchFamily="34" charset="77"/>
              </a:rPr>
              <a:t>La perspective interniste sur l’ethnicité</a:t>
            </a:r>
            <a:endParaRPr lang="fr-FR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439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AF9CBF9-A8C4-D9E6-7834-FA9D07B16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091" y="3106455"/>
            <a:ext cx="4660835" cy="375154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04786C-0267-D4C5-CEEF-66B090D7D58A}"/>
              </a:ext>
            </a:extLst>
          </p:cNvPr>
          <p:cNvSpPr txBox="1"/>
          <p:nvPr/>
        </p:nvSpPr>
        <p:spPr>
          <a:xfrm>
            <a:off x="2584303" y="826719"/>
            <a:ext cx="7710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James </a:t>
            </a:r>
            <a:r>
              <a:rPr lang="fr-FR" sz="2400" b="0" i="0" u="none" strike="noStrike" dirty="0" err="1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Fairhead</a:t>
            </a:r>
            <a:r>
              <a:rPr lang="fr-FR" sz="2400" b="0" i="0" u="none" strike="noStrike" dirty="0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, “</a:t>
            </a:r>
            <a:r>
              <a:rPr lang="fr-FR" sz="2400" b="0" i="0" u="none" strike="noStrike" dirty="0" err="1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Understanding</a:t>
            </a:r>
            <a:r>
              <a:rPr lang="fr-FR" sz="2400" b="0" i="0" u="none" strike="noStrike" dirty="0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 Social Resistance to the Ebola </a:t>
            </a:r>
            <a:r>
              <a:rPr lang="fr-FR" sz="2400" b="0" i="0" u="none" strike="noStrike" dirty="0" err="1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Response</a:t>
            </a:r>
            <a:r>
              <a:rPr lang="fr-FR" sz="2400" b="0" i="0" u="none" strike="noStrike" dirty="0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 in the Forest </a:t>
            </a:r>
            <a:r>
              <a:rPr lang="fr-FR" sz="2400" b="0" i="0" u="none" strike="noStrike" dirty="0" err="1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Region</a:t>
            </a:r>
            <a:r>
              <a:rPr lang="fr-FR" sz="2400" b="0" i="0" u="none" strike="noStrike" dirty="0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 of the Republic of </a:t>
            </a:r>
            <a:r>
              <a:rPr lang="fr-FR" sz="2400" b="0" i="0" u="none" strike="noStrike" dirty="0" err="1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Guinea</a:t>
            </a:r>
            <a:r>
              <a:rPr lang="fr-FR" sz="2400" b="0" i="0" u="none" strike="noStrike" dirty="0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: An </a:t>
            </a:r>
            <a:r>
              <a:rPr lang="fr-FR" sz="2400" b="0" i="0" u="none" strike="noStrike" dirty="0" err="1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Anthropological</a:t>
            </a:r>
            <a:r>
              <a:rPr lang="fr-FR" sz="2400" b="0" i="0" u="none" strike="noStrike" dirty="0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 Perspective”, </a:t>
            </a:r>
            <a:r>
              <a:rPr lang="fr-FR" sz="2400" b="0" i="1" u="none" strike="noStrike" dirty="0" err="1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African</a:t>
            </a:r>
            <a:r>
              <a:rPr lang="fr-FR" sz="2400" b="0" i="1" u="none" strike="noStrike" dirty="0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fr-FR" sz="2400" b="0" i="1" u="none" strike="noStrike" dirty="0" err="1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Studies</a:t>
            </a:r>
            <a:r>
              <a:rPr lang="fr-FR" sz="2400" b="0" i="1" u="none" strike="noStrike" dirty="0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fr-FR" sz="2400" b="0" i="1" u="none" strike="noStrike" dirty="0" err="1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Review</a:t>
            </a:r>
            <a:r>
              <a:rPr lang="fr-FR" sz="2400" b="0" i="1" u="none" strike="noStrike" dirty="0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;</a:t>
            </a:r>
            <a:r>
              <a:rPr lang="fr-FR" sz="2400" b="0" i="0" u="none" strike="noStrike" dirty="0">
                <a:solidFill>
                  <a:srgbClr val="181817"/>
                </a:solidFill>
                <a:effectLst/>
                <a:latin typeface="Gill Sans MT" panose="020B0502020104020203" pitchFamily="34" charset="77"/>
              </a:rPr>
              <a:t> 59.3 (2016): 7–31. </a:t>
            </a:r>
            <a:endParaRPr lang="fr-FR" sz="24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93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A20A0-B33F-0C9C-4854-99831AAA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482351-A0C2-7F34-4642-A093D5B59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4F2427-3C44-84E6-E1DF-15D644B9C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81381" cy="69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4767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{AB8ABC79-57A7-4544-B417-F0C7DD5EDE36}tf10001120</Template>
  <TotalTime>7865</TotalTime>
  <Words>220</Words>
  <Application>Microsoft Macintosh PowerPoint</Application>
  <PresentationFormat>Grand écran</PresentationFormat>
  <Paragraphs>19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var(--font-family-serif)</vt:lpstr>
      <vt:lpstr>Colis</vt:lpstr>
      <vt:lpstr>Présentation PowerPoint</vt:lpstr>
      <vt:lpstr>Zora Neale Hurston 1891-1960</vt:lpstr>
      <vt:lpstr>Présentation PowerPoint</vt:lpstr>
      <vt:lpstr>Présentation PowerPoint</vt:lpstr>
      <vt:lpstr>Présentation PowerPoint</vt:lpstr>
      <vt:lpstr>Présentation PowerPoint</vt:lpstr>
      <vt:lpstr>La perspective interniste sur l’ethnicité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30</cp:revision>
  <dcterms:created xsi:type="dcterms:W3CDTF">2025-10-16T09:24:55Z</dcterms:created>
  <dcterms:modified xsi:type="dcterms:W3CDTF">2025-11-06T11:32:44Z</dcterms:modified>
</cp:coreProperties>
</file>