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87" r:id="rId3"/>
    <p:sldId id="288" r:id="rId4"/>
    <p:sldId id="289" r:id="rId5"/>
    <p:sldId id="285" r:id="rId6"/>
    <p:sldId id="286" r:id="rId7"/>
    <p:sldId id="291" r:id="rId8"/>
    <p:sldId id="290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260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74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2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56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025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55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9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17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09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48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83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8B76777-2525-0446-ADF6-3D2B611BB091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7EF4C1-7AB3-4D4B-B99D-95F5620CBE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21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coll.lib.berkeley.edu/record/219393?v=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1169EA-AD10-C9FB-6634-63FF27DE8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8C7B77-365B-AA27-4E7E-8CF0EBC63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885CA6-2472-1951-DFFA-E65074D99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" y="0"/>
            <a:ext cx="12347259" cy="6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5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32F32-2663-2ADF-E5F4-B8B873D8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James Scott 1936-2024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1081EDB-4345-0985-DAB3-29E3E9A68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762" y="2382728"/>
            <a:ext cx="2984971" cy="4475272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290B21-A766-AFE3-ED21-0C542969FD99}"/>
              </a:ext>
            </a:extLst>
          </p:cNvPr>
          <p:cNvSpPr txBox="1"/>
          <p:nvPr/>
        </p:nvSpPr>
        <p:spPr>
          <a:xfrm>
            <a:off x="4647157" y="2780778"/>
            <a:ext cx="6563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‘Anthropologie anarchiste’ (cf. aussi Pierre </a:t>
            </a:r>
            <a:r>
              <a:rPr lang="fr-FR" sz="2400" dirty="0" err="1"/>
              <a:t>Clastre</a:t>
            </a:r>
            <a:r>
              <a:rPr lang="fr-FR" sz="2400" dirty="0"/>
              <a:t>, Marshall </a:t>
            </a:r>
            <a:r>
              <a:rPr lang="fr-FR" sz="2400" dirty="0" err="1"/>
              <a:t>Sahlins</a:t>
            </a:r>
            <a:r>
              <a:rPr lang="fr-FR" sz="2400" dirty="0"/>
              <a:t>, David </a:t>
            </a:r>
            <a:r>
              <a:rPr lang="fr-FR" sz="2400" dirty="0" err="1"/>
              <a:t>Graeber</a:t>
            </a:r>
            <a:r>
              <a:rPr lang="fr-F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Université de Yale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Vietnam, Birmanie, Malaisie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Focale sur les sociétés paysannes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‘Economie morale’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‘Arts de la résistance’ (et critique par Sherri </a:t>
            </a:r>
            <a:r>
              <a:rPr lang="fr-FR" sz="2400" dirty="0" err="1"/>
              <a:t>Ortner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039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40AC561-5D25-67BE-8218-DDFEE70F8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7433" y="547351"/>
            <a:ext cx="3617133" cy="5763299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47B71-F62A-1FAC-CAEA-50B82DE84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09" y="547350"/>
            <a:ext cx="3702920" cy="57633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0790FB9-5F27-8789-655E-FA57405AD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775" y="547350"/>
            <a:ext cx="3673816" cy="57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8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0EC8E08-A599-A4AA-0A37-7B4FA9530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466" y="87787"/>
            <a:ext cx="6325644" cy="668242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899C07-40E7-0C83-44D8-82120695CA15}"/>
              </a:ext>
            </a:extLst>
          </p:cNvPr>
          <p:cNvSpPr txBox="1"/>
          <p:nvPr/>
        </p:nvSpPr>
        <p:spPr>
          <a:xfrm>
            <a:off x="212942" y="3429000"/>
            <a:ext cx="2217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</a:t>
            </a:r>
            <a:r>
              <a:rPr lang="fr-FR" dirty="0">
                <a:latin typeface="Gill Sans MT" panose="020B0502020104020203" pitchFamily="34" charset="77"/>
              </a:rPr>
              <a:t>:</a:t>
            </a:r>
            <a:r>
              <a:rPr lang="fr-FR" b="0" i="0" u="none" strike="noStrike" dirty="0">
                <a:effectLst/>
                <a:latin typeface="Gill Sans MT" panose="020B0502020104020203" pitchFamily="34" charset="77"/>
              </a:rPr>
              <a:t> Yale </a:t>
            </a:r>
            <a:r>
              <a:rPr lang="fr-FR" b="0" i="0" u="none" strike="noStrike" dirty="0" err="1">
                <a:effectLst/>
                <a:latin typeface="Gill Sans MT" panose="020B0502020104020203" pitchFamily="34" charset="77"/>
              </a:rPr>
              <a:t>Agrarian</a:t>
            </a:r>
            <a:r>
              <a:rPr lang="fr-FR" b="0" i="0" u="none" strike="noStrike" dirty="0">
                <a:effectLst/>
                <a:latin typeface="Gill Sans MT" panose="020B0502020104020203" pitchFamily="34" charset="77"/>
              </a:rPr>
              <a:t> </a:t>
            </a:r>
            <a:r>
              <a:rPr lang="fr-FR" b="0" i="0" u="none" strike="noStrike" dirty="0" err="1">
                <a:effectLst/>
                <a:latin typeface="Gill Sans MT" panose="020B0502020104020203" pitchFamily="34" charset="77"/>
              </a:rPr>
              <a:t>Studies</a:t>
            </a:r>
            <a:r>
              <a:rPr lang="fr-FR" b="0" i="0" u="none" strike="noStrike" dirty="0">
                <a:effectLst/>
                <a:latin typeface="Gill Sans MT" panose="020B0502020104020203" pitchFamily="34" charset="77"/>
              </a:rPr>
              <a:t> Oral </a:t>
            </a:r>
            <a:r>
              <a:rPr lang="fr-FR" b="0" i="0" u="none" strike="noStrike" dirty="0" err="1">
                <a:effectLst/>
                <a:latin typeface="Gill Sans MT" panose="020B0502020104020203" pitchFamily="34" charset="77"/>
              </a:rPr>
              <a:t>History</a:t>
            </a:r>
            <a:r>
              <a:rPr lang="fr-FR" b="0" i="0" u="none" strike="noStrike" dirty="0">
                <a:effectLst/>
                <a:latin typeface="Gill Sans MT" panose="020B0502020104020203" pitchFamily="34" charset="77"/>
              </a:rPr>
              <a:t> Project, itw en 2018 disponible sur: </a:t>
            </a:r>
            <a:r>
              <a:rPr lang="fr-FR" dirty="0">
                <a:latin typeface="Gill Sans MT" panose="020B0502020104020203" pitchFamily="34" charset="77"/>
              </a:rPr>
              <a:t> </a:t>
            </a:r>
            <a:r>
              <a:rPr lang="fr-FR" sz="1800" b="0" i="0" u="sng" strike="noStrike" dirty="0">
                <a:solidFill>
                  <a:srgbClr val="1155CC"/>
                </a:solidFill>
                <a:effectLst/>
                <a:latin typeface="Gill Sans MT" panose="020B0502020104020203" pitchFamily="34" charset="77"/>
                <a:hlinkClick r:id="rId3"/>
              </a:rPr>
              <a:t>https://digicoll.lib.berkeley.edu/record/219393?v=pdf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 </a:t>
            </a:r>
            <a:endParaRPr lang="fr-FR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284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DC8D7-02CC-5B3B-9889-C412506D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1541"/>
            <a:ext cx="7729728" cy="1188720"/>
          </a:xfrm>
        </p:spPr>
        <p:txBody>
          <a:bodyPr/>
          <a:lstStyle/>
          <a:p>
            <a:r>
              <a:rPr lang="fr-FR" dirty="0"/>
              <a:t>Anthropologie de la colonisation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E66DB-DE36-E501-2C46-59112246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12575"/>
            <a:ext cx="7729728" cy="3101983"/>
          </a:xfrm>
        </p:spPr>
        <p:txBody>
          <a:bodyPr>
            <a:noAutofit/>
          </a:bodyPr>
          <a:lstStyle/>
          <a:p>
            <a:r>
              <a:rPr lang="fr-FR" sz="2400" dirty="0"/>
              <a:t>Penser le changement social au sein des sociétés colonisées</a:t>
            </a:r>
          </a:p>
          <a:p>
            <a:r>
              <a:rPr lang="fr-FR" sz="2400" dirty="0"/>
              <a:t>Comment elles sont affectées par la colonisation</a:t>
            </a:r>
          </a:p>
          <a:p>
            <a:r>
              <a:rPr lang="fr-FR" sz="2400" dirty="0"/>
              <a:t>Des transformations rapides et profondes</a:t>
            </a:r>
          </a:p>
          <a:p>
            <a:r>
              <a:rPr lang="fr-FR" sz="2400" dirty="0"/>
              <a:t>Les travaux du </a:t>
            </a:r>
            <a:r>
              <a:rPr lang="fr-FR" sz="2400" b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Rhodes Livingston Institute et de Godfrey Wilson (1908-1944)</a:t>
            </a:r>
          </a:p>
          <a:p>
            <a:r>
              <a:rPr lang="fr-FR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La détribalisation</a:t>
            </a:r>
          </a:p>
          <a:p>
            <a:r>
              <a:rPr lang="fr-FR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Et ses limites</a:t>
            </a:r>
          </a:p>
          <a:p>
            <a:r>
              <a:rPr lang="fr-FR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Une évolution méthodologique</a:t>
            </a:r>
            <a:endParaRPr lang="fr-FR" sz="24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28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5739F-3898-7F56-8C83-83428A3A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8807"/>
            <a:ext cx="7729728" cy="1188720"/>
          </a:xfrm>
        </p:spPr>
        <p:txBody>
          <a:bodyPr/>
          <a:lstStyle/>
          <a:p>
            <a:r>
              <a:rPr lang="fr-FR" dirty="0"/>
              <a:t>George Balandier (1920-2016)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F92505B-E3FE-0E3F-D954-60623ED02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06" y="2231089"/>
            <a:ext cx="4006415" cy="3086022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74119B2-1CFE-D2D1-8CD7-51ECD685B1DC}"/>
              </a:ext>
            </a:extLst>
          </p:cNvPr>
          <p:cNvSpPr txBox="1"/>
          <p:nvPr/>
        </p:nvSpPr>
        <p:spPr>
          <a:xfrm>
            <a:off x="5285984" y="2231089"/>
            <a:ext cx="666384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l" rtl="0">
              <a:spcBef>
                <a:spcPts val="0"/>
              </a:spcBef>
              <a:spcAft>
                <a:spcPts val="0"/>
              </a:spcAft>
            </a:pPr>
            <a:r>
              <a:rPr lang="fr-FR" sz="2800" b="0" i="1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				SITUATION COLONIALE</a:t>
            </a:r>
          </a:p>
          <a:p>
            <a:pPr marL="228600" algn="l" rtl="0">
              <a:spcBef>
                <a:spcPts val="0"/>
              </a:spcBef>
              <a:spcAft>
                <a:spcPts val="0"/>
              </a:spcAft>
            </a:pPr>
            <a:endParaRPr lang="fr-FR" sz="2800" b="0" i="1" u="none" strike="noStrike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  <a:p>
            <a:pPr marL="228600" algn="l" rtl="0">
              <a:spcBef>
                <a:spcPts val="0"/>
              </a:spcBef>
              <a:spcAft>
                <a:spcPts val="0"/>
              </a:spcAft>
            </a:pPr>
            <a:r>
              <a:rPr lang="fr-FR" sz="2800" b="0" i="1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« La société colonisée, sous son aspect urbain comme sous son aspect rural, et la société coloniale forment un ensemble, un système ; [d'où] la nécessité pour toute étude d'un seul des éléments de se référer à l'ensemble »</a:t>
            </a:r>
          </a:p>
          <a:p>
            <a:pPr marL="228600" algn="l" rtl="0">
              <a:spcBef>
                <a:spcPts val="0"/>
              </a:spcBef>
              <a:spcAft>
                <a:spcPts val="0"/>
              </a:spcAft>
            </a:pPr>
            <a:endParaRPr lang="fr-FR" sz="32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algn="l" rtl="0">
              <a:spcBef>
                <a:spcPts val="0"/>
              </a:spcBef>
              <a:spcAft>
                <a:spcPts val="0"/>
              </a:spcAft>
            </a:pP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« La situation coloniale : approche théorique »,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Cahiers internationaux de sociologie</a:t>
            </a: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, 11, 1951.</a:t>
            </a:r>
            <a:endParaRPr lang="fr-FR" b="0" i="0" u="none" strike="noStrike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  <a:p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98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1B84E-EB7E-2335-598F-645A495D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situation coloniale en </a:t>
            </a:r>
            <a:r>
              <a:rPr lang="fr-FR" dirty="0" err="1"/>
              <a:t>Kanaky</a:t>
            </a:r>
            <a:r>
              <a:rPr lang="fr-FR" dirty="0"/>
              <a:t>-Nouvelle Calédonie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6B3E898-CF4E-9F9A-FB63-81C8035B9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286" y="2676003"/>
            <a:ext cx="4254702" cy="3101975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3077477-8C97-C408-AC02-509482199F8D}"/>
              </a:ext>
            </a:extLst>
          </p:cNvPr>
          <p:cNvSpPr txBox="1"/>
          <p:nvPr/>
        </p:nvSpPr>
        <p:spPr>
          <a:xfrm>
            <a:off x="2231136" y="5852879"/>
            <a:ext cx="375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Alban </a:t>
            </a:r>
            <a:r>
              <a:rPr lang="fr-FR" dirty="0" err="1"/>
              <a:t>Bensa</a:t>
            </a:r>
            <a:r>
              <a:rPr lang="fr-FR" dirty="0"/>
              <a:t> 1948-2021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BA1967-4FDE-F2FF-00FB-29891FFEA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184" y="2676003"/>
            <a:ext cx="2580001" cy="41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4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64B31-35F4-8916-AC9B-45920534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‘Un moratoire sur la sorcellerie?’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3411A52-C315-17A8-35BB-7C8342C6B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00639"/>
            <a:ext cx="3653980" cy="3101975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5AAD16-C4AE-4823-4FD9-2E7A41DC734E}"/>
              </a:ext>
            </a:extLst>
          </p:cNvPr>
          <p:cNvSpPr txBox="1"/>
          <p:nvPr/>
        </p:nvSpPr>
        <p:spPr>
          <a:xfrm>
            <a:off x="475989" y="5761973"/>
            <a:ext cx="26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Achille </a:t>
            </a:r>
            <a:r>
              <a:rPr lang="fr-FR" dirty="0" err="1"/>
              <a:t>Mbembe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2230F4-8654-043F-E9D2-D3A176AB8ED4}"/>
              </a:ext>
            </a:extLst>
          </p:cNvPr>
          <p:cNvSpPr txBox="1"/>
          <p:nvPr/>
        </p:nvSpPr>
        <p:spPr>
          <a:xfrm>
            <a:off x="5077216" y="2500639"/>
            <a:ext cx="711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Warnier</a:t>
            </a:r>
            <a:r>
              <a:rPr lang="fr-FR" dirty="0"/>
              <a:t>, Jean-Pierre.  « Ceci n’est pas un sorcier. De l’effet Magritte en sorcellerie ». Politique africaine, 2017/2 n° 146, 2017. p.125-141.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91FF89-A98C-A499-51EF-BB9B5132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3548693" cy="33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3474AD7-D009-1690-DB6A-EE9845E8F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745" y="1317231"/>
            <a:ext cx="6120510" cy="3821919"/>
          </a:xfrm>
        </p:spPr>
      </p:pic>
    </p:spTree>
    <p:extLst>
      <p:ext uri="{BB962C8B-B14F-4D97-AF65-F5344CB8AC3E}">
        <p14:creationId xmlns:p14="http://schemas.microsoft.com/office/powerpoint/2010/main" val="2414433271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{AB8ABC79-57A7-4544-B417-F0C7DD5EDE36}tf10001120</Template>
  <TotalTime>107</TotalTime>
  <Words>251</Words>
  <Application>Microsoft Macintosh PowerPoint</Application>
  <PresentationFormat>Grand écran</PresentationFormat>
  <Paragraphs>28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Colis</vt:lpstr>
      <vt:lpstr>Présentation PowerPoint</vt:lpstr>
      <vt:lpstr>James Scott 1936-2024</vt:lpstr>
      <vt:lpstr>Présentation PowerPoint</vt:lpstr>
      <vt:lpstr>Présentation PowerPoint</vt:lpstr>
      <vt:lpstr>Anthropologie de la colonisation</vt:lpstr>
      <vt:lpstr>George Balandier (1920-2016)</vt:lpstr>
      <vt:lpstr>La situation coloniale en Kanaky-Nouvelle Calédonie</vt:lpstr>
      <vt:lpstr>‘Un moratoire sur la sorcellerie?’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5</cp:revision>
  <dcterms:created xsi:type="dcterms:W3CDTF">2025-11-06T11:31:30Z</dcterms:created>
  <dcterms:modified xsi:type="dcterms:W3CDTF">2025-11-06T13:20:23Z</dcterms:modified>
</cp:coreProperties>
</file>