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99" r:id="rId3"/>
    <p:sldId id="301" r:id="rId4"/>
    <p:sldId id="300" r:id="rId5"/>
    <p:sldId id="298" r:id="rId6"/>
    <p:sldId id="302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66"/>
    <p:restoredTop sz="93478"/>
  </p:normalViewPr>
  <p:slideViewPr>
    <p:cSldViewPr snapToGrid="0">
      <p:cViewPr varScale="1">
        <p:scale>
          <a:sx n="59" d="100"/>
          <a:sy n="59" d="100"/>
        </p:scale>
        <p:origin x="132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37DD21-0D48-BE79-21A4-89B483F392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0407326-9ABB-48F6-6086-A11BF71D8C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D251CD-71BB-175E-81BB-5A88A2309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8C92E-0C41-B548-868F-2FDD2C8E5FAD}" type="datetimeFigureOut">
              <a:rPr lang="fr-FR" smtClean="0"/>
              <a:t>09/11/2025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B5762A-E0E6-F342-124F-7A7BB8713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30121C-EED7-F9A7-A38D-32A8D6474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942-24F5-854A-9A2B-17CA48DFC9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237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65D2BC-7872-67FC-300D-8CE7734BA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9DB71EE-748A-9E9D-F13A-6EF2F41965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CF6655-4BD3-294A-6FA4-9C8BBDA70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8C92E-0C41-B548-868F-2FDD2C8E5FAD}" type="datetimeFigureOut">
              <a:rPr lang="fr-FR" smtClean="0"/>
              <a:t>09/11/2025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677D3F3-AD77-1C52-09BC-B73519D53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6571FF8-CE14-A39A-ED54-4CE38BCFC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942-24F5-854A-9A2B-17CA48DFC9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6728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31E9BD5-BAA4-EDEA-DDE8-0679ADB1DB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3B434F2-A591-7C85-2F28-69139C0571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FBB287-6316-5E4B-8CFA-B62DF0473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8C92E-0C41-B548-868F-2FDD2C8E5FAD}" type="datetimeFigureOut">
              <a:rPr lang="fr-FR" smtClean="0"/>
              <a:t>09/11/2025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3BD9124-943B-35EC-4E8A-DB6161678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9A2D5C3-1841-9F15-0F76-6A352AF7F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942-24F5-854A-9A2B-17CA48DFC9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8500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CB5F6E-B398-3C92-C7B9-C50973264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75E7E80-EDEA-35CB-115E-86E72DFF1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06A761-4CB6-3EC5-ED02-5CFD7DA34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8C92E-0C41-B548-868F-2FDD2C8E5FAD}" type="datetimeFigureOut">
              <a:rPr lang="fr-FR" smtClean="0"/>
              <a:t>09/11/2025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B2D6D00-9552-5DC1-45B1-3F36AF488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A76031-7F12-8B46-C250-A4D992A08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942-24F5-854A-9A2B-17CA48DFC9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9428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3C6374-00E1-6D76-63B0-03E5A72DC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AB29240-3417-28B7-D713-5D4354C00F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274DA6-9184-0971-64B9-65F4FDFBE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8C92E-0C41-B548-868F-2FDD2C8E5FAD}" type="datetimeFigureOut">
              <a:rPr lang="fr-FR" smtClean="0"/>
              <a:t>09/11/2025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81D4AFB-3A48-403F-A8D0-1E27D4F2B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0C643B4-A80C-2C63-85FE-C2D3EEA47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942-24F5-854A-9A2B-17CA48DFC9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4109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550754-4915-36B1-7F6D-843785E15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77B65D-B6E7-EB16-3E6E-AB0AEE4BAE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6543D67-6867-362A-6C61-5D0198D2CD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D23DBF5-5484-66DD-621D-1E73001F4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8C92E-0C41-B548-868F-2FDD2C8E5FAD}" type="datetimeFigureOut">
              <a:rPr lang="fr-FR" smtClean="0"/>
              <a:t>09/11/2025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4E87F66-62CA-9913-90A9-09D1C3A0A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1E1D0B1-2150-C48B-FA29-95DC5F5F9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942-24F5-854A-9A2B-17CA48DFC9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8548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8BFF9E-AF8A-4753-480F-1E2E99975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4E924B6-5A48-815D-83F6-9B3752C74B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E86A49E-08AD-EF5C-4373-63F3841CE2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8175052-5927-09AF-EFCB-ADCF29FB50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2AD26FB-FE62-8E2D-862F-1D4CA10967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B99E8D6-55BE-37F3-75B6-9EDCE2D28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8C92E-0C41-B548-868F-2FDD2C8E5FAD}" type="datetimeFigureOut">
              <a:rPr lang="fr-FR" smtClean="0"/>
              <a:t>09/11/2025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4F9A2C9-F3C7-85C0-7690-A1189B0F3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6196F2D-4590-7830-3705-CB13671CC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942-24F5-854A-9A2B-17CA48DFC9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2482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34AD55-6B3C-FE44-3A47-22F87A436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8B42FE7-68E3-10C5-AAB4-B877B45FF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8C92E-0C41-B548-868F-2FDD2C8E5FAD}" type="datetimeFigureOut">
              <a:rPr lang="fr-FR" smtClean="0"/>
              <a:t>09/11/2025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8924F6E-0823-D190-0A49-AE41B303D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557537B-7936-43A3-DF05-7DEE6417A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942-24F5-854A-9A2B-17CA48DFC9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5024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8B8F9D7-EDED-EEB8-FD29-0C4BF3C57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8C92E-0C41-B548-868F-2FDD2C8E5FAD}" type="datetimeFigureOut">
              <a:rPr lang="fr-FR" smtClean="0"/>
              <a:t>09/11/2025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292797A-A78D-88F0-D1AD-CF316E7B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308F80E-E5E3-C7FA-DC80-9EB1EAF07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942-24F5-854A-9A2B-17CA48DFC9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662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2E6096-6AC3-7E9A-B445-0F8CA469B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BBD2C3-51C3-804A-9515-6B7847BEB9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1324385-F0B4-ABBB-8E4C-B756EEE801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3C054EA-1AE2-B0F0-9FD7-7B573710C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8C92E-0C41-B548-868F-2FDD2C8E5FAD}" type="datetimeFigureOut">
              <a:rPr lang="fr-FR" smtClean="0"/>
              <a:t>09/11/2025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8675345-960C-6B12-58AD-4FD515757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0FFF042-9F13-AB4A-3BCA-187FD6995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942-24F5-854A-9A2B-17CA48DFC9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5125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6FB07C-A2A4-7AC4-096B-15745616D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D8D926D-4978-EACD-23CB-49BF47E400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4C51356-ECF6-33A7-B2B1-9131108A17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EF0BCF8-D8E2-E667-BE2F-A63929070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8C92E-0C41-B548-868F-2FDD2C8E5FAD}" type="datetimeFigureOut">
              <a:rPr lang="fr-FR" smtClean="0"/>
              <a:t>09/11/2025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BD4190E-DBF9-582A-0124-AABBBB630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6B2C94D-EFC8-6646-7A52-394E6788A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1942-24F5-854A-9A2B-17CA48DFC9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7321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284645C-9167-7C1C-BA9C-D89D0D22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3C49DFE-340B-110F-51A8-5EF7D5C45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4FC214A-E327-7F65-3F64-E4D7BA5FA8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8C92E-0C41-B548-868F-2FDD2C8E5FAD}" type="datetimeFigureOut">
              <a:rPr lang="fr-FR" smtClean="0"/>
              <a:t>09/11/2025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AA7669-A6E5-BF4E-002A-EC06C49825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DFC2D52-A4A1-91F4-B68E-0D00703B24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51942-24F5-854A-9A2B-17CA48DFC9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9134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Florence.brisset-foucault@univ-paris1.f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itre 1">
            <a:extLst>
              <a:ext uri="{FF2B5EF4-FFF2-40B4-BE49-F238E27FC236}">
                <a16:creationId xmlns:a16="http://schemas.microsoft.com/office/drawing/2014/main" id="{0C9B9E69-9343-3CCC-3D1D-05FCCAF769B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fr-FR" altLang="fr-FR"/>
          </a:p>
        </p:txBody>
      </p:sp>
      <p:sp>
        <p:nvSpPr>
          <p:cNvPr id="2050" name="Sous-titre 2">
            <a:extLst>
              <a:ext uri="{FF2B5EF4-FFF2-40B4-BE49-F238E27FC236}">
                <a16:creationId xmlns:a16="http://schemas.microsoft.com/office/drawing/2014/main" id="{D25673AD-BB79-020E-6629-BCE1872F302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3602038"/>
            <a:ext cx="9144000" cy="2700337"/>
          </a:xfrm>
        </p:spPr>
        <p:txBody>
          <a:bodyPr/>
          <a:lstStyle/>
          <a:p>
            <a:r>
              <a:rPr lang="fr-FR" altLang="fr-FR" sz="4400"/>
              <a:t>Politics of Development</a:t>
            </a:r>
          </a:p>
          <a:p>
            <a:r>
              <a:rPr lang="fr-FR" altLang="fr-FR"/>
              <a:t>Political Science M1</a:t>
            </a:r>
          </a:p>
          <a:p>
            <a:r>
              <a:rPr lang="fr-FR" altLang="fr-FR"/>
              <a:t>2025-2026</a:t>
            </a:r>
          </a:p>
          <a:p>
            <a:r>
              <a:rPr lang="fr-FR" altLang="fr-FR">
                <a:hlinkClick r:id="rId2"/>
              </a:rPr>
              <a:t>Florence.brisset-foucault@univ-paris1.fr</a:t>
            </a:r>
            <a:r>
              <a:rPr lang="fr-FR" altLang="fr-FR"/>
              <a:t> </a:t>
            </a:r>
          </a:p>
        </p:txBody>
      </p:sp>
      <p:pic>
        <p:nvPicPr>
          <p:cNvPr id="2051" name="Image 3">
            <a:extLst>
              <a:ext uri="{FF2B5EF4-FFF2-40B4-BE49-F238E27FC236}">
                <a16:creationId xmlns:a16="http://schemas.microsoft.com/office/drawing/2014/main" id="{07057468-2289-326A-C1E4-01AB3BB124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0350" y="433388"/>
            <a:ext cx="6591300" cy="299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43B9D1-F88C-701D-6CF2-15B20E884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Today’s</a:t>
            </a:r>
            <a:r>
              <a:rPr lang="fr-FR" dirty="0"/>
              <a:t> programme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9E4583-6B5D-0088-BC7A-ED4E0034DC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Discussion of Rama Salla </a:t>
            </a:r>
            <a:r>
              <a:rPr lang="fr-FR" dirty="0" err="1"/>
              <a:t>Dieng’s</a:t>
            </a:r>
            <a:r>
              <a:rPr lang="fr-FR" dirty="0"/>
              <a:t> </a:t>
            </a:r>
            <a:r>
              <a:rPr lang="fr-FR" dirty="0" err="1"/>
              <a:t>text</a:t>
            </a:r>
            <a:endParaRPr lang="fr-FR" dirty="0">
              <a:latin typeface="Helvetica" pitchFamily="2" charset="0"/>
            </a:endParaRPr>
          </a:p>
          <a:p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The notion of ‘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development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brokers’</a:t>
            </a:r>
          </a:p>
          <a:p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Break 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</a:t>
            </a:r>
            <a:endParaRPr lang="fr-F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Discussion of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Harri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Englund’s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i="1" dirty="0" err="1">
                <a:latin typeface="Calibri" panose="020F0502020204030204" pitchFamily="34" charset="0"/>
                <a:cs typeface="Calibri" panose="020F0502020204030204" pitchFamily="34" charset="0"/>
              </a:rPr>
              <a:t>Prisoners</a:t>
            </a:r>
            <a:r>
              <a:rPr lang="fr-FR" i="1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r-FR" i="1" dirty="0" err="1">
                <a:latin typeface="Calibri" panose="020F0502020204030204" pitchFamily="34" charset="0"/>
                <a:cs typeface="Calibri" panose="020F0502020204030204" pitchFamily="34" charset="0"/>
              </a:rPr>
              <a:t>freedom</a:t>
            </a:r>
            <a:endParaRPr lang="fr-F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Reading and collective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analysis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of 3 short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texts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on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development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brokers</a:t>
            </a:r>
          </a:p>
        </p:txBody>
      </p:sp>
    </p:spTree>
    <p:extLst>
      <p:ext uri="{BB962C8B-B14F-4D97-AF65-F5344CB8AC3E}">
        <p14:creationId xmlns:p14="http://schemas.microsoft.com/office/powerpoint/2010/main" val="3076526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FAB601-4E1F-E277-8230-1EDA44836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Rama Salla </a:t>
            </a:r>
            <a:r>
              <a:rPr lang="fr-FR" dirty="0" err="1"/>
              <a:t>Dieng’s</a:t>
            </a:r>
            <a:r>
              <a:rPr lang="fr-FR" dirty="0"/>
              <a:t> </a:t>
            </a:r>
            <a:r>
              <a:rPr lang="fr-FR" dirty="0" err="1"/>
              <a:t>text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3FEABE2-7970-3BDB-EBB4-568F832240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err="1"/>
              <a:t>What’s</a:t>
            </a:r>
            <a:r>
              <a:rPr lang="fr-FR" dirty="0"/>
              <a:t> to </a:t>
            </a:r>
            <a:r>
              <a:rPr lang="fr-FR" dirty="0" err="1"/>
              <a:t>learn</a:t>
            </a:r>
            <a:r>
              <a:rPr lang="fr-FR" dirty="0"/>
              <a:t> in </a:t>
            </a:r>
            <a:r>
              <a:rPr lang="fr-FR" dirty="0" err="1"/>
              <a:t>terms</a:t>
            </a:r>
            <a:r>
              <a:rPr lang="fr-FR" dirty="0"/>
              <a:t> of </a:t>
            </a:r>
            <a:r>
              <a:rPr lang="fr-FR" dirty="0" err="1"/>
              <a:t>methodology</a:t>
            </a:r>
            <a:r>
              <a:rPr lang="fr-FR" dirty="0"/>
              <a:t>? (</a:t>
            </a:r>
            <a:r>
              <a:rPr lang="fr-FR" dirty="0" err="1"/>
              <a:t>work</a:t>
            </a:r>
            <a:r>
              <a:rPr lang="fr-FR" dirty="0"/>
              <a:t> life stories etc.) and </a:t>
            </a:r>
            <a:r>
              <a:rPr lang="fr-FR" dirty="0" err="1"/>
              <a:t>conceptually</a:t>
            </a:r>
            <a:r>
              <a:rPr lang="fr-FR" dirty="0"/>
              <a:t>? Cf. ‘Adverse incorporation’ of </a:t>
            </a:r>
            <a:r>
              <a:rPr lang="fr-FR" dirty="0" err="1"/>
              <a:t>communities</a:t>
            </a:r>
            <a:r>
              <a:rPr lang="fr-FR" dirty="0"/>
              <a:t> of care</a:t>
            </a:r>
          </a:p>
          <a:p>
            <a:r>
              <a:rPr lang="fr-FR" dirty="0"/>
              <a:t>Dive </a:t>
            </a:r>
            <a:r>
              <a:rPr lang="fr-FR" dirty="0" err="1"/>
              <a:t>into</a:t>
            </a:r>
            <a:r>
              <a:rPr lang="fr-FR" dirty="0"/>
              <a:t> </a:t>
            </a:r>
            <a:r>
              <a:rPr lang="fr-FR" dirty="0" err="1"/>
              <a:t>daily</a:t>
            </a:r>
            <a:r>
              <a:rPr lang="fr-FR" dirty="0"/>
              <a:t> </a:t>
            </a:r>
            <a:r>
              <a:rPr lang="fr-FR" dirty="0" err="1"/>
              <a:t>lives</a:t>
            </a:r>
            <a:r>
              <a:rPr lang="fr-FR" dirty="0"/>
              <a:t> of </a:t>
            </a:r>
            <a:r>
              <a:rPr lang="fr-FR" dirty="0" err="1"/>
              <a:t>workers</a:t>
            </a:r>
            <a:r>
              <a:rPr lang="fr-FR" dirty="0"/>
              <a:t> and </a:t>
            </a:r>
            <a:r>
              <a:rPr lang="fr-FR" dirty="0" err="1"/>
              <a:t>effects</a:t>
            </a:r>
            <a:r>
              <a:rPr lang="fr-FR" dirty="0"/>
              <a:t> of </a:t>
            </a:r>
            <a:r>
              <a:rPr lang="fr-FR" dirty="0" err="1"/>
              <a:t>being</a:t>
            </a:r>
            <a:r>
              <a:rPr lang="fr-FR" dirty="0"/>
              <a:t> </a:t>
            </a:r>
            <a:r>
              <a:rPr lang="fr-FR" dirty="0" err="1"/>
              <a:t>employed</a:t>
            </a:r>
            <a:r>
              <a:rPr lang="fr-FR" dirty="0"/>
              <a:t> in large horticultural </a:t>
            </a:r>
            <a:r>
              <a:rPr lang="fr-FR" dirty="0" err="1"/>
              <a:t>development</a:t>
            </a:r>
            <a:r>
              <a:rPr lang="fr-FR" dirty="0"/>
              <a:t> </a:t>
            </a:r>
            <a:r>
              <a:rPr lang="fr-FR" dirty="0" err="1"/>
              <a:t>projects</a:t>
            </a:r>
            <a:endParaRPr lang="fr-FR" dirty="0"/>
          </a:p>
          <a:p>
            <a:r>
              <a:rPr lang="fr-FR" dirty="0" err="1"/>
              <a:t>Gendered</a:t>
            </a:r>
            <a:r>
              <a:rPr lang="fr-FR" dirty="0"/>
              <a:t> </a:t>
            </a:r>
            <a:r>
              <a:rPr lang="fr-FR" dirty="0" err="1"/>
              <a:t>effects</a:t>
            </a:r>
            <a:r>
              <a:rPr lang="fr-FR" dirty="0"/>
              <a:t> of horticultural </a:t>
            </a:r>
            <a:r>
              <a:rPr lang="fr-FR" dirty="0" err="1"/>
              <a:t>work</a:t>
            </a:r>
            <a:endParaRPr lang="fr-FR" dirty="0"/>
          </a:p>
          <a:p>
            <a:r>
              <a:rPr lang="fr-FR" dirty="0"/>
              <a:t>Care </a:t>
            </a:r>
            <a:r>
              <a:rPr lang="fr-FR" dirty="0" err="1"/>
              <a:t>work</a:t>
            </a:r>
            <a:r>
              <a:rPr lang="fr-FR" dirty="0"/>
              <a:t> as a condition for social reproduction (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effects</a:t>
            </a:r>
            <a:r>
              <a:rPr lang="fr-FR" dirty="0"/>
              <a:t> on)</a:t>
            </a:r>
          </a:p>
          <a:p>
            <a:r>
              <a:rPr lang="fr-FR" dirty="0" err="1"/>
              <a:t>Gendered</a:t>
            </a:r>
            <a:r>
              <a:rPr lang="fr-FR" dirty="0"/>
              <a:t> and </a:t>
            </a:r>
            <a:r>
              <a:rPr lang="fr-FR" dirty="0" err="1"/>
              <a:t>private</a:t>
            </a:r>
            <a:r>
              <a:rPr lang="fr-FR" dirty="0"/>
              <a:t> infrastructure of care </a:t>
            </a:r>
            <a:r>
              <a:rPr lang="fr-FR" dirty="0" err="1"/>
              <a:t>allowing</a:t>
            </a:r>
            <a:r>
              <a:rPr lang="fr-FR" dirty="0"/>
              <a:t> </a:t>
            </a:r>
            <a:r>
              <a:rPr lang="fr-FR" dirty="0" err="1"/>
              <a:t>capitalist</a:t>
            </a:r>
            <a:r>
              <a:rPr lang="fr-FR" dirty="0"/>
              <a:t> </a:t>
            </a:r>
            <a:r>
              <a:rPr lang="fr-FR" dirty="0" err="1"/>
              <a:t>development</a:t>
            </a:r>
            <a:endParaRPr lang="fr-FR" dirty="0"/>
          </a:p>
          <a:p>
            <a:r>
              <a:rPr lang="fr-FR" dirty="0"/>
              <a:t>Financial </a:t>
            </a:r>
            <a:r>
              <a:rPr lang="fr-FR" dirty="0" err="1"/>
              <a:t>emancipation</a:t>
            </a:r>
            <a:r>
              <a:rPr lang="fr-FR" dirty="0"/>
              <a:t> but </a:t>
            </a:r>
            <a:r>
              <a:rPr lang="fr-FR" dirty="0" err="1"/>
              <a:t>still</a:t>
            </a:r>
            <a:r>
              <a:rPr lang="fr-FR" dirty="0"/>
              <a:t> obligations</a:t>
            </a:r>
          </a:p>
          <a:p>
            <a:r>
              <a:rPr lang="fr-FR" dirty="0" err="1"/>
              <a:t>Socially</a:t>
            </a:r>
            <a:r>
              <a:rPr lang="fr-FR" dirty="0"/>
              <a:t> </a:t>
            </a:r>
            <a:r>
              <a:rPr lang="fr-FR" dirty="0" err="1"/>
              <a:t>grounded</a:t>
            </a:r>
            <a:r>
              <a:rPr lang="fr-FR" dirty="0"/>
              <a:t> expectations in </a:t>
            </a:r>
            <a:r>
              <a:rPr lang="fr-FR" dirty="0" err="1"/>
              <a:t>terms</a:t>
            </a:r>
            <a:r>
              <a:rPr lang="fr-FR" dirty="0"/>
              <a:t> of </a:t>
            </a:r>
            <a:r>
              <a:rPr lang="fr-FR" dirty="0" err="1"/>
              <a:t>individual</a:t>
            </a:r>
            <a:r>
              <a:rPr lang="fr-FR" dirty="0"/>
              <a:t> </a:t>
            </a:r>
            <a:r>
              <a:rPr lang="fr-FR" dirty="0" err="1"/>
              <a:t>success</a:t>
            </a:r>
            <a:r>
              <a:rPr lang="fr-FR" dirty="0"/>
              <a:t> and collective </a:t>
            </a:r>
            <a:r>
              <a:rPr lang="fr-FR" dirty="0" err="1"/>
              <a:t>responsibilities</a:t>
            </a:r>
            <a:r>
              <a:rPr lang="fr-FR" dirty="0"/>
              <a:t> </a:t>
            </a:r>
          </a:p>
          <a:p>
            <a:r>
              <a:rPr lang="fr-FR" dirty="0" err="1"/>
              <a:t>Vernacular</a:t>
            </a:r>
            <a:r>
              <a:rPr lang="fr-FR" dirty="0"/>
              <a:t> notions of </a:t>
            </a:r>
            <a:r>
              <a:rPr lang="fr-FR" dirty="0" err="1"/>
              <a:t>fulfilment</a:t>
            </a:r>
            <a:r>
              <a:rPr lang="fr-FR" dirty="0"/>
              <a:t>, </a:t>
            </a:r>
            <a:r>
              <a:rPr lang="fr-FR" dirty="0" err="1"/>
              <a:t>success</a:t>
            </a:r>
            <a:r>
              <a:rPr lang="fr-FR" dirty="0"/>
              <a:t> and </a:t>
            </a:r>
            <a:r>
              <a:rPr lang="fr-FR" dirty="0" err="1"/>
              <a:t>failure</a:t>
            </a:r>
            <a:r>
              <a:rPr lang="fr-FR" dirty="0"/>
              <a:t>, </a:t>
            </a:r>
            <a:r>
              <a:rPr lang="fr-FR" dirty="0" err="1"/>
              <a:t>historically</a:t>
            </a:r>
            <a:r>
              <a:rPr lang="fr-FR" dirty="0"/>
              <a:t> </a:t>
            </a:r>
            <a:r>
              <a:rPr lang="fr-FR" dirty="0" err="1"/>
              <a:t>grounded</a:t>
            </a:r>
            <a:endParaRPr lang="fr-FR" dirty="0"/>
          </a:p>
          <a:p>
            <a:r>
              <a:rPr lang="fr-FR" dirty="0"/>
              <a:t>Alternative to </a:t>
            </a:r>
            <a:r>
              <a:rPr lang="fr-FR" dirty="0" err="1"/>
              <a:t>foreign</a:t>
            </a:r>
            <a:r>
              <a:rPr lang="fr-FR" dirty="0"/>
              <a:t> migration </a:t>
            </a:r>
            <a:r>
              <a:rPr lang="fr-FR" dirty="0" err="1"/>
              <a:t>trajectories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05406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7D8155-D544-1E1A-F807-B4618751C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‘</a:t>
            </a:r>
            <a:r>
              <a:rPr lang="fr-FR" dirty="0" err="1"/>
              <a:t>Development</a:t>
            </a:r>
            <a:r>
              <a:rPr lang="fr-FR" dirty="0"/>
              <a:t> brokers’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33F375E-5A43-7F0D-7310-1B44FE3514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Beyond national </a:t>
            </a:r>
            <a:r>
              <a:rPr lang="fr-FR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development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rent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seekers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 (cf. </a:t>
            </a:r>
            <a:r>
              <a:rPr lang="fr-FR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Mkandawire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): the local </a:t>
            </a:r>
            <a:r>
              <a:rPr lang="fr-FR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development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 brokers</a:t>
            </a:r>
          </a:p>
          <a:p>
            <a:r>
              <a:rPr lang="fr-FR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Intermediaries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between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donors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r-FR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potential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 ‘</a:t>
            </a:r>
            <a:r>
              <a:rPr lang="fr-FR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beneficiaries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’</a:t>
            </a:r>
          </a:p>
          <a:p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David Lewis and David Mosse (</a:t>
            </a:r>
            <a:r>
              <a:rPr lang="fr-FR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eds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.), </a:t>
            </a:r>
            <a:r>
              <a:rPr lang="fr-FR" sz="2600" i="1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Development</a:t>
            </a:r>
            <a:r>
              <a:rPr lang="fr-FR" sz="2600" i="1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Brokers and Translators: the </a:t>
            </a:r>
            <a:r>
              <a:rPr lang="fr-FR" sz="2600" i="1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Ethnography</a:t>
            </a:r>
            <a:r>
              <a:rPr lang="fr-FR" sz="2600" i="1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r-FR" sz="2600" i="1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Aid</a:t>
            </a:r>
            <a:r>
              <a:rPr lang="fr-FR" sz="2600" i="1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r-FR" sz="2600" i="1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Agencies</a:t>
            </a:r>
            <a:r>
              <a:rPr lang="fr-FR" sz="260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260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Kumarian</a:t>
            </a:r>
            <a:r>
              <a:rPr lang="fr-FR" sz="260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60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Press</a:t>
            </a:r>
            <a:r>
              <a:rPr lang="fr-FR" sz="260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60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Inc</a:t>
            </a:r>
            <a:r>
              <a:rPr lang="fr-FR" sz="260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2006. </a:t>
            </a:r>
          </a:p>
          <a:p>
            <a:r>
              <a:rPr lang="fr-FR" sz="26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Thomas </a:t>
            </a:r>
            <a:r>
              <a:rPr lang="fr-FR" sz="26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Bierschenk</a:t>
            </a:r>
            <a:r>
              <a:rPr lang="fr-FR" sz="26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Jean-Pierre Chauveau &amp; Jean-Pierre Olivier de Sardan, « Local </a:t>
            </a:r>
            <a:r>
              <a:rPr lang="fr-FR" sz="26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Development</a:t>
            </a:r>
            <a:r>
              <a:rPr lang="fr-FR" sz="26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Brokers in </a:t>
            </a:r>
            <a:r>
              <a:rPr lang="fr-FR" sz="26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Africa</a:t>
            </a:r>
            <a:r>
              <a:rPr lang="fr-FR" sz="26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The </a:t>
            </a:r>
            <a:r>
              <a:rPr lang="fr-FR" sz="26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rise</a:t>
            </a:r>
            <a:r>
              <a:rPr lang="fr-FR" sz="26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of a new social </a:t>
            </a:r>
            <a:r>
              <a:rPr lang="fr-FR" sz="26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category</a:t>
            </a:r>
            <a:r>
              <a:rPr lang="fr-FR" sz="26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», </a:t>
            </a:r>
            <a:r>
              <a:rPr lang="fr-FR" sz="26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Working</a:t>
            </a:r>
            <a:r>
              <a:rPr lang="fr-FR" sz="26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Papers n°13, Institut </a:t>
            </a:r>
            <a:r>
              <a:rPr lang="fr-FR" sz="26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für</a:t>
            </a:r>
            <a:r>
              <a:rPr lang="fr-FR" sz="26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Ethnologie </a:t>
            </a:r>
            <a:r>
              <a:rPr lang="fr-FR" sz="26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und</a:t>
            </a:r>
            <a:r>
              <a:rPr lang="fr-FR" sz="26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6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Afrikastudien</a:t>
            </a:r>
            <a:r>
              <a:rPr lang="fr-FR" sz="26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Johannes Gutenberg Mainz </a:t>
            </a:r>
            <a:r>
              <a:rPr lang="fr-FR" sz="26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University</a:t>
            </a:r>
            <a:r>
              <a:rPr lang="fr-FR" sz="26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2002.</a:t>
            </a:r>
          </a:p>
          <a:p>
            <a:r>
              <a:rPr lang="fr-FR" sz="260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‘Extraversion’ JF Bayart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2374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8D0CF8-C68E-5A63-D47B-94858669F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Development</a:t>
            </a:r>
            <a:r>
              <a:rPr lang="fr-FR" dirty="0"/>
              <a:t> brokers and </a:t>
            </a:r>
            <a:r>
              <a:rPr lang="fr-FR" dirty="0" err="1"/>
              <a:t>bureaucratic</a:t>
            </a:r>
            <a:r>
              <a:rPr lang="fr-FR" dirty="0"/>
              <a:t> </a:t>
            </a:r>
            <a:r>
              <a:rPr lang="fr-FR" dirty="0" err="1"/>
              <a:t>patriotism</a:t>
            </a:r>
            <a:endParaRPr lang="fr-FR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A4D73B61-0392-3716-6305-DBBC49656D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A2D84271-59CA-80DB-8C75-D77BB5DB8907}"/>
              </a:ext>
            </a:extLst>
          </p:cNvPr>
          <p:cNvSpPr txBox="1"/>
          <p:nvPr/>
        </p:nvSpPr>
        <p:spPr>
          <a:xfrm>
            <a:off x="3106455" y="6275540"/>
            <a:ext cx="6062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err="1"/>
              <a:t>Listener’s</a:t>
            </a:r>
            <a:r>
              <a:rPr lang="fr-FR" sz="1400" dirty="0"/>
              <a:t> club ‘</a:t>
            </a:r>
            <a:r>
              <a:rPr lang="fr-FR" sz="1400" dirty="0" err="1"/>
              <a:t>Bufunjo</a:t>
            </a:r>
            <a:r>
              <a:rPr lang="fr-FR" sz="1400" dirty="0"/>
              <a:t> </a:t>
            </a:r>
            <a:r>
              <a:rPr lang="fr-FR" sz="1400" dirty="0" err="1"/>
              <a:t>citizens</a:t>
            </a:r>
            <a:r>
              <a:rPr lang="fr-FR" sz="1400" dirty="0"/>
              <a:t> </a:t>
            </a:r>
            <a:r>
              <a:rPr lang="fr-FR" sz="1400" dirty="0" err="1"/>
              <a:t>concerned</a:t>
            </a:r>
            <a:r>
              <a:rPr lang="fr-FR" sz="1400" dirty="0"/>
              <a:t>’ (</a:t>
            </a:r>
            <a:r>
              <a:rPr lang="fr-FR" sz="1400" dirty="0" err="1"/>
              <a:t>Kyenjojo</a:t>
            </a:r>
            <a:r>
              <a:rPr lang="fr-FR" sz="1400" dirty="0"/>
              <a:t> district, Uganda, 2013) </a:t>
            </a:r>
          </a:p>
        </p:txBody>
      </p:sp>
    </p:spTree>
    <p:extLst>
      <p:ext uri="{BB962C8B-B14F-4D97-AF65-F5344CB8AC3E}">
        <p14:creationId xmlns:p14="http://schemas.microsoft.com/office/powerpoint/2010/main" val="2401738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9ADFCE-7D01-D7C6-941A-465D413CD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8DCBBC12-12A4-1EB9-6373-F3175DDC65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80703" y="1"/>
            <a:ext cx="4589584" cy="6858000"/>
          </a:xfrm>
        </p:spPr>
      </p:pic>
    </p:spTree>
    <p:extLst>
      <p:ext uri="{BB962C8B-B14F-4D97-AF65-F5344CB8AC3E}">
        <p14:creationId xmlns:p14="http://schemas.microsoft.com/office/powerpoint/2010/main" val="367662238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279</Words>
  <Application>Microsoft Macintosh PowerPoint</Application>
  <PresentationFormat>Grand écran</PresentationFormat>
  <Paragraphs>28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Helvetica</vt:lpstr>
      <vt:lpstr>Thème Office</vt:lpstr>
      <vt:lpstr>Présentation PowerPoint</vt:lpstr>
      <vt:lpstr>Today’s programme</vt:lpstr>
      <vt:lpstr>Rama Salla Dieng’s text</vt:lpstr>
      <vt:lpstr>‘Development brokers’</vt:lpstr>
      <vt:lpstr>Development brokers and bureaucratic patriotism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Microsoft Office User</cp:lastModifiedBy>
  <cp:revision>7</cp:revision>
  <dcterms:created xsi:type="dcterms:W3CDTF">2025-11-09T11:17:58Z</dcterms:created>
  <dcterms:modified xsi:type="dcterms:W3CDTF">2025-11-09T18:42:30Z</dcterms:modified>
</cp:coreProperties>
</file>