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32"/>
  </p:notesMasterIdLst>
  <p:sldIdLst>
    <p:sldId id="275" r:id="rId4"/>
    <p:sldId id="1830" r:id="rId5"/>
    <p:sldId id="1831" r:id="rId6"/>
    <p:sldId id="1833" r:id="rId7"/>
    <p:sldId id="259" r:id="rId8"/>
    <p:sldId id="262" r:id="rId9"/>
    <p:sldId id="263" r:id="rId10"/>
    <p:sldId id="1886" r:id="rId11"/>
    <p:sldId id="294" r:id="rId12"/>
    <p:sldId id="1868" r:id="rId13"/>
    <p:sldId id="1867" r:id="rId14"/>
    <p:sldId id="1870" r:id="rId15"/>
    <p:sldId id="1871" r:id="rId16"/>
    <p:sldId id="1872" r:id="rId17"/>
    <p:sldId id="1873" r:id="rId18"/>
    <p:sldId id="1874" r:id="rId19"/>
    <p:sldId id="1875" r:id="rId20"/>
    <p:sldId id="1877" r:id="rId21"/>
    <p:sldId id="1876" r:id="rId22"/>
    <p:sldId id="1878" r:id="rId23"/>
    <p:sldId id="1880" r:id="rId24"/>
    <p:sldId id="1879" r:id="rId25"/>
    <p:sldId id="1882" r:id="rId26"/>
    <p:sldId id="299" r:id="rId27"/>
    <p:sldId id="295" r:id="rId28"/>
    <p:sldId id="1883" r:id="rId29"/>
    <p:sldId id="1884" r:id="rId30"/>
    <p:sldId id="188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5A"/>
    <a:srgbClr val="E0005A"/>
    <a:srgbClr val="F2F2F2"/>
    <a:srgbClr val="A6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583"/>
    <p:restoredTop sz="80894"/>
  </p:normalViewPr>
  <p:slideViewPr>
    <p:cSldViewPr snapToGrid="0" snapToObjects="1">
      <p:cViewPr varScale="1">
        <p:scale>
          <a:sx n="31" d="100"/>
          <a:sy n="31" d="100"/>
        </p:scale>
        <p:origin x="200" y="1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14/11/2025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esnumorg.hypotheses.org/3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8</a:t>
            </a:fld>
            <a:endParaRPr lang="fr-FR"/>
          </a:p>
        </p:txBody>
      </p:sp>
    </p:spTree>
    <p:extLst>
      <p:ext uri="{BB962C8B-B14F-4D97-AF65-F5344CB8AC3E}">
        <p14:creationId xmlns:p14="http://schemas.microsoft.com/office/powerpoint/2010/main" val="207640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les groupes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9</a:t>
            </a:fld>
            <a:endParaRPr lang="fr-FR"/>
          </a:p>
        </p:txBody>
      </p:sp>
    </p:spTree>
    <p:extLst>
      <p:ext uri="{BB962C8B-B14F-4D97-AF65-F5344CB8AC3E}">
        <p14:creationId xmlns:p14="http://schemas.microsoft.com/office/powerpoint/2010/main" val="395416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r>
              <a:rPr lang="fr-FR" b="0" i="0" dirty="0">
                <a:solidFill>
                  <a:srgbClr val="333333"/>
                </a:solidFill>
                <a:effectLst/>
                <a:latin typeface="Work Sans" panose="020F0502020204030204" pitchFamily="34" charset="0"/>
              </a:rPr>
              <a:t>Marque employeur : commençons par le commencement</a:t>
            </a:r>
          </a:p>
          <a:p>
            <a:pPr algn="l" fontAlgn="base"/>
            <a:r>
              <a:rPr lang="fr-FR" b="0" i="0" dirty="0">
                <a:solidFill>
                  <a:srgbClr val="333333"/>
                </a:solidFill>
                <a:effectLst/>
                <a:latin typeface="Work Sans" panose="020F0502020204030204" pitchFamily="34" charset="0"/>
              </a:rPr>
              <a:t>Le terme « employeur brand » (marque employeur), a été entendu pour la première fois en 1990 lors d’une conférence de </a:t>
            </a:r>
            <a:r>
              <a:rPr lang="fr-FR" b="1" i="0" u="none" strike="noStrike" dirty="0">
                <a:solidFill>
                  <a:srgbClr val="000080"/>
                </a:solidFill>
                <a:effectLst/>
                <a:latin typeface="inherit"/>
                <a:hlinkClick r:id="rId3"/>
              </a:rPr>
              <a:t>Simon Barrow</a:t>
            </a:r>
            <a:r>
              <a:rPr lang="fr-FR" b="0" i="0" dirty="0">
                <a:solidFill>
                  <a:srgbClr val="333333"/>
                </a:solidFill>
                <a:effectLst/>
                <a:latin typeface="Work Sans" panose="020F0502020204030204" pitchFamily="34" charset="0"/>
              </a:rPr>
              <a:t> (président de People in Business). Six ans plus tard, en 1996, Simon Barrow et Tim Ambler (London Business </a:t>
            </a:r>
            <a:r>
              <a:rPr lang="fr-FR" b="0" i="0" dirty="0" err="1">
                <a:solidFill>
                  <a:srgbClr val="333333"/>
                </a:solidFill>
                <a:effectLst/>
                <a:latin typeface="Work Sans" panose="020F0502020204030204" pitchFamily="34" charset="0"/>
              </a:rPr>
              <a:t>School</a:t>
            </a:r>
            <a:r>
              <a:rPr lang="fr-FR" b="0" i="0" dirty="0">
                <a:solidFill>
                  <a:srgbClr val="333333"/>
                </a:solidFill>
                <a:effectLst/>
                <a:latin typeface="Work Sans" panose="020F0502020204030204" pitchFamily="34" charset="0"/>
              </a:rPr>
              <a:t>, Centre for Marketing) définissent le concept au sein du Journal of Brand Management comme « l’ensemble des avantages fonctionnels, économiques et psychologiques des emplois que propose une entreprise en tant qu’employeur ».</a:t>
            </a:r>
          </a:p>
          <a:p>
            <a:pPr algn="l" fontAlgn="base"/>
            <a:r>
              <a:rPr lang="fr-FR" b="1" i="0" dirty="0">
                <a:solidFill>
                  <a:srgbClr val="333333"/>
                </a:solidFill>
                <a:effectLst/>
                <a:latin typeface="inherit"/>
              </a:rPr>
              <a:t>Didier </a:t>
            </a:r>
            <a:r>
              <a:rPr lang="fr-FR" b="1" i="0" dirty="0" err="1">
                <a:solidFill>
                  <a:srgbClr val="333333"/>
                </a:solidFill>
                <a:effectLst/>
                <a:latin typeface="inherit"/>
              </a:rPr>
              <a:t>Pitelet</a:t>
            </a:r>
            <a:r>
              <a:rPr lang="fr-FR" b="0" i="0" dirty="0">
                <a:solidFill>
                  <a:srgbClr val="333333"/>
                </a:solidFill>
                <a:effectLst/>
                <a:latin typeface="Work Sans" panose="020F0502020204030204" pitchFamily="34" charset="0"/>
              </a:rPr>
              <a:t> (Président de Guillaume Tell - Publicis) introduira cette notion en France dès 1998 en déposant le terme « marque employeur » et en le définissant comme « la synthèse de ce que les dirigeants d’une entreprise décident de partager avec l’ensemble de l’écosystème pour exprimer leur vision, les valeurs et le positionnement, et la dimension durable et sociable de leur politique RH ».</a:t>
            </a:r>
          </a:p>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10</a:t>
            </a:fld>
            <a:endParaRPr lang="fr-FR"/>
          </a:p>
        </p:txBody>
      </p:sp>
    </p:spTree>
    <p:extLst>
      <p:ext uri="{BB962C8B-B14F-4D97-AF65-F5344CB8AC3E}">
        <p14:creationId xmlns:p14="http://schemas.microsoft.com/office/powerpoint/2010/main" val="224933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1B59-ACB5-7F7B-6966-DC190AD927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3FF6B6-4223-0816-5C88-A86B583653F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75355F-7675-7265-23EB-6945EE581F15}"/>
              </a:ext>
            </a:extLst>
          </p:cNvPr>
          <p:cNvSpPr>
            <a:spLocks noGrp="1"/>
          </p:cNvSpPr>
          <p:nvPr>
            <p:ph type="body" idx="1"/>
          </p:nvPr>
        </p:nvSpPr>
        <p:spPr/>
        <p:txBody>
          <a:bodyPr/>
          <a:lstStyle/>
          <a:p>
            <a:r>
              <a:rPr lang="fr-FR" dirty="0"/>
              <a:t>Objectifs : rapidité fiabilité réduction de couts engagement </a:t>
            </a:r>
          </a:p>
        </p:txBody>
      </p:sp>
      <p:sp>
        <p:nvSpPr>
          <p:cNvPr id="4" name="Espace réservé du numéro de diapositive 3">
            <a:extLst>
              <a:ext uri="{FF2B5EF4-FFF2-40B4-BE49-F238E27FC236}">
                <a16:creationId xmlns:a16="http://schemas.microsoft.com/office/drawing/2014/main" id="{7A79736B-3A3E-8853-646A-DE0445B06956}"/>
              </a:ext>
            </a:extLst>
          </p:cNvPr>
          <p:cNvSpPr>
            <a:spLocks noGrp="1"/>
          </p:cNvSpPr>
          <p:nvPr>
            <p:ph type="sldNum" sz="quarter" idx="5"/>
          </p:nvPr>
        </p:nvSpPr>
        <p:spPr/>
        <p:txBody>
          <a:bodyPr/>
          <a:lstStyle/>
          <a:p>
            <a:fld id="{93B6B291-2FFE-6C4A-9D36-9F0C9FA8C68D}" type="slidenum">
              <a:rPr lang="fr-FR" smtClean="0"/>
              <a:t>12</a:t>
            </a:fld>
            <a:endParaRPr lang="fr-FR"/>
          </a:p>
        </p:txBody>
      </p:sp>
    </p:spTree>
    <p:extLst>
      <p:ext uri="{BB962C8B-B14F-4D97-AF65-F5344CB8AC3E}">
        <p14:creationId xmlns:p14="http://schemas.microsoft.com/office/powerpoint/2010/main" val="210919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20</a:t>
            </a:fld>
            <a:endParaRPr lang="fr-FR"/>
          </a:p>
        </p:txBody>
      </p:sp>
    </p:spTree>
    <p:extLst>
      <p:ext uri="{BB962C8B-B14F-4D97-AF65-F5344CB8AC3E}">
        <p14:creationId xmlns:p14="http://schemas.microsoft.com/office/powerpoint/2010/main" val="362121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B965-FE43-B9EB-F30E-96903F7644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021B55-FFDB-15E8-B330-D851A5D496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278512-3789-C016-B3A6-DD3383DC81A0}"/>
              </a:ext>
            </a:extLst>
          </p:cNvPr>
          <p:cNvSpPr>
            <a:spLocks noGrp="1"/>
          </p:cNvSpPr>
          <p:nvPr>
            <p:ph type="body" idx="1"/>
          </p:nvPr>
        </p:nvSpPr>
        <p:spPr/>
        <p:txBody>
          <a:bodyPr/>
          <a:lstStyle/>
          <a:p>
            <a:r>
              <a:rPr lang="fr-FR" dirty="0"/>
              <a:t>Que reste t-il de notre séance d’hier /RIP</a:t>
            </a:r>
          </a:p>
        </p:txBody>
      </p:sp>
      <p:sp>
        <p:nvSpPr>
          <p:cNvPr id="4" name="Espace réservé du numéro de diapositive 3">
            <a:extLst>
              <a:ext uri="{FF2B5EF4-FFF2-40B4-BE49-F238E27FC236}">
                <a16:creationId xmlns:a16="http://schemas.microsoft.com/office/drawing/2014/main" id="{8730B385-DD82-51F3-723A-A06147AC6302}"/>
              </a:ext>
            </a:extLst>
          </p:cNvPr>
          <p:cNvSpPr>
            <a:spLocks noGrp="1"/>
          </p:cNvSpPr>
          <p:nvPr>
            <p:ph type="sldNum" sz="quarter" idx="5"/>
          </p:nvPr>
        </p:nvSpPr>
        <p:spPr/>
        <p:txBody>
          <a:bodyPr/>
          <a:lstStyle/>
          <a:p>
            <a:fld id="{93B6B291-2FFE-6C4A-9D36-9F0C9FA8C68D}" type="slidenum">
              <a:rPr lang="fr-FR" smtClean="0"/>
              <a:t>21</a:t>
            </a:fld>
            <a:endParaRPr lang="fr-FR"/>
          </a:p>
        </p:txBody>
      </p:sp>
    </p:spTree>
    <p:extLst>
      <p:ext uri="{BB962C8B-B14F-4D97-AF65-F5344CB8AC3E}">
        <p14:creationId xmlns:p14="http://schemas.microsoft.com/office/powerpoint/2010/main" val="154969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quoi sert il ? </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23</a:t>
            </a:fld>
            <a:endParaRPr lang="fr-FR"/>
          </a:p>
        </p:txBody>
      </p:sp>
    </p:spTree>
    <p:extLst>
      <p:ext uri="{BB962C8B-B14F-4D97-AF65-F5344CB8AC3E}">
        <p14:creationId xmlns:p14="http://schemas.microsoft.com/office/powerpoint/2010/main" val="115130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
        <p:nvSpPr>
          <p:cNvPr id="5" name="Espace réservé du contenu 4">
            <a:extLst>
              <a:ext uri="{FF2B5EF4-FFF2-40B4-BE49-F238E27FC236}">
                <a16:creationId xmlns:a16="http://schemas.microsoft.com/office/drawing/2014/main" id="{C82182F2-49C6-D8A9-4D83-B3F5F41BDAF0}"/>
              </a:ext>
            </a:extLst>
          </p:cNvPr>
          <p:cNvSpPr>
            <a:spLocks noGrp="1"/>
          </p:cNvSpPr>
          <p:nvPr>
            <p:ph sz="quarter" idx="11"/>
          </p:nvPr>
        </p:nvSpPr>
        <p:spPr>
          <a:xfrm>
            <a:off x="6261100" y="0"/>
            <a:ext cx="5930900" cy="6858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
        <p:nvSpPr>
          <p:cNvPr id="12" name="Shape 12"/>
          <p:cNvSpPr>
            <a:spLocks noGrp="1"/>
          </p:cNvSpPr>
          <p:nvPr>
            <p:ph type="title"/>
          </p:nvPr>
        </p:nvSpPr>
        <p:spPr>
          <a:prstGeom prst="rect">
            <a:avLst/>
          </a:prstGeom>
        </p:spPr>
        <p:txBody>
          <a:bodyPr/>
          <a:lstStyle/>
          <a:p>
            <a:r>
              <a:t>Texte du titre</a:t>
            </a:r>
          </a:p>
        </p:txBody>
      </p:sp>
      <p:sp>
        <p:nvSpPr>
          <p:cNvPr id="13" name="Shape 13"/>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25116845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14/11/2025</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 id="2147483662" r:id="rId9"/>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2AiE1Q7cM4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arlonsrh.com/media/livres-blanc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hyperlink" Target="https://www.leslivresblancs.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2C3B9A-789A-2202-E18D-DECE862F12C5}"/>
              </a:ext>
            </a:extLst>
          </p:cNvPr>
          <p:cNvPicPr>
            <a:picLocks noChangeAspect="1"/>
          </p:cNvPicPr>
          <p:nvPr/>
        </p:nvPicPr>
        <p:blipFill>
          <a:blip r:embed="rId2"/>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3EE056F8-EF7D-7BDA-8695-7EDD5337BA53}"/>
              </a:ext>
            </a:extLst>
          </p:cNvPr>
          <p:cNvPicPr>
            <a:picLocks noChangeAspect="1"/>
          </p:cNvPicPr>
          <p:nvPr/>
        </p:nvPicPr>
        <p:blipFill>
          <a:blip r:embed="rId3"/>
          <a:stretch>
            <a:fillRect/>
          </a:stretch>
        </p:blipFill>
        <p:spPr>
          <a:xfrm>
            <a:off x="6096000" y="0"/>
            <a:ext cx="10292333" cy="6858000"/>
          </a:xfrm>
          <a:prstGeom prst="rect">
            <a:avLst/>
          </a:prstGeom>
        </p:spPr>
      </p:pic>
      <p:sp>
        <p:nvSpPr>
          <p:cNvPr id="9" name="Titre 1">
            <a:extLst>
              <a:ext uri="{FF2B5EF4-FFF2-40B4-BE49-F238E27FC236}">
                <a16:creationId xmlns:a16="http://schemas.microsoft.com/office/drawing/2014/main" id="{7BA5809E-EAF9-A540-9A30-6A613B288F97}"/>
              </a:ext>
            </a:extLst>
          </p:cNvPr>
          <p:cNvSpPr>
            <a:spLocks noGrp="1"/>
          </p:cNvSpPr>
          <p:nvPr/>
        </p:nvSpPr>
        <p:spPr>
          <a:xfrm>
            <a:off x="0" y="497541"/>
            <a:ext cx="6096000" cy="1371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0" i="0" kern="1200">
                <a:solidFill>
                  <a:schemeClr val="bg1"/>
                </a:solidFill>
                <a:latin typeface="Times" pitchFamily="2" charset="0"/>
                <a:ea typeface="+mj-ea"/>
                <a:cs typeface="+mj-cs"/>
              </a:defRPr>
            </a:lvl1pPr>
          </a:lstStyle>
          <a:p>
            <a:pPr>
              <a:lnSpc>
                <a:spcPts val="4060"/>
              </a:lnSpc>
            </a:pPr>
            <a:r>
              <a:rPr lang="fr-FR" dirty="0"/>
              <a:t>Licence de gestion option RH Groupe B</a:t>
            </a:r>
            <a:br>
              <a:rPr lang="fr-FR" dirty="0"/>
            </a:br>
            <a:endParaRPr lang="fr-FR" dirty="0"/>
          </a:p>
        </p:txBody>
      </p:sp>
      <p:sp>
        <p:nvSpPr>
          <p:cNvPr id="11" name="Espace réservé du texte 2">
            <a:extLst>
              <a:ext uri="{FF2B5EF4-FFF2-40B4-BE49-F238E27FC236}">
                <a16:creationId xmlns:a16="http://schemas.microsoft.com/office/drawing/2014/main" id="{A1F7D55D-2CE8-DE41-A7E8-3BAC3F7E6CE2}"/>
              </a:ext>
            </a:extLst>
          </p:cNvPr>
          <p:cNvSpPr>
            <a:spLocks noGrp="1"/>
          </p:cNvSpPr>
          <p:nvPr/>
        </p:nvSpPr>
        <p:spPr>
          <a:xfrm>
            <a:off x="0" y="2107754"/>
            <a:ext cx="6096000" cy="229580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Processus de recrutement </a:t>
            </a:r>
          </a:p>
          <a:p>
            <a:endParaRPr lang="fr-FR" dirty="0"/>
          </a:p>
          <a:p>
            <a:r>
              <a:rPr lang="fr-FR" dirty="0"/>
              <a:t>Bienvenue  </a:t>
            </a:r>
          </a:p>
        </p:txBody>
      </p:sp>
    </p:spTree>
    <p:extLst>
      <p:ext uri="{BB962C8B-B14F-4D97-AF65-F5344CB8AC3E}">
        <p14:creationId xmlns:p14="http://schemas.microsoft.com/office/powerpoint/2010/main" val="18410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B171C-70C3-F9AE-F8AD-F88828B27F99}"/>
              </a:ext>
            </a:extLst>
          </p:cNvPr>
          <p:cNvSpPr>
            <a:spLocks noGrp="1"/>
          </p:cNvSpPr>
          <p:nvPr>
            <p:ph type="title"/>
          </p:nvPr>
        </p:nvSpPr>
        <p:spPr/>
        <p:txBody>
          <a:bodyPr/>
          <a:lstStyle/>
          <a:p>
            <a:r>
              <a:rPr lang="fr-FR" dirty="0"/>
              <a:t>2 définitions complémentaires </a:t>
            </a:r>
          </a:p>
        </p:txBody>
      </p:sp>
      <p:sp>
        <p:nvSpPr>
          <p:cNvPr id="3" name="Espace réservé du contenu 2">
            <a:extLst>
              <a:ext uri="{FF2B5EF4-FFF2-40B4-BE49-F238E27FC236}">
                <a16:creationId xmlns:a16="http://schemas.microsoft.com/office/drawing/2014/main" id="{188D30A3-4593-CDDD-EA38-804ED34FC5D9}"/>
              </a:ext>
            </a:extLst>
          </p:cNvPr>
          <p:cNvSpPr>
            <a:spLocks noGrp="1"/>
          </p:cNvSpPr>
          <p:nvPr>
            <p:ph idx="1"/>
          </p:nvPr>
        </p:nvSpPr>
        <p:spPr/>
        <p:txBody>
          <a:bodyPr/>
          <a:lstStyle/>
          <a:p>
            <a:pPr marL="0" indent="0" algn="just">
              <a:buNone/>
            </a:pPr>
            <a:endParaRPr lang="fr-FR" sz="2400" b="1" dirty="0"/>
          </a:p>
          <a:p>
            <a:pPr marL="0" indent="0" algn="just">
              <a:buNone/>
            </a:pPr>
            <a:r>
              <a:rPr lang="fr-FR" sz="2400" b="1" dirty="0"/>
              <a:t>Simon Barrow - 1990 </a:t>
            </a:r>
            <a:r>
              <a:rPr lang="fr-FR" sz="2400" dirty="0"/>
              <a:t>: « L’ensemble des avantages fonctionnels, économiques et psychologiques inhérents à l’emploi et avec lesquels l’entreprise, à titre d’employeur, est identifié »</a:t>
            </a:r>
          </a:p>
          <a:p>
            <a:pPr marL="0" indent="0" algn="just">
              <a:buNone/>
            </a:pPr>
            <a:endParaRPr lang="fr-FR" sz="2400" dirty="0"/>
          </a:p>
          <a:p>
            <a:pPr marL="0" indent="0" algn="just">
              <a:buNone/>
            </a:pPr>
            <a:r>
              <a:rPr lang="fr-FR" sz="2400" b="1" dirty="0"/>
              <a:t>Didier </a:t>
            </a:r>
            <a:r>
              <a:rPr lang="fr-FR" sz="2400" b="1" dirty="0" err="1"/>
              <a:t>Pitelet</a:t>
            </a:r>
            <a:r>
              <a:rPr lang="fr-FR" sz="2400" dirty="0"/>
              <a:t> </a:t>
            </a:r>
            <a:r>
              <a:rPr lang="fr-FR" sz="2400" b="1" dirty="0"/>
              <a:t>- 1998 </a:t>
            </a:r>
            <a:r>
              <a:rPr lang="fr-FR" sz="2400" dirty="0"/>
              <a:t>: « la synthèse de ce que les dirigeants d’une entreprise décident de partager avec l’ensemble de l’écosystème pour exprimer leur vision, les valeurs et le positionnement et la dimension durable et sociable de leur politique RH ».</a:t>
            </a:r>
          </a:p>
          <a:p>
            <a:pPr marL="0" indent="0" algn="just">
              <a:buNone/>
            </a:pPr>
            <a:endParaRPr lang="fr-FR" sz="2400" dirty="0"/>
          </a:p>
          <a:p>
            <a:endParaRPr lang="fr-FR" dirty="0"/>
          </a:p>
        </p:txBody>
      </p:sp>
    </p:spTree>
    <p:extLst>
      <p:ext uri="{BB962C8B-B14F-4D97-AF65-F5344CB8AC3E}">
        <p14:creationId xmlns:p14="http://schemas.microsoft.com/office/powerpoint/2010/main" val="2272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B834-EACE-539C-1856-936D83B155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B4F2E5-DFEA-DE13-EF9F-DFAE0B5A12A1}"/>
              </a:ext>
            </a:extLst>
          </p:cNvPr>
          <p:cNvSpPr>
            <a:spLocks noGrp="1"/>
          </p:cNvSpPr>
          <p:nvPr>
            <p:ph type="title"/>
          </p:nvPr>
        </p:nvSpPr>
        <p:spPr>
          <a:xfrm>
            <a:off x="572776" y="365125"/>
            <a:ext cx="10515600" cy="1041889"/>
          </a:xfrm>
        </p:spPr>
        <p:txBody>
          <a:bodyPr/>
          <a:lstStyle/>
          <a:p>
            <a:r>
              <a:rPr lang="fr-FR" dirty="0"/>
              <a:t>Marque employeur  </a:t>
            </a:r>
          </a:p>
        </p:txBody>
      </p:sp>
      <p:sp>
        <p:nvSpPr>
          <p:cNvPr id="3" name="Espace réservé du contenu 2">
            <a:extLst>
              <a:ext uri="{FF2B5EF4-FFF2-40B4-BE49-F238E27FC236}">
                <a16:creationId xmlns:a16="http://schemas.microsoft.com/office/drawing/2014/main" id="{3E238184-0A50-FE39-5DAE-8E0B81A464DA}"/>
              </a:ext>
            </a:extLst>
          </p:cNvPr>
          <p:cNvSpPr>
            <a:spLocks noGrp="1"/>
          </p:cNvSpPr>
          <p:nvPr>
            <p:ph idx="1"/>
          </p:nvPr>
        </p:nvSpPr>
        <p:spPr>
          <a:xfrm>
            <a:off x="433953" y="1407014"/>
            <a:ext cx="11360257" cy="5085861"/>
          </a:xfrm>
        </p:spPr>
        <p:txBody>
          <a:bodyPr>
            <a:normAutofit/>
          </a:bodyPr>
          <a:lstStyle/>
          <a:p>
            <a:pPr marL="0" indent="0">
              <a:buNone/>
            </a:pPr>
            <a:r>
              <a:rPr lang="fr-FR" sz="2000" b="1" dirty="0"/>
              <a:t>Sujet à inscrire dans un triple contexte </a:t>
            </a:r>
            <a:r>
              <a:rPr lang="fr-FR" sz="2400" b="1" dirty="0"/>
              <a:t>: </a:t>
            </a:r>
          </a:p>
          <a:p>
            <a:pPr lvl="1"/>
            <a:r>
              <a:rPr lang="fr-FR" sz="1700" dirty="0">
                <a:solidFill>
                  <a:srgbClr val="123A61"/>
                </a:solidFill>
                <a:ea typeface="Segoe UI Black" panose="020B0A02040204020203" pitchFamily="34" charset="0"/>
                <a:cs typeface="Segoe UI Black" panose="020B0A02040204020203" pitchFamily="34" charset="0"/>
              </a:rPr>
              <a:t>Les nouvelles attentes des salariés  </a:t>
            </a:r>
          </a:p>
          <a:p>
            <a:pPr lvl="1"/>
            <a:r>
              <a:rPr lang="fr-FR" sz="1700" dirty="0">
                <a:solidFill>
                  <a:srgbClr val="123A61"/>
                </a:solidFill>
                <a:ea typeface="Segoe UI Black" panose="020B0A02040204020203" pitchFamily="34" charset="0"/>
                <a:cs typeface="Segoe UI Black" panose="020B0A02040204020203" pitchFamily="34" charset="0"/>
              </a:rPr>
              <a:t>Les nouveaux enjeux RH</a:t>
            </a:r>
          </a:p>
          <a:p>
            <a:pPr lvl="1"/>
            <a:r>
              <a:rPr lang="fr-FR" sz="1700" dirty="0">
                <a:solidFill>
                  <a:srgbClr val="123A61"/>
                </a:solidFill>
                <a:ea typeface="Segoe UI Black" panose="020B0A02040204020203" pitchFamily="34" charset="0"/>
                <a:cs typeface="Segoe UI Black" panose="020B0A02040204020203" pitchFamily="34" charset="0"/>
              </a:rPr>
              <a:t>L’avènement des réseaux sociaux </a:t>
            </a:r>
          </a:p>
          <a:p>
            <a:pPr marL="39687" indent="0">
              <a:buNone/>
            </a:pPr>
            <a:endParaRPr lang="fr-FR" sz="3400" dirty="0"/>
          </a:p>
        </p:txBody>
      </p:sp>
      <p:pic>
        <p:nvPicPr>
          <p:cNvPr id="6" name="Image 5">
            <a:extLst>
              <a:ext uri="{FF2B5EF4-FFF2-40B4-BE49-F238E27FC236}">
                <a16:creationId xmlns:a16="http://schemas.microsoft.com/office/drawing/2014/main" id="{6087F011-B7F3-9773-D157-37D8D099C5E1}"/>
              </a:ext>
            </a:extLst>
          </p:cNvPr>
          <p:cNvPicPr>
            <a:picLocks noChangeAspect="1"/>
          </p:cNvPicPr>
          <p:nvPr/>
        </p:nvPicPr>
        <p:blipFill>
          <a:blip r:embed="rId3"/>
          <a:stretch>
            <a:fillRect/>
          </a:stretch>
        </p:blipFill>
        <p:spPr>
          <a:xfrm>
            <a:off x="941070" y="2954020"/>
            <a:ext cx="7772400" cy="2838960"/>
          </a:xfrm>
          <a:prstGeom prst="rect">
            <a:avLst/>
          </a:prstGeom>
        </p:spPr>
      </p:pic>
    </p:spTree>
    <p:extLst>
      <p:ext uri="{BB962C8B-B14F-4D97-AF65-F5344CB8AC3E}">
        <p14:creationId xmlns:p14="http://schemas.microsoft.com/office/powerpoint/2010/main" val="410018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4C4E-E718-62D2-676E-430864FEB8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70EB21-5972-F117-D566-B57845088B73}"/>
              </a:ext>
            </a:extLst>
          </p:cNvPr>
          <p:cNvSpPr>
            <a:spLocks noGrp="1"/>
          </p:cNvSpPr>
          <p:nvPr>
            <p:ph type="title"/>
          </p:nvPr>
        </p:nvSpPr>
        <p:spPr/>
        <p:txBody>
          <a:bodyPr/>
          <a:lstStyle/>
          <a:p>
            <a:r>
              <a:rPr lang="fr-FR" dirty="0"/>
              <a:t>Les entreprises concernées par la ME</a:t>
            </a:r>
          </a:p>
        </p:txBody>
      </p:sp>
      <p:sp>
        <p:nvSpPr>
          <p:cNvPr id="3" name="Espace réservé du contenu 2">
            <a:extLst>
              <a:ext uri="{FF2B5EF4-FFF2-40B4-BE49-F238E27FC236}">
                <a16:creationId xmlns:a16="http://schemas.microsoft.com/office/drawing/2014/main" id="{E6379247-1BD7-3DF1-AF34-97FD7D6E691E}"/>
              </a:ext>
            </a:extLst>
          </p:cNvPr>
          <p:cNvSpPr>
            <a:spLocks noGrp="1"/>
          </p:cNvSpPr>
          <p:nvPr>
            <p:ph idx="1"/>
          </p:nvPr>
        </p:nvSpPr>
        <p:spPr/>
        <p:txBody>
          <a:bodyPr>
            <a:normAutofit lnSpcReduction="10000"/>
          </a:bodyPr>
          <a:lstStyle/>
          <a:p>
            <a:pPr marL="0" indent="0" algn="just">
              <a:buNone/>
            </a:pPr>
            <a:endParaRPr lang="fr-FR" sz="2400" b="1" dirty="0"/>
          </a:p>
          <a:p>
            <a:r>
              <a:rPr lang="fr-FR" sz="2400" dirty="0">
                <a:ea typeface="Segoe UI Black" panose="020B0A02040204020203" pitchFamily="34" charset="0"/>
                <a:cs typeface="Segoe UI Black" panose="020B0A02040204020203" pitchFamily="34" charset="0"/>
              </a:rPr>
              <a:t>La Marque Employeur s’adresse à toutes les entreprises, </a:t>
            </a:r>
            <a:r>
              <a:rPr lang="fr-FR" sz="2400" b="1" dirty="0">
                <a:ea typeface="Segoe UI Black" panose="020B0A02040204020203" pitchFamily="34" charset="0"/>
                <a:cs typeface="Segoe UI Black" panose="020B0A02040204020203" pitchFamily="34" charset="0"/>
              </a:rPr>
              <a:t>quelle que soit leur taille</a:t>
            </a:r>
            <a:r>
              <a:rPr lang="fr-FR" sz="2400" dirty="0">
                <a:ea typeface="Segoe UI Black" panose="020B0A02040204020203" pitchFamily="34" charset="0"/>
                <a:cs typeface="Segoe UI Black" panose="020B0A02040204020203" pitchFamily="34" charset="0"/>
              </a:rPr>
              <a:t>. </a:t>
            </a:r>
          </a:p>
          <a:p>
            <a:pPr marL="0" indent="0">
              <a:buNone/>
            </a:pPr>
            <a:endParaRPr lang="fr-FR" sz="2400" dirty="0">
              <a:ea typeface="Segoe UI Black" panose="020B0A02040204020203" pitchFamily="34" charset="0"/>
              <a:cs typeface="Segoe UI Black" panose="020B0A02040204020203" pitchFamily="34" charset="0"/>
            </a:endParaRPr>
          </a:p>
          <a:p>
            <a:r>
              <a:rPr lang="fr-FR" sz="2400" b="1" dirty="0">
                <a:ea typeface="Segoe UI Black" panose="020B0A02040204020203" pitchFamily="34" charset="0"/>
                <a:cs typeface="Segoe UI Black" panose="020B0A02040204020203" pitchFamily="34" charset="0"/>
              </a:rPr>
              <a:t>Toutes les entreprises disposent d’une Marque Employeur</a:t>
            </a:r>
            <a:r>
              <a:rPr lang="fr-FR" sz="2400" dirty="0">
                <a:ea typeface="Segoe UI Black" panose="020B0A02040204020203" pitchFamily="34" charset="0"/>
                <a:cs typeface="Segoe UI Black" panose="020B0A02040204020203" pitchFamily="34" charset="0"/>
              </a:rPr>
              <a:t>, mais elle n’est pas forcément institutionnalisée. </a:t>
            </a:r>
          </a:p>
          <a:p>
            <a:pPr marL="0" indent="0">
              <a:buNone/>
            </a:pPr>
            <a:endParaRPr lang="fr-FR" sz="2400" dirty="0">
              <a:ea typeface="Segoe UI Black" panose="020B0A02040204020203" pitchFamily="34" charset="0"/>
              <a:cs typeface="Segoe UI Black" panose="020B0A02040204020203" pitchFamily="34" charset="0"/>
            </a:endParaRPr>
          </a:p>
          <a:p>
            <a:r>
              <a:rPr lang="fr-FR" sz="2400" dirty="0">
                <a:ea typeface="Segoe UI Black" panose="020B0A02040204020203" pitchFamily="34" charset="0"/>
                <a:cs typeface="Segoe UI Black" panose="020B0A02040204020203" pitchFamily="34" charset="0"/>
              </a:rPr>
              <a:t>La marque employeur véhicule une image non seulement </a:t>
            </a:r>
            <a:r>
              <a:rPr lang="fr-FR" sz="2400" b="1" dirty="0">
                <a:ea typeface="Segoe UI Black" panose="020B0A02040204020203" pitchFamily="34" charset="0"/>
                <a:cs typeface="Segoe UI Black" panose="020B0A02040204020203" pitchFamily="34" charset="0"/>
              </a:rPr>
              <a:t>auprès des salariés et des candidats potentiels, mais également auprès des clients</a:t>
            </a:r>
            <a:r>
              <a:rPr lang="fr-FR" sz="2400" dirty="0">
                <a:ea typeface="Segoe UI Black" panose="020B0A02040204020203" pitchFamily="34" charset="0"/>
                <a:cs typeface="Segoe UI Black" panose="020B0A02040204020203" pitchFamily="34" charset="0"/>
              </a:rPr>
              <a:t>. Elle est </a:t>
            </a:r>
            <a:r>
              <a:rPr lang="fr-FR" sz="2400" b="1" dirty="0">
                <a:ea typeface="Segoe UI Black" panose="020B0A02040204020203" pitchFamily="34" charset="0"/>
                <a:cs typeface="Segoe UI Black" panose="020B0A02040204020203" pitchFamily="34" charset="0"/>
              </a:rPr>
              <a:t>le meilleur moyen de se faire connaître</a:t>
            </a:r>
            <a:r>
              <a:rPr lang="fr-FR" sz="2400" dirty="0">
                <a:ea typeface="Segoe UI Black" panose="020B0A02040204020203" pitchFamily="34" charset="0"/>
                <a:cs typeface="Segoe UI Black" panose="020B0A02040204020203" pitchFamily="34" charset="0"/>
              </a:rPr>
              <a:t> comme « employeur de référence » afin de </a:t>
            </a:r>
            <a:r>
              <a:rPr lang="fr-FR" sz="2400" b="1" dirty="0">
                <a:ea typeface="Segoe UI Black" panose="020B0A02040204020203" pitchFamily="34" charset="0"/>
                <a:cs typeface="Segoe UI Black" panose="020B0A02040204020203" pitchFamily="34" charset="0"/>
              </a:rPr>
              <a:t>lutter contre une pénurie de talents et un turnover conséquent</a:t>
            </a:r>
            <a:r>
              <a:rPr lang="fr-FR" sz="2400" dirty="0">
                <a:ea typeface="Segoe UI Black" panose="020B0A02040204020203" pitchFamily="34" charset="0"/>
                <a:cs typeface="Segoe UI Black" panose="020B0A02040204020203" pitchFamily="34" charset="0"/>
              </a:rPr>
              <a:t>.</a:t>
            </a:r>
            <a:endParaRPr lang="fr-FR" sz="2400" dirty="0"/>
          </a:p>
          <a:p>
            <a:endParaRPr lang="fr-FR" sz="2400" dirty="0">
              <a:ea typeface="Segoe UI Black" panose="020B0A02040204020203" pitchFamily="34" charset="0"/>
              <a:cs typeface="Segoe UI Black" panose="020B0A02040204020203" pitchFamily="34" charset="0"/>
            </a:endParaRPr>
          </a:p>
          <a:p>
            <a:endParaRPr lang="fr-FR" dirty="0"/>
          </a:p>
        </p:txBody>
      </p:sp>
    </p:spTree>
    <p:extLst>
      <p:ext uri="{BB962C8B-B14F-4D97-AF65-F5344CB8AC3E}">
        <p14:creationId xmlns:p14="http://schemas.microsoft.com/office/powerpoint/2010/main" val="150758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F86C-CC1D-AD81-53F7-B7AD2E5784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D07254-F986-76FC-4A8F-F7B592B133AE}"/>
              </a:ext>
            </a:extLst>
          </p:cNvPr>
          <p:cNvSpPr>
            <a:spLocks noGrp="1"/>
          </p:cNvSpPr>
          <p:nvPr>
            <p:ph type="title"/>
          </p:nvPr>
        </p:nvSpPr>
        <p:spPr/>
        <p:txBody>
          <a:bodyPr/>
          <a:lstStyle/>
          <a:p>
            <a:r>
              <a:rPr lang="fr-FR" dirty="0"/>
              <a:t>Les acteurs de la ME</a:t>
            </a:r>
          </a:p>
        </p:txBody>
      </p:sp>
      <p:sp>
        <p:nvSpPr>
          <p:cNvPr id="3" name="Espace réservé du contenu 2">
            <a:extLst>
              <a:ext uri="{FF2B5EF4-FFF2-40B4-BE49-F238E27FC236}">
                <a16:creationId xmlns:a16="http://schemas.microsoft.com/office/drawing/2014/main" id="{939E7752-303A-E806-AB4B-56A44811C16F}"/>
              </a:ext>
            </a:extLst>
          </p:cNvPr>
          <p:cNvSpPr>
            <a:spLocks noGrp="1"/>
          </p:cNvSpPr>
          <p:nvPr>
            <p:ph idx="1"/>
          </p:nvPr>
        </p:nvSpPr>
        <p:spPr>
          <a:xfrm>
            <a:off x="572776" y="1572768"/>
            <a:ext cx="10875512" cy="4604195"/>
          </a:xfrm>
        </p:spPr>
        <p:txBody>
          <a:bodyPr>
            <a:normAutofit fontScale="70000" lnSpcReduction="20000"/>
          </a:bodyPr>
          <a:lstStyle/>
          <a:p>
            <a:pPr marL="0" indent="0" algn="just">
              <a:buNone/>
            </a:pPr>
            <a:endParaRPr lang="fr-FR" sz="2400" b="1" dirty="0"/>
          </a:p>
          <a:p>
            <a:pPr marL="0" indent="0">
              <a:buNone/>
            </a:pPr>
            <a:r>
              <a:rPr lang="fr-FR" b="1" dirty="0"/>
              <a:t>La Marque Employeur se trouve à mi-chemin entre la gestion des RH et la Communication / Marketing. </a:t>
            </a:r>
          </a:p>
          <a:p>
            <a:pPr marL="0" indent="0">
              <a:buNone/>
            </a:pPr>
            <a:endParaRPr lang="fr-FR" sz="3600" b="1" dirty="0"/>
          </a:p>
          <a:p>
            <a:pPr marL="0" indent="0">
              <a:buNone/>
            </a:pPr>
            <a:r>
              <a:rPr lang="fr-FR" sz="2400" b="1" dirty="0"/>
              <a:t>Les Ressources Humaines :</a:t>
            </a:r>
            <a:r>
              <a:rPr lang="fr-FR" sz="2400" dirty="0"/>
              <a:t> </a:t>
            </a:r>
          </a:p>
          <a:p>
            <a:pPr marL="0" indent="0">
              <a:buNone/>
            </a:pPr>
            <a:r>
              <a:rPr lang="fr-FR" sz="2400" dirty="0"/>
              <a:t>Les salariés et futurs candidats sont sensibles aux pratiques RH. Ces pratiques permettent de </a:t>
            </a:r>
            <a:r>
              <a:rPr lang="fr-FR" sz="2400" u="sng" dirty="0"/>
              <a:t>construire</a:t>
            </a:r>
            <a:r>
              <a:rPr lang="fr-FR" sz="2400" dirty="0"/>
              <a:t> et de </a:t>
            </a:r>
            <a:r>
              <a:rPr lang="fr-FR" sz="2400" u="sng" dirty="0"/>
              <a:t>promouvoir</a:t>
            </a:r>
            <a:r>
              <a:rPr lang="fr-FR" sz="2400" dirty="0"/>
              <a:t> la Marque Employeur. </a:t>
            </a:r>
          </a:p>
          <a:p>
            <a:pPr marL="0" indent="0">
              <a:buNone/>
            </a:pPr>
            <a:endParaRPr lang="fr-FR" sz="2400" b="1" dirty="0"/>
          </a:p>
          <a:p>
            <a:pPr marL="0" indent="0">
              <a:buNone/>
            </a:pPr>
            <a:r>
              <a:rPr lang="fr-FR" sz="2400" b="1" dirty="0"/>
              <a:t>La Communication et le Marketing </a:t>
            </a:r>
            <a:r>
              <a:rPr lang="fr-FR" sz="2400" dirty="0"/>
              <a:t>: </a:t>
            </a:r>
          </a:p>
          <a:p>
            <a:pPr marL="0" indent="0">
              <a:buNone/>
            </a:pPr>
            <a:r>
              <a:rPr lang="fr-FR" sz="2400" dirty="0"/>
              <a:t>Ils permettent de </a:t>
            </a:r>
            <a:r>
              <a:rPr lang="fr-FR" sz="2400" u="sng" dirty="0"/>
              <a:t>développer</a:t>
            </a:r>
            <a:r>
              <a:rPr lang="fr-FR" sz="2400" dirty="0"/>
              <a:t> et de </a:t>
            </a:r>
            <a:r>
              <a:rPr lang="fr-FR" sz="2400" u="sng" dirty="0"/>
              <a:t>communiquer</a:t>
            </a:r>
            <a:r>
              <a:rPr lang="fr-FR" sz="2400" dirty="0"/>
              <a:t> sur la Marque Employeur en interne et en externe. </a:t>
            </a:r>
            <a:endParaRPr lang="fr-FR" sz="3200" dirty="0"/>
          </a:p>
          <a:p>
            <a:pPr marL="0" indent="0">
              <a:buNone/>
            </a:pPr>
            <a:endParaRPr lang="fr-FR" sz="2400" dirty="0"/>
          </a:p>
          <a:p>
            <a:pPr marL="0" indent="0">
              <a:buNone/>
            </a:pPr>
            <a:endParaRPr lang="fr-FR" sz="2400" dirty="0"/>
          </a:p>
          <a:p>
            <a:pPr marL="0" indent="0">
              <a:buNone/>
            </a:pPr>
            <a:r>
              <a:rPr lang="fr-FR" b="1" dirty="0"/>
              <a:t>Du côté RH les équipes doivent avoir une réflexion sur les différents process, tandis que le service Communication / Marketing doit valoriser cette offre aussi bien en interne qu’en externe. </a:t>
            </a:r>
          </a:p>
          <a:p>
            <a:endParaRPr lang="fr-FR" sz="2400" dirty="0">
              <a:ea typeface="Segoe UI Black" panose="020B0A02040204020203" pitchFamily="34" charset="0"/>
              <a:cs typeface="Segoe UI Black" panose="020B0A02040204020203" pitchFamily="34" charset="0"/>
            </a:endParaRPr>
          </a:p>
          <a:p>
            <a:endParaRPr lang="fr-FR" dirty="0"/>
          </a:p>
        </p:txBody>
      </p:sp>
    </p:spTree>
    <p:extLst>
      <p:ext uri="{BB962C8B-B14F-4D97-AF65-F5344CB8AC3E}">
        <p14:creationId xmlns:p14="http://schemas.microsoft.com/office/powerpoint/2010/main" val="265790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6DF78-863B-751F-BECE-BE3309A01448}"/>
              </a:ext>
            </a:extLst>
          </p:cNvPr>
          <p:cNvSpPr>
            <a:spLocks noGrp="1"/>
          </p:cNvSpPr>
          <p:nvPr>
            <p:ph type="title"/>
          </p:nvPr>
        </p:nvSpPr>
        <p:spPr>
          <a:xfrm>
            <a:off x="572776" y="292609"/>
            <a:ext cx="10948664" cy="877823"/>
          </a:xfrm>
        </p:spPr>
        <p:txBody>
          <a:bodyPr/>
          <a:lstStyle/>
          <a:p>
            <a:r>
              <a:rPr lang="fr-FR" dirty="0"/>
              <a:t>Les outils de communication de la ME (1)</a:t>
            </a:r>
          </a:p>
        </p:txBody>
      </p:sp>
      <p:sp>
        <p:nvSpPr>
          <p:cNvPr id="3" name="Espace réservé du contenu 2">
            <a:extLst>
              <a:ext uri="{FF2B5EF4-FFF2-40B4-BE49-F238E27FC236}">
                <a16:creationId xmlns:a16="http://schemas.microsoft.com/office/drawing/2014/main" id="{E63AF105-15F5-F409-CD50-B5853716FE43}"/>
              </a:ext>
            </a:extLst>
          </p:cNvPr>
          <p:cNvSpPr>
            <a:spLocks noGrp="1"/>
          </p:cNvSpPr>
          <p:nvPr>
            <p:ph idx="1"/>
          </p:nvPr>
        </p:nvSpPr>
        <p:spPr>
          <a:xfrm>
            <a:off x="572776" y="1280161"/>
            <a:ext cx="10741400" cy="5486399"/>
          </a:xfrm>
        </p:spPr>
        <p:txBody>
          <a:bodyPr>
            <a:normAutofit fontScale="55000" lnSpcReduction="20000"/>
          </a:bodyPr>
          <a:lstStyle/>
          <a:p>
            <a:pPr marL="0" indent="0">
              <a:buNone/>
            </a:pPr>
            <a:r>
              <a:rPr lang="fr-FR" b="1" dirty="0">
                <a:solidFill>
                  <a:srgbClr val="00B0F0"/>
                </a:solidFill>
              </a:rPr>
              <a:t>Site carrière (ou espace recrutement)</a:t>
            </a:r>
          </a:p>
          <a:p>
            <a:pPr marL="0" indent="0">
              <a:buNone/>
            </a:pPr>
            <a:r>
              <a:rPr lang="fr-FR" b="1" dirty="0"/>
              <a:t>Fonction</a:t>
            </a:r>
            <a:r>
              <a:rPr lang="fr-FR" dirty="0"/>
              <a:t> : vitrine RH de l’entreprise.</a:t>
            </a:r>
          </a:p>
          <a:p>
            <a:pPr marL="0" indent="0">
              <a:buNone/>
            </a:pPr>
            <a:r>
              <a:rPr lang="fr-FR" b="1" dirty="0"/>
              <a:t>Contenu</a:t>
            </a:r>
            <a:r>
              <a:rPr lang="fr-FR" dirty="0"/>
              <a:t> : offres d’emploi, témoignages de collaborateurs, vidéos métiers, valeurs de l’entreprise, engagements RSE.</a:t>
            </a:r>
          </a:p>
          <a:p>
            <a:pPr marL="0" indent="0">
              <a:buNone/>
            </a:pPr>
            <a:r>
              <a:rPr lang="fr-FR" b="1" dirty="0"/>
              <a:t>Exemple</a:t>
            </a:r>
            <a:r>
              <a:rPr lang="fr-FR" dirty="0"/>
              <a:t> : L’Oréal </a:t>
            </a:r>
            <a:r>
              <a:rPr lang="fr-FR" dirty="0" err="1"/>
              <a:t>Careers</a:t>
            </a:r>
            <a:r>
              <a:rPr lang="fr-FR" dirty="0"/>
              <a:t>, Michelin Recrute.</a:t>
            </a:r>
          </a:p>
          <a:p>
            <a:pPr marL="0" indent="0">
              <a:buNone/>
            </a:pPr>
            <a:r>
              <a:rPr lang="fr-FR" dirty="0"/>
              <a:t>📌 </a:t>
            </a:r>
            <a:r>
              <a:rPr lang="fr-FR" i="1" dirty="0"/>
              <a:t>C’est souvent le premier point de contact entre un candidat et l’entreprise.</a:t>
            </a:r>
            <a:br>
              <a:rPr lang="fr-FR" dirty="0"/>
            </a:br>
            <a:endParaRPr lang="fr-FR" dirty="0"/>
          </a:p>
          <a:p>
            <a:pPr marL="0" indent="0">
              <a:buNone/>
            </a:pPr>
            <a:r>
              <a:rPr lang="fr-FR" b="1" dirty="0">
                <a:solidFill>
                  <a:srgbClr val="00B0F0"/>
                </a:solidFill>
              </a:rPr>
              <a:t>Réseaux sociaux professionnels et grand public</a:t>
            </a:r>
          </a:p>
          <a:p>
            <a:pPr marL="0" indent="0">
              <a:buNone/>
            </a:pPr>
            <a:r>
              <a:rPr lang="fr-FR" b="1" dirty="0"/>
              <a:t>LinkedIn</a:t>
            </a:r>
            <a:r>
              <a:rPr lang="fr-FR" dirty="0"/>
              <a:t> : publications RH, portraits de collaborateurs, annonces d’événements.</a:t>
            </a:r>
          </a:p>
          <a:p>
            <a:pPr marL="0" indent="0">
              <a:buNone/>
            </a:pPr>
            <a:r>
              <a:rPr lang="fr-FR" b="1" dirty="0"/>
              <a:t>Instagram / </a:t>
            </a:r>
            <a:r>
              <a:rPr lang="fr-FR" b="1" dirty="0" err="1"/>
              <a:t>TikTok</a:t>
            </a:r>
            <a:r>
              <a:rPr lang="fr-FR" dirty="0"/>
              <a:t> : coulisses de l’entreprise, culture d’entreprise, formats courts et engageants.</a:t>
            </a:r>
          </a:p>
          <a:p>
            <a:pPr marL="0" indent="0">
              <a:buNone/>
            </a:pPr>
            <a:r>
              <a:rPr lang="fr-FR" b="1" dirty="0"/>
              <a:t>YouTube</a:t>
            </a:r>
            <a:r>
              <a:rPr lang="fr-FR" dirty="0"/>
              <a:t> : vidéos immersives, témoignages, campagnes de recrutement.</a:t>
            </a:r>
          </a:p>
          <a:p>
            <a:pPr marL="0" indent="0">
              <a:buNone/>
            </a:pPr>
            <a:r>
              <a:rPr lang="fr-FR" dirty="0"/>
              <a:t>📊 </a:t>
            </a:r>
            <a:r>
              <a:rPr lang="fr-FR" i="1" dirty="0"/>
              <a:t>Selon </a:t>
            </a:r>
            <a:r>
              <a:rPr lang="fr-FR" i="1" dirty="0" err="1"/>
              <a:t>Universum</a:t>
            </a:r>
            <a:r>
              <a:rPr lang="fr-FR" i="1" dirty="0"/>
              <a:t> (2023), 78 % des jeunes diplômés consultent les réseaux sociaux avant de postuler.</a:t>
            </a:r>
          </a:p>
          <a:p>
            <a:pPr marL="0" indent="0">
              <a:buNone/>
            </a:pPr>
            <a:endParaRPr lang="fr-FR" dirty="0"/>
          </a:p>
          <a:p>
            <a:pPr marL="0" indent="0">
              <a:buNone/>
            </a:pPr>
            <a:r>
              <a:rPr lang="fr-FR" b="1" dirty="0">
                <a:solidFill>
                  <a:srgbClr val="00B0F0"/>
                </a:solidFill>
              </a:rPr>
              <a:t>Témoignages collaborateurs (</a:t>
            </a:r>
            <a:r>
              <a:rPr lang="fr-FR" b="1" dirty="0" err="1">
                <a:solidFill>
                  <a:srgbClr val="00B0F0"/>
                </a:solidFill>
              </a:rPr>
              <a:t>Employee</a:t>
            </a:r>
            <a:r>
              <a:rPr lang="fr-FR" b="1" dirty="0">
                <a:solidFill>
                  <a:srgbClr val="00B0F0"/>
                </a:solidFill>
              </a:rPr>
              <a:t> </a:t>
            </a:r>
            <a:r>
              <a:rPr lang="fr-FR" b="1" dirty="0" err="1">
                <a:solidFill>
                  <a:srgbClr val="00B0F0"/>
                </a:solidFill>
              </a:rPr>
              <a:t>Advocacy</a:t>
            </a:r>
            <a:r>
              <a:rPr lang="fr-FR" b="1" dirty="0">
                <a:solidFill>
                  <a:srgbClr val="00B0F0"/>
                </a:solidFill>
              </a:rPr>
              <a:t>)</a:t>
            </a:r>
          </a:p>
          <a:p>
            <a:pPr marL="0" indent="0">
              <a:buNone/>
            </a:pPr>
            <a:r>
              <a:rPr lang="fr-FR" b="1" dirty="0"/>
              <a:t>Formats</a:t>
            </a:r>
            <a:r>
              <a:rPr lang="fr-FR" dirty="0"/>
              <a:t> : interviews, portraits, vidéos, articles de blog.</a:t>
            </a:r>
          </a:p>
          <a:p>
            <a:pPr marL="0" indent="0">
              <a:buNone/>
            </a:pPr>
            <a:r>
              <a:rPr lang="fr-FR" b="1" dirty="0"/>
              <a:t>Objectif</a:t>
            </a:r>
            <a:r>
              <a:rPr lang="fr-FR" dirty="0"/>
              <a:t> : humaniser l’entreprise, créer de la proximité, renforcer la crédibilité.</a:t>
            </a:r>
          </a:p>
          <a:p>
            <a:pPr marL="0" indent="0">
              <a:buNone/>
            </a:pPr>
            <a:r>
              <a:rPr lang="fr-FR" b="1" dirty="0"/>
              <a:t>Outils</a:t>
            </a:r>
            <a:r>
              <a:rPr lang="fr-FR" dirty="0"/>
              <a:t> : ambassadeurs internes, hashtags dédiés, relais sur les réseaux.</a:t>
            </a:r>
          </a:p>
          <a:p>
            <a:pPr marL="0" indent="0">
              <a:buNone/>
            </a:pPr>
            <a:r>
              <a:rPr lang="fr-FR" dirty="0"/>
              <a:t>💬 </a:t>
            </a:r>
            <a:r>
              <a:rPr lang="fr-FR" i="1" dirty="0"/>
              <a:t>Un collaborateur est perçu comme 3 fois plus crédible qu’un message institutionnel (source : Edelman Trust </a:t>
            </a:r>
            <a:r>
              <a:rPr lang="fr-FR" i="1" dirty="0" err="1"/>
              <a:t>Barometer</a:t>
            </a:r>
            <a:r>
              <a:rPr lang="fr-FR" i="1" dirty="0"/>
              <a:t>, 2022).</a:t>
            </a:r>
            <a:br>
              <a:rPr lang="fr-FR" dirty="0"/>
            </a:br>
            <a:endParaRPr lang="fr-FR" dirty="0"/>
          </a:p>
          <a:p>
            <a:endParaRPr lang="fr-FR" dirty="0"/>
          </a:p>
        </p:txBody>
      </p:sp>
    </p:spTree>
    <p:extLst>
      <p:ext uri="{BB962C8B-B14F-4D97-AF65-F5344CB8AC3E}">
        <p14:creationId xmlns:p14="http://schemas.microsoft.com/office/powerpoint/2010/main" val="388743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EF7D-5FBA-B3B6-C9B8-E578B2E207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0976F9-89D7-F971-E891-7FB1F01B13B1}"/>
              </a:ext>
            </a:extLst>
          </p:cNvPr>
          <p:cNvSpPr>
            <a:spLocks noGrp="1"/>
          </p:cNvSpPr>
          <p:nvPr>
            <p:ph type="title"/>
          </p:nvPr>
        </p:nvSpPr>
        <p:spPr>
          <a:xfrm>
            <a:off x="572776" y="1"/>
            <a:ext cx="10515600" cy="1280160"/>
          </a:xfrm>
        </p:spPr>
        <p:txBody>
          <a:bodyPr/>
          <a:lstStyle/>
          <a:p>
            <a:r>
              <a:rPr lang="fr-FR" dirty="0"/>
              <a:t>Les outils de communication de la ME (2)</a:t>
            </a:r>
          </a:p>
        </p:txBody>
      </p:sp>
      <p:sp>
        <p:nvSpPr>
          <p:cNvPr id="4" name="ZoneTexte 3">
            <a:extLst>
              <a:ext uri="{FF2B5EF4-FFF2-40B4-BE49-F238E27FC236}">
                <a16:creationId xmlns:a16="http://schemas.microsoft.com/office/drawing/2014/main" id="{637FB86B-FEEB-8293-A39F-B5A2100C4934}"/>
              </a:ext>
            </a:extLst>
          </p:cNvPr>
          <p:cNvSpPr txBox="1"/>
          <p:nvPr/>
        </p:nvSpPr>
        <p:spPr>
          <a:xfrm>
            <a:off x="426720" y="1767840"/>
            <a:ext cx="11082528" cy="3693319"/>
          </a:xfrm>
          <a:prstGeom prst="rect">
            <a:avLst/>
          </a:prstGeom>
          <a:noFill/>
        </p:spPr>
        <p:txBody>
          <a:bodyPr wrap="square" rtlCol="0">
            <a:spAutoFit/>
          </a:bodyPr>
          <a:lstStyle/>
          <a:p>
            <a:r>
              <a:rPr lang="fr-FR" b="1" dirty="0">
                <a:solidFill>
                  <a:srgbClr val="00B0F0"/>
                </a:solidFill>
              </a:rPr>
              <a:t>Événements et partenariats</a:t>
            </a:r>
          </a:p>
          <a:p>
            <a:r>
              <a:rPr lang="fr-FR" b="1" dirty="0"/>
              <a:t>Partenariats avec écoles, universités, associations/ salons de l’emploi/ journées portes ouvertes / visites d’entreprise</a:t>
            </a:r>
            <a:r>
              <a:rPr lang="fr-FR" dirty="0"/>
              <a:t>/</a:t>
            </a:r>
            <a:r>
              <a:rPr lang="fr-FR" b="1" dirty="0"/>
              <a:t>Hackathons, challenges étudiants</a:t>
            </a:r>
            <a:endParaRPr lang="fr-FR" dirty="0"/>
          </a:p>
          <a:p>
            <a:r>
              <a:rPr lang="fr-FR" dirty="0"/>
              <a:t>🎯 </a:t>
            </a:r>
            <a:r>
              <a:rPr lang="fr-FR" i="1" dirty="0"/>
              <a:t>Permet de créer un lien direct avec les candidats et de faire vivre l’expérience employeur.</a:t>
            </a:r>
          </a:p>
          <a:p>
            <a:endParaRPr lang="fr-FR" b="1" i="1" dirty="0"/>
          </a:p>
          <a:p>
            <a:r>
              <a:rPr lang="fr-FR" b="1" dirty="0">
                <a:solidFill>
                  <a:srgbClr val="00B0F0"/>
                </a:solidFill>
              </a:rPr>
              <a:t>Labels et classements employeurs</a:t>
            </a:r>
          </a:p>
          <a:p>
            <a:r>
              <a:rPr lang="fr-FR" b="1" dirty="0"/>
              <a:t>Exemples</a:t>
            </a:r>
            <a:r>
              <a:rPr lang="fr-FR" dirty="0"/>
              <a:t> : Great Place to Work, Top Employer, </a:t>
            </a:r>
            <a:r>
              <a:rPr lang="fr-FR" dirty="0" err="1"/>
              <a:t>HappyIndex®AtWork</a:t>
            </a:r>
            <a:r>
              <a:rPr lang="fr-FR" dirty="0"/>
              <a:t>.</a:t>
            </a:r>
          </a:p>
          <a:p>
            <a:r>
              <a:rPr lang="fr-FR" b="1" dirty="0"/>
              <a:t>Objectif</a:t>
            </a:r>
            <a:r>
              <a:rPr lang="fr-FR" dirty="0"/>
              <a:t> : crédibiliser la promesse employeur par une reconnaissance externe.</a:t>
            </a:r>
          </a:p>
          <a:p>
            <a:r>
              <a:rPr lang="fr-FR" b="1" dirty="0"/>
              <a:t>Impact</a:t>
            </a:r>
            <a:r>
              <a:rPr lang="fr-FR" dirty="0"/>
              <a:t> : améliore la visibilité et la confiance des candidats.</a:t>
            </a:r>
          </a:p>
          <a:p>
            <a:r>
              <a:rPr lang="fr-FR" dirty="0"/>
              <a:t>🏆 </a:t>
            </a:r>
            <a:r>
              <a:rPr lang="fr-FR" i="1" dirty="0"/>
              <a:t>Les entreprises labellisées reçoivent en moyenne 2 fois plus de candidatures qualifiées (source : Top </a:t>
            </a:r>
            <a:r>
              <a:rPr lang="fr-FR" i="1" dirty="0" err="1"/>
              <a:t>Employers</a:t>
            </a:r>
            <a:r>
              <a:rPr lang="fr-FR" i="1" dirty="0"/>
              <a:t> Institute, 2022).</a:t>
            </a:r>
            <a:endParaRPr lang="fr-FR" dirty="0"/>
          </a:p>
          <a:p>
            <a:endParaRPr lang="fr-FR" dirty="0"/>
          </a:p>
          <a:p>
            <a:endParaRPr lang="fr-FR" dirty="0"/>
          </a:p>
        </p:txBody>
      </p:sp>
    </p:spTree>
    <p:extLst>
      <p:ext uri="{BB962C8B-B14F-4D97-AF65-F5344CB8AC3E}">
        <p14:creationId xmlns:p14="http://schemas.microsoft.com/office/powerpoint/2010/main" val="34373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7A4F-B83F-56F3-CC4F-8E55E9F6CC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5B6D28-F16D-2892-362E-1DA72B1A4725}"/>
              </a:ext>
            </a:extLst>
          </p:cNvPr>
          <p:cNvSpPr>
            <a:spLocks noGrp="1"/>
          </p:cNvSpPr>
          <p:nvPr>
            <p:ph type="title"/>
          </p:nvPr>
        </p:nvSpPr>
        <p:spPr>
          <a:xfrm>
            <a:off x="572776" y="1"/>
            <a:ext cx="10515600" cy="1280160"/>
          </a:xfrm>
        </p:spPr>
        <p:txBody>
          <a:bodyPr/>
          <a:lstStyle/>
          <a:p>
            <a:r>
              <a:rPr lang="fr-FR" dirty="0"/>
              <a:t>Les outils de communication de la ME (3)</a:t>
            </a:r>
          </a:p>
        </p:txBody>
      </p:sp>
      <p:sp>
        <p:nvSpPr>
          <p:cNvPr id="4" name="ZoneTexte 3">
            <a:extLst>
              <a:ext uri="{FF2B5EF4-FFF2-40B4-BE49-F238E27FC236}">
                <a16:creationId xmlns:a16="http://schemas.microsoft.com/office/drawing/2014/main" id="{84A099D0-4671-242D-9244-48849419E034}"/>
              </a:ext>
            </a:extLst>
          </p:cNvPr>
          <p:cNvSpPr txBox="1"/>
          <p:nvPr/>
        </p:nvSpPr>
        <p:spPr>
          <a:xfrm>
            <a:off x="426720" y="1146048"/>
            <a:ext cx="11497057" cy="4247317"/>
          </a:xfrm>
          <a:prstGeom prst="rect">
            <a:avLst/>
          </a:prstGeom>
          <a:noFill/>
        </p:spPr>
        <p:txBody>
          <a:bodyPr wrap="square" rtlCol="0">
            <a:spAutoFit/>
          </a:bodyPr>
          <a:lstStyle/>
          <a:p>
            <a:endParaRPr lang="fr-FR" dirty="0"/>
          </a:p>
          <a:p>
            <a:r>
              <a:rPr lang="fr-FR" b="1" dirty="0">
                <a:solidFill>
                  <a:srgbClr val="00B0F0"/>
                </a:solidFill>
              </a:rPr>
              <a:t>Campagnes de communication RH</a:t>
            </a:r>
          </a:p>
          <a:p>
            <a:r>
              <a:rPr lang="fr-FR" b="1" dirty="0"/>
              <a:t>Formats</a:t>
            </a:r>
            <a:r>
              <a:rPr lang="fr-FR" dirty="0"/>
              <a:t> : affiches, vidéos, podcasts, storytelling.</a:t>
            </a:r>
          </a:p>
          <a:p>
            <a:r>
              <a:rPr lang="fr-FR" b="1" dirty="0"/>
              <a:t>Canaux</a:t>
            </a:r>
            <a:r>
              <a:rPr lang="fr-FR" dirty="0"/>
              <a:t> : TV, radio, presse, digital.</a:t>
            </a:r>
          </a:p>
          <a:p>
            <a:r>
              <a:rPr lang="fr-FR" b="1" dirty="0"/>
              <a:t>Objectif</a:t>
            </a:r>
            <a:r>
              <a:rPr lang="fr-FR" dirty="0"/>
              <a:t> : valoriser la culture d’entreprise, attirer des profils spécifiques, renforcer la notoriété.</a:t>
            </a:r>
          </a:p>
          <a:p>
            <a:r>
              <a:rPr lang="fr-FR" dirty="0"/>
              <a:t>🎥 </a:t>
            </a:r>
            <a:r>
              <a:rPr lang="fr-FR" i="1" dirty="0"/>
              <a:t>Exemple : la campagne « Venez comme vous êtes » de McDonald’s adaptée au recrutement. </a:t>
            </a:r>
          </a:p>
          <a:p>
            <a:r>
              <a:rPr lang="fr-FR" i="1" dirty="0"/>
              <a:t>Michel et Augustin : </a:t>
            </a:r>
            <a:r>
              <a:rPr lang="fr-FR" i="1" dirty="0">
                <a:hlinkClick r:id="rId2"/>
              </a:rPr>
              <a:t>https://www.youtube.com/watch?v=2AiE1Q7cM4k</a:t>
            </a:r>
            <a:endParaRPr lang="fr-FR" i="1" dirty="0"/>
          </a:p>
          <a:p>
            <a:br>
              <a:rPr lang="fr-FR" dirty="0"/>
            </a:br>
            <a:endParaRPr lang="fr-FR" dirty="0"/>
          </a:p>
          <a:p>
            <a:r>
              <a:rPr lang="fr-FR" b="1" dirty="0">
                <a:solidFill>
                  <a:srgbClr val="00B0F0"/>
                </a:solidFill>
              </a:rPr>
              <a:t>Expérience candidat, cooptation et </a:t>
            </a:r>
            <a:r>
              <a:rPr lang="fr-FR" b="1" dirty="0" err="1">
                <a:solidFill>
                  <a:srgbClr val="00B0F0"/>
                </a:solidFill>
              </a:rPr>
              <a:t>onboarding</a:t>
            </a:r>
            <a:endParaRPr lang="fr-FR" b="1" dirty="0">
              <a:solidFill>
                <a:srgbClr val="00B0F0"/>
              </a:solidFill>
            </a:endParaRPr>
          </a:p>
          <a:p>
            <a:r>
              <a:rPr lang="fr-FR" b="1" dirty="0"/>
              <a:t>Communication personnalisée</a:t>
            </a:r>
            <a:r>
              <a:rPr lang="fr-FR" dirty="0"/>
              <a:t> pendant le processus de recrutement.</a:t>
            </a:r>
          </a:p>
          <a:p>
            <a:r>
              <a:rPr lang="fr-FR" b="1" dirty="0"/>
              <a:t>Portails candidats</a:t>
            </a:r>
            <a:r>
              <a:rPr lang="fr-FR" dirty="0"/>
              <a:t>, emails soignés, feedbacks rapides.</a:t>
            </a:r>
          </a:p>
          <a:p>
            <a:r>
              <a:rPr lang="fr-FR" b="1" dirty="0"/>
              <a:t>Parcours d’intégration</a:t>
            </a:r>
            <a:r>
              <a:rPr lang="fr-FR" dirty="0"/>
              <a:t> valorisant dès l’embauche.</a:t>
            </a:r>
          </a:p>
          <a:p>
            <a:r>
              <a:rPr lang="fr-FR" dirty="0"/>
              <a:t>🤝 </a:t>
            </a:r>
            <a:r>
              <a:rPr lang="fr-FR" i="1" dirty="0"/>
              <a:t>Une bonne expérience candidat renforce la perception positive de la marque, même en cas de refus.</a:t>
            </a:r>
            <a:endParaRPr lang="fr-FR" dirty="0"/>
          </a:p>
          <a:p>
            <a:endParaRPr lang="fr-FR" dirty="0"/>
          </a:p>
        </p:txBody>
      </p:sp>
    </p:spTree>
    <p:extLst>
      <p:ext uri="{BB962C8B-B14F-4D97-AF65-F5344CB8AC3E}">
        <p14:creationId xmlns:p14="http://schemas.microsoft.com/office/powerpoint/2010/main" val="364252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1A2A3-92DD-54FD-2B75-42F2064628B0}"/>
              </a:ext>
            </a:extLst>
          </p:cNvPr>
          <p:cNvSpPr>
            <a:spLocks noGrp="1"/>
          </p:cNvSpPr>
          <p:nvPr>
            <p:ph type="title"/>
          </p:nvPr>
        </p:nvSpPr>
        <p:spPr/>
        <p:txBody>
          <a:bodyPr/>
          <a:lstStyle/>
          <a:p>
            <a:r>
              <a:rPr lang="fr-FR" dirty="0"/>
              <a:t>Les limites de la Marque Employeur </a:t>
            </a:r>
          </a:p>
        </p:txBody>
      </p:sp>
      <p:pic>
        <p:nvPicPr>
          <p:cNvPr id="5" name="Espace réservé du contenu 4">
            <a:extLst>
              <a:ext uri="{FF2B5EF4-FFF2-40B4-BE49-F238E27FC236}">
                <a16:creationId xmlns:a16="http://schemas.microsoft.com/office/drawing/2014/main" id="{AF197B06-E4BC-91C2-6C86-DFB5A89E9187}"/>
              </a:ext>
            </a:extLst>
          </p:cNvPr>
          <p:cNvPicPr>
            <a:picLocks noGrp="1" noChangeAspect="1"/>
          </p:cNvPicPr>
          <p:nvPr>
            <p:ph idx="1"/>
          </p:nvPr>
        </p:nvPicPr>
        <p:blipFill>
          <a:blip r:embed="rId2"/>
          <a:stretch>
            <a:fillRect/>
          </a:stretch>
        </p:blipFill>
        <p:spPr>
          <a:xfrm>
            <a:off x="1310019" y="1545209"/>
            <a:ext cx="9041113" cy="4351338"/>
          </a:xfrm>
        </p:spPr>
      </p:pic>
    </p:spTree>
    <p:extLst>
      <p:ext uri="{BB962C8B-B14F-4D97-AF65-F5344CB8AC3E}">
        <p14:creationId xmlns:p14="http://schemas.microsoft.com/office/powerpoint/2010/main" val="7604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98FE-B695-B647-5D69-0D7766D5E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1DEBA1-BC88-A36C-BDB7-AE1E0845AA6A}"/>
              </a:ext>
            </a:extLst>
          </p:cNvPr>
          <p:cNvSpPr>
            <a:spLocks noGrp="1"/>
          </p:cNvSpPr>
          <p:nvPr>
            <p:ph type="title"/>
          </p:nvPr>
        </p:nvSpPr>
        <p:spPr>
          <a:xfrm>
            <a:off x="572776" y="365125"/>
            <a:ext cx="10851128" cy="1325563"/>
          </a:xfrm>
        </p:spPr>
        <p:txBody>
          <a:bodyPr/>
          <a:lstStyle/>
          <a:p>
            <a:r>
              <a:rPr lang="fr-FR" dirty="0"/>
              <a:t>Marque Employeur </a:t>
            </a:r>
          </a:p>
        </p:txBody>
      </p:sp>
      <p:sp>
        <p:nvSpPr>
          <p:cNvPr id="4" name="Espace réservé du contenu 3">
            <a:extLst>
              <a:ext uri="{FF2B5EF4-FFF2-40B4-BE49-F238E27FC236}">
                <a16:creationId xmlns:a16="http://schemas.microsoft.com/office/drawing/2014/main" id="{7A621DED-411D-AC20-5A56-C1BE1A5A0C67}"/>
              </a:ext>
            </a:extLst>
          </p:cNvPr>
          <p:cNvSpPr>
            <a:spLocks noGrp="1"/>
          </p:cNvSpPr>
          <p:nvPr>
            <p:ph idx="1"/>
          </p:nvPr>
        </p:nvSpPr>
        <p:spPr/>
        <p:txBody>
          <a:bodyPr>
            <a:normAutofit fontScale="70000" lnSpcReduction="20000"/>
          </a:bodyPr>
          <a:lstStyle/>
          <a:p>
            <a:pPr marL="0" indent="0">
              <a:buNone/>
            </a:pPr>
            <a:r>
              <a:rPr lang="fr-FR" b="1" dirty="0"/>
              <a:t>Par groupe de 4 étudiants</a:t>
            </a:r>
          </a:p>
          <a:p>
            <a:pPr marL="0" indent="0">
              <a:buNone/>
            </a:pPr>
            <a:r>
              <a:rPr lang="fr-FR" dirty="0"/>
              <a:t>Créer une mini-campagne de marque employeur pour une des entreprises de l’un d’entre vous</a:t>
            </a:r>
          </a:p>
          <a:p>
            <a:pPr marL="0" indent="0">
              <a:buNone/>
            </a:pPr>
            <a:r>
              <a:rPr lang="fr-FR" b="1" dirty="0"/>
              <a:t>Consignes</a:t>
            </a:r>
          </a:p>
          <a:p>
            <a:pPr marL="0" indent="0">
              <a:buNone/>
            </a:pPr>
            <a:r>
              <a:rPr lang="fr-FR" b="1" dirty="0"/>
              <a:t>Présenter brièvement l’entreprise choisie</a:t>
            </a:r>
            <a:r>
              <a:rPr lang="fr-FR" dirty="0"/>
              <a:t> (secteur, taille, culture, enjeux RH).</a:t>
            </a:r>
          </a:p>
          <a:p>
            <a:pPr marL="0" indent="0">
              <a:buNone/>
            </a:pPr>
            <a:r>
              <a:rPr lang="fr-FR" b="1" dirty="0"/>
              <a:t>Définir une cible de recrutement</a:t>
            </a:r>
            <a:r>
              <a:rPr lang="fr-FR" dirty="0"/>
              <a:t> : jeunes diplômés, profils </a:t>
            </a:r>
            <a:r>
              <a:rPr lang="fr-FR" dirty="0" err="1"/>
              <a:t>pénuriques</a:t>
            </a:r>
            <a:r>
              <a:rPr lang="fr-FR" dirty="0"/>
              <a:t>, cadres, etc.</a:t>
            </a:r>
          </a:p>
          <a:p>
            <a:pPr marL="0" indent="0">
              <a:buNone/>
            </a:pPr>
            <a:r>
              <a:rPr lang="fr-FR" b="1" dirty="0"/>
              <a:t>Concevoir une mini-campagne de marque employeur</a:t>
            </a:r>
            <a:r>
              <a:rPr lang="fr-FR" dirty="0"/>
              <a:t> :</a:t>
            </a:r>
          </a:p>
          <a:p>
            <a:pPr lvl="1"/>
            <a:r>
              <a:rPr lang="fr-FR" dirty="0"/>
              <a:t>Objectifs de la campagne</a:t>
            </a:r>
          </a:p>
          <a:p>
            <a:pPr lvl="1"/>
            <a:r>
              <a:rPr lang="fr-FR" dirty="0"/>
              <a:t>Messages clés</a:t>
            </a:r>
          </a:p>
          <a:p>
            <a:pPr lvl="1"/>
            <a:r>
              <a:rPr lang="fr-FR" dirty="0"/>
              <a:t>Ton et style de communication</a:t>
            </a:r>
          </a:p>
          <a:p>
            <a:pPr lvl="1"/>
            <a:r>
              <a:rPr lang="fr-FR" dirty="0"/>
              <a:t>Outils choisis (site carrière, réseaux sociaux, témoignages, vidéos, événements…)</a:t>
            </a:r>
          </a:p>
          <a:p>
            <a:pPr lvl="1"/>
            <a:r>
              <a:rPr lang="fr-FR" dirty="0"/>
              <a:t>Supports envisagés (visuels, formats, slogans…)</a:t>
            </a:r>
          </a:p>
          <a:p>
            <a:pPr marL="0" indent="0">
              <a:buNone/>
            </a:pPr>
            <a:r>
              <a:rPr lang="fr-FR" b="1" dirty="0"/>
              <a:t>Justifier les choix d’outils selon la cible</a:t>
            </a:r>
            <a:r>
              <a:rPr lang="fr-FR" dirty="0"/>
              <a:t> :</a:t>
            </a:r>
          </a:p>
          <a:p>
            <a:pPr lvl="1"/>
            <a:r>
              <a:rPr lang="fr-FR" dirty="0"/>
              <a:t>Quels canaux sont à votre avis  les plus efficaces ?</a:t>
            </a:r>
          </a:p>
          <a:p>
            <a:pPr lvl="1"/>
            <a:r>
              <a:rPr lang="fr-FR" dirty="0"/>
              <a:t>Quelle cohérence ont-ils avec la culture de l’entreprise ?</a:t>
            </a:r>
          </a:p>
          <a:p>
            <a:pPr marL="0" indent="0">
              <a:buNone/>
            </a:pPr>
            <a:endParaRPr lang="fr-FR" dirty="0"/>
          </a:p>
          <a:p>
            <a:endParaRPr lang="fr-FR" dirty="0"/>
          </a:p>
        </p:txBody>
      </p:sp>
      <p:pic>
        <p:nvPicPr>
          <p:cNvPr id="6" name="Image 5">
            <a:extLst>
              <a:ext uri="{FF2B5EF4-FFF2-40B4-BE49-F238E27FC236}">
                <a16:creationId xmlns:a16="http://schemas.microsoft.com/office/drawing/2014/main" id="{8E7BE6F7-B487-D5F7-BBEB-B13D86EFB203}"/>
              </a:ext>
            </a:extLst>
          </p:cNvPr>
          <p:cNvPicPr>
            <a:picLocks noChangeAspect="1"/>
          </p:cNvPicPr>
          <p:nvPr/>
        </p:nvPicPr>
        <p:blipFill>
          <a:blip r:embed="rId2"/>
          <a:stretch>
            <a:fillRect/>
          </a:stretch>
        </p:blipFill>
        <p:spPr>
          <a:xfrm>
            <a:off x="8051076" y="506961"/>
            <a:ext cx="2068532" cy="1041889"/>
          </a:xfrm>
          <a:prstGeom prst="rect">
            <a:avLst/>
          </a:prstGeom>
        </p:spPr>
      </p:pic>
    </p:spTree>
    <p:extLst>
      <p:ext uri="{BB962C8B-B14F-4D97-AF65-F5344CB8AC3E}">
        <p14:creationId xmlns:p14="http://schemas.microsoft.com/office/powerpoint/2010/main" val="269282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0ACA4-7ECF-22C1-F84F-1F1A2FEAE1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0E9BC4-B08A-4B8B-E9D6-3849ABA20DBB}"/>
              </a:ext>
            </a:extLst>
          </p:cNvPr>
          <p:cNvSpPr>
            <a:spLocks noGrp="1"/>
          </p:cNvSpPr>
          <p:nvPr>
            <p:ph type="title"/>
          </p:nvPr>
        </p:nvSpPr>
        <p:spPr/>
        <p:txBody>
          <a:bodyPr/>
          <a:lstStyle/>
          <a:p>
            <a:r>
              <a:rPr lang="fr-FR" dirty="0"/>
              <a:t>Marque Employeur </a:t>
            </a:r>
          </a:p>
        </p:txBody>
      </p:sp>
      <p:sp>
        <p:nvSpPr>
          <p:cNvPr id="4" name="Espace réservé du contenu 3">
            <a:extLst>
              <a:ext uri="{FF2B5EF4-FFF2-40B4-BE49-F238E27FC236}">
                <a16:creationId xmlns:a16="http://schemas.microsoft.com/office/drawing/2014/main" id="{BC9901A1-F698-65D2-C1C7-431214EBA8E9}"/>
              </a:ext>
            </a:extLst>
          </p:cNvPr>
          <p:cNvSpPr>
            <a:spLocks noGrp="1"/>
          </p:cNvSpPr>
          <p:nvPr>
            <p:ph idx="1"/>
          </p:nvPr>
        </p:nvSpPr>
        <p:spPr/>
        <p:txBody>
          <a:bodyPr>
            <a:normAutofit fontScale="70000" lnSpcReduction="20000"/>
          </a:bodyPr>
          <a:lstStyle/>
          <a:p>
            <a:pPr marL="39687" indent="0">
              <a:buNone/>
            </a:pPr>
            <a:r>
              <a:rPr lang="fr-FR" dirty="0"/>
              <a:t>Plusieurs start-up se sont saisies du concept de marque employeur :</a:t>
            </a:r>
          </a:p>
          <a:p>
            <a:pPr marL="0" indent="0">
              <a:buNone/>
            </a:pPr>
            <a:endParaRPr lang="fr-FR" dirty="0"/>
          </a:p>
          <a:p>
            <a:r>
              <a:rPr lang="fr-FR" dirty="0"/>
              <a:t>Parlons RH : téléchargez le livre blanc « Comment déployer une démarche de marque employeur ? » comprenez la méthodologie et repérez les erreurs les plus fréquentes. </a:t>
            </a:r>
          </a:p>
          <a:p>
            <a:r>
              <a:rPr lang="fr-FR" dirty="0">
                <a:hlinkClick r:id="rId3"/>
              </a:rPr>
              <a:t>https://www.parlonsrh.com/media/livres-blancs/</a:t>
            </a:r>
            <a:endParaRPr lang="fr-FR" dirty="0"/>
          </a:p>
          <a:p>
            <a:endParaRPr lang="fr-FR" dirty="0"/>
          </a:p>
          <a:p>
            <a:r>
              <a:rPr lang="fr-FR" dirty="0"/>
              <a:t>Allez sur : </a:t>
            </a:r>
            <a:r>
              <a:rPr lang="fr-FR" dirty="0">
                <a:solidFill>
                  <a:srgbClr val="0000FF"/>
                </a:solidFill>
                <a:hlinkClick r:id="rId4">
                  <a:extLst>
                    <a:ext uri="{A12FA001-AC4F-418D-AE19-62706E023703}">
                      <ahyp:hlinkClr xmlns:ahyp="http://schemas.microsoft.com/office/drawing/2018/hyperlinkcolor" val="tx"/>
                    </a:ext>
                  </a:extLst>
                </a:hlinkClick>
              </a:rPr>
              <a:t>https://www.leslivresblancs.fr/</a:t>
            </a:r>
            <a:r>
              <a:rPr lang="fr-FR" dirty="0">
                <a:solidFill>
                  <a:srgbClr val="0000FF"/>
                </a:solidFill>
              </a:rPr>
              <a:t> </a:t>
            </a:r>
            <a:r>
              <a:rPr lang="fr-FR" dirty="0"/>
              <a:t>et chercher un livre blanc sur le ME. </a:t>
            </a:r>
          </a:p>
          <a:p>
            <a:r>
              <a:rPr lang="fr-FR" dirty="0"/>
              <a:t>Quel concept vous parait indissociable de celui de ME ? </a:t>
            </a:r>
          </a:p>
          <a:p>
            <a:endParaRPr lang="fr-FR" dirty="0"/>
          </a:p>
          <a:p>
            <a:r>
              <a:rPr lang="fr-FR" dirty="0"/>
              <a:t>Rendez-vous sur le site </a:t>
            </a:r>
            <a:r>
              <a:rPr lang="fr-FR" dirty="0" err="1"/>
              <a:t>Welcome</a:t>
            </a:r>
            <a:r>
              <a:rPr lang="fr-FR" dirty="0"/>
              <a:t> to the Jungle </a:t>
            </a:r>
          </a:p>
          <a:p>
            <a:endParaRPr lang="fr-FR" dirty="0"/>
          </a:p>
          <a:p>
            <a:r>
              <a:rPr lang="fr-FR" dirty="0"/>
              <a:t>Rendez-vous sur le site </a:t>
            </a:r>
            <a:r>
              <a:rPr lang="fr-FR" dirty="0" err="1"/>
              <a:t>Glassdoor</a:t>
            </a:r>
            <a:r>
              <a:rPr lang="fr-FR" dirty="0"/>
              <a:t> et cherchez votre entreprise sinon tapez « alternance RH ». Que trouvez-vous ? </a:t>
            </a:r>
          </a:p>
          <a:p>
            <a:endParaRPr lang="fr-FR" dirty="0"/>
          </a:p>
          <a:p>
            <a:endParaRPr lang="fr-FR" dirty="0"/>
          </a:p>
        </p:txBody>
      </p:sp>
      <p:pic>
        <p:nvPicPr>
          <p:cNvPr id="6" name="Image 5">
            <a:extLst>
              <a:ext uri="{FF2B5EF4-FFF2-40B4-BE49-F238E27FC236}">
                <a16:creationId xmlns:a16="http://schemas.microsoft.com/office/drawing/2014/main" id="{76DF56C2-9A39-A64A-A53C-8C5A75A572D2}"/>
              </a:ext>
            </a:extLst>
          </p:cNvPr>
          <p:cNvPicPr>
            <a:picLocks noChangeAspect="1"/>
          </p:cNvPicPr>
          <p:nvPr/>
        </p:nvPicPr>
        <p:blipFill>
          <a:blip r:embed="rId5"/>
          <a:stretch>
            <a:fillRect/>
          </a:stretch>
        </p:blipFill>
        <p:spPr>
          <a:xfrm>
            <a:off x="7880388" y="365125"/>
            <a:ext cx="2068532" cy="1041889"/>
          </a:xfrm>
          <a:prstGeom prst="rect">
            <a:avLst/>
          </a:prstGeom>
        </p:spPr>
      </p:pic>
    </p:spTree>
    <p:extLst>
      <p:ext uri="{BB962C8B-B14F-4D97-AF65-F5344CB8AC3E}">
        <p14:creationId xmlns:p14="http://schemas.microsoft.com/office/powerpoint/2010/main" val="117493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BB9D-74A4-6CB4-40EC-50156AEDC7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5F4682-3208-D043-33F6-CC8848C966CF}"/>
              </a:ext>
            </a:extLst>
          </p:cNvPr>
          <p:cNvSpPr>
            <a:spLocks noGrp="1"/>
          </p:cNvSpPr>
          <p:nvPr>
            <p:ph type="title"/>
          </p:nvPr>
        </p:nvSpPr>
        <p:spPr/>
        <p:txBody>
          <a:bodyPr/>
          <a:lstStyle/>
          <a:p>
            <a:r>
              <a:rPr lang="fr-FR" dirty="0"/>
              <a:t>Nos cours = Groupe B</a:t>
            </a:r>
          </a:p>
        </p:txBody>
      </p:sp>
      <p:sp>
        <p:nvSpPr>
          <p:cNvPr id="6" name="ZoneTexte 5">
            <a:extLst>
              <a:ext uri="{FF2B5EF4-FFF2-40B4-BE49-F238E27FC236}">
                <a16:creationId xmlns:a16="http://schemas.microsoft.com/office/drawing/2014/main" id="{BEB107A2-252E-36DB-DD7D-BC04AFA74E6C}"/>
              </a:ext>
            </a:extLst>
          </p:cNvPr>
          <p:cNvSpPr txBox="1"/>
          <p:nvPr/>
        </p:nvSpPr>
        <p:spPr>
          <a:xfrm>
            <a:off x="1370797" y="2510443"/>
            <a:ext cx="9518876" cy="2246769"/>
          </a:xfrm>
          <a:prstGeom prst="rect">
            <a:avLst/>
          </a:prstGeom>
          <a:noFill/>
        </p:spPr>
        <p:txBody>
          <a:bodyPr wrap="square" rtlCol="0">
            <a:spAutoFit/>
          </a:bodyPr>
          <a:lstStyle/>
          <a:p>
            <a:r>
              <a:rPr lang="fr-FR" sz="2000" dirty="0"/>
              <a:t>1) Mardi 21/10 		14H - 18H Broca C01</a:t>
            </a:r>
          </a:p>
          <a:p>
            <a:r>
              <a:rPr lang="fr-FR" sz="2000" dirty="0"/>
              <a:t>2) Mercredi 22/10 	14H - 18H Cassin A401 (A Broca jusqu’à 13H15)</a:t>
            </a:r>
          </a:p>
          <a:p>
            <a:r>
              <a:rPr lang="fr-FR" sz="2000" dirty="0"/>
              <a:t>3) Vendredi 24/10 	14H - 18H Cassin A401 (A Broca jusqu’à 13H15)	</a:t>
            </a:r>
          </a:p>
          <a:p>
            <a:r>
              <a:rPr lang="fr-FR" sz="2000" dirty="0"/>
              <a:t>4</a:t>
            </a:r>
            <a:r>
              <a:rPr lang="fr-FR" sz="2000" dirty="0">
                <a:highlight>
                  <a:srgbClr val="FFFF00"/>
                </a:highlight>
              </a:rPr>
              <a:t>) Lundi 17/11		 9H - 13H Cassin A 401 (A Censier l’après midi)</a:t>
            </a:r>
          </a:p>
          <a:p>
            <a:r>
              <a:rPr lang="fr-FR" sz="2000" dirty="0"/>
              <a:t>5) Lundi 24/11		 9H - 13H Censier D28 (A </a:t>
            </a:r>
            <a:r>
              <a:rPr lang="fr-FR" sz="2000" dirty="0" err="1"/>
              <a:t>Lourcine</a:t>
            </a:r>
            <a:r>
              <a:rPr lang="fr-FR" sz="2000" dirty="0"/>
              <a:t> l’après midi)</a:t>
            </a:r>
          </a:p>
          <a:p>
            <a:r>
              <a:rPr lang="fr-FR" sz="2000" dirty="0"/>
              <a:t>6) Mardi 2/12		14H15-18H </a:t>
            </a:r>
            <a:r>
              <a:rPr lang="fr-FR" sz="2000" dirty="0" err="1"/>
              <a:t>Lourcine</a:t>
            </a:r>
            <a:r>
              <a:rPr lang="fr-FR" sz="2000" dirty="0"/>
              <a:t> 108 (En Sorbonne jusqu’à 13H)</a:t>
            </a:r>
          </a:p>
          <a:p>
            <a:r>
              <a:rPr lang="fr-FR" sz="2000" dirty="0"/>
              <a:t>7) Lundi 8/12		 9H - 13H Broca B04 (Panthéon l’après midi) </a:t>
            </a:r>
          </a:p>
        </p:txBody>
      </p:sp>
    </p:spTree>
    <p:extLst>
      <p:ext uri="{BB962C8B-B14F-4D97-AF65-F5344CB8AC3E}">
        <p14:creationId xmlns:p14="http://schemas.microsoft.com/office/powerpoint/2010/main" val="183498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7F2F4-37D3-5469-616B-DCB7367CB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6134E-C576-F805-C851-5225D483D5F5}"/>
              </a:ext>
            </a:extLst>
          </p:cNvPr>
          <p:cNvSpPr>
            <a:spLocks noGrp="1"/>
          </p:cNvSpPr>
          <p:nvPr>
            <p:ph type="ctrTitle"/>
          </p:nvPr>
        </p:nvSpPr>
        <p:spPr>
          <a:xfrm>
            <a:off x="572776" y="555073"/>
            <a:ext cx="10806424" cy="1447347"/>
          </a:xfrm>
        </p:spPr>
        <p:txBody>
          <a:bodyPr>
            <a:normAutofit/>
          </a:bodyPr>
          <a:lstStyle/>
          <a:p>
            <a:r>
              <a:rPr lang="fr-FR" b="1" dirty="0"/>
              <a:t>Séance 4 </a:t>
            </a:r>
            <a:r>
              <a:rPr lang="fr-FR" dirty="0"/>
              <a:t>: </a:t>
            </a:r>
            <a:r>
              <a:rPr lang="fr-FR" b="1" dirty="0"/>
              <a:t>L’entretien de recrutement </a:t>
            </a:r>
            <a:endParaRPr dirty="0"/>
          </a:p>
        </p:txBody>
      </p:sp>
    </p:spTree>
    <p:extLst>
      <p:ext uri="{BB962C8B-B14F-4D97-AF65-F5344CB8AC3E}">
        <p14:creationId xmlns:p14="http://schemas.microsoft.com/office/powerpoint/2010/main" val="43621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FCFF2-C5AB-03FE-46F8-80A3897DB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F380D-6177-B277-C3D8-33338D3500DA}"/>
              </a:ext>
            </a:extLst>
          </p:cNvPr>
          <p:cNvSpPr>
            <a:spLocks noGrp="1"/>
          </p:cNvSpPr>
          <p:nvPr>
            <p:ph type="title"/>
          </p:nvPr>
        </p:nvSpPr>
        <p:spPr/>
        <p:txBody>
          <a:bodyPr>
            <a:normAutofit/>
          </a:bodyPr>
          <a:lstStyle/>
          <a:p>
            <a:r>
              <a:rPr dirty="0"/>
              <a:t>Séance </a:t>
            </a:r>
            <a:r>
              <a:rPr lang="fr-FR" dirty="0"/>
              <a:t>4</a:t>
            </a:r>
            <a:r>
              <a:rPr dirty="0"/>
              <a:t> – </a:t>
            </a:r>
            <a:r>
              <a:rPr lang="fr-FR" dirty="0"/>
              <a:t>L’entretien de recrutement </a:t>
            </a:r>
            <a:endParaRPr dirty="0"/>
          </a:p>
        </p:txBody>
      </p:sp>
      <p:sp>
        <p:nvSpPr>
          <p:cNvPr id="3" name="Content Placeholder 2">
            <a:extLst>
              <a:ext uri="{FF2B5EF4-FFF2-40B4-BE49-F238E27FC236}">
                <a16:creationId xmlns:a16="http://schemas.microsoft.com/office/drawing/2014/main" id="{26029A98-E98F-20BF-AC74-B8445587A2FC}"/>
              </a:ext>
            </a:extLst>
          </p:cNvPr>
          <p:cNvSpPr>
            <a:spLocks noGrp="1"/>
          </p:cNvSpPr>
          <p:nvPr>
            <p:ph idx="1"/>
          </p:nvPr>
        </p:nvSpPr>
        <p:spPr>
          <a:xfrm>
            <a:off x="1428750" y="1811338"/>
            <a:ext cx="9659626" cy="4351338"/>
          </a:xfrm>
        </p:spPr>
        <p:txBody>
          <a:bodyPr>
            <a:normAutofit/>
          </a:bodyPr>
          <a:lstStyle/>
          <a:p>
            <a:pPr marL="0" indent="0">
              <a:buNone/>
            </a:pPr>
            <a:r>
              <a:rPr sz="1800" dirty="0"/>
              <a:t>🎯 </a:t>
            </a:r>
            <a:r>
              <a:rPr sz="1800" dirty="0" err="1"/>
              <a:t>Objectifs</a:t>
            </a:r>
            <a:r>
              <a:rPr sz="1800" dirty="0"/>
              <a:t> </a:t>
            </a:r>
            <a:r>
              <a:rPr sz="1800" dirty="0" err="1"/>
              <a:t>pédagogiques</a:t>
            </a:r>
            <a:r>
              <a:rPr sz="1800" dirty="0"/>
              <a:t> :</a:t>
            </a:r>
          </a:p>
          <a:p>
            <a:pPr lvl="0" fontAlgn="base"/>
            <a:r>
              <a:rPr lang="fr-FR" sz="1800" dirty="0"/>
              <a:t>Expérimenter les techniques d’entretien. </a:t>
            </a:r>
          </a:p>
          <a:p>
            <a:pPr lvl="0" fontAlgn="base"/>
            <a:r>
              <a:rPr lang="fr-FR" sz="1800" dirty="0"/>
              <a:t>Savoir structurer un entretien.</a:t>
            </a:r>
          </a:p>
          <a:p>
            <a:pPr lvl="0" fontAlgn="base"/>
            <a:r>
              <a:rPr lang="fr-FR" sz="1800" dirty="0"/>
              <a:t>Développer ses compétences d’évaluation. </a:t>
            </a:r>
          </a:p>
          <a:p>
            <a:pPr lvl="0" fontAlgn="base"/>
            <a:endParaRPr lang="fr-FR" sz="1800" dirty="0"/>
          </a:p>
          <a:p>
            <a:pPr marL="0" indent="0">
              <a:buNone/>
            </a:pPr>
            <a:r>
              <a:rPr sz="1800" dirty="0"/>
              <a:t>📚 </a:t>
            </a:r>
            <a:r>
              <a:rPr sz="1800" dirty="0" err="1"/>
              <a:t>Contenu</a:t>
            </a:r>
            <a:r>
              <a:rPr sz="1800" dirty="0"/>
              <a:t> :</a:t>
            </a:r>
          </a:p>
          <a:p>
            <a:pPr lvl="0" fontAlgn="base"/>
            <a:r>
              <a:rPr lang="fr-FR" sz="1800" dirty="0"/>
              <a:t>Préparation et conduite de l’entretien. </a:t>
            </a:r>
          </a:p>
          <a:p>
            <a:pPr lvl="0" fontAlgn="base"/>
            <a:r>
              <a:rPr lang="fr-FR" sz="1800" dirty="0"/>
              <a:t>Grilles d’évaluation. </a:t>
            </a:r>
          </a:p>
          <a:p>
            <a:pPr marL="0" indent="0">
              <a:buNone/>
            </a:pPr>
            <a:br>
              <a:rPr sz="1800" dirty="0"/>
            </a:br>
            <a:r>
              <a:rPr sz="1800" dirty="0"/>
              <a:t>🛠️ </a:t>
            </a:r>
            <a:r>
              <a:rPr sz="1800" dirty="0" err="1"/>
              <a:t>Activité</a:t>
            </a:r>
            <a:r>
              <a:rPr sz="1800" dirty="0"/>
              <a:t> </a:t>
            </a:r>
            <a:r>
              <a:rPr sz="1800" dirty="0" err="1"/>
              <a:t>pédagogique</a:t>
            </a:r>
            <a:r>
              <a:rPr sz="1800" dirty="0"/>
              <a:t> :</a:t>
            </a:r>
            <a:endParaRPr lang="fr-FR" sz="1800" dirty="0"/>
          </a:p>
          <a:p>
            <a:pPr lvl="0" fontAlgn="base"/>
            <a:r>
              <a:rPr lang="fr-FR" sz="1800" dirty="0"/>
              <a:t>Simulations d’entretiens par groupe de 3 : Recruteur, Candidat, Observateur </a:t>
            </a:r>
          </a:p>
        </p:txBody>
      </p:sp>
    </p:spTree>
    <p:extLst>
      <p:ext uri="{BB962C8B-B14F-4D97-AF65-F5344CB8AC3E}">
        <p14:creationId xmlns:p14="http://schemas.microsoft.com/office/powerpoint/2010/main" val="239608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4E0FA-F522-0134-CC6A-4B15CC31D26F}"/>
              </a:ext>
            </a:extLst>
          </p:cNvPr>
          <p:cNvSpPr>
            <a:spLocks noGrp="1"/>
          </p:cNvSpPr>
          <p:nvPr>
            <p:ph type="title"/>
          </p:nvPr>
        </p:nvSpPr>
        <p:spPr/>
        <p:txBody>
          <a:bodyPr>
            <a:normAutofit fontScale="90000"/>
          </a:bodyPr>
          <a:lstStyle/>
          <a:p>
            <a:r>
              <a:rPr lang="fr-FR" dirty="0"/>
              <a:t>Qu’est ce qu’un bon entretien de recrutement du point de vue de recruteur ? </a:t>
            </a:r>
          </a:p>
        </p:txBody>
      </p:sp>
      <p:sp>
        <p:nvSpPr>
          <p:cNvPr id="3" name="Espace réservé du contenu 2">
            <a:extLst>
              <a:ext uri="{FF2B5EF4-FFF2-40B4-BE49-F238E27FC236}">
                <a16:creationId xmlns:a16="http://schemas.microsoft.com/office/drawing/2014/main" id="{D8AEB222-5053-92FC-FAEF-DF04C0E175E2}"/>
              </a:ext>
            </a:extLst>
          </p:cNvPr>
          <p:cNvSpPr>
            <a:spLocks noGrp="1"/>
          </p:cNvSpPr>
          <p:nvPr>
            <p:ph idx="1"/>
          </p:nvPr>
        </p:nvSpPr>
        <p:spPr/>
        <p:txBody>
          <a:bodyPr/>
          <a:lstStyle/>
          <a:p>
            <a:pPr marL="0" indent="0">
              <a:buNone/>
            </a:pPr>
            <a:r>
              <a:rPr lang="fr-FR" dirty="0"/>
              <a:t>Brainstorming en sous groupe </a:t>
            </a:r>
          </a:p>
        </p:txBody>
      </p:sp>
    </p:spTree>
    <p:extLst>
      <p:ext uri="{BB962C8B-B14F-4D97-AF65-F5344CB8AC3E}">
        <p14:creationId xmlns:p14="http://schemas.microsoft.com/office/powerpoint/2010/main" val="408123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C30D0DA-09A8-F690-06DE-14A79973C695}"/>
              </a:ext>
            </a:extLst>
          </p:cNvPr>
          <p:cNvSpPr>
            <a:spLocks noGrp="1"/>
          </p:cNvSpPr>
          <p:nvPr>
            <p:ph type="title"/>
          </p:nvPr>
        </p:nvSpPr>
        <p:spPr/>
        <p:txBody>
          <a:bodyPr>
            <a:normAutofit fontScale="90000"/>
          </a:bodyPr>
          <a:lstStyle/>
          <a:p>
            <a:r>
              <a:rPr lang="fr-FR" dirty="0"/>
              <a:t>Structure de l’entretien de recrutement pour le recruteur </a:t>
            </a:r>
          </a:p>
        </p:txBody>
      </p:sp>
      <p:sp>
        <p:nvSpPr>
          <p:cNvPr id="4" name="Espace réservé du texte 3">
            <a:extLst>
              <a:ext uri="{FF2B5EF4-FFF2-40B4-BE49-F238E27FC236}">
                <a16:creationId xmlns:a16="http://schemas.microsoft.com/office/drawing/2014/main" id="{E835085D-0EA7-75E0-7F0E-70D09231790E}"/>
              </a:ext>
            </a:extLst>
          </p:cNvPr>
          <p:cNvSpPr>
            <a:spLocks noGrp="1"/>
          </p:cNvSpPr>
          <p:nvPr>
            <p:ph type="body" idx="1"/>
          </p:nvPr>
        </p:nvSpPr>
        <p:spPr/>
        <p:txBody>
          <a:bodyPr>
            <a:normAutofit fontScale="85000" lnSpcReduction="10000"/>
          </a:bodyPr>
          <a:lstStyle/>
          <a:p>
            <a:pPr marL="342900" lvl="2" indent="114300">
              <a:buNone/>
              <a:defRPr sz="1800"/>
            </a:pPr>
            <a:r>
              <a:rPr lang="fr-FR" sz="3100" b="1" dirty="0"/>
              <a:t>Préparation de l’entretien </a:t>
            </a:r>
          </a:p>
          <a:p>
            <a:pPr marL="342900" lvl="2" indent="114300">
              <a:buNone/>
              <a:defRPr sz="1800"/>
            </a:pPr>
            <a:r>
              <a:rPr lang="fr-FR" sz="3100" dirty="0"/>
              <a:t>Accueil du candidat</a:t>
            </a:r>
          </a:p>
          <a:p>
            <a:pPr marL="342900" lvl="2" indent="114300">
              <a:buNone/>
              <a:defRPr sz="1800"/>
            </a:pPr>
            <a:r>
              <a:rPr lang="fr-FR" sz="3100" dirty="0"/>
              <a:t>Introduction et présentation succincte de l’entreprise et du poste </a:t>
            </a:r>
          </a:p>
          <a:p>
            <a:pPr marL="342900" lvl="2" indent="114300">
              <a:buNone/>
              <a:defRPr sz="1800"/>
            </a:pPr>
            <a:r>
              <a:rPr lang="fr-FR" sz="3100" dirty="0"/>
              <a:t>Donner la structure de l’entretien</a:t>
            </a:r>
          </a:p>
          <a:p>
            <a:pPr marL="342900" lvl="2" indent="114300">
              <a:buNone/>
              <a:defRPr sz="1800"/>
            </a:pPr>
            <a:r>
              <a:rPr lang="fr-FR" sz="3100" dirty="0"/>
              <a:t>Enquête biographique / formation et expérience </a:t>
            </a:r>
          </a:p>
          <a:p>
            <a:pPr marL="342900" lvl="2" indent="114300">
              <a:buNone/>
              <a:defRPr sz="1800"/>
            </a:pPr>
            <a:r>
              <a:rPr lang="fr-FR" sz="3100" dirty="0"/>
              <a:t>Enquête sur les compétences (techniques et comportementales)</a:t>
            </a:r>
          </a:p>
          <a:p>
            <a:pPr marL="342900" lvl="2" indent="114300">
              <a:buNone/>
              <a:defRPr sz="1800"/>
            </a:pPr>
            <a:r>
              <a:rPr lang="fr-FR" sz="3100" dirty="0"/>
              <a:t>Explorer les motivations </a:t>
            </a:r>
          </a:p>
          <a:p>
            <a:pPr marL="342900" lvl="2" indent="114300">
              <a:buNone/>
              <a:defRPr sz="1800"/>
            </a:pPr>
            <a:r>
              <a:rPr lang="fr-FR" sz="3100" dirty="0">
                <a:highlight>
                  <a:srgbClr val="FFFF00"/>
                </a:highlight>
              </a:rPr>
              <a:t>Présentation détaillée de l’entreprise et du poste </a:t>
            </a:r>
          </a:p>
          <a:p>
            <a:pPr marL="342900" lvl="2" indent="114300">
              <a:buNone/>
              <a:defRPr sz="1800"/>
            </a:pPr>
            <a:r>
              <a:rPr lang="fr-FR" sz="3100" dirty="0"/>
              <a:t>Recherche de l’avis du candidat </a:t>
            </a:r>
          </a:p>
          <a:p>
            <a:pPr marL="342900" lvl="2" indent="114300">
              <a:buNone/>
              <a:defRPr sz="1800"/>
            </a:pPr>
            <a:r>
              <a:rPr lang="fr-FR" sz="3100" dirty="0"/>
              <a:t>Réponse aux questions</a:t>
            </a:r>
          </a:p>
          <a:p>
            <a:pPr marL="342900" lvl="2" indent="114300">
              <a:buNone/>
              <a:defRPr sz="1800"/>
            </a:pPr>
            <a:r>
              <a:rPr lang="fr-FR" sz="3100" dirty="0"/>
              <a:t>Conclusion de l’entretien et annonce des prochaines étapes </a:t>
            </a:r>
          </a:p>
          <a:p>
            <a:endParaRPr lang="fr-FR" dirty="0"/>
          </a:p>
        </p:txBody>
      </p:sp>
    </p:spTree>
    <p:extLst>
      <p:ext uri="{BB962C8B-B14F-4D97-AF65-F5344CB8AC3E}">
        <p14:creationId xmlns:p14="http://schemas.microsoft.com/office/powerpoint/2010/main" val="32395543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xercice par groupe de 4"/>
          <p:cNvSpPr>
            <a:spLocks noGrp="1"/>
          </p:cNvSpPr>
          <p:nvPr>
            <p:ph type="title"/>
          </p:nvPr>
        </p:nvSpPr>
        <p:spPr>
          <a:xfrm>
            <a:off x="1803399" y="0"/>
            <a:ext cx="8661401" cy="1182688"/>
          </a:xfrm>
          <a:prstGeom prst="rect">
            <a:avLst/>
          </a:prstGeom>
        </p:spPr>
        <p:txBody>
          <a:bodyPr>
            <a:normAutofit/>
          </a:bodyPr>
          <a:lstStyle>
            <a:lvl1pPr algn="ctr">
              <a:defRPr sz="3200"/>
            </a:lvl1pPr>
          </a:lstStyle>
          <a:p>
            <a:pPr algn="l"/>
            <a:r>
              <a:rPr lang="fr-FR" sz="4400" dirty="0">
                <a:solidFill>
                  <a:srgbClr val="0070C0"/>
                </a:solidFill>
              </a:rPr>
              <a:t>Simulation</a:t>
            </a:r>
            <a:endParaRPr sz="4400" dirty="0">
              <a:solidFill>
                <a:srgbClr val="0070C0"/>
              </a:solidFill>
            </a:endParaRPr>
          </a:p>
        </p:txBody>
      </p:sp>
      <p:sp>
        <p:nvSpPr>
          <p:cNvPr id="124" name="Vous êtes le DRH de la Société Decplus, une PME de 350 collaborateurs. La société a son siège à Paris et est également implantée à Lyon et Toulouse. Elle est spécialisée dans la collecte et le traitement des déchets industriels.…"/>
          <p:cNvSpPr>
            <a:spLocks noGrp="1"/>
          </p:cNvSpPr>
          <p:nvPr>
            <p:ph type="body" idx="1"/>
          </p:nvPr>
        </p:nvSpPr>
        <p:spPr>
          <a:xfrm>
            <a:off x="798286" y="1001487"/>
            <a:ext cx="9666514" cy="5631544"/>
          </a:xfrm>
          <a:prstGeom prst="rect">
            <a:avLst/>
          </a:prstGeom>
        </p:spPr>
        <p:txBody>
          <a:bodyPr>
            <a:normAutofit/>
          </a:bodyPr>
          <a:lstStyle/>
          <a:p>
            <a:pPr marL="39687" indent="0">
              <a:buNone/>
              <a:defRPr sz="2400"/>
            </a:pPr>
            <a:r>
              <a:rPr lang="fr-FR" b="1" dirty="0"/>
              <a:t>Groupe de 3 étudiants : </a:t>
            </a:r>
          </a:p>
          <a:p>
            <a:pPr marL="39687" indent="0">
              <a:buNone/>
              <a:defRPr sz="2400"/>
            </a:pPr>
            <a:r>
              <a:rPr lang="fr-FR" dirty="0"/>
              <a:t>recruteur candidat observateur </a:t>
            </a:r>
          </a:p>
          <a:p>
            <a:pPr marL="39687" indent="0">
              <a:buNone/>
              <a:defRPr sz="2400"/>
            </a:pPr>
            <a:endParaRPr lang="fr-FR" dirty="0"/>
          </a:p>
          <a:p>
            <a:pPr marL="39687" indent="0">
              <a:buNone/>
              <a:defRPr sz="2400"/>
            </a:pPr>
            <a:r>
              <a:rPr lang="fr-FR" dirty="0"/>
              <a:t>Les candidats préparent leur entretien à partir de la fiche de poste qu’ils ont choisi. Ils le font comme s’ils étaient en situation</a:t>
            </a:r>
          </a:p>
          <a:p>
            <a:pPr marL="39687" indent="0">
              <a:buNone/>
              <a:defRPr sz="2400"/>
            </a:pPr>
            <a:r>
              <a:rPr lang="fr-FR" dirty="0"/>
              <a:t>Les recruteurs préparent la structure de leur entretien et les questions à poser comme s’ils étaient en situation. </a:t>
            </a:r>
          </a:p>
          <a:p>
            <a:pPr marL="39687" indent="0">
              <a:buNone/>
              <a:defRPr sz="2400"/>
            </a:pPr>
            <a:r>
              <a:rPr lang="fr-FR" dirty="0"/>
              <a:t>Les observateurs se préparent et élaborent la méthodologie d’observation : quoi observer ? À quel moment ? Quel ressenti ? Quel impact ? Observation du verbal et du non verbal ? Du recruteur plutôt que du candidat. </a:t>
            </a:r>
          </a:p>
          <a:p>
            <a:pPr marL="554037" indent="-514350">
              <a:buAutoNum type="arabicParenR"/>
              <a:defRPr sz="2400"/>
            </a:pPr>
            <a:endParaRPr lang="fr-FR" dirty="0"/>
          </a:p>
        </p:txBody>
      </p:sp>
      <p:pic>
        <p:nvPicPr>
          <p:cNvPr id="2" name="Image 1">
            <a:extLst>
              <a:ext uri="{FF2B5EF4-FFF2-40B4-BE49-F238E27FC236}">
                <a16:creationId xmlns:a16="http://schemas.microsoft.com/office/drawing/2014/main" id="{439E19B5-22C6-EE30-EA00-CD81998A6030}"/>
              </a:ext>
            </a:extLst>
          </p:cNvPr>
          <p:cNvPicPr>
            <a:picLocks noChangeAspect="1"/>
          </p:cNvPicPr>
          <p:nvPr/>
        </p:nvPicPr>
        <p:blipFill>
          <a:blip r:embed="rId2"/>
          <a:stretch>
            <a:fillRect/>
          </a:stretch>
        </p:blipFill>
        <p:spPr>
          <a:xfrm>
            <a:off x="9027017" y="224969"/>
            <a:ext cx="2068532" cy="1041889"/>
          </a:xfrm>
          <a:prstGeom prst="rect">
            <a:avLst/>
          </a:prstGeom>
        </p:spPr>
      </p:pic>
    </p:spTree>
    <p:extLst>
      <p:ext uri="{BB962C8B-B14F-4D97-AF65-F5344CB8AC3E}">
        <p14:creationId xmlns:p14="http://schemas.microsoft.com/office/powerpoint/2010/main" val="609257236"/>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xercice par groupe de 4"/>
          <p:cNvSpPr>
            <a:spLocks noGrp="1"/>
          </p:cNvSpPr>
          <p:nvPr>
            <p:ph type="title"/>
          </p:nvPr>
        </p:nvSpPr>
        <p:spPr>
          <a:xfrm>
            <a:off x="1803399" y="0"/>
            <a:ext cx="8661401" cy="1182688"/>
          </a:xfrm>
          <a:prstGeom prst="rect">
            <a:avLst/>
          </a:prstGeom>
        </p:spPr>
        <p:txBody>
          <a:bodyPr>
            <a:normAutofit/>
          </a:bodyPr>
          <a:lstStyle>
            <a:lvl1pPr algn="ctr">
              <a:defRPr sz="3200"/>
            </a:lvl1pPr>
          </a:lstStyle>
          <a:p>
            <a:pPr algn="l"/>
            <a:r>
              <a:rPr lang="fr-FR" sz="4400" dirty="0">
                <a:solidFill>
                  <a:srgbClr val="0070C0"/>
                </a:solidFill>
              </a:rPr>
              <a:t>Simulation</a:t>
            </a:r>
            <a:endParaRPr sz="4400" dirty="0">
              <a:solidFill>
                <a:srgbClr val="0070C0"/>
              </a:solidFill>
            </a:endParaRPr>
          </a:p>
        </p:txBody>
      </p:sp>
      <p:sp>
        <p:nvSpPr>
          <p:cNvPr id="124" name="Vous êtes le DRH de la Société Decplus, une PME de 350 collaborateurs. La société a son siège à Paris et est également implantée à Lyon et Toulouse. Elle est spécialisée dans la collecte et le traitement des déchets industriels.…"/>
          <p:cNvSpPr>
            <a:spLocks noGrp="1"/>
          </p:cNvSpPr>
          <p:nvPr>
            <p:ph type="body" idx="1"/>
          </p:nvPr>
        </p:nvSpPr>
        <p:spPr>
          <a:xfrm>
            <a:off x="812801" y="1074057"/>
            <a:ext cx="9652000" cy="5558973"/>
          </a:xfrm>
          <a:prstGeom prst="rect">
            <a:avLst/>
          </a:prstGeom>
        </p:spPr>
        <p:txBody>
          <a:bodyPr>
            <a:normAutofit/>
          </a:bodyPr>
          <a:lstStyle/>
          <a:p>
            <a:pPr marL="39687" indent="0">
              <a:buNone/>
              <a:defRPr sz="2400"/>
            </a:pPr>
            <a:r>
              <a:rPr lang="fr-FR" b="1" dirty="0"/>
              <a:t>Les mises en situation d’entretien :  </a:t>
            </a:r>
          </a:p>
          <a:p>
            <a:pPr marL="39687" indent="0">
              <a:buNone/>
              <a:defRPr sz="2400"/>
            </a:pPr>
            <a:r>
              <a:rPr lang="fr-FR" dirty="0"/>
              <a:t>Vous allez jouer les 3 rôles</a:t>
            </a:r>
          </a:p>
          <a:p>
            <a:pPr marL="39687" indent="0">
              <a:buNone/>
              <a:defRPr sz="2400"/>
            </a:pPr>
            <a:r>
              <a:rPr lang="fr-FR" dirty="0"/>
              <a:t>Le recruteur</a:t>
            </a:r>
          </a:p>
          <a:p>
            <a:pPr marL="39687" indent="0">
              <a:buNone/>
              <a:defRPr sz="2400"/>
            </a:pPr>
            <a:r>
              <a:rPr lang="fr-FR" dirty="0"/>
              <a:t>Le candidat</a:t>
            </a:r>
          </a:p>
          <a:p>
            <a:pPr marL="39687" indent="0">
              <a:buNone/>
              <a:defRPr sz="2400"/>
            </a:pPr>
            <a:r>
              <a:rPr lang="fr-FR" dirty="0"/>
              <a:t>L’observateur </a:t>
            </a:r>
          </a:p>
          <a:p>
            <a:pPr marL="39687" indent="0">
              <a:buNone/>
              <a:defRPr sz="2400"/>
            </a:pPr>
            <a:endParaRPr lang="fr-FR" dirty="0"/>
          </a:p>
          <a:p>
            <a:pPr marL="39687" indent="0">
              <a:buNone/>
              <a:defRPr sz="2400"/>
            </a:pPr>
            <a:r>
              <a:rPr lang="fr-FR" dirty="0"/>
              <a:t>Il y a des temps séquencés : 1 heure par tour</a:t>
            </a:r>
          </a:p>
          <a:p>
            <a:pPr marL="39687" indent="0">
              <a:buNone/>
              <a:defRPr sz="2400"/>
            </a:pPr>
            <a:r>
              <a:rPr lang="fr-FR" dirty="0"/>
              <a:t>Un temps de préparation : 15’</a:t>
            </a:r>
          </a:p>
          <a:p>
            <a:pPr marL="39687" indent="0">
              <a:buNone/>
              <a:defRPr sz="2400"/>
            </a:pPr>
            <a:r>
              <a:rPr lang="fr-FR" dirty="0"/>
              <a:t>Un temps d’entretien et d’observation : 35’</a:t>
            </a:r>
          </a:p>
          <a:p>
            <a:pPr marL="39687" indent="0">
              <a:buNone/>
              <a:defRPr sz="2400"/>
            </a:pPr>
            <a:r>
              <a:rPr lang="fr-FR" dirty="0"/>
              <a:t>Un temps de debrief : 10’ (Observateurs puis recruteurs puis candidats)</a:t>
            </a:r>
          </a:p>
          <a:p>
            <a:pPr marL="39687" indent="0">
              <a:buNone/>
              <a:defRPr sz="2400"/>
            </a:pPr>
            <a:endParaRPr lang="fr-FR" dirty="0"/>
          </a:p>
        </p:txBody>
      </p:sp>
      <p:pic>
        <p:nvPicPr>
          <p:cNvPr id="2" name="Image 1">
            <a:extLst>
              <a:ext uri="{FF2B5EF4-FFF2-40B4-BE49-F238E27FC236}">
                <a16:creationId xmlns:a16="http://schemas.microsoft.com/office/drawing/2014/main" id="{52D27F88-CD11-BE29-C2E5-86D13E3D4153}"/>
              </a:ext>
            </a:extLst>
          </p:cNvPr>
          <p:cNvPicPr>
            <a:picLocks noChangeAspect="1"/>
          </p:cNvPicPr>
          <p:nvPr/>
        </p:nvPicPr>
        <p:blipFill>
          <a:blip r:embed="rId2"/>
          <a:stretch>
            <a:fillRect/>
          </a:stretch>
        </p:blipFill>
        <p:spPr>
          <a:xfrm>
            <a:off x="9165525" y="591344"/>
            <a:ext cx="2068532" cy="1041889"/>
          </a:xfrm>
          <a:prstGeom prst="rect">
            <a:avLst/>
          </a:prstGeom>
        </p:spPr>
      </p:pic>
    </p:spTree>
    <p:extLst>
      <p:ext uri="{BB962C8B-B14F-4D97-AF65-F5344CB8AC3E}">
        <p14:creationId xmlns:p14="http://schemas.microsoft.com/office/powerpoint/2010/main" val="700328940"/>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66CC180-88BF-2D36-779F-4B18C7C782F8}"/>
              </a:ext>
            </a:extLst>
          </p:cNvPr>
          <p:cNvSpPr>
            <a:spLocks noGrp="1"/>
          </p:cNvSpPr>
          <p:nvPr>
            <p:ph type="title"/>
          </p:nvPr>
        </p:nvSpPr>
        <p:spPr/>
        <p:txBody>
          <a:bodyPr>
            <a:normAutofit/>
          </a:bodyPr>
          <a:lstStyle/>
          <a:p>
            <a:r>
              <a:rPr lang="fr-FR" sz="3200" dirty="0"/>
              <a:t>Grille d’entretien recruteur pour s’inspirer et commencer à se préparer  </a:t>
            </a:r>
          </a:p>
        </p:txBody>
      </p:sp>
      <p:pic>
        <p:nvPicPr>
          <p:cNvPr id="6" name="Image 5">
            <a:extLst>
              <a:ext uri="{FF2B5EF4-FFF2-40B4-BE49-F238E27FC236}">
                <a16:creationId xmlns:a16="http://schemas.microsoft.com/office/drawing/2014/main" id="{CABD94A7-320F-C556-E4D1-586E3230B932}"/>
              </a:ext>
            </a:extLst>
          </p:cNvPr>
          <p:cNvPicPr>
            <a:picLocks noChangeAspect="1"/>
          </p:cNvPicPr>
          <p:nvPr/>
        </p:nvPicPr>
        <p:blipFill>
          <a:blip r:embed="rId2"/>
          <a:stretch>
            <a:fillRect/>
          </a:stretch>
        </p:blipFill>
        <p:spPr>
          <a:xfrm>
            <a:off x="572776" y="1484223"/>
            <a:ext cx="9645281" cy="4627292"/>
          </a:xfrm>
          <a:prstGeom prst="rect">
            <a:avLst/>
          </a:prstGeom>
        </p:spPr>
      </p:pic>
    </p:spTree>
    <p:extLst>
      <p:ext uri="{BB962C8B-B14F-4D97-AF65-F5344CB8AC3E}">
        <p14:creationId xmlns:p14="http://schemas.microsoft.com/office/powerpoint/2010/main" val="34268063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5AE42E-6504-DB09-AFE6-06254EA14687}"/>
              </a:ext>
            </a:extLst>
          </p:cNvPr>
          <p:cNvSpPr>
            <a:spLocks noGrp="1"/>
          </p:cNvSpPr>
          <p:nvPr>
            <p:ph type="title"/>
          </p:nvPr>
        </p:nvSpPr>
        <p:spPr/>
        <p:txBody>
          <a:bodyPr>
            <a:normAutofit fontScale="90000"/>
          </a:bodyPr>
          <a:lstStyle/>
          <a:p>
            <a:r>
              <a:rPr lang="fr-FR" dirty="0"/>
              <a:t>Feedback réflexif et partage en groupe classe </a:t>
            </a:r>
          </a:p>
        </p:txBody>
      </p:sp>
      <p:sp>
        <p:nvSpPr>
          <p:cNvPr id="4" name="Espace réservé du texte 3">
            <a:extLst>
              <a:ext uri="{FF2B5EF4-FFF2-40B4-BE49-F238E27FC236}">
                <a16:creationId xmlns:a16="http://schemas.microsoft.com/office/drawing/2014/main" id="{5AA1DAF2-372A-B9E6-435C-195EA1AFB079}"/>
              </a:ext>
            </a:extLst>
          </p:cNvPr>
          <p:cNvSpPr>
            <a:spLocks noGrp="1"/>
          </p:cNvSpPr>
          <p:nvPr>
            <p:ph type="body" idx="1"/>
          </p:nvPr>
        </p:nvSpPr>
        <p:spPr/>
        <p:txBody>
          <a:bodyPr/>
          <a:lstStyle/>
          <a:p>
            <a:pPr marL="0" indent="0">
              <a:buNone/>
            </a:pPr>
            <a:r>
              <a:rPr lang="fr-FR" dirty="0"/>
              <a:t>Comment est ce que j’apprends le mieux ? En regardant ? En faisant ? </a:t>
            </a:r>
          </a:p>
          <a:p>
            <a:pPr marL="0" indent="0">
              <a:buNone/>
            </a:pPr>
            <a:r>
              <a:rPr lang="fr-FR" dirty="0"/>
              <a:t>Quelles émotions m’ont traversées ? Envie, motivation,  inquiétude, appréhension,…</a:t>
            </a:r>
          </a:p>
          <a:p>
            <a:pPr marL="0" indent="0">
              <a:buNone/>
            </a:pPr>
            <a:r>
              <a:rPr lang="fr-FR" dirty="0"/>
              <a:t>Ce qui m’a étonné, surpris dans cet exercice ? </a:t>
            </a:r>
          </a:p>
          <a:p>
            <a:pPr marL="0" indent="0">
              <a:buNone/>
            </a:pPr>
            <a:r>
              <a:rPr lang="fr-FR" dirty="0"/>
              <a:t>Ce que j’ai aimé ? </a:t>
            </a:r>
          </a:p>
          <a:p>
            <a:pPr marL="0" indent="0">
              <a:buNone/>
            </a:pPr>
            <a:r>
              <a:rPr lang="fr-FR" dirty="0"/>
              <a:t>Ce que je retiens ?</a:t>
            </a:r>
          </a:p>
          <a:p>
            <a:pPr marL="0" indent="0">
              <a:buNone/>
            </a:pPr>
            <a:r>
              <a:rPr lang="fr-FR" dirty="0"/>
              <a:t>Ce que ca me donne envie de faire ?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4653657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CC90CF9-ACB3-2461-EAF5-CC8BA0CFCA8D}"/>
              </a:ext>
            </a:extLst>
          </p:cNvPr>
          <p:cNvSpPr>
            <a:spLocks noGrp="1"/>
          </p:cNvSpPr>
          <p:nvPr>
            <p:ph type="title"/>
          </p:nvPr>
        </p:nvSpPr>
        <p:spPr/>
        <p:txBody>
          <a:bodyPr/>
          <a:lstStyle/>
          <a:p>
            <a:r>
              <a:rPr lang="fr-FR" dirty="0"/>
              <a:t>Prochaines séances </a:t>
            </a:r>
          </a:p>
        </p:txBody>
      </p:sp>
      <p:sp>
        <p:nvSpPr>
          <p:cNvPr id="4" name="Espace réservé du texte 3">
            <a:extLst>
              <a:ext uri="{FF2B5EF4-FFF2-40B4-BE49-F238E27FC236}">
                <a16:creationId xmlns:a16="http://schemas.microsoft.com/office/drawing/2014/main" id="{D733BDC1-956A-25B4-839F-6465FC8A45F4}"/>
              </a:ext>
            </a:extLst>
          </p:cNvPr>
          <p:cNvSpPr>
            <a:spLocks noGrp="1"/>
          </p:cNvSpPr>
          <p:nvPr>
            <p:ph type="body" idx="1"/>
          </p:nvPr>
        </p:nvSpPr>
        <p:spPr/>
        <p:txBody>
          <a:bodyPr/>
          <a:lstStyle/>
          <a:p>
            <a:pPr marL="0" indent="0">
              <a:buNone/>
            </a:pPr>
            <a:r>
              <a:rPr lang="fr-FR" dirty="0"/>
              <a:t>Le 24/11 : La digitalisation du processus de recrutement</a:t>
            </a:r>
          </a:p>
          <a:p>
            <a:pPr marL="0" indent="0">
              <a:buNone/>
            </a:pPr>
            <a:r>
              <a:rPr lang="fr-FR" dirty="0"/>
              <a:t>Le 2/12 : Le recrutement des TSH</a:t>
            </a:r>
          </a:p>
          <a:p>
            <a:pPr marL="0" indent="0">
              <a:buNone/>
            </a:pPr>
            <a:r>
              <a:rPr lang="fr-FR"/>
              <a:t>Le 8/12 </a:t>
            </a:r>
            <a:r>
              <a:rPr lang="fr-FR" dirty="0"/>
              <a:t>: L’intégration des collaborateurs </a:t>
            </a:r>
          </a:p>
        </p:txBody>
      </p:sp>
    </p:spTree>
    <p:extLst>
      <p:ext uri="{BB962C8B-B14F-4D97-AF65-F5344CB8AC3E}">
        <p14:creationId xmlns:p14="http://schemas.microsoft.com/office/powerpoint/2010/main" val="36429056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AD865-5718-3BCE-7AB9-37571FFE984C}"/>
              </a:ext>
            </a:extLst>
          </p:cNvPr>
          <p:cNvSpPr>
            <a:spLocks noGrp="1"/>
          </p:cNvSpPr>
          <p:nvPr>
            <p:ph type="title"/>
          </p:nvPr>
        </p:nvSpPr>
        <p:spPr/>
        <p:txBody>
          <a:bodyPr/>
          <a:lstStyle/>
          <a:p>
            <a:r>
              <a:rPr lang="fr-FR" dirty="0"/>
              <a:t>Déroulé </a:t>
            </a:r>
          </a:p>
        </p:txBody>
      </p:sp>
      <p:sp>
        <p:nvSpPr>
          <p:cNvPr id="3" name="Espace réservé du contenu 2">
            <a:extLst>
              <a:ext uri="{FF2B5EF4-FFF2-40B4-BE49-F238E27FC236}">
                <a16:creationId xmlns:a16="http://schemas.microsoft.com/office/drawing/2014/main" id="{73D7D322-C6A5-D5F6-0C5F-2C97EA822951}"/>
              </a:ext>
            </a:extLst>
          </p:cNvPr>
          <p:cNvSpPr>
            <a:spLocks noGrp="1"/>
          </p:cNvSpPr>
          <p:nvPr>
            <p:ph idx="1"/>
          </p:nvPr>
        </p:nvSpPr>
        <p:spPr>
          <a:xfrm>
            <a:off x="572776" y="1359877"/>
            <a:ext cx="10927562" cy="4817086"/>
          </a:xfrm>
        </p:spPr>
        <p:txBody>
          <a:bodyPr>
            <a:normAutofit fontScale="92500" lnSpcReduction="10000"/>
          </a:bodyPr>
          <a:lstStyle/>
          <a:p>
            <a:endParaRPr lang="fr-FR" dirty="0"/>
          </a:p>
          <a:p>
            <a:r>
              <a:rPr lang="fr-FR" dirty="0"/>
              <a:t>Séance 1 : </a:t>
            </a:r>
            <a:r>
              <a:rPr lang="fr-FR" b="1" dirty="0"/>
              <a:t>Présentation du cours et introduction au processus de recrutement </a:t>
            </a:r>
            <a:r>
              <a:rPr lang="fr-FR" dirty="0"/>
              <a:t>(Mardi 21/10)</a:t>
            </a:r>
          </a:p>
          <a:p>
            <a:r>
              <a:rPr lang="fr-FR" dirty="0"/>
              <a:t>Séance 2 : </a:t>
            </a:r>
            <a:r>
              <a:rPr lang="fr-FR" b="1" dirty="0"/>
              <a:t>Environnement juridique du recrutement et lutte contre les discriminations</a:t>
            </a:r>
            <a:r>
              <a:rPr lang="fr-FR" dirty="0"/>
              <a:t>  (Mercredi 22)</a:t>
            </a:r>
          </a:p>
          <a:p>
            <a:r>
              <a:rPr lang="fr-FR" dirty="0"/>
              <a:t>Séance 3 : </a:t>
            </a:r>
            <a:r>
              <a:rPr lang="fr-FR" b="1" dirty="0"/>
              <a:t>Cooptation </a:t>
            </a:r>
            <a:r>
              <a:rPr lang="fr-FR" b="1" dirty="0">
                <a:highlight>
                  <a:srgbClr val="FFFF00"/>
                </a:highlight>
              </a:rPr>
              <a:t>et marque employeur</a:t>
            </a:r>
            <a:r>
              <a:rPr lang="fr-FR" dirty="0">
                <a:highlight>
                  <a:srgbClr val="FFFF00"/>
                </a:highlight>
              </a:rPr>
              <a:t>  (Vendredi 24/10)</a:t>
            </a:r>
          </a:p>
          <a:p>
            <a:r>
              <a:rPr lang="fr-FR" dirty="0">
                <a:highlight>
                  <a:srgbClr val="FFFF00"/>
                </a:highlight>
              </a:rPr>
              <a:t>Séance 4 : </a:t>
            </a:r>
            <a:r>
              <a:rPr lang="fr-FR" b="1" dirty="0">
                <a:highlight>
                  <a:srgbClr val="FFFF00"/>
                </a:highlight>
              </a:rPr>
              <a:t>L’entretien de recrutement</a:t>
            </a:r>
            <a:r>
              <a:rPr lang="fr-FR" dirty="0">
                <a:highlight>
                  <a:srgbClr val="FFFF00"/>
                </a:highlight>
              </a:rPr>
              <a:t>  (Lundi 17/11)</a:t>
            </a:r>
          </a:p>
          <a:p>
            <a:r>
              <a:rPr lang="fr-FR" dirty="0"/>
              <a:t>Séance 5 : </a:t>
            </a:r>
            <a:r>
              <a:rPr lang="fr-FR" b="1" dirty="0"/>
              <a:t>Digitalisation du processus de recrutement</a:t>
            </a:r>
            <a:r>
              <a:rPr lang="fr-FR" dirty="0"/>
              <a:t> (Lundi 24/11) </a:t>
            </a:r>
            <a:r>
              <a:rPr lang="fr-FR" dirty="0">
                <a:highlight>
                  <a:srgbClr val="FFFF00"/>
                </a:highlight>
              </a:rPr>
              <a:t>+ ME</a:t>
            </a:r>
          </a:p>
          <a:p>
            <a:r>
              <a:rPr lang="fr-FR" dirty="0"/>
              <a:t>Séance 6 : </a:t>
            </a:r>
            <a:r>
              <a:rPr lang="fr-FR" b="1" dirty="0"/>
              <a:t>Le recrutement des travailleurs en situation de handicap </a:t>
            </a:r>
            <a:r>
              <a:rPr lang="fr-FR" dirty="0"/>
              <a:t>  (Mardi 2/12)</a:t>
            </a:r>
          </a:p>
          <a:p>
            <a:r>
              <a:rPr lang="fr-FR" dirty="0"/>
              <a:t>Séance 7 : </a:t>
            </a:r>
            <a:r>
              <a:rPr lang="fr-FR" b="1" dirty="0"/>
              <a:t>L'intégration des nouveaux collaborateurs </a:t>
            </a:r>
            <a:r>
              <a:rPr lang="fr-FR" dirty="0"/>
              <a:t> (Lundi 8/12)</a:t>
            </a:r>
          </a:p>
          <a:p>
            <a:endParaRPr lang="fr-FR" dirty="0"/>
          </a:p>
        </p:txBody>
      </p:sp>
    </p:spTree>
    <p:extLst>
      <p:ext uri="{BB962C8B-B14F-4D97-AF65-F5344CB8AC3E}">
        <p14:creationId xmlns:p14="http://schemas.microsoft.com/office/powerpoint/2010/main" val="955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Séance </a:t>
            </a:r>
            <a:r>
              <a:rPr lang="fr-FR" dirty="0"/>
              <a:t>4</a:t>
            </a:r>
            <a:r>
              <a:rPr dirty="0"/>
              <a:t> – </a:t>
            </a:r>
            <a:r>
              <a:rPr lang="fr-FR" dirty="0"/>
              <a:t>L’entretien de recrutement (17/11)</a:t>
            </a:r>
            <a:endParaRPr dirty="0"/>
          </a:p>
        </p:txBody>
      </p:sp>
      <p:sp>
        <p:nvSpPr>
          <p:cNvPr id="3" name="Content Placeholder 2"/>
          <p:cNvSpPr>
            <a:spLocks noGrp="1"/>
          </p:cNvSpPr>
          <p:nvPr>
            <p:ph idx="1"/>
          </p:nvPr>
        </p:nvSpPr>
        <p:spPr>
          <a:xfrm>
            <a:off x="1428750" y="1811338"/>
            <a:ext cx="9659626" cy="4351338"/>
          </a:xfrm>
        </p:spPr>
        <p:txBody>
          <a:bodyPr>
            <a:normAutofit/>
          </a:bodyPr>
          <a:lstStyle/>
          <a:p>
            <a:pPr marL="0" indent="0">
              <a:buNone/>
            </a:pPr>
            <a:r>
              <a:rPr sz="1800" dirty="0"/>
              <a:t>🎯 </a:t>
            </a:r>
            <a:r>
              <a:rPr sz="1800" dirty="0" err="1"/>
              <a:t>Objectifs</a:t>
            </a:r>
            <a:r>
              <a:rPr sz="1800" dirty="0"/>
              <a:t> </a:t>
            </a:r>
            <a:r>
              <a:rPr sz="1800" dirty="0" err="1"/>
              <a:t>pédagogiques</a:t>
            </a:r>
            <a:r>
              <a:rPr sz="1800" dirty="0"/>
              <a:t> :</a:t>
            </a:r>
          </a:p>
          <a:p>
            <a:pPr lvl="0" fontAlgn="base"/>
            <a:r>
              <a:rPr lang="fr-FR" sz="1800" dirty="0"/>
              <a:t>Expérimenter les techniques d’entretien. </a:t>
            </a:r>
          </a:p>
          <a:p>
            <a:pPr lvl="0" fontAlgn="base"/>
            <a:r>
              <a:rPr lang="fr-FR" sz="1800" dirty="0"/>
              <a:t>Savoir structurer un entretien.</a:t>
            </a:r>
          </a:p>
          <a:p>
            <a:pPr lvl="0" fontAlgn="base"/>
            <a:r>
              <a:rPr lang="fr-FR" sz="1800" dirty="0"/>
              <a:t>Développer ses compétences d’évaluation. </a:t>
            </a:r>
          </a:p>
          <a:p>
            <a:pPr lvl="0" fontAlgn="base"/>
            <a:endParaRPr lang="fr-FR" sz="1800" dirty="0"/>
          </a:p>
          <a:p>
            <a:pPr marL="0" indent="0">
              <a:buNone/>
            </a:pPr>
            <a:r>
              <a:rPr sz="1800" dirty="0"/>
              <a:t>📚 </a:t>
            </a:r>
            <a:r>
              <a:rPr sz="1800" dirty="0" err="1"/>
              <a:t>Contenu</a:t>
            </a:r>
            <a:r>
              <a:rPr sz="1800" dirty="0"/>
              <a:t> :</a:t>
            </a:r>
          </a:p>
          <a:p>
            <a:pPr lvl="0" fontAlgn="base"/>
            <a:r>
              <a:rPr lang="fr-FR" sz="1800" dirty="0"/>
              <a:t>Préparation et conduite de l’entretien. </a:t>
            </a:r>
          </a:p>
          <a:p>
            <a:pPr lvl="0" fontAlgn="base"/>
            <a:r>
              <a:rPr lang="fr-FR" sz="1800" dirty="0"/>
              <a:t>Grilles d’évaluation. </a:t>
            </a:r>
          </a:p>
          <a:p>
            <a:pPr marL="0" indent="0">
              <a:buNone/>
            </a:pPr>
            <a:br>
              <a:rPr sz="1800" dirty="0"/>
            </a:br>
            <a:r>
              <a:rPr sz="1800" dirty="0"/>
              <a:t>🛠️ </a:t>
            </a:r>
            <a:r>
              <a:rPr sz="1800" dirty="0" err="1"/>
              <a:t>Activité</a:t>
            </a:r>
            <a:r>
              <a:rPr sz="1800" dirty="0"/>
              <a:t> </a:t>
            </a:r>
            <a:r>
              <a:rPr sz="1800" dirty="0" err="1"/>
              <a:t>pédagogique</a:t>
            </a:r>
            <a:r>
              <a:rPr sz="1800" dirty="0"/>
              <a:t> :</a:t>
            </a:r>
            <a:endParaRPr lang="fr-FR" sz="1800" dirty="0"/>
          </a:p>
          <a:p>
            <a:pPr lvl="0" fontAlgn="base"/>
            <a:r>
              <a:rPr lang="fr-FR" sz="1800" dirty="0"/>
              <a:t>Simulations d’entretiens par groupe de 3 : Recruteur, Candidat, Observateur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776" y="365125"/>
            <a:ext cx="10924680" cy="1325563"/>
          </a:xfrm>
        </p:spPr>
        <p:txBody>
          <a:bodyPr>
            <a:normAutofit fontScale="90000"/>
          </a:bodyPr>
          <a:lstStyle/>
          <a:p>
            <a:r>
              <a:rPr dirty="0"/>
              <a:t>Séance </a:t>
            </a:r>
            <a:r>
              <a:rPr lang="fr-FR" dirty="0"/>
              <a:t>5</a:t>
            </a:r>
            <a:r>
              <a:rPr dirty="0"/>
              <a:t> – </a:t>
            </a:r>
            <a:r>
              <a:rPr lang="fr-FR" dirty="0"/>
              <a:t>Digitalisation du processus de recrutement </a:t>
            </a:r>
            <a:endParaRPr dirty="0"/>
          </a:p>
        </p:txBody>
      </p:sp>
      <p:sp>
        <p:nvSpPr>
          <p:cNvPr id="3" name="Content Placeholder 2"/>
          <p:cNvSpPr>
            <a:spLocks noGrp="1"/>
          </p:cNvSpPr>
          <p:nvPr>
            <p:ph idx="1"/>
          </p:nvPr>
        </p:nvSpPr>
        <p:spPr/>
        <p:txBody>
          <a:bodyPr>
            <a:normAutofit fontScale="62500" lnSpcReduction="20000"/>
          </a:bodyPr>
          <a:lstStyle/>
          <a:p>
            <a:pPr marL="0" indent="0">
              <a:buNone/>
            </a:pPr>
            <a:r>
              <a:rPr dirty="0"/>
              <a:t>🎯 </a:t>
            </a:r>
            <a:r>
              <a:rPr dirty="0" err="1"/>
              <a:t>Objectifs</a:t>
            </a:r>
            <a:r>
              <a:rPr dirty="0"/>
              <a:t> </a:t>
            </a:r>
            <a:r>
              <a:rPr dirty="0" err="1"/>
              <a:t>pédagogiques</a:t>
            </a:r>
            <a:r>
              <a:rPr dirty="0"/>
              <a:t> :</a:t>
            </a:r>
          </a:p>
          <a:p>
            <a:pPr lvl="0" fontAlgn="base"/>
            <a:r>
              <a:rPr lang="fr-FR" dirty="0"/>
              <a:t>Explorer les outils numériques du recrutement. </a:t>
            </a:r>
          </a:p>
          <a:p>
            <a:pPr lvl="0" fontAlgn="base"/>
            <a:r>
              <a:rPr lang="fr-FR" dirty="0"/>
              <a:t>Évaluer les impacts de l’IA et des algorithmes. </a:t>
            </a:r>
          </a:p>
          <a:p>
            <a:pPr lvl="0" fontAlgn="base"/>
            <a:r>
              <a:rPr lang="fr-FR" dirty="0"/>
              <a:t>Comprendre les enjeux éthiques. </a:t>
            </a:r>
          </a:p>
          <a:p>
            <a:pPr marL="0" indent="0">
              <a:buNone/>
            </a:pPr>
            <a:br>
              <a:rPr dirty="0"/>
            </a:br>
            <a:r>
              <a:rPr dirty="0"/>
              <a:t>📚 </a:t>
            </a:r>
            <a:r>
              <a:rPr dirty="0" err="1"/>
              <a:t>Contenu</a:t>
            </a:r>
            <a:r>
              <a:rPr dirty="0"/>
              <a:t> :</a:t>
            </a:r>
          </a:p>
          <a:p>
            <a:pPr lvl="0" fontAlgn="base"/>
            <a:r>
              <a:rPr lang="fr-FR" dirty="0"/>
              <a:t>ATS (</a:t>
            </a:r>
            <a:r>
              <a:rPr lang="fr-FR" dirty="0" err="1"/>
              <a:t>Applicant</a:t>
            </a:r>
            <a:r>
              <a:rPr lang="fr-FR" dirty="0"/>
              <a:t> </a:t>
            </a:r>
            <a:r>
              <a:rPr lang="fr-FR" dirty="0" err="1"/>
              <a:t>Tracking</a:t>
            </a:r>
            <a:r>
              <a:rPr lang="fr-FR" dirty="0"/>
              <a:t> System), jobboards, réseaux sociaux. </a:t>
            </a:r>
          </a:p>
          <a:p>
            <a:pPr lvl="0" fontAlgn="base"/>
            <a:r>
              <a:rPr lang="fr-FR" dirty="0"/>
              <a:t>Recrutement programmatique, </a:t>
            </a:r>
            <a:r>
              <a:rPr lang="fr-FR" dirty="0" err="1"/>
              <a:t>chatbots</a:t>
            </a:r>
            <a:r>
              <a:rPr lang="fr-FR" dirty="0"/>
              <a:t>, entretiens vidéo différés. </a:t>
            </a:r>
          </a:p>
          <a:p>
            <a:pPr lvl="0" fontAlgn="base"/>
            <a:r>
              <a:rPr lang="fr-FR" dirty="0"/>
              <a:t>IA et </a:t>
            </a:r>
            <a:r>
              <a:rPr lang="fr-FR" dirty="0" err="1"/>
              <a:t>matching</a:t>
            </a:r>
            <a:r>
              <a:rPr lang="fr-FR" dirty="0"/>
              <a:t> de profils. </a:t>
            </a:r>
          </a:p>
          <a:p>
            <a:pPr lvl="0" fontAlgn="base"/>
            <a:r>
              <a:rPr lang="fr-FR" dirty="0"/>
              <a:t>Limites et dérives potentielles. </a:t>
            </a:r>
          </a:p>
          <a:p>
            <a:pPr marL="0" indent="0">
              <a:buNone/>
            </a:pPr>
            <a:br>
              <a:rPr dirty="0"/>
            </a:br>
            <a:r>
              <a:rPr dirty="0"/>
              <a:t>🛠️ </a:t>
            </a:r>
            <a:r>
              <a:rPr dirty="0" err="1"/>
              <a:t>Activité</a:t>
            </a:r>
            <a:r>
              <a:rPr dirty="0"/>
              <a:t> </a:t>
            </a:r>
            <a:r>
              <a:rPr dirty="0" err="1"/>
              <a:t>pédagogique</a:t>
            </a:r>
            <a:r>
              <a:rPr dirty="0"/>
              <a:t> :</a:t>
            </a:r>
            <a:endParaRPr lang="fr-FR" dirty="0"/>
          </a:p>
          <a:p>
            <a:r>
              <a:rPr lang="fr-FR" dirty="0"/>
              <a:t>Classe inversée</a:t>
            </a:r>
            <a:endParaRPr dirty="0"/>
          </a:p>
          <a:p>
            <a:r>
              <a:rPr lang="fr-FR" dirty="0"/>
              <a:t>Cartographie des outils connus à chaque étape du processus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900" dirty="0"/>
              <a:t>Séance 6 – </a:t>
            </a:r>
            <a:r>
              <a:rPr lang="fr-FR" sz="4900" dirty="0"/>
              <a:t>Le recrutement des travailleurs en situation de handicap </a:t>
            </a:r>
            <a:r>
              <a:rPr lang="fr-FR" dirty="0"/>
              <a:t> </a:t>
            </a:r>
            <a:endParaRPr dirty="0"/>
          </a:p>
        </p:txBody>
      </p:sp>
      <p:sp>
        <p:nvSpPr>
          <p:cNvPr id="3" name="Content Placeholder 2"/>
          <p:cNvSpPr>
            <a:spLocks noGrp="1"/>
          </p:cNvSpPr>
          <p:nvPr>
            <p:ph idx="1"/>
          </p:nvPr>
        </p:nvSpPr>
        <p:spPr/>
        <p:txBody>
          <a:bodyPr>
            <a:normAutofit lnSpcReduction="10000"/>
          </a:bodyPr>
          <a:lstStyle/>
          <a:p>
            <a:pPr marL="0" indent="0">
              <a:buNone/>
            </a:pPr>
            <a:r>
              <a:rPr dirty="0"/>
              <a:t>🎯 </a:t>
            </a:r>
            <a:r>
              <a:rPr sz="1900" dirty="0" err="1"/>
              <a:t>Objectifs</a:t>
            </a:r>
            <a:r>
              <a:rPr sz="1900" dirty="0"/>
              <a:t> </a:t>
            </a:r>
            <a:r>
              <a:rPr sz="1900" dirty="0" err="1"/>
              <a:t>pédagogiques</a:t>
            </a:r>
            <a:r>
              <a:rPr sz="1900" dirty="0"/>
              <a:t> :</a:t>
            </a:r>
          </a:p>
          <a:p>
            <a:pPr lvl="0" fontAlgn="base"/>
            <a:r>
              <a:rPr lang="fr-FR" sz="1900" dirty="0"/>
              <a:t>Connaître les obligations légales liées au recrutement des TH</a:t>
            </a:r>
          </a:p>
          <a:p>
            <a:pPr lvl="0" fontAlgn="base"/>
            <a:r>
              <a:rPr lang="fr-FR" sz="1900" dirty="0"/>
              <a:t>Comprendre les enjeux liés au recrutement des TH </a:t>
            </a:r>
          </a:p>
          <a:p>
            <a:pPr lvl="0" fontAlgn="base"/>
            <a:r>
              <a:rPr lang="fr-FR" sz="1900" dirty="0"/>
              <a:t>Connaitre les partenaires de l’emploi des TH   </a:t>
            </a:r>
          </a:p>
          <a:p>
            <a:pPr lvl="0" fontAlgn="base"/>
            <a:endParaRPr lang="fr-FR" sz="1900" dirty="0"/>
          </a:p>
          <a:p>
            <a:pPr marL="0" indent="0">
              <a:buNone/>
            </a:pPr>
            <a:r>
              <a:rPr sz="1900" dirty="0"/>
              <a:t>📚 </a:t>
            </a:r>
            <a:r>
              <a:rPr sz="1900" dirty="0" err="1"/>
              <a:t>Contenu</a:t>
            </a:r>
            <a:r>
              <a:rPr sz="1900" dirty="0"/>
              <a:t> :</a:t>
            </a:r>
          </a:p>
          <a:p>
            <a:pPr lvl="0" fontAlgn="base"/>
            <a:r>
              <a:rPr lang="fr-FR" sz="1900" dirty="0"/>
              <a:t>Évaluer le cout du non respect de l’obligation d’emploi </a:t>
            </a:r>
          </a:p>
          <a:p>
            <a:pPr lvl="0" fontAlgn="base"/>
            <a:r>
              <a:rPr lang="fr-FR" sz="1900" dirty="0"/>
              <a:t>Identifier comment la respecter  </a:t>
            </a:r>
          </a:p>
          <a:p>
            <a:pPr marL="0" indent="0">
              <a:buNone/>
            </a:pPr>
            <a:br>
              <a:rPr sz="1900" dirty="0"/>
            </a:br>
            <a:r>
              <a:rPr sz="1900" dirty="0"/>
              <a:t>🛠️ </a:t>
            </a:r>
            <a:r>
              <a:rPr sz="1900" dirty="0" err="1"/>
              <a:t>Activité</a:t>
            </a:r>
            <a:r>
              <a:rPr lang="fr-FR" sz="1900" dirty="0"/>
              <a:t>s</a:t>
            </a:r>
            <a:r>
              <a:rPr sz="1900" dirty="0"/>
              <a:t> </a:t>
            </a:r>
            <a:r>
              <a:rPr sz="1900" dirty="0" err="1"/>
              <a:t>pédagogique</a:t>
            </a:r>
            <a:r>
              <a:rPr lang="fr-FR" sz="1900" dirty="0"/>
              <a:t>s</a:t>
            </a:r>
            <a:r>
              <a:rPr sz="1900" dirty="0"/>
              <a:t>:</a:t>
            </a:r>
          </a:p>
          <a:p>
            <a:r>
              <a:rPr lang="fr-FR" sz="1900" dirty="0"/>
              <a:t>Classe inversée</a:t>
            </a:r>
          </a:p>
          <a:p>
            <a:r>
              <a:rPr lang="fr-FR" sz="1900" dirty="0"/>
              <a:t>Simulation complète du projet de recrutement d’un TH</a:t>
            </a:r>
            <a:endParaRPr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Séance 7 – </a:t>
            </a:r>
            <a:r>
              <a:rPr lang="fr-FR" dirty="0"/>
              <a:t>Intégration des nouveaux collaborateurs </a:t>
            </a:r>
            <a:endParaRPr dirty="0"/>
          </a:p>
        </p:txBody>
      </p:sp>
      <p:sp>
        <p:nvSpPr>
          <p:cNvPr id="3" name="Content Placeholder 2"/>
          <p:cNvSpPr>
            <a:spLocks noGrp="1"/>
          </p:cNvSpPr>
          <p:nvPr>
            <p:ph idx="1"/>
          </p:nvPr>
        </p:nvSpPr>
        <p:spPr/>
        <p:txBody>
          <a:bodyPr>
            <a:normAutofit fontScale="55000" lnSpcReduction="20000"/>
          </a:bodyPr>
          <a:lstStyle/>
          <a:p>
            <a:pPr marL="0" indent="0">
              <a:buNone/>
            </a:pPr>
            <a:r>
              <a:rPr dirty="0"/>
              <a:t>🎯 </a:t>
            </a:r>
            <a:r>
              <a:rPr dirty="0" err="1"/>
              <a:t>Objectifs</a:t>
            </a:r>
            <a:r>
              <a:rPr dirty="0"/>
              <a:t> </a:t>
            </a:r>
            <a:r>
              <a:rPr dirty="0" err="1"/>
              <a:t>pédagogiques</a:t>
            </a:r>
            <a:r>
              <a:rPr dirty="0"/>
              <a:t> :</a:t>
            </a:r>
          </a:p>
          <a:p>
            <a:pPr lvl="0" fontAlgn="base"/>
            <a:r>
              <a:rPr lang="fr-FR" dirty="0"/>
              <a:t>Comprendre les enjeux stratégiques de l’intégration dans les organisations. </a:t>
            </a:r>
          </a:p>
          <a:p>
            <a:pPr lvl="0" fontAlgn="base"/>
            <a:r>
              <a:rPr lang="fr-FR" dirty="0"/>
              <a:t>Identifier les étapes clés d’un processus d’intégration réussi. </a:t>
            </a:r>
          </a:p>
          <a:p>
            <a:pPr lvl="0" fontAlgn="base"/>
            <a:r>
              <a:rPr lang="fr-FR" dirty="0"/>
              <a:t>Concevoir un parcours d’intégration adapté à différents contextes. </a:t>
            </a:r>
          </a:p>
          <a:p>
            <a:r>
              <a:rPr lang="fr-FR" dirty="0"/>
              <a:t>Appréhender les outils RH mobilisables pour faciliter l’intégration </a:t>
            </a:r>
          </a:p>
          <a:p>
            <a:pPr marL="0" indent="0">
              <a:buNone/>
            </a:pPr>
            <a:br>
              <a:rPr dirty="0"/>
            </a:br>
            <a:r>
              <a:rPr dirty="0"/>
              <a:t>📚 </a:t>
            </a:r>
            <a:r>
              <a:rPr dirty="0" err="1"/>
              <a:t>Contenu</a:t>
            </a:r>
            <a:r>
              <a:rPr dirty="0"/>
              <a:t> :</a:t>
            </a:r>
          </a:p>
          <a:p>
            <a:pPr lvl="0" fontAlgn="base"/>
            <a:r>
              <a:rPr lang="fr-FR" dirty="0"/>
              <a:t>Définitions : </a:t>
            </a:r>
            <a:r>
              <a:rPr lang="fr-FR" dirty="0" err="1"/>
              <a:t>onboarding</a:t>
            </a:r>
            <a:r>
              <a:rPr lang="fr-FR" dirty="0"/>
              <a:t>, socialisation organisationnelle, intégration. </a:t>
            </a:r>
          </a:p>
          <a:p>
            <a:pPr lvl="0" fontAlgn="base"/>
            <a:r>
              <a:rPr lang="fr-FR" dirty="0"/>
              <a:t>Enjeux RH et managériaux : fidélisation, performance, marque employeur. </a:t>
            </a:r>
          </a:p>
          <a:p>
            <a:pPr lvl="0" fontAlgn="base"/>
            <a:r>
              <a:rPr lang="fr-FR" dirty="0"/>
              <a:t>Chiffres clés sur les départs précoces et les coûts associés. </a:t>
            </a:r>
          </a:p>
          <a:p>
            <a:pPr marL="0" indent="0">
              <a:buNone/>
            </a:pPr>
            <a:br>
              <a:rPr dirty="0"/>
            </a:br>
            <a:r>
              <a:rPr dirty="0"/>
              <a:t>🛠️ </a:t>
            </a:r>
            <a:r>
              <a:rPr dirty="0" err="1"/>
              <a:t>Activité</a:t>
            </a:r>
            <a:r>
              <a:rPr dirty="0"/>
              <a:t> </a:t>
            </a:r>
            <a:r>
              <a:rPr dirty="0" err="1"/>
              <a:t>pédagogique</a:t>
            </a:r>
            <a:r>
              <a:rPr dirty="0"/>
              <a:t> :</a:t>
            </a:r>
          </a:p>
          <a:p>
            <a:pPr lvl="0" fontAlgn="base"/>
            <a:r>
              <a:rPr lang="fr-FR" dirty="0"/>
              <a:t>Classe inversée </a:t>
            </a:r>
          </a:p>
          <a:p>
            <a:pPr fontAlgn="base"/>
            <a:r>
              <a:rPr lang="fr-FR" dirty="0"/>
              <a:t>Cartographie collective des étapes d’un </a:t>
            </a:r>
            <a:r>
              <a:rPr lang="fr-FR" dirty="0" err="1"/>
              <a:t>onboarding</a:t>
            </a:r>
            <a:r>
              <a:rPr lang="fr-FR" dirty="0"/>
              <a:t> idéal ou/et atelier de conception d’un parcours d’intégration en contexte. </a:t>
            </a:r>
          </a:p>
          <a:p>
            <a:pPr lvl="0" fontAlgn="base"/>
            <a:r>
              <a:rPr lang="fr-FR" dirty="0"/>
              <a:t>Vidéo : Comment réussir l’intégration d’un collaborateur ? Analyse critique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 contributions par groupe</a:t>
            </a:r>
            <a:endParaRPr dirty="0"/>
          </a:p>
        </p:txBody>
      </p:sp>
      <p:sp>
        <p:nvSpPr>
          <p:cNvPr id="3" name="Content Placeholder 2"/>
          <p:cNvSpPr>
            <a:spLocks noGrp="1"/>
          </p:cNvSpPr>
          <p:nvPr>
            <p:ph idx="1"/>
          </p:nvPr>
        </p:nvSpPr>
        <p:spPr>
          <a:xfrm>
            <a:off x="572776" y="1690688"/>
            <a:ext cx="10515600" cy="4486275"/>
          </a:xfrm>
        </p:spPr>
        <p:txBody>
          <a:bodyPr>
            <a:normAutofit lnSpcReduction="10000"/>
          </a:bodyPr>
          <a:lstStyle/>
          <a:p>
            <a:pPr marL="0" indent="0">
              <a:buNone/>
            </a:pPr>
            <a:r>
              <a:rPr sz="2400" dirty="0"/>
              <a:t>✅</a:t>
            </a:r>
            <a:r>
              <a:rPr lang="fr-FR" sz="2400" dirty="0"/>
              <a:t> le 24/11 = Digitalisation du processus de recrutement/ étapes de la digitalisation, les job </a:t>
            </a:r>
            <a:r>
              <a:rPr lang="fr-FR" sz="2400" dirty="0" err="1"/>
              <a:t>boards</a:t>
            </a:r>
            <a:r>
              <a:rPr lang="fr-FR" sz="2400" dirty="0"/>
              <a:t>, ATS, les outils d’évaluation démonstration </a:t>
            </a:r>
          </a:p>
          <a:p>
            <a:pPr marL="0" indent="0">
              <a:buNone/>
            </a:pPr>
            <a:r>
              <a:rPr lang="fr-FR" sz="2400" dirty="0" err="1"/>
              <a:t>Mariia</a:t>
            </a:r>
            <a:r>
              <a:rPr lang="fr-FR" sz="2400" dirty="0"/>
              <a:t>, Gladys, </a:t>
            </a:r>
            <a:r>
              <a:rPr lang="fr-FR" sz="2400" dirty="0" err="1"/>
              <a:t>Anais</a:t>
            </a:r>
            <a:r>
              <a:rPr lang="fr-FR" sz="2400" dirty="0"/>
              <a:t>, Cindy, Roxane</a:t>
            </a:r>
          </a:p>
          <a:p>
            <a:pPr marL="0" indent="0">
              <a:buNone/>
            </a:pPr>
            <a:endParaRPr lang="fr-FR" sz="2400" dirty="0"/>
          </a:p>
          <a:p>
            <a:pPr marL="0" indent="0">
              <a:buNone/>
            </a:pPr>
            <a:r>
              <a:rPr lang="fr-FR" sz="2400" dirty="0"/>
              <a:t>✅ le 2/12 = Le recrutement des TH / OETH/ Les différents types de handicap/ Enjeux et difficultés </a:t>
            </a:r>
          </a:p>
          <a:p>
            <a:pPr marL="0" indent="0">
              <a:buNone/>
            </a:pPr>
            <a:r>
              <a:rPr lang="fr-FR" sz="2400" dirty="0"/>
              <a:t>Emilia, Arnaud, Léa, Amina</a:t>
            </a:r>
          </a:p>
          <a:p>
            <a:pPr marL="0" indent="0">
              <a:buNone/>
            </a:pPr>
            <a:endParaRPr lang="fr-FR" sz="2400" dirty="0"/>
          </a:p>
          <a:p>
            <a:pPr marL="0" indent="0">
              <a:buNone/>
            </a:pPr>
            <a:r>
              <a:rPr lang="fr-FR" sz="2400" dirty="0"/>
              <a:t>✅ le 8/12 = L’intégration des nouveaux collaborateurs : Enjeux, Risques, Les différentes étapes du processus, Benchmarking des pratiques </a:t>
            </a:r>
          </a:p>
          <a:p>
            <a:pPr marL="0" indent="0">
              <a:buNone/>
            </a:pPr>
            <a:r>
              <a:rPr lang="fr-FR" sz="2400" dirty="0"/>
              <a:t>Olivia, </a:t>
            </a:r>
            <a:r>
              <a:rPr lang="fr-FR" sz="2400" dirty="0" err="1"/>
              <a:t>Iness</a:t>
            </a:r>
            <a:r>
              <a:rPr lang="fr-FR" sz="2400" dirty="0"/>
              <a:t>, Sandra, Amos, Khady</a:t>
            </a:r>
          </a:p>
          <a:p>
            <a:pPr marL="0" indent="0">
              <a:buNone/>
            </a:pPr>
            <a:endParaRPr lang="fr-FR" sz="2400" dirty="0"/>
          </a:p>
          <a:p>
            <a:pPr marL="0" indent="0">
              <a:buNone/>
            </a:pPr>
            <a:endParaRPr lang="fr-FR" dirty="0"/>
          </a:p>
          <a:p>
            <a:pPr marL="0" indent="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tream episode The State of Employer Brand Management, with Simon Barrow by  The Employer Branding Podcast podcast | Listen online for free on SoundCloud">
            <a:extLst>
              <a:ext uri="{FF2B5EF4-FFF2-40B4-BE49-F238E27FC236}">
                <a16:creationId xmlns:a16="http://schemas.microsoft.com/office/drawing/2014/main" id="{247EA0A0-05D8-2881-9C0B-A1DB520DF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32" r="11350"/>
          <a:stretch/>
        </p:blipFill>
        <p:spPr bwMode="auto">
          <a:xfrm>
            <a:off x="3071664" y="2785156"/>
            <a:ext cx="1403959" cy="1891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ZoneTexte 7">
            <a:extLst>
              <a:ext uri="{FF2B5EF4-FFF2-40B4-BE49-F238E27FC236}">
                <a16:creationId xmlns:a16="http://schemas.microsoft.com/office/drawing/2014/main" id="{7191FBE1-3C76-F51C-5281-6CAA70E3B70A}"/>
              </a:ext>
            </a:extLst>
          </p:cNvPr>
          <p:cNvSpPr txBox="1"/>
          <p:nvPr/>
        </p:nvSpPr>
        <p:spPr>
          <a:xfrm>
            <a:off x="2422263" y="1821802"/>
            <a:ext cx="2664297"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Employer </a:t>
            </a:r>
            <a:r>
              <a:rPr lang="fr-FR" sz="2000" dirty="0" err="1">
                <a:solidFill>
                  <a:schemeClr val="tx1"/>
                </a:solidFill>
              </a:rPr>
              <a:t>Branding</a:t>
            </a:r>
            <a:r>
              <a:rPr lang="fr-FR" sz="2000" dirty="0">
                <a:solidFill>
                  <a:schemeClr val="tx1"/>
                </a:solidFill>
              </a:rPr>
              <a:t> »</a:t>
            </a:r>
          </a:p>
        </p:txBody>
      </p:sp>
      <p:sp>
        <p:nvSpPr>
          <p:cNvPr id="10" name="ZoneTexte 9">
            <a:extLst>
              <a:ext uri="{FF2B5EF4-FFF2-40B4-BE49-F238E27FC236}">
                <a16:creationId xmlns:a16="http://schemas.microsoft.com/office/drawing/2014/main" id="{F4F929FB-8645-8DBD-1FC9-58F9017EAC81}"/>
              </a:ext>
            </a:extLst>
          </p:cNvPr>
          <p:cNvSpPr txBox="1"/>
          <p:nvPr/>
        </p:nvSpPr>
        <p:spPr>
          <a:xfrm>
            <a:off x="6929024" y="1807027"/>
            <a:ext cx="2664296"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Marque Employeur »</a:t>
            </a:r>
          </a:p>
        </p:txBody>
      </p:sp>
      <p:pic>
        <p:nvPicPr>
          <p:cNvPr id="12" name="Picture 12" descr="Drapeau de la France — Wikipédia">
            <a:extLst>
              <a:ext uri="{FF2B5EF4-FFF2-40B4-BE49-F238E27FC236}">
                <a16:creationId xmlns:a16="http://schemas.microsoft.com/office/drawing/2014/main" id="{CA67B7D5-77FE-593F-B4AD-36D497152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157" y="5350911"/>
            <a:ext cx="1039661" cy="545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a société GiFi recrute et propose des job et offres d'emploi via  MediaRH.com.">
            <a:extLst>
              <a:ext uri="{FF2B5EF4-FFF2-40B4-BE49-F238E27FC236}">
                <a16:creationId xmlns:a16="http://schemas.microsoft.com/office/drawing/2014/main" id="{A7EA4C7D-30EC-12FE-6E19-50714BC7B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372" y="2632117"/>
            <a:ext cx="1879600" cy="20447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7F593334-ED72-F851-F653-5F606F8A1CA3}"/>
              </a:ext>
            </a:extLst>
          </p:cNvPr>
          <p:cNvSpPr txBox="1"/>
          <p:nvPr/>
        </p:nvSpPr>
        <p:spPr>
          <a:xfrm>
            <a:off x="7464152" y="4911225"/>
            <a:ext cx="4522840" cy="369332"/>
          </a:xfrm>
          <a:prstGeom prst="rect">
            <a:avLst/>
          </a:prstGeom>
          <a:noFill/>
        </p:spPr>
        <p:txBody>
          <a:bodyPr wrap="square" rtlCol="0">
            <a:spAutoFit/>
          </a:bodyPr>
          <a:lstStyle/>
          <a:p>
            <a:r>
              <a:rPr lang="fr-FR" dirty="0"/>
              <a:t>Didier PITELET</a:t>
            </a:r>
          </a:p>
        </p:txBody>
      </p:sp>
      <p:sp>
        <p:nvSpPr>
          <p:cNvPr id="15" name="ZoneTexte 14">
            <a:extLst>
              <a:ext uri="{FF2B5EF4-FFF2-40B4-BE49-F238E27FC236}">
                <a16:creationId xmlns:a16="http://schemas.microsoft.com/office/drawing/2014/main" id="{4927BAD3-A423-13CB-2BD7-95BDF7D62357}"/>
              </a:ext>
            </a:extLst>
          </p:cNvPr>
          <p:cNvSpPr txBox="1"/>
          <p:nvPr/>
        </p:nvSpPr>
        <p:spPr>
          <a:xfrm>
            <a:off x="2758698" y="4911227"/>
            <a:ext cx="2327864" cy="369330"/>
          </a:xfrm>
          <a:prstGeom prst="rect">
            <a:avLst/>
          </a:prstGeom>
          <a:noFill/>
        </p:spPr>
        <p:txBody>
          <a:bodyPr wrap="square" rtlCol="0">
            <a:spAutoFit/>
          </a:bodyPr>
          <a:lstStyle/>
          <a:p>
            <a:r>
              <a:rPr lang="fr-FR" dirty="0"/>
              <a:t>Simon BARROW</a:t>
            </a:r>
          </a:p>
        </p:txBody>
      </p:sp>
      <p:pic>
        <p:nvPicPr>
          <p:cNvPr id="17" name="Image 16">
            <a:extLst>
              <a:ext uri="{FF2B5EF4-FFF2-40B4-BE49-F238E27FC236}">
                <a16:creationId xmlns:a16="http://schemas.microsoft.com/office/drawing/2014/main" id="{D647634E-53A3-8881-A969-5CC58D928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244" y="5350911"/>
            <a:ext cx="822337" cy="545245"/>
          </a:xfrm>
          <a:prstGeom prst="rect">
            <a:avLst/>
          </a:prstGeom>
        </p:spPr>
      </p:pic>
      <p:sp>
        <p:nvSpPr>
          <p:cNvPr id="2" name="Titre 1">
            <a:extLst>
              <a:ext uri="{FF2B5EF4-FFF2-40B4-BE49-F238E27FC236}">
                <a16:creationId xmlns:a16="http://schemas.microsoft.com/office/drawing/2014/main" id="{E50A2A80-1769-1285-BA72-1BE1AC32942C}"/>
              </a:ext>
            </a:extLst>
          </p:cNvPr>
          <p:cNvSpPr>
            <a:spLocks noGrp="1"/>
          </p:cNvSpPr>
          <p:nvPr>
            <p:ph type="title"/>
          </p:nvPr>
        </p:nvSpPr>
        <p:spPr>
          <a:xfrm>
            <a:off x="309716" y="183837"/>
            <a:ext cx="11430000" cy="1223178"/>
          </a:xfrm>
        </p:spPr>
        <p:txBody>
          <a:bodyPr/>
          <a:lstStyle/>
          <a:p>
            <a:r>
              <a:rPr lang="fr-FR" dirty="0"/>
              <a:t>Marque employeur  </a:t>
            </a:r>
          </a:p>
        </p:txBody>
      </p:sp>
    </p:spTree>
    <p:extLst>
      <p:ext uri="{BB962C8B-B14F-4D97-AF65-F5344CB8AC3E}">
        <p14:creationId xmlns:p14="http://schemas.microsoft.com/office/powerpoint/2010/main" val="734174899"/>
      </p:ext>
    </p:extLst>
  </p:cSld>
  <p:clrMapOvr>
    <a:masterClrMapping/>
  </p:clrMapOvr>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20AA5-427A-467F-A57C-C2F743EDE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3856</TotalTime>
  <Words>2221</Words>
  <Application>Microsoft Macintosh PowerPoint</Application>
  <PresentationFormat>Grand écran</PresentationFormat>
  <Paragraphs>254</Paragraphs>
  <Slides>28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inherit</vt:lpstr>
      <vt:lpstr>Segoe UI Black</vt:lpstr>
      <vt:lpstr>Times</vt:lpstr>
      <vt:lpstr>Work Sans</vt:lpstr>
      <vt:lpstr>Thème Office</vt:lpstr>
      <vt:lpstr>Présentation PowerPoint</vt:lpstr>
      <vt:lpstr>Nos cours = Groupe B</vt:lpstr>
      <vt:lpstr>Déroulé </vt:lpstr>
      <vt:lpstr>Séance 4 – L’entretien de recrutement (17/11)</vt:lpstr>
      <vt:lpstr>Séance 5 – Digitalisation du processus de recrutement </vt:lpstr>
      <vt:lpstr>Séance 6 – Le recrutement des travailleurs en situation de handicap  </vt:lpstr>
      <vt:lpstr>Séance 7 – Intégration des nouveaux collaborateurs </vt:lpstr>
      <vt:lpstr>3 contributions par groupe</vt:lpstr>
      <vt:lpstr>Marque employeur  </vt:lpstr>
      <vt:lpstr>2 définitions complémentaires </vt:lpstr>
      <vt:lpstr>Marque employeur  </vt:lpstr>
      <vt:lpstr>Les entreprises concernées par la ME</vt:lpstr>
      <vt:lpstr>Les acteurs de la ME</vt:lpstr>
      <vt:lpstr>Les outils de communication de la ME (1)</vt:lpstr>
      <vt:lpstr>Les outils de communication de la ME (2)</vt:lpstr>
      <vt:lpstr>Les outils de communication de la ME (3)</vt:lpstr>
      <vt:lpstr>Les limites de la Marque Employeur </vt:lpstr>
      <vt:lpstr>Marque Employeur </vt:lpstr>
      <vt:lpstr>Marque Employeur </vt:lpstr>
      <vt:lpstr>Séance 4 : L’entretien de recrutement </vt:lpstr>
      <vt:lpstr>Séance 4 – L’entretien de recrutement </vt:lpstr>
      <vt:lpstr>Qu’est ce qu’un bon entretien de recrutement du point de vue de recruteur ? </vt:lpstr>
      <vt:lpstr>Structure de l’entretien de recrutement pour le recruteur </vt:lpstr>
      <vt:lpstr>Simulation</vt:lpstr>
      <vt:lpstr>Simulation</vt:lpstr>
      <vt:lpstr>Grille d’entretien recruteur pour s’inspirer et commencer à se préparer  </vt:lpstr>
      <vt:lpstr>Feedback réflexif et partage en groupe classe </vt:lpstr>
      <vt:lpstr>Prochaines séances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Cécile de Bernardi</cp:lastModifiedBy>
  <cp:revision>76</cp:revision>
  <dcterms:created xsi:type="dcterms:W3CDTF">2023-01-02T14:07:03Z</dcterms:created>
  <dcterms:modified xsi:type="dcterms:W3CDTF">2025-11-14T16:31:19Z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