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4" r:id="rId4"/>
    <p:sldId id="260" r:id="rId5"/>
    <p:sldId id="271" r:id="rId6"/>
    <p:sldId id="265" r:id="rId7"/>
    <p:sldId id="266" r:id="rId8"/>
    <p:sldId id="267" r:id="rId9"/>
    <p:sldId id="268" r:id="rId10"/>
    <p:sldId id="259" r:id="rId11"/>
    <p:sldId id="261" r:id="rId12"/>
    <p:sldId id="262" r:id="rId13"/>
    <p:sldId id="263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559CA3-FC9E-724D-2061-BAFFD975F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C1D52A-0173-9AD1-2DE1-077D9F91E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554633-BF4D-68C8-7AE7-3EED48ED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16/11/2025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D70700-26D7-7F5E-6DF4-98DBB99F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3CCB9E-58EF-A9BB-E92B-65F860A1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54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D682E2-0487-86C6-7EB3-B753F50B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FFD408-FB85-9EBF-779E-120D377E7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0B373E-5A29-EB25-5AFF-C8CD09D9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16/11/2025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D138A6-19DC-8C2B-20BB-E320ABA4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10E73D-F584-254D-C5C5-5598098D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1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80E427-1CE7-330B-1ABC-CAC753F3D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98D4DE-F97A-3689-2C44-7E65D6CD4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592760-1BC6-98B4-FF92-B3903770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16/11/2025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A126F1-4E80-D96A-1219-9BDB59F2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046548-B684-5D37-6E98-303E7D7B7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33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86BF65-6704-47E6-2BBE-BF48D5A9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DD2762-AE7D-72F0-D5DA-A0C59D6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3C0211-C7CA-D034-3ABF-5D4F6853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16/11/2025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246DBB-14CF-B0E1-6177-8F0857365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57B23A-75C5-127D-7024-E7D623AC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53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855D3-377B-5A8E-770E-FD7FEA9E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642D8A-9711-2A55-A476-5178DA952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552C24-1D4C-6E2B-D0AE-ABB14640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16/11/2025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ABBD26-90AC-0650-6B90-B1FC6E59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06EB4A-FA18-035E-A643-A027FFE6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05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A72F2F-2420-8EEB-34B9-2F82CDED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9F277-E5FE-28CC-5616-54E6B7613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63DAE0-0821-E4EA-CDB0-F40722079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E75932-4A42-6984-EDF6-C6A4E30A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16/11/2025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9598E6-1440-A6FE-0F42-AA116BED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CF0F11-199E-B7FB-DAED-65F76B01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44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331145-4AB5-7AB5-3F21-FA4C13CC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1097C8-8C4A-3DAB-DF3A-CE2919257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DED4E7-2177-FC6D-0152-1F73AD258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CCB9E7-5732-C58C-ED65-AA0E743B5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2D16C9-6025-3DEB-2421-57BD17A0C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0FA855-B063-A4D6-DC96-2D011D57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16/11/2025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6AAE169-B2E3-3E28-2797-F6CE99F23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5AB851-0758-E9C4-C946-07FBCE78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04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01C7F-F129-35E3-B975-809D2947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2B504C-D355-B838-6860-601215089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16/11/2025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1ECB57-8875-64B2-6C1D-2D2D4FF5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C92C2A-3859-9D29-D3D8-64C4148E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59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FAD1B2-1EDA-11E0-E3D4-FC454909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16/11/2025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44C0D4-47BF-4DDD-388B-1A31ABFD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1C4CA2-D94E-6786-A303-6A401A5E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96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784CB-37B2-E6C4-4849-B029D17E4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57060B-39B3-C9CE-ED4D-DE52B4B60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738461-CD4B-94F7-9683-261963491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ABC66F-81FF-E176-134F-C3D777C6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16/11/2025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D44FF5-14EB-A9FE-5CD1-C443D530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BEC70A-14AD-EA08-4A9C-DC8B42E8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01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D2BA4-7D3C-B3C0-0AF7-143C998AD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D5E65C-FFC9-7256-286B-09B99D9C1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3D9538-C574-8278-063B-B2F9FF77D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C5488F-708B-9BB8-E2CA-1CFD103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16/11/2025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CA7AFD-A72A-A19D-BB00-8A001036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9AD49C-47D6-3823-5E42-32B11AB7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41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DC409F7-83F2-79E1-664F-B86130859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99E603-1ADA-2419-DE18-F943181EB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ED3BE2-E5B9-2267-5259-40E964FA8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CE79-AE59-4249-8547-1E656C4E83BE}" type="datetimeFigureOut">
              <a:rPr lang="fr-FR" smtClean="0"/>
              <a:t>16/11/2025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28AEE1-9ACB-A772-BB0C-0B4476C7D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F0A59A-1CBA-2432-BBB2-D43E76EE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12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Florence.brisset-foucault@univ-paris1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re 1">
            <a:extLst>
              <a:ext uri="{FF2B5EF4-FFF2-40B4-BE49-F238E27FC236}">
                <a16:creationId xmlns:a16="http://schemas.microsoft.com/office/drawing/2014/main" id="{0C9B9E69-9343-3CCC-3D1D-05FCCAF769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050" name="Sous-titre 2">
            <a:extLst>
              <a:ext uri="{FF2B5EF4-FFF2-40B4-BE49-F238E27FC236}">
                <a16:creationId xmlns:a16="http://schemas.microsoft.com/office/drawing/2014/main" id="{D25673AD-BB79-020E-6629-BCE1872F302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602038"/>
            <a:ext cx="9144000" cy="2700337"/>
          </a:xfrm>
        </p:spPr>
        <p:txBody>
          <a:bodyPr/>
          <a:lstStyle/>
          <a:p>
            <a:r>
              <a:rPr lang="fr-FR" altLang="fr-FR" sz="4400"/>
              <a:t>Politics of Development</a:t>
            </a:r>
          </a:p>
          <a:p>
            <a:r>
              <a:rPr lang="fr-FR" altLang="fr-FR"/>
              <a:t>Political Science M1</a:t>
            </a:r>
          </a:p>
          <a:p>
            <a:r>
              <a:rPr lang="fr-FR" altLang="fr-FR"/>
              <a:t>2025-2026</a:t>
            </a:r>
          </a:p>
          <a:p>
            <a:r>
              <a:rPr lang="fr-FR" altLang="fr-FR">
                <a:hlinkClick r:id="rId2"/>
              </a:rPr>
              <a:t>Florence.brisset-foucault@univ-paris1.fr</a:t>
            </a:r>
            <a:r>
              <a:rPr lang="fr-FR" altLang="fr-FR"/>
              <a:t> </a:t>
            </a:r>
          </a:p>
        </p:txBody>
      </p:sp>
      <p:pic>
        <p:nvPicPr>
          <p:cNvPr id="2051" name="Image 3">
            <a:extLst>
              <a:ext uri="{FF2B5EF4-FFF2-40B4-BE49-F238E27FC236}">
                <a16:creationId xmlns:a16="http://schemas.microsoft.com/office/drawing/2014/main" id="{07057468-2289-326A-C1E4-01AB3BB12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33388"/>
            <a:ext cx="65913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6-03-10 14.39.4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01" r="-9501"/>
          <a:stretch>
            <a:fillRect/>
          </a:stretch>
        </p:blipFill>
        <p:spPr>
          <a:xfrm>
            <a:off x="-514611" y="1014608"/>
            <a:ext cx="9444506" cy="3908121"/>
          </a:xfrm>
        </p:spPr>
      </p:pic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5DD3F230-5263-FCF9-930C-7A8D64278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469" y="1439202"/>
            <a:ext cx="3612531" cy="54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7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4F8F30-077C-8BE3-A658-1B017371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379"/>
            <a:ext cx="10515600" cy="1325563"/>
          </a:xfrm>
        </p:spPr>
        <p:txBody>
          <a:bodyPr/>
          <a:lstStyle/>
          <a:p>
            <a:r>
              <a:rPr lang="fr-FR" dirty="0"/>
              <a:t>An </a:t>
            </a:r>
            <a:r>
              <a:rPr lang="fr-FR" dirty="0" err="1"/>
              <a:t>ethnographic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of ‘participation’ and ‘</a:t>
            </a:r>
            <a:r>
              <a:rPr lang="fr-FR" dirty="0" err="1"/>
              <a:t>development</a:t>
            </a:r>
            <a:r>
              <a:rPr lang="fr-FR" dirty="0"/>
              <a:t>’ (R. Prince)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49F73F-3124-2B4A-DC21-15DE75349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8390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/>
              <a:t>A global </a:t>
            </a:r>
            <a:r>
              <a:rPr lang="fr-FR" dirty="0" err="1"/>
              <a:t>participatory</a:t>
            </a:r>
            <a:r>
              <a:rPr lang="fr-FR" dirty="0"/>
              <a:t> </a:t>
            </a:r>
            <a:r>
              <a:rPr lang="fr-FR" dirty="0" err="1"/>
              <a:t>turn</a:t>
            </a:r>
            <a:r>
              <a:rPr lang="fr-FR" dirty="0"/>
              <a:t>? </a:t>
            </a:r>
          </a:p>
          <a:p>
            <a:r>
              <a:rPr lang="fr-FR" dirty="0"/>
              <a:t>Explore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the ‘</a:t>
            </a:r>
            <a:r>
              <a:rPr lang="fr-F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lived</a:t>
            </a:r>
            <a:r>
              <a:rPr lang="fr-F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temporalities</a:t>
            </a:r>
            <a:r>
              <a:rPr lang="fr-F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global </a:t>
            </a:r>
            <a:r>
              <a:rPr lang="fr-F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economy</a:t>
            </a:r>
            <a:r>
              <a:rPr lang="fr-F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’: the social backstage of ‘workshops’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err="1"/>
              <a:t>Porosity</a:t>
            </a:r>
            <a:r>
              <a:rPr lang="fr-FR" dirty="0"/>
              <a:t> of </a:t>
            </a:r>
            <a:r>
              <a:rPr lang="fr-FR" dirty="0" err="1"/>
              <a:t>participatory</a:t>
            </a:r>
            <a:r>
              <a:rPr lang="fr-FR" dirty="0"/>
              <a:t> </a:t>
            </a:r>
            <a:r>
              <a:rPr lang="fr-FR" dirty="0" err="1"/>
              <a:t>apparatus</a:t>
            </a:r>
            <a:r>
              <a:rPr lang="fr-FR" dirty="0"/>
              <a:t> to local </a:t>
            </a:r>
            <a:r>
              <a:rPr lang="fr-FR" dirty="0" err="1"/>
              <a:t>contexts</a:t>
            </a:r>
            <a:endParaRPr lang="fr-FR" dirty="0"/>
          </a:p>
          <a:p>
            <a:r>
              <a:rPr lang="fr-FR" dirty="0" err="1"/>
              <a:t>Political</a:t>
            </a:r>
            <a:r>
              <a:rPr lang="fr-FR" dirty="0"/>
              <a:t>, social, spiritual appropriations </a:t>
            </a:r>
          </a:p>
          <a:p>
            <a:r>
              <a:rPr lang="fr-FR" dirty="0"/>
              <a:t>The use and appropriation of ‘NGO </a:t>
            </a:r>
            <a:r>
              <a:rPr lang="fr-FR" dirty="0" err="1"/>
              <a:t>speak</a:t>
            </a:r>
            <a:r>
              <a:rPr lang="fr-FR" dirty="0"/>
              <a:t>’ and </a:t>
            </a:r>
            <a:r>
              <a:rPr lang="fr-FR" dirty="0" err="1"/>
              <a:t>buzzwords</a:t>
            </a:r>
            <a:endParaRPr lang="fr-FR" dirty="0"/>
          </a:p>
          <a:p>
            <a:r>
              <a:rPr lang="fr-FR" dirty="0"/>
              <a:t>A </a:t>
            </a:r>
            <a:r>
              <a:rPr lang="fr-FR" dirty="0" err="1"/>
              <a:t>nuancing</a:t>
            </a:r>
            <a:r>
              <a:rPr lang="fr-FR" dirty="0"/>
              <a:t> of </a:t>
            </a:r>
            <a:r>
              <a:rPr lang="fr-FR" dirty="0" err="1"/>
              <a:t>Englund’s</a:t>
            </a:r>
            <a:r>
              <a:rPr lang="fr-FR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38919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wanga pi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85" r="-18085"/>
          <a:stretch>
            <a:fillRect/>
          </a:stretch>
        </p:blipFill>
        <p:spPr>
          <a:xfrm>
            <a:off x="0" y="1478779"/>
            <a:ext cx="12192000" cy="5045030"/>
          </a:xfr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9704FC2-54CF-01E2-D974-A1F9FD603FEE}"/>
              </a:ext>
            </a:extLst>
          </p:cNvPr>
          <p:cNvSpPr txBox="1"/>
          <p:nvPr/>
        </p:nvSpPr>
        <p:spPr>
          <a:xfrm>
            <a:off x="4446740" y="6488668"/>
            <a:ext cx="395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</a:t>
            </a:r>
            <a:r>
              <a:rPr lang="fr-FR" dirty="0" err="1"/>
              <a:t>Gwanga</a:t>
            </a:r>
            <a:r>
              <a:rPr lang="fr-FR" dirty="0"/>
              <a:t> </a:t>
            </a:r>
            <a:r>
              <a:rPr lang="fr-FR" dirty="0" err="1"/>
              <a:t>newspaper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E933979-C753-5A82-9E97-F940F631BB49}"/>
              </a:ext>
            </a:extLst>
          </p:cNvPr>
          <p:cNvSpPr txBox="1"/>
          <p:nvPr/>
        </p:nvSpPr>
        <p:spPr>
          <a:xfrm>
            <a:off x="626301" y="588724"/>
            <a:ext cx="10727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Another</a:t>
            </a:r>
            <a:r>
              <a:rPr lang="fr-FR" dirty="0"/>
              <a:t> </a:t>
            </a:r>
            <a:r>
              <a:rPr lang="fr-FR" dirty="0" err="1"/>
              <a:t>example</a:t>
            </a:r>
            <a:r>
              <a:rPr lang="fr-FR" dirty="0"/>
              <a:t>: </a:t>
            </a:r>
            <a:r>
              <a:rPr lang="fr-FR" dirty="0" err="1"/>
              <a:t>from</a:t>
            </a:r>
            <a:r>
              <a:rPr lang="fr-FR" dirty="0"/>
              <a:t> participation to </a:t>
            </a:r>
            <a:r>
              <a:rPr lang="fr-FR" dirty="0" err="1"/>
              <a:t>representation</a:t>
            </a:r>
            <a:r>
              <a:rPr lang="fr-FR" dirty="0"/>
              <a:t>; </a:t>
            </a:r>
            <a:r>
              <a:rPr lang="fr-FR" dirty="0" err="1"/>
              <a:t>avoid</a:t>
            </a:r>
            <a:r>
              <a:rPr lang="fr-FR" dirty="0"/>
              <a:t> normative </a:t>
            </a:r>
            <a:r>
              <a:rPr lang="fr-FR" dirty="0" err="1"/>
              <a:t>approaches</a:t>
            </a:r>
            <a:r>
              <a:rPr lang="fr-FR" dirty="0"/>
              <a:t> to </a:t>
            </a:r>
            <a:r>
              <a:rPr lang="fr-FR" dirty="0" err="1"/>
              <a:t>reveal</a:t>
            </a:r>
            <a:r>
              <a:rPr lang="fr-FR" dirty="0"/>
              <a:t> local </a:t>
            </a:r>
            <a:r>
              <a:rPr lang="fr-FR" dirty="0" err="1"/>
              <a:t>political</a:t>
            </a:r>
            <a:r>
              <a:rPr lang="fr-FR" dirty="0"/>
              <a:t> cultures: the </a:t>
            </a:r>
            <a:r>
              <a:rPr lang="fr-FR" dirty="0" err="1"/>
              <a:t>example</a:t>
            </a:r>
            <a:r>
              <a:rPr lang="fr-FR" dirty="0"/>
              <a:t> of ‘serial </a:t>
            </a:r>
            <a:r>
              <a:rPr lang="fr-FR" dirty="0" err="1"/>
              <a:t>callers</a:t>
            </a:r>
            <a:r>
              <a:rPr lang="fr-FR" dirty="0"/>
              <a:t>’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44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7B46D5-1687-8426-CFF7-7ABB76E0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Bureaucratised</a:t>
            </a:r>
            <a:r>
              <a:rPr lang="fr-FR" dirty="0"/>
              <a:t> and </a:t>
            </a:r>
            <a:r>
              <a:rPr lang="fr-FR" dirty="0" err="1"/>
              <a:t>authoritarian</a:t>
            </a:r>
            <a:r>
              <a:rPr lang="fr-FR" dirty="0"/>
              <a:t> </a:t>
            </a:r>
            <a:r>
              <a:rPr lang="fr-FR" dirty="0" err="1"/>
              <a:t>forms</a:t>
            </a:r>
            <a:r>
              <a:rPr lang="fr-FR" dirty="0"/>
              <a:t> of ‘participation’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B24C90-804F-CE7D-842D-904D23B74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Only</a:t>
            </a:r>
            <a:r>
              <a:rPr lang="fr-FR" dirty="0"/>
              <a:t> ‘good </a:t>
            </a:r>
            <a:r>
              <a:rPr lang="fr-FR" dirty="0" err="1"/>
              <a:t>citizens</a:t>
            </a:r>
            <a:r>
              <a:rPr lang="fr-FR" dirty="0"/>
              <a:t>’ can </a:t>
            </a:r>
            <a:r>
              <a:rPr lang="fr-FR" dirty="0" err="1"/>
              <a:t>participate</a:t>
            </a:r>
            <a:r>
              <a:rPr lang="fr-FR" dirty="0"/>
              <a:t>: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thus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taught</a:t>
            </a:r>
            <a:endParaRPr lang="fr-FR" dirty="0"/>
          </a:p>
          <a:p>
            <a:r>
              <a:rPr lang="fr-FR" dirty="0"/>
              <a:t>Disqualification of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forms</a:t>
            </a:r>
            <a:r>
              <a:rPr lang="fr-FR" dirty="0"/>
              <a:t> of participation (‘</a:t>
            </a:r>
            <a:r>
              <a:rPr lang="fr-FR" dirty="0" err="1"/>
              <a:t>anger</a:t>
            </a:r>
            <a:r>
              <a:rPr lang="fr-FR" dirty="0"/>
              <a:t>’, ‘ignorance’)</a:t>
            </a:r>
          </a:p>
          <a:p>
            <a:r>
              <a:rPr lang="fr-FR" dirty="0"/>
              <a:t>‘</a:t>
            </a:r>
            <a:r>
              <a:rPr lang="fr-FR" dirty="0" err="1"/>
              <a:t>Democracy</a:t>
            </a:r>
            <a:r>
              <a:rPr lang="fr-FR" dirty="0"/>
              <a:t> </a:t>
            </a:r>
            <a:r>
              <a:rPr lang="fr-FR" dirty="0" err="1"/>
              <a:t>necessitates</a:t>
            </a:r>
            <a:r>
              <a:rPr lang="fr-FR" dirty="0"/>
              <a:t> </a:t>
            </a:r>
            <a:r>
              <a:rPr lang="fr-FR" dirty="0" err="1"/>
              <a:t>pedagogy</a:t>
            </a:r>
            <a:r>
              <a:rPr lang="fr-FR" dirty="0"/>
              <a:t>’</a:t>
            </a:r>
          </a:p>
          <a:p>
            <a:r>
              <a:rPr lang="fr-FR" dirty="0"/>
              <a:t>People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taught</a:t>
            </a:r>
            <a:r>
              <a:rPr lang="fr-FR" dirty="0"/>
              <a:t> to </a:t>
            </a:r>
            <a:r>
              <a:rPr lang="fr-FR" dirty="0" err="1"/>
              <a:t>take</a:t>
            </a:r>
            <a:r>
              <a:rPr lang="fr-FR" dirty="0"/>
              <a:t> care of </a:t>
            </a:r>
            <a:r>
              <a:rPr lang="fr-FR" dirty="0" err="1"/>
              <a:t>themselves</a:t>
            </a:r>
            <a:r>
              <a:rPr lang="fr-FR" dirty="0"/>
              <a:t>: </a:t>
            </a:r>
            <a:r>
              <a:rPr lang="fr-FR" dirty="0" err="1"/>
              <a:t>reinforcing</a:t>
            </a:r>
            <a:r>
              <a:rPr lang="fr-FR" dirty="0"/>
              <a:t> of </a:t>
            </a:r>
            <a:r>
              <a:rPr lang="fr-FR" dirty="0" err="1"/>
              <a:t>hierarchies</a:t>
            </a:r>
            <a:r>
              <a:rPr lang="fr-FR" dirty="0"/>
              <a:t>? </a:t>
            </a:r>
          </a:p>
          <a:p>
            <a:r>
              <a:rPr lang="fr-FR" dirty="0"/>
              <a:t>‘</a:t>
            </a:r>
            <a:r>
              <a:rPr lang="fr-FR" dirty="0" err="1"/>
              <a:t>Make</a:t>
            </a:r>
            <a:r>
              <a:rPr lang="fr-FR" dirty="0"/>
              <a:t> people </a:t>
            </a:r>
            <a:r>
              <a:rPr lang="fr-FR" dirty="0" err="1"/>
              <a:t>participate</a:t>
            </a:r>
            <a:r>
              <a:rPr lang="fr-FR" dirty="0"/>
              <a:t>’</a:t>
            </a:r>
          </a:p>
        </p:txBody>
      </p:sp>
      <p:pic>
        <p:nvPicPr>
          <p:cNvPr id="4" name="Content Placeholder 3" descr="Bufunjo Citizens.jpg">
            <a:extLst>
              <a:ext uri="{FF2B5EF4-FFF2-40B4-BE49-F238E27FC236}">
                <a16:creationId xmlns:a16="http://schemas.microsoft.com/office/drawing/2014/main" id="{B3A0C361-E03E-9E63-FD4D-CCA641514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7202465" y="4167911"/>
            <a:ext cx="4891414" cy="26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90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4236B-04BC-E4E4-46D8-2EE41AE1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3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Notes, </a:t>
            </a:r>
            <a:r>
              <a:rPr lang="fr-FR" sz="36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accountability</a:t>
            </a:r>
            <a:r>
              <a:rPr lang="fr-FR" sz="3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meeting </a:t>
            </a:r>
            <a:r>
              <a:rPr lang="fr-FR" sz="36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organised</a:t>
            </a:r>
            <a:r>
              <a:rPr lang="fr-FR" sz="3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by a </a:t>
            </a:r>
            <a:r>
              <a:rPr lang="fr-FR" sz="36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citizen</a:t>
            </a:r>
            <a:r>
              <a:rPr lang="fr-FR" sz="3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forum in </a:t>
            </a:r>
            <a:r>
              <a:rPr lang="fr-FR" sz="36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Bufunjo</a:t>
            </a:r>
            <a:r>
              <a:rPr lang="fr-FR" sz="3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(Uganda) in 2013: </a:t>
            </a:r>
            <a:br>
              <a:rPr lang="fr-FR" sz="4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C264B5-DDC4-323A-9EA5-C38EF9D4A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72178" cy="5765148"/>
          </a:xfrm>
        </p:spPr>
        <p:txBody>
          <a:bodyPr>
            <a:norm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village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chairperson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blames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the (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higher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sub-county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authorities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for “the impassable village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roads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because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of the)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lack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of support (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from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the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sub-county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 for village leaders </a:t>
            </a:r>
            <a:r>
              <a:rPr lang="fr-FR" sz="2400" b="0" i="0" u="sng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who</a:t>
            </a:r>
            <a:r>
              <a:rPr lang="fr-FR" sz="2400" b="0" i="0" u="sng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sng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try</a:t>
            </a:r>
            <a:r>
              <a:rPr lang="fr-FR" sz="2400" b="0" i="0" u="sng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sng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their</a:t>
            </a:r>
            <a:r>
              <a:rPr lang="fr-FR" sz="2400" b="0" i="0" u="sng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best to encourage </a:t>
            </a:r>
            <a:r>
              <a:rPr lang="fr-FR" sz="2400" b="0" i="0" u="sng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citizens</a:t>
            </a:r>
            <a:r>
              <a:rPr lang="fr-FR" sz="2400" b="0" i="0" u="sng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to clean </a:t>
            </a:r>
            <a:r>
              <a:rPr lang="fr-FR" sz="2400" b="0" i="0" u="sng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their</a:t>
            </a:r>
            <a:r>
              <a:rPr lang="fr-FR" sz="2400" b="0" i="0" u="sng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village </a:t>
            </a:r>
            <a:r>
              <a:rPr lang="fr-FR" sz="2400" b="0" i="0" u="sng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roads</a:t>
            </a:r>
            <a:r>
              <a:rPr lang="fr-FR" sz="2400" b="0" i="0" u="sng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and </a:t>
            </a:r>
            <a:r>
              <a:rPr lang="fr-FR" sz="2400" b="0" i="0" u="sng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punish</a:t>
            </a:r>
            <a:r>
              <a:rPr lang="fr-FR" sz="2400" b="0" i="0" u="sng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sng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locally</a:t>
            </a:r>
            <a:r>
              <a:rPr lang="fr-FR" sz="2400" b="0" i="0" u="sng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sng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those</a:t>
            </a:r>
            <a:r>
              <a:rPr lang="fr-FR" sz="2400" b="0" i="0" u="sng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sng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who</a:t>
            </a:r>
            <a:r>
              <a:rPr lang="fr-FR" sz="2400" b="0" i="0" u="sng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tend to </a:t>
            </a:r>
            <a:r>
              <a:rPr lang="fr-FR" sz="2400" b="0" i="0" u="sng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</a:t>
            </a:r>
            <a:r>
              <a:rPr lang="fr-FR" sz="2400" b="0" i="0" u="sng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no compliant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.” 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Taking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himself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as an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example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he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retold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how “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he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was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taken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to […] court by </a:t>
            </a:r>
            <a:r>
              <a:rPr lang="fr-FR" sz="2400" b="0" i="0" u="sng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one of the </a:t>
            </a:r>
            <a:r>
              <a:rPr lang="fr-FR" sz="2400" b="0" i="0" u="sng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locals</a:t>
            </a:r>
            <a:r>
              <a:rPr lang="fr-FR" sz="2400" b="0" i="0" u="sng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sng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whom</a:t>
            </a:r>
            <a:r>
              <a:rPr lang="fr-FR" sz="2400" b="0" i="0" u="sng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sng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he</a:t>
            </a:r>
            <a:r>
              <a:rPr lang="fr-FR" sz="2400" b="0" i="0" u="sng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sng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penalized</a:t>
            </a:r>
            <a:r>
              <a:rPr lang="fr-FR" sz="2400" b="0" i="0" u="sng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for not </a:t>
            </a:r>
            <a:r>
              <a:rPr lang="fr-FR" sz="2400" b="0" i="0" u="sng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attending</a:t>
            </a:r>
            <a:r>
              <a:rPr lang="fr-FR" sz="2400" u="sng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2400" b="0" i="0" u="sng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community</a:t>
            </a:r>
            <a:r>
              <a:rPr lang="fr-FR" sz="2400" b="0" i="0" u="sng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sng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work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and the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sub-county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authority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was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just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looking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at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this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and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giving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no support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which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he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said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put all local leaders at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fear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of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engaging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people in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such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activities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.”</a:t>
            </a:r>
            <a:endParaRPr lang="fr-FR" sz="24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br>
              <a:rPr lang="fr-FR" dirty="0"/>
            </a:b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089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DC139D-3301-ABFD-8FB6-D471DB56A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Today’s</a:t>
            </a:r>
            <a:r>
              <a:rPr lang="fr-FR" dirty="0"/>
              <a:t> programme: Participation and </a:t>
            </a:r>
            <a:r>
              <a:rPr lang="fr-FR" dirty="0" err="1"/>
              <a:t>empowerment</a:t>
            </a:r>
            <a:r>
              <a:rPr lang="fr-FR" dirty="0"/>
              <a:t> in </a:t>
            </a:r>
            <a:r>
              <a:rPr lang="fr-FR" dirty="0" err="1"/>
              <a:t>development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1D1730-C094-4BBC-0FE7-79F846CCB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‘Participation’ and ‘</a:t>
            </a:r>
            <a:r>
              <a:rPr lang="fr-FR" dirty="0" err="1"/>
              <a:t>empowerment</a:t>
            </a:r>
            <a:r>
              <a:rPr lang="fr-FR" dirty="0"/>
              <a:t>’ in </a:t>
            </a:r>
            <a:r>
              <a:rPr lang="fr-FR" dirty="0" err="1"/>
              <a:t>development</a:t>
            </a:r>
            <a:r>
              <a:rPr lang="fr-FR" dirty="0"/>
              <a:t>: a </a:t>
            </a:r>
            <a:r>
              <a:rPr lang="fr-FR" dirty="0" err="1"/>
              <a:t>historical</a:t>
            </a:r>
            <a:r>
              <a:rPr lang="fr-FR" dirty="0"/>
              <a:t> perspective</a:t>
            </a:r>
          </a:p>
          <a:p>
            <a:r>
              <a:rPr lang="fr-FR" dirty="0"/>
              <a:t>Participation, </a:t>
            </a:r>
            <a:r>
              <a:rPr lang="fr-FR" dirty="0" err="1"/>
              <a:t>empowerment</a:t>
            </a:r>
            <a:r>
              <a:rPr lang="fr-FR" dirty="0"/>
              <a:t> and </a:t>
            </a:r>
            <a:r>
              <a:rPr lang="fr-FR" dirty="0" err="1"/>
              <a:t>neoliberalism</a:t>
            </a:r>
            <a:endParaRPr lang="fr-FR" dirty="0">
              <a:sym typeface="Wingdings" pitchFamily="2" charset="2"/>
            </a:endParaRPr>
          </a:p>
          <a:p>
            <a:r>
              <a:rPr lang="fr-FR" dirty="0">
                <a:sym typeface="Wingdings" pitchFamily="2" charset="2"/>
              </a:rPr>
              <a:t>Discussion of Ruth </a:t>
            </a:r>
            <a:r>
              <a:rPr lang="fr-FR" dirty="0" err="1">
                <a:sym typeface="Wingdings" pitchFamily="2" charset="2"/>
              </a:rPr>
              <a:t>Prince’s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text</a:t>
            </a:r>
            <a:r>
              <a:rPr lang="fr-FR" dirty="0">
                <a:sym typeface="Wingdings" pitchFamily="2" charset="2"/>
              </a:rPr>
              <a:t>: </a:t>
            </a:r>
            <a:r>
              <a:rPr lang="fr-FR" dirty="0" err="1">
                <a:sym typeface="Wingdings" pitchFamily="2" charset="2"/>
              </a:rPr>
              <a:t>lessons</a:t>
            </a:r>
            <a:r>
              <a:rPr lang="fr-FR" dirty="0">
                <a:sym typeface="Wingdings" pitchFamily="2" charset="2"/>
              </a:rPr>
              <a:t> for </a:t>
            </a:r>
            <a:r>
              <a:rPr lang="fr-FR" dirty="0" err="1">
                <a:sym typeface="Wingdings" pitchFamily="2" charset="2"/>
              </a:rPr>
              <a:t>ethnographic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approach</a:t>
            </a:r>
            <a:r>
              <a:rPr lang="fr-FR" dirty="0">
                <a:sym typeface="Wingdings" pitchFamily="2" charset="2"/>
              </a:rPr>
              <a:t> of participation and </a:t>
            </a:r>
            <a:r>
              <a:rPr lang="fr-FR" dirty="0" err="1">
                <a:sym typeface="Wingdings" pitchFamily="2" charset="2"/>
              </a:rPr>
              <a:t>empowerment</a:t>
            </a:r>
            <a:endParaRPr lang="fr-FR" dirty="0">
              <a:sym typeface="Wingdings" pitchFamily="2" charset="2"/>
            </a:endParaRPr>
          </a:p>
          <a:p>
            <a:r>
              <a:rPr lang="fr-FR" dirty="0">
                <a:sym typeface="Wingdings" pitchFamily="2" charset="2"/>
              </a:rPr>
              <a:t>Discussion on </a:t>
            </a:r>
            <a:r>
              <a:rPr lang="fr-FR" dirty="0" err="1">
                <a:sym typeface="Wingdings" pitchFamily="2" charset="2"/>
              </a:rPr>
              <a:t>your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essays</a:t>
            </a: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44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88E3F-EF9E-BEF1-3C4D-9DF03AC2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‘Participation’ and ‘</a:t>
            </a:r>
            <a:r>
              <a:rPr lang="fr-FR" dirty="0" err="1"/>
              <a:t>empowerment</a:t>
            </a:r>
            <a:r>
              <a:rPr lang="fr-FR" dirty="0"/>
              <a:t>’ for </a:t>
            </a:r>
            <a:r>
              <a:rPr lang="fr-FR" dirty="0" err="1"/>
              <a:t>you</a:t>
            </a:r>
            <a:r>
              <a:rPr lang="fr-FR" dirty="0"/>
              <a:t>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4BFF7F-EB50-A595-114F-5CB78B824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97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4FCC3-4F8F-6792-26BA-F7D65953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36F77D3-AA31-6234-E50F-C3DF60FD2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Long </a:t>
            </a:r>
            <a:r>
              <a:rPr lang="fr-FR" dirty="0" err="1"/>
              <a:t>history</a:t>
            </a:r>
            <a:r>
              <a:rPr lang="fr-FR" dirty="0"/>
              <a:t> of </a:t>
            </a:r>
            <a:r>
              <a:rPr lang="fr-FR" dirty="0" err="1"/>
              <a:t>concern</a:t>
            </a:r>
            <a:r>
              <a:rPr lang="fr-FR" dirty="0"/>
              <a:t> for ‘participation’ and ‘</a:t>
            </a:r>
            <a:r>
              <a:rPr lang="fr-FR" dirty="0" err="1"/>
              <a:t>community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development</a:t>
            </a:r>
            <a:r>
              <a:rPr lang="fr-FR" dirty="0"/>
              <a:t>’</a:t>
            </a:r>
          </a:p>
          <a:p>
            <a:r>
              <a:rPr lang="fr-FR" dirty="0"/>
              <a:t>The ‘</a:t>
            </a:r>
            <a:r>
              <a:rPr lang="fr-FR" dirty="0" err="1"/>
              <a:t>tyranny</a:t>
            </a:r>
            <a:r>
              <a:rPr lang="fr-FR" dirty="0"/>
              <a:t> of </a:t>
            </a:r>
            <a:r>
              <a:rPr lang="fr-FR" dirty="0" err="1"/>
              <a:t>intermediaries</a:t>
            </a:r>
            <a:r>
              <a:rPr lang="fr-FR" dirty="0"/>
              <a:t>’: the </a:t>
            </a:r>
            <a:r>
              <a:rPr lang="fr-FR" dirty="0" err="1"/>
              <a:t>fight</a:t>
            </a:r>
            <a:r>
              <a:rPr lang="fr-FR" dirty="0"/>
              <a:t> </a:t>
            </a:r>
            <a:r>
              <a:rPr lang="fr-FR" dirty="0" err="1"/>
              <a:t>against</a:t>
            </a:r>
            <a:r>
              <a:rPr lang="fr-FR" dirty="0"/>
              <a:t> </a:t>
            </a:r>
            <a:r>
              <a:rPr lang="fr-FR" dirty="0" err="1"/>
              <a:t>development</a:t>
            </a:r>
            <a:r>
              <a:rPr lang="fr-FR" dirty="0"/>
              <a:t> brokers</a:t>
            </a:r>
          </a:p>
          <a:p>
            <a:r>
              <a:rPr lang="fr-FR" dirty="0" err="1"/>
              <a:t>History</a:t>
            </a:r>
            <a:r>
              <a:rPr lang="fr-FR" dirty="0"/>
              <a:t> of ‘</a:t>
            </a:r>
            <a:r>
              <a:rPr lang="fr-FR" dirty="0" err="1"/>
              <a:t>empowerment</a:t>
            </a:r>
            <a:r>
              <a:rPr lang="fr-FR" dirty="0"/>
              <a:t>’: Brazil, </a:t>
            </a:r>
            <a:r>
              <a:rPr lang="fr-FR" dirty="0" err="1"/>
              <a:t>India</a:t>
            </a:r>
            <a:r>
              <a:rPr lang="fr-FR" dirty="0"/>
              <a:t>, USA</a:t>
            </a:r>
          </a:p>
          <a:p>
            <a:r>
              <a:rPr lang="fr-FR" dirty="0"/>
              <a:t>The </a:t>
            </a:r>
            <a:r>
              <a:rPr lang="fr-FR" dirty="0" err="1"/>
              <a:t>poor</a:t>
            </a:r>
            <a:r>
              <a:rPr lang="fr-FR" dirty="0"/>
              <a:t> as </a:t>
            </a:r>
            <a:r>
              <a:rPr lang="fr-FR" dirty="0" err="1"/>
              <a:t>actors</a:t>
            </a:r>
            <a:r>
              <a:rPr lang="fr-FR" dirty="0"/>
              <a:t> of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own</a:t>
            </a:r>
            <a:r>
              <a:rPr lang="fr-FR" dirty="0"/>
              <a:t> </a:t>
            </a:r>
            <a:r>
              <a:rPr lang="fr-FR" dirty="0" err="1"/>
              <a:t>emancipation</a:t>
            </a:r>
            <a:endParaRPr lang="fr-FR" dirty="0"/>
          </a:p>
          <a:p>
            <a:r>
              <a:rPr lang="fr-FR" dirty="0"/>
              <a:t>A </a:t>
            </a:r>
            <a:r>
              <a:rPr lang="fr-FR" dirty="0" err="1"/>
              <a:t>cradle</a:t>
            </a:r>
            <a:r>
              <a:rPr lang="fr-FR" dirty="0"/>
              <a:t> for a </a:t>
            </a:r>
            <a:r>
              <a:rPr lang="fr-FR" dirty="0" err="1"/>
              <a:t>plurality</a:t>
            </a:r>
            <a:r>
              <a:rPr lang="fr-FR" dirty="0"/>
              <a:t> of </a:t>
            </a:r>
            <a:r>
              <a:rPr lang="fr-FR" dirty="0" err="1"/>
              <a:t>ideologies</a:t>
            </a:r>
            <a:endParaRPr lang="fr-FR" dirty="0"/>
          </a:p>
          <a:p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responsible</a:t>
            </a:r>
            <a:r>
              <a:rPr lang="fr-FR" dirty="0"/>
              <a:t> for </a:t>
            </a:r>
            <a:r>
              <a:rPr lang="fr-FR" dirty="0" err="1"/>
              <a:t>poverty</a:t>
            </a:r>
            <a:r>
              <a:rPr lang="fr-FR" dirty="0"/>
              <a:t>? </a:t>
            </a:r>
          </a:p>
          <a:p>
            <a:r>
              <a:rPr lang="fr-FR" dirty="0" err="1"/>
              <a:t>De-responsabilisation</a:t>
            </a:r>
            <a:r>
              <a:rPr lang="fr-FR" dirty="0"/>
              <a:t> of the State: people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take</a:t>
            </a:r>
            <a:r>
              <a:rPr lang="fr-FR" dirty="0"/>
              <a:t> care of </a:t>
            </a:r>
            <a:r>
              <a:rPr lang="fr-FR" dirty="0" err="1"/>
              <a:t>themselves</a:t>
            </a:r>
            <a:r>
              <a:rPr lang="fr-FR" dirty="0"/>
              <a:t> and not </a:t>
            </a:r>
            <a:r>
              <a:rPr lang="fr-FR" dirty="0" err="1"/>
              <a:t>wait</a:t>
            </a:r>
            <a:r>
              <a:rPr lang="fr-FR" dirty="0"/>
              <a:t> for State intervention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54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ig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983" r="-67983"/>
          <a:stretch>
            <a:fillRect/>
          </a:stretch>
        </p:blipFill>
        <p:spPr>
          <a:xfrm>
            <a:off x="-39182" y="104280"/>
            <a:ext cx="12280350" cy="6753720"/>
          </a:xfrm>
        </p:spPr>
      </p:pic>
    </p:spTree>
    <p:extLst>
      <p:ext uri="{BB962C8B-B14F-4D97-AF65-F5344CB8AC3E}">
        <p14:creationId xmlns:p14="http://schemas.microsoft.com/office/powerpoint/2010/main" val="163424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A2250E-8C2D-E7C4-3B00-484D214F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Paulo Freire, 1921-1997. </a:t>
            </a:r>
            <a:r>
              <a:rPr lang="fr-FR" i="1" dirty="0" err="1"/>
              <a:t>Pedagogy</a:t>
            </a:r>
            <a:r>
              <a:rPr lang="fr-FR" i="1" dirty="0"/>
              <a:t> of the </a:t>
            </a:r>
            <a:r>
              <a:rPr lang="fr-FR" i="1" dirty="0" err="1"/>
              <a:t>Oppressed</a:t>
            </a:r>
            <a:r>
              <a:rPr lang="fr-FR" dirty="0"/>
              <a:t> (1968, Eng translation 1970)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E2E7ABA-0AD2-8E2C-6C58-F2479191D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1415" y="1825625"/>
            <a:ext cx="6129170" cy="4351338"/>
          </a:xfrm>
        </p:spPr>
      </p:pic>
    </p:spTree>
    <p:extLst>
      <p:ext uri="{BB962C8B-B14F-4D97-AF65-F5344CB8AC3E}">
        <p14:creationId xmlns:p14="http://schemas.microsoft.com/office/powerpoint/2010/main" val="404215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E70DEF-5F5D-05CD-95F1-18F00C980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Saul </a:t>
            </a:r>
            <a:r>
              <a:rPr lang="fr-FR" dirty="0" err="1"/>
              <a:t>Alinski</a:t>
            </a:r>
            <a:r>
              <a:rPr lang="fr-FR" dirty="0"/>
              <a:t> (1909-1972), ‘</a:t>
            </a:r>
            <a:r>
              <a:rPr lang="fr-FR" dirty="0" err="1"/>
              <a:t>community</a:t>
            </a:r>
            <a:r>
              <a:rPr lang="fr-FR" dirty="0"/>
              <a:t> </a:t>
            </a:r>
            <a:r>
              <a:rPr lang="fr-FR" dirty="0" err="1"/>
              <a:t>organizing</a:t>
            </a:r>
            <a:r>
              <a:rPr lang="fr-FR" dirty="0"/>
              <a:t>’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20CD928-104D-E21B-9DB8-CF2F9A318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4858" y="1290181"/>
            <a:ext cx="3182319" cy="5342438"/>
          </a:xfrm>
        </p:spPr>
      </p:pic>
    </p:spTree>
    <p:extLst>
      <p:ext uri="{BB962C8B-B14F-4D97-AF65-F5344CB8AC3E}">
        <p14:creationId xmlns:p14="http://schemas.microsoft.com/office/powerpoint/2010/main" val="146276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A0CA1-5064-CE61-B84F-429AF9B76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Development</a:t>
            </a:r>
            <a:r>
              <a:rPr lang="fr-FR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Alternatives </a:t>
            </a:r>
            <a:r>
              <a:rPr lang="fr-FR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fr-FR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Women</a:t>
            </a:r>
            <a:r>
              <a:rPr lang="fr-FR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for a New </a:t>
            </a:r>
            <a:r>
              <a:rPr lang="fr-FR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Era</a:t>
            </a:r>
            <a:r>
              <a:rPr lang="fr-FR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(DAWN) 1984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C54D1CF-7C75-A1BC-E996-9FE70F6F8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544" y="2141537"/>
            <a:ext cx="5956911" cy="4351338"/>
          </a:xfrm>
        </p:spPr>
      </p:pic>
    </p:spTree>
    <p:extLst>
      <p:ext uri="{BB962C8B-B14F-4D97-AF65-F5344CB8AC3E}">
        <p14:creationId xmlns:p14="http://schemas.microsoft.com/office/powerpoint/2010/main" val="163416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2FFE39-3181-A4D4-C87F-863C5AA5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Amartya Sen (b. 1933, Nobel </a:t>
            </a:r>
            <a:r>
              <a:rPr lang="fr-FR" dirty="0" err="1"/>
              <a:t>Prize</a:t>
            </a:r>
            <a:r>
              <a:rPr lang="fr-FR" dirty="0"/>
              <a:t> 1998), Human </a:t>
            </a:r>
            <a:r>
              <a:rPr lang="fr-FR" dirty="0" err="1"/>
              <a:t>Development</a:t>
            </a:r>
            <a:r>
              <a:rPr lang="fr-FR" dirty="0"/>
              <a:t> and </a:t>
            </a:r>
            <a:r>
              <a:rPr lang="fr-FR" dirty="0" err="1"/>
              <a:t>Capability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789CC19-AFA9-A32E-E6C9-45D33223C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800" y="1900780"/>
            <a:ext cx="2751168" cy="435133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ECA6CE-85D3-056F-65C5-2DC4F88A9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435" y="1900780"/>
            <a:ext cx="6030360" cy="40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463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483</Words>
  <Application>Microsoft Macintosh PowerPoint</Application>
  <PresentationFormat>Grand écran</PresentationFormat>
  <Paragraphs>43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Wingdings</vt:lpstr>
      <vt:lpstr>Thème Office</vt:lpstr>
      <vt:lpstr>Présentation PowerPoint</vt:lpstr>
      <vt:lpstr>Today’s programme: Participation and empowerment in development</vt:lpstr>
      <vt:lpstr>‘Participation’ and ‘empowerment’ for you…</vt:lpstr>
      <vt:lpstr>Présentation PowerPoint</vt:lpstr>
      <vt:lpstr>Présentation PowerPoint</vt:lpstr>
      <vt:lpstr>Paulo Freire, 1921-1997. Pedagogy of the Oppressed (1968, Eng translation 1970)</vt:lpstr>
      <vt:lpstr>Saul Alinski (1909-1972), ‘community organizing’ </vt:lpstr>
      <vt:lpstr>Development Alternatives with Women for a New Era (DAWN) 1984</vt:lpstr>
      <vt:lpstr>Amartya Sen (b. 1933, Nobel Prize 1998), Human Development and Capability Approach </vt:lpstr>
      <vt:lpstr>Présentation PowerPoint</vt:lpstr>
      <vt:lpstr>An ethnographic approach of ‘participation’ and ‘development’ (R. Prince)</vt:lpstr>
      <vt:lpstr>Présentation PowerPoint</vt:lpstr>
      <vt:lpstr>Bureaucratised and authoritarian forms of ‘participation’</vt:lpstr>
      <vt:lpstr>Notes, accountability meeting organised by a citizen forum in Bufunjo (Uganda) in 2013: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13</cp:revision>
  <dcterms:created xsi:type="dcterms:W3CDTF">2025-11-16T20:50:16Z</dcterms:created>
  <dcterms:modified xsi:type="dcterms:W3CDTF">2025-11-17T12:01:46Z</dcterms:modified>
</cp:coreProperties>
</file>