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868"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336432-0BC2-48C3-B004-A860001E473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7604CA5-885B-4964-A36E-612815F778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939E3C5-A396-4CEE-B68D-47D98B001350}"/>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E011234F-997C-4220-8D30-8BB63111D65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E02F18A-3E3D-44B1-8B31-B18BE0CB9D97}"/>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2160562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4E9805-2BF1-4BC3-868E-EA708FF3E8A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4611E51-7E4C-46C5-A4E2-08FFF73476AD}"/>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B9684CA-99D3-4551-A1F9-D8AA9CB6B627}"/>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EF7CA1DA-0C49-4B0B-9B4A-CECB179E29E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A4AD89E-1CD7-4F72-8DB4-87CBA15F0791}"/>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3832804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9362B46-8D1F-446B-87CD-14C91B9CD5D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BD3D3E9-A53C-4916-B702-97061C8FBDF4}"/>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81A5A2-382C-405D-911A-483B1913225D}"/>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8EBCD2E2-6611-4400-BA1A-F7C92EEE2C3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4E1AECD-3FB9-41A8-BC0E-980388C55C09}"/>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2730569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F6F291-FE1D-4AF9-84AD-07F2522EF3D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27CA6B1-5E9E-4766-9E8C-2A14C9DA7706}"/>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E628639-3D82-4520-BB56-2A9D1E1330D6}"/>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89AEC09F-D486-46EE-AFDC-129C038271D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3C086DC-B669-44B0-BC85-CC500B17D7F6}"/>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21290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1F1CC6-505E-4E2E-8D98-75E11CA6305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2EF2978-5790-4FAC-AC09-FE36C69DBD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7611A31D-6EA4-45DA-AAAC-28E9F1344835}"/>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F95ACFC8-BAF7-4CE7-B0ED-C281AD37C87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7FDD14-B51F-4A10-9F31-9DECFDC521BE}"/>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2337197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1C7CF4-97CD-4033-A4B8-712B397818D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6F97D76-814F-4EC9-9628-1026EC9834EC}"/>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4BBB1B7-DAAC-4D3A-B2F7-F9FF8DA6B84C}"/>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886258E-437A-4E22-AEBE-292B57F7AB0D}"/>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6" name="Espace réservé du pied de page 5">
            <a:extLst>
              <a:ext uri="{FF2B5EF4-FFF2-40B4-BE49-F238E27FC236}">
                <a16:creationId xmlns:a16="http://schemas.microsoft.com/office/drawing/2014/main" id="{E6A9B73C-DF02-4A7B-89BE-76D7C239210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8B5F541-EAD0-48F8-8FA3-1691F3D0FAC5}"/>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4035101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9CC048-56DE-4076-8406-A44778E9E0E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7150EF7-BE89-4017-A7DE-3136782C3A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351F6A3C-DD5F-4618-B85F-61AFE15F7908}"/>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21EB75E-D055-47C8-84A7-10AE69F7BA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147C9710-3605-41B0-9626-9440D37B150B}"/>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1157B59-CF88-4500-909B-ACE21177BB07}"/>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8" name="Espace réservé du pied de page 7">
            <a:extLst>
              <a:ext uri="{FF2B5EF4-FFF2-40B4-BE49-F238E27FC236}">
                <a16:creationId xmlns:a16="http://schemas.microsoft.com/office/drawing/2014/main" id="{525A9866-375F-4332-BC2F-241445BD2BF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0F8943C-D9E5-40CB-A7AE-11A1CF120D35}"/>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3538121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4F2A4E-D3C0-4A2E-8FC1-68208E0D9BB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23FE23D-B8F8-4A62-B403-C7EABF178F05}"/>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4" name="Espace réservé du pied de page 3">
            <a:extLst>
              <a:ext uri="{FF2B5EF4-FFF2-40B4-BE49-F238E27FC236}">
                <a16:creationId xmlns:a16="http://schemas.microsoft.com/office/drawing/2014/main" id="{9A45F3F9-C46D-443D-8FFF-1C9C0E3D0B7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85B9889-DD30-4E73-9427-F3D6D13F00CD}"/>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90868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A5BBF5A-055B-4B51-80C3-6437A5299FEF}"/>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3" name="Espace réservé du pied de page 2">
            <a:extLst>
              <a:ext uri="{FF2B5EF4-FFF2-40B4-BE49-F238E27FC236}">
                <a16:creationId xmlns:a16="http://schemas.microsoft.com/office/drawing/2014/main" id="{AABBDED1-865D-47CB-8809-2E0DB8239C9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8CDD122-A583-46B4-8A89-E3B76D06FE17}"/>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269528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A701E0-16B6-4C56-883C-0B074781633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865B762-E668-4E47-9D43-E19AF22316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FCDAB11-2D82-4B48-9EB6-2B0BC172A5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826CB7D5-45C9-4160-A81B-FFE1EA463E19}"/>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6" name="Espace réservé du pied de page 5">
            <a:extLst>
              <a:ext uri="{FF2B5EF4-FFF2-40B4-BE49-F238E27FC236}">
                <a16:creationId xmlns:a16="http://schemas.microsoft.com/office/drawing/2014/main" id="{7FE9A839-7BC9-46DA-88E0-1CE5B6E5BC1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6C49B16-2B48-45E1-865F-C8103D4D6931}"/>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3978974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32CD67-A80F-4ACF-8D74-F0E44CE7CA8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CD60312-F518-4C9E-8B75-1D947C0C71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4DBC2C2-4383-480F-B7E3-A0D7F47B1D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BC84918-747C-42FC-A1A9-C4CF80E6448F}"/>
              </a:ext>
            </a:extLst>
          </p:cNvPr>
          <p:cNvSpPr>
            <a:spLocks noGrp="1"/>
          </p:cNvSpPr>
          <p:nvPr>
            <p:ph type="dt" sz="half" idx="10"/>
          </p:nvPr>
        </p:nvSpPr>
        <p:spPr/>
        <p:txBody>
          <a:bodyPr/>
          <a:lstStyle/>
          <a:p>
            <a:fld id="{0D3D9CB7-7260-4637-9830-1BAD962907DB}" type="datetimeFigureOut">
              <a:rPr lang="fr-FR" smtClean="0"/>
              <a:t>12/11/2025</a:t>
            </a:fld>
            <a:endParaRPr lang="fr-FR"/>
          </a:p>
        </p:txBody>
      </p:sp>
      <p:sp>
        <p:nvSpPr>
          <p:cNvPr id="6" name="Espace réservé du pied de page 5">
            <a:extLst>
              <a:ext uri="{FF2B5EF4-FFF2-40B4-BE49-F238E27FC236}">
                <a16:creationId xmlns:a16="http://schemas.microsoft.com/office/drawing/2014/main" id="{3FB7D352-F895-4B09-AB32-9A2B8719B82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A05AEF6-FBBE-4274-8EC1-F09FB1ECC101}"/>
              </a:ext>
            </a:extLst>
          </p:cNvPr>
          <p:cNvSpPr>
            <a:spLocks noGrp="1"/>
          </p:cNvSpPr>
          <p:nvPr>
            <p:ph type="sldNum" sz="quarter" idx="12"/>
          </p:nvPr>
        </p:nvSpPr>
        <p:spPr/>
        <p:txBody>
          <a:bodyPr/>
          <a:lstStyle/>
          <a:p>
            <a:fld id="{BFDDC6C9-A1C0-4A0C-90FF-E3EBCFD04604}" type="slidenum">
              <a:rPr lang="fr-FR" smtClean="0"/>
              <a:t>‹N°›</a:t>
            </a:fld>
            <a:endParaRPr lang="fr-FR"/>
          </a:p>
        </p:txBody>
      </p:sp>
    </p:spTree>
    <p:extLst>
      <p:ext uri="{BB962C8B-B14F-4D97-AF65-F5344CB8AC3E}">
        <p14:creationId xmlns:p14="http://schemas.microsoft.com/office/powerpoint/2010/main" val="3145019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5BF1540-0FBB-4120-9521-4FB0EF23B2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FEF1470-4FEC-4EF1-8602-81C1521A88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D9B5058-D6AF-4E94-920A-4B9AD71EB8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3D9CB7-7260-4637-9830-1BAD962907DB}" type="datetimeFigureOut">
              <a:rPr lang="fr-FR" smtClean="0"/>
              <a:t>12/11/2025</a:t>
            </a:fld>
            <a:endParaRPr lang="fr-FR"/>
          </a:p>
        </p:txBody>
      </p:sp>
      <p:sp>
        <p:nvSpPr>
          <p:cNvPr id="5" name="Espace réservé du pied de page 4">
            <a:extLst>
              <a:ext uri="{FF2B5EF4-FFF2-40B4-BE49-F238E27FC236}">
                <a16:creationId xmlns:a16="http://schemas.microsoft.com/office/drawing/2014/main" id="{E9063069-1FD1-4871-AEF2-649C7B59E9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A535304-4B47-4CB6-B4DC-0F6BF8B432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DDC6C9-A1C0-4A0C-90FF-E3EBCFD04604}" type="slidenum">
              <a:rPr lang="fr-FR" smtClean="0"/>
              <a:t>‹N°›</a:t>
            </a:fld>
            <a:endParaRPr lang="fr-FR"/>
          </a:p>
        </p:txBody>
      </p:sp>
    </p:spTree>
    <p:extLst>
      <p:ext uri="{BB962C8B-B14F-4D97-AF65-F5344CB8AC3E}">
        <p14:creationId xmlns:p14="http://schemas.microsoft.com/office/powerpoint/2010/main" val="3091031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4E26C5-6A8E-4B5D-AFF9-46C95BBBF61F}"/>
              </a:ext>
            </a:extLst>
          </p:cNvPr>
          <p:cNvSpPr>
            <a:spLocks noGrp="1"/>
          </p:cNvSpPr>
          <p:nvPr>
            <p:ph type="ctrTitle"/>
          </p:nvPr>
        </p:nvSpPr>
        <p:spPr/>
        <p:txBody>
          <a:bodyPr/>
          <a:lstStyle/>
          <a:p>
            <a:r>
              <a:rPr lang="fr-FR" dirty="0"/>
              <a:t>Séance 9</a:t>
            </a:r>
            <a:br>
              <a:rPr lang="fr-FR" dirty="0"/>
            </a:br>
            <a:r>
              <a:rPr lang="fr-FR" dirty="0"/>
              <a:t>Elites et noblesses</a:t>
            </a:r>
          </a:p>
        </p:txBody>
      </p:sp>
      <p:sp>
        <p:nvSpPr>
          <p:cNvPr id="3" name="Sous-titre 2">
            <a:extLst>
              <a:ext uri="{FF2B5EF4-FFF2-40B4-BE49-F238E27FC236}">
                <a16:creationId xmlns:a16="http://schemas.microsoft.com/office/drawing/2014/main" id="{F2C3F98B-2116-49C7-B870-C39C0AFCC597}"/>
              </a:ext>
            </a:extLst>
          </p:cNvPr>
          <p:cNvSpPr>
            <a:spLocks noGrp="1"/>
          </p:cNvSpPr>
          <p:nvPr>
            <p:ph type="subTitle" idx="1"/>
          </p:nvPr>
        </p:nvSpPr>
        <p:spPr/>
        <p:txBody>
          <a:bodyPr/>
          <a:lstStyle/>
          <a:p>
            <a:r>
              <a:rPr lang="fr-FR" dirty="0"/>
              <a:t>Mémoires du marquis de Bouillé, « Décadence de la noblesse à la fin du XVIIIe siècle », p. 64</a:t>
            </a:r>
          </a:p>
        </p:txBody>
      </p:sp>
    </p:spTree>
    <p:extLst>
      <p:ext uri="{BB962C8B-B14F-4D97-AF65-F5344CB8AC3E}">
        <p14:creationId xmlns:p14="http://schemas.microsoft.com/office/powerpoint/2010/main" val="3075079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035BC22-C264-4868-8CA6-E103080D8176}"/>
              </a:ext>
            </a:extLst>
          </p:cNvPr>
          <p:cNvSpPr>
            <a:spLocks noGrp="1"/>
          </p:cNvSpPr>
          <p:nvPr>
            <p:ph idx="1"/>
          </p:nvPr>
        </p:nvSpPr>
        <p:spPr>
          <a:xfrm>
            <a:off x="838200" y="250371"/>
            <a:ext cx="10515600" cy="5926592"/>
          </a:xfrm>
        </p:spPr>
        <p:txBody>
          <a:bodyPr>
            <a:normAutofit lnSpcReduction="10000"/>
          </a:bodyPr>
          <a:lstStyle/>
          <a:p>
            <a:r>
              <a:rPr lang="fr-FR" dirty="0"/>
              <a:t>Marquis de Bouillé (titre de noblesse = marquis, comtes, ducs, souvent associé à une terre, et à un fief = possession seigneuriale) = Auvergne – carrière militaire – Guerre Sept Ans – oncle premier aumônier du roi – accède à la Cour  - (noblesse d’épée – aussi courtisan) gouverneur de la Guadeloupe – Guerre Indépendance 1776-1783 – s’engage contre la Révolution &gt;1789 1790 fait fusiller des soldats officiers mutinent à Nancy 1791 organise la fuite du roi. </a:t>
            </a:r>
          </a:p>
          <a:p>
            <a:r>
              <a:rPr lang="fr-FR" dirty="0"/>
              <a:t>Texte = Mémoires, autobiographie écrites en 1797 après la « Terreur » (1793-4) sous le Directoire (République conservatrice) au moment où les royalistes reprennent de la force. Encore exilé en Angleterre, il écrit ses Mémoires comme une arme de combat pour la reconquête de la monarchie et de ce qu’il estime être la « vraie » noblesse =&gt; Pas du tout neutre. Texte: explication à charge contre les Lumières pour expliquer la catastrophe révolutionnaire = réquisitoire contre les « ravages » des Lumières sur la noblesse. </a:t>
            </a:r>
          </a:p>
        </p:txBody>
      </p:sp>
    </p:spTree>
    <p:extLst>
      <p:ext uri="{BB962C8B-B14F-4D97-AF65-F5344CB8AC3E}">
        <p14:creationId xmlns:p14="http://schemas.microsoft.com/office/powerpoint/2010/main" val="3915462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6813926-D201-4483-97D7-0F5C3F35A913}"/>
              </a:ext>
            </a:extLst>
          </p:cNvPr>
          <p:cNvSpPr>
            <a:spLocks noGrp="1"/>
          </p:cNvSpPr>
          <p:nvPr>
            <p:ph idx="1"/>
          </p:nvPr>
        </p:nvSpPr>
        <p:spPr>
          <a:xfrm>
            <a:off x="838200" y="653143"/>
            <a:ext cx="10515600" cy="5523820"/>
          </a:xfrm>
        </p:spPr>
        <p:txBody>
          <a:bodyPr/>
          <a:lstStyle/>
          <a:p>
            <a:r>
              <a:rPr lang="fr-FR" dirty="0"/>
              <a:t>« la noblesse » = perte d’une unité originelle de la noblesse? C’est mythe. Légende. Forgée notamment au 18</a:t>
            </a:r>
            <a:r>
              <a:rPr lang="fr-FR" baseline="30000" dirty="0"/>
              <a:t>e</a:t>
            </a:r>
            <a:r>
              <a:rPr lang="fr-FR" dirty="0"/>
              <a:t> siècle, par les représentants de la noblesse d’épée qui contestent leur perte de puissance par rapport à la noblesse de robe, aux anoblis (nouveaux nobles), en s’inventant des origines ancestrales, immémoriales, prestigieuses et surtout essentiellement différentes, par nature, des autres membres de la société. Boulainvilliers 1732 </a:t>
            </a:r>
            <a:r>
              <a:rPr lang="fr-FR" i="1" dirty="0"/>
              <a:t>Essai de la noblesse de France</a:t>
            </a:r>
            <a:r>
              <a:rPr lang="fr-FR" dirty="0"/>
              <a:t>: légende selon laquelle les nobles seraient d’une « race » différente et supérieure aux roturiers. = anoblis ne peuvent pas être vraiment nobles. Nobles descendants des Francs // Tiers état descendants des Gaulois. « race » « sang bleu » « pureté de sang » = repli identitaire de la vieille noblesse. </a:t>
            </a:r>
          </a:p>
        </p:txBody>
      </p:sp>
    </p:spTree>
    <p:extLst>
      <p:ext uri="{BB962C8B-B14F-4D97-AF65-F5344CB8AC3E}">
        <p14:creationId xmlns:p14="http://schemas.microsoft.com/office/powerpoint/2010/main" val="3079032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8C8B536-C3DB-46E9-99A9-CC99CCB5F2BC}"/>
              </a:ext>
            </a:extLst>
          </p:cNvPr>
          <p:cNvSpPr>
            <a:spLocks noGrp="1"/>
          </p:cNvSpPr>
          <p:nvPr>
            <p:ph idx="1"/>
          </p:nvPr>
        </p:nvSpPr>
        <p:spPr>
          <a:xfrm>
            <a:off x="838200" y="609600"/>
            <a:ext cx="10515600" cy="5567363"/>
          </a:xfrm>
        </p:spPr>
        <p:txBody>
          <a:bodyPr>
            <a:normAutofit fontScale="92500" lnSpcReduction="20000"/>
          </a:bodyPr>
          <a:lstStyle/>
          <a:p>
            <a:r>
              <a:rPr lang="fr-FR" dirty="0"/>
              <a:t>1,5-2% pop</a:t>
            </a:r>
          </a:p>
          <a:p>
            <a:r>
              <a:rPr lang="fr-FR" dirty="0"/>
              <a:t>Guy </a:t>
            </a:r>
            <a:r>
              <a:rPr lang="fr-FR" dirty="0" err="1"/>
              <a:t>Chaussinand</a:t>
            </a:r>
            <a:r>
              <a:rPr lang="fr-FR" dirty="0"/>
              <a:t> Nogaret 110-120.000 en 1789</a:t>
            </a:r>
          </a:p>
          <a:p>
            <a:r>
              <a:rPr lang="fr-FR" dirty="0"/>
              <a:t>Michel Nassiet 140.000 mais en rapide diminution = 320.000 au début du 18</a:t>
            </a:r>
            <a:r>
              <a:rPr lang="fr-FR" baseline="30000" dirty="0"/>
              <a:t>e</a:t>
            </a:r>
            <a:r>
              <a:rPr lang="fr-FR" dirty="0"/>
              <a:t> siècle = baisse de moitié (famille s’éteignent, déchéances de noblesse parce qu’ils sont coupables de dérogeance)</a:t>
            </a:r>
          </a:p>
          <a:p>
            <a:r>
              <a:rPr lang="fr-FR" dirty="0"/>
              <a:t>80.000 = 400.000 = exagère le nb de nobles car symptômes d’une dévalorisation dévaluation de la noblesse </a:t>
            </a:r>
          </a:p>
          <a:p>
            <a:r>
              <a:rPr lang="fr-FR" dirty="0"/>
              <a:t>Offices = 4000 secrétaire du roi 120.000 livres – maire d’une ville  - juge royal bailliage = déflation de la valeur de l’office à la fin du XVIIIe siècle car inflation du nb d’offices </a:t>
            </a:r>
          </a:p>
          <a:p>
            <a:r>
              <a:rPr lang="fr-FR" dirty="0"/>
              <a:t>Lettre de noblesse = lettre officielle conférée par le roi/adm royale donne la noblesse à un roturier (non noble) en échange de services = grâce, faveur Louis XV =guerres récompense soldats </a:t>
            </a:r>
          </a:p>
          <a:p>
            <a:r>
              <a:rPr lang="fr-FR" dirty="0"/>
              <a:t>Noblesse d’épée époque féodale « impôt du sang » « Illustration » = « Hommes illustres » Maréchal de Saxe, Turenne, Du Guesclin </a:t>
            </a:r>
            <a:r>
              <a:rPr lang="fr-FR" dirty="0" err="1"/>
              <a:t>etc</a:t>
            </a:r>
            <a:r>
              <a:rPr lang="fr-FR" dirty="0"/>
              <a:t> </a:t>
            </a:r>
          </a:p>
        </p:txBody>
      </p:sp>
    </p:spTree>
    <p:extLst>
      <p:ext uri="{BB962C8B-B14F-4D97-AF65-F5344CB8AC3E}">
        <p14:creationId xmlns:p14="http://schemas.microsoft.com/office/powerpoint/2010/main" val="2003215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7246BEE-73DD-4D95-A3F5-58BA4CD60C58}"/>
              </a:ext>
            </a:extLst>
          </p:cNvPr>
          <p:cNvSpPr>
            <a:spLocks noGrp="1"/>
          </p:cNvSpPr>
          <p:nvPr>
            <p:ph idx="1"/>
          </p:nvPr>
        </p:nvSpPr>
        <p:spPr>
          <a:xfrm>
            <a:off x="838200" y="261257"/>
            <a:ext cx="10515600" cy="5915706"/>
          </a:xfrm>
        </p:spPr>
        <p:txBody>
          <a:bodyPr>
            <a:normAutofit lnSpcReduction="10000"/>
          </a:bodyPr>
          <a:lstStyle/>
          <a:p>
            <a:r>
              <a:rPr lang="fr-FR" dirty="0"/>
              <a:t>Gentilhommerie rurale = Bretagne, Normandie = assez pauvres laboureurs droits de préséance port d’armes Guy </a:t>
            </a:r>
            <a:r>
              <a:rPr lang="fr-FR" dirty="0" err="1"/>
              <a:t>Chossinand</a:t>
            </a:r>
            <a:r>
              <a:rPr lang="fr-FR" dirty="0"/>
              <a:t> Nogaret 200 familles nobles + 50.000 £/an - +5000 familles qui vivent avec moins de 10.000/an voire -1500£/an – </a:t>
            </a:r>
          </a:p>
          <a:p>
            <a:r>
              <a:rPr lang="fr-FR" dirty="0"/>
              <a:t>Déclin Michel Figeac noblesses Aquitaine = Charles de </a:t>
            </a:r>
            <a:r>
              <a:rPr lang="fr-FR" dirty="0" err="1"/>
              <a:t>Gaontand</a:t>
            </a:r>
            <a:r>
              <a:rPr lang="fr-FR" dirty="0"/>
              <a:t> Biron en Périgord à Biron 1755 maréchal de France = château vide, mobilier date du 17</a:t>
            </a:r>
            <a:r>
              <a:rPr lang="fr-FR" baseline="30000" dirty="0"/>
              <a:t>e</a:t>
            </a:r>
            <a:r>
              <a:rPr lang="fr-FR" dirty="0"/>
              <a:t> siècle abandon = vieilles familles qui tombent en pauvreté déclin </a:t>
            </a:r>
          </a:p>
          <a:p>
            <a:r>
              <a:rPr lang="fr-FR" dirty="0"/>
              <a:t>Naturalisation de la supériorité nobiliaire &gt;Boulainvilliers « race noble »</a:t>
            </a:r>
          </a:p>
          <a:p>
            <a:r>
              <a:rPr lang="fr-FR" dirty="0"/>
              <a:t>Déclin dans l’armée &gt; St Germain </a:t>
            </a:r>
            <a:r>
              <a:rPr lang="fr-FR" b="1" dirty="0"/>
              <a:t>édit de Ségur 1781 4 quartiers de noblesse</a:t>
            </a:r>
            <a:r>
              <a:rPr lang="fr-FR" dirty="0"/>
              <a:t> + </a:t>
            </a:r>
          </a:p>
          <a:p>
            <a:r>
              <a:rPr lang="fr-FR" dirty="0"/>
              <a:t>États provinciaux Bretagne Languedoc Provence Franche Comté =assemblée des trois ordres : impôts travaux publics police « auto administration » + états généraux 1610 - 1789</a:t>
            </a:r>
          </a:p>
        </p:txBody>
      </p:sp>
    </p:spTree>
    <p:extLst>
      <p:ext uri="{BB962C8B-B14F-4D97-AF65-F5344CB8AC3E}">
        <p14:creationId xmlns:p14="http://schemas.microsoft.com/office/powerpoint/2010/main" val="3215988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679E6F6-0EBC-4664-84AD-08A1CFA35B19}"/>
              </a:ext>
            </a:extLst>
          </p:cNvPr>
          <p:cNvSpPr>
            <a:spLocks noGrp="1"/>
          </p:cNvSpPr>
          <p:nvPr>
            <p:ph idx="1"/>
          </p:nvPr>
        </p:nvSpPr>
        <p:spPr>
          <a:xfrm>
            <a:off x="838200" y="304800"/>
            <a:ext cx="10515600" cy="5872163"/>
          </a:xfrm>
        </p:spPr>
        <p:txBody>
          <a:bodyPr/>
          <a:lstStyle/>
          <a:p>
            <a:r>
              <a:rPr lang="fr-FR" dirty="0"/>
              <a:t>Critique des achats de seigneuries et de terres anoblissantes confèrent des titres = marquisats = autour des grandes villes Bordeaux, Lyon, Toulouse, Lille, Paris </a:t>
            </a:r>
          </a:p>
          <a:p>
            <a:r>
              <a:rPr lang="fr-FR" dirty="0"/>
              <a:t>Critique de la marchandisation de l’identité nobiliaire </a:t>
            </a:r>
          </a:p>
          <a:p>
            <a:r>
              <a:rPr lang="fr-FR" dirty="0"/>
              <a:t>Bourgeois seigneurs achètent seigneuries /// transfert de propriété/dignité sociale de la noblesse à la bourgeoisie la plus riche </a:t>
            </a:r>
          </a:p>
          <a:p>
            <a:r>
              <a:rPr lang="fr-FR" dirty="0"/>
              <a:t>La plupart des seigneurs sont des nobles – </a:t>
            </a:r>
          </a:p>
          <a:p>
            <a:r>
              <a:rPr lang="fr-FR" dirty="0"/>
              <a:t>Abbé </a:t>
            </a:r>
            <a:r>
              <a:rPr lang="fr-FR" dirty="0" err="1"/>
              <a:t>Coyer</a:t>
            </a:r>
            <a:r>
              <a:rPr lang="fr-FR" dirty="0"/>
              <a:t> 1756 </a:t>
            </a:r>
            <a:r>
              <a:rPr lang="fr-FR" i="1" dirty="0"/>
              <a:t>La noblesse commerçante :</a:t>
            </a:r>
            <a:r>
              <a:rPr lang="fr-FR" dirty="0"/>
              <a:t> plaidoyer pour la modernisation de la noblesse, la noblesse doit s’adapter à son temps, et accepter d’être utile à l’enrichissement des sujets du royaume //chevalier d’</a:t>
            </a:r>
            <a:r>
              <a:rPr lang="fr-FR" dirty="0" err="1"/>
              <a:t>Arcq</a:t>
            </a:r>
            <a:r>
              <a:rPr lang="fr-FR" dirty="0"/>
              <a:t> </a:t>
            </a:r>
            <a:r>
              <a:rPr lang="fr-FR" i="1" dirty="0"/>
              <a:t>La noblesse militaire </a:t>
            </a:r>
            <a:r>
              <a:rPr lang="fr-FR" dirty="0"/>
              <a:t>1756 – Oberkampf tapisseries </a:t>
            </a:r>
            <a:endParaRPr lang="fr-FR" i="1" dirty="0"/>
          </a:p>
        </p:txBody>
      </p:sp>
    </p:spTree>
    <p:extLst>
      <p:ext uri="{BB962C8B-B14F-4D97-AF65-F5344CB8AC3E}">
        <p14:creationId xmlns:p14="http://schemas.microsoft.com/office/powerpoint/2010/main" val="1219747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771</Words>
  <Application>Microsoft Office PowerPoint</Application>
  <PresentationFormat>Grand écran</PresentationFormat>
  <Paragraphs>22</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Calibri Light</vt:lpstr>
      <vt:lpstr>Thème Office</vt:lpstr>
      <vt:lpstr>Séance 9 Elites et noblesses</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Séance 9 Elites et noblesses</dc:title>
  <dc:creator>Guillaume Mazeau</dc:creator>
  <cp:lastModifiedBy>Guillaume Mazeau</cp:lastModifiedBy>
  <cp:revision>14</cp:revision>
  <dcterms:created xsi:type="dcterms:W3CDTF">2025-11-12T10:26:31Z</dcterms:created>
  <dcterms:modified xsi:type="dcterms:W3CDTF">2025-11-12T12:35:22Z</dcterms:modified>
</cp:coreProperties>
</file>