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  <p:sldMasterId id="2147483672" r:id="rId6"/>
  </p:sldMasterIdLst>
  <p:notesMasterIdLst>
    <p:notesMasterId r:id="rId15"/>
  </p:notesMasterIdLst>
  <p:handoutMasterIdLst>
    <p:handoutMasterId r:id="rId16"/>
  </p:handoutMasterIdLst>
  <p:sldIdLst>
    <p:sldId id="256" r:id="rId7"/>
    <p:sldId id="298" r:id="rId8"/>
    <p:sldId id="301" r:id="rId9"/>
    <p:sldId id="303" r:id="rId10"/>
    <p:sldId id="305" r:id="rId11"/>
    <p:sldId id="302" r:id="rId12"/>
    <p:sldId id="297" r:id="rId13"/>
    <p:sldId id="300" r:id="rId14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4" autoAdjust="0"/>
  </p:normalViewPr>
  <p:slideViewPr>
    <p:cSldViewPr>
      <p:cViewPr varScale="1">
        <p:scale>
          <a:sx n="74" d="100"/>
          <a:sy n="74" d="100"/>
        </p:scale>
        <p:origin x="7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1742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ola Berdugo" userId="1abc0ca9-cda9-412d-976c-cb71e96fd1a1" providerId="ADAL" clId="{4858FAB2-66ED-4096-90F1-36C5F397230D}"/>
    <pc:docChg chg="delSld">
      <pc:chgData name="Paola Berdugo" userId="1abc0ca9-cda9-412d-976c-cb71e96fd1a1" providerId="ADAL" clId="{4858FAB2-66ED-4096-90F1-36C5F397230D}" dt="2024-12-06T08:32:47.322" v="16" actId="2696"/>
      <pc:docMkLst>
        <pc:docMk/>
      </pc:docMkLst>
      <pc:sldChg chg="del">
        <pc:chgData name="Paola Berdugo" userId="1abc0ca9-cda9-412d-976c-cb71e96fd1a1" providerId="ADAL" clId="{4858FAB2-66ED-4096-90F1-36C5F397230D}" dt="2024-12-06T08:31:56.558" v="1" actId="2696"/>
        <pc:sldMkLst>
          <pc:docMk/>
          <pc:sldMk cId="707980616" sldId="277"/>
        </pc:sldMkLst>
      </pc:sldChg>
      <pc:sldChg chg="del">
        <pc:chgData name="Paola Berdugo" userId="1abc0ca9-cda9-412d-976c-cb71e96fd1a1" providerId="ADAL" clId="{4858FAB2-66ED-4096-90F1-36C5F397230D}" dt="2024-12-06T08:32:00.271" v="2" actId="2696"/>
        <pc:sldMkLst>
          <pc:docMk/>
          <pc:sldMk cId="3279649864" sldId="281"/>
        </pc:sldMkLst>
      </pc:sldChg>
      <pc:sldChg chg="del">
        <pc:chgData name="Paola Berdugo" userId="1abc0ca9-cda9-412d-976c-cb71e96fd1a1" providerId="ADAL" clId="{4858FAB2-66ED-4096-90F1-36C5F397230D}" dt="2024-12-06T08:32:08.024" v="4" actId="2696"/>
        <pc:sldMkLst>
          <pc:docMk/>
          <pc:sldMk cId="3289304670" sldId="282"/>
        </pc:sldMkLst>
      </pc:sldChg>
      <pc:sldChg chg="del">
        <pc:chgData name="Paola Berdugo" userId="1abc0ca9-cda9-412d-976c-cb71e96fd1a1" providerId="ADAL" clId="{4858FAB2-66ED-4096-90F1-36C5F397230D}" dt="2024-12-06T08:32:11.755" v="5" actId="2696"/>
        <pc:sldMkLst>
          <pc:docMk/>
          <pc:sldMk cId="714098624" sldId="283"/>
        </pc:sldMkLst>
      </pc:sldChg>
      <pc:sldChg chg="del">
        <pc:chgData name="Paola Berdugo" userId="1abc0ca9-cda9-412d-976c-cb71e96fd1a1" providerId="ADAL" clId="{4858FAB2-66ED-4096-90F1-36C5F397230D}" dt="2024-12-06T08:32:14.240" v="6" actId="2696"/>
        <pc:sldMkLst>
          <pc:docMk/>
          <pc:sldMk cId="330600249" sldId="284"/>
        </pc:sldMkLst>
      </pc:sldChg>
      <pc:sldChg chg="del">
        <pc:chgData name="Paola Berdugo" userId="1abc0ca9-cda9-412d-976c-cb71e96fd1a1" providerId="ADAL" clId="{4858FAB2-66ED-4096-90F1-36C5F397230D}" dt="2024-12-06T08:32:17.170" v="7" actId="2696"/>
        <pc:sldMkLst>
          <pc:docMk/>
          <pc:sldMk cId="3931067535" sldId="285"/>
        </pc:sldMkLst>
      </pc:sldChg>
      <pc:sldChg chg="del">
        <pc:chgData name="Paola Berdugo" userId="1abc0ca9-cda9-412d-976c-cb71e96fd1a1" providerId="ADAL" clId="{4858FAB2-66ED-4096-90F1-36C5F397230D}" dt="2024-12-06T08:32:20.016" v="8" actId="2696"/>
        <pc:sldMkLst>
          <pc:docMk/>
          <pc:sldMk cId="4280570853" sldId="286"/>
        </pc:sldMkLst>
      </pc:sldChg>
      <pc:sldChg chg="del">
        <pc:chgData name="Paola Berdugo" userId="1abc0ca9-cda9-412d-976c-cb71e96fd1a1" providerId="ADAL" clId="{4858FAB2-66ED-4096-90F1-36C5F397230D}" dt="2024-12-06T08:32:22.532" v="9" actId="2696"/>
        <pc:sldMkLst>
          <pc:docMk/>
          <pc:sldMk cId="2754002676" sldId="287"/>
        </pc:sldMkLst>
      </pc:sldChg>
      <pc:sldChg chg="del">
        <pc:chgData name="Paola Berdugo" userId="1abc0ca9-cda9-412d-976c-cb71e96fd1a1" providerId="ADAL" clId="{4858FAB2-66ED-4096-90F1-36C5F397230D}" dt="2024-12-06T08:32:24.843" v="10" actId="2696"/>
        <pc:sldMkLst>
          <pc:docMk/>
          <pc:sldMk cId="30552228" sldId="288"/>
        </pc:sldMkLst>
      </pc:sldChg>
      <pc:sldChg chg="del">
        <pc:chgData name="Paola Berdugo" userId="1abc0ca9-cda9-412d-976c-cb71e96fd1a1" providerId="ADAL" clId="{4858FAB2-66ED-4096-90F1-36C5F397230D}" dt="2024-12-06T08:32:27.225" v="11" actId="2696"/>
        <pc:sldMkLst>
          <pc:docMk/>
          <pc:sldMk cId="1462962501" sldId="289"/>
        </pc:sldMkLst>
      </pc:sldChg>
      <pc:sldChg chg="del">
        <pc:chgData name="Paola Berdugo" userId="1abc0ca9-cda9-412d-976c-cb71e96fd1a1" providerId="ADAL" clId="{4858FAB2-66ED-4096-90F1-36C5F397230D}" dt="2024-12-06T08:32:29.443" v="12" actId="2696"/>
        <pc:sldMkLst>
          <pc:docMk/>
          <pc:sldMk cId="559688672" sldId="290"/>
        </pc:sldMkLst>
      </pc:sldChg>
      <pc:sldChg chg="del">
        <pc:chgData name="Paola Berdugo" userId="1abc0ca9-cda9-412d-976c-cb71e96fd1a1" providerId="ADAL" clId="{4858FAB2-66ED-4096-90F1-36C5F397230D}" dt="2024-12-06T08:32:31.881" v="13" actId="2696"/>
        <pc:sldMkLst>
          <pc:docMk/>
          <pc:sldMk cId="759348681" sldId="291"/>
        </pc:sldMkLst>
      </pc:sldChg>
      <pc:sldChg chg="del">
        <pc:chgData name="Paola Berdugo" userId="1abc0ca9-cda9-412d-976c-cb71e96fd1a1" providerId="ADAL" clId="{4858FAB2-66ED-4096-90F1-36C5F397230D}" dt="2024-12-06T08:32:33.950" v="14" actId="2696"/>
        <pc:sldMkLst>
          <pc:docMk/>
          <pc:sldMk cId="4172447786" sldId="292"/>
        </pc:sldMkLst>
      </pc:sldChg>
      <pc:sldChg chg="del">
        <pc:chgData name="Paola Berdugo" userId="1abc0ca9-cda9-412d-976c-cb71e96fd1a1" providerId="ADAL" clId="{4858FAB2-66ED-4096-90F1-36C5F397230D}" dt="2024-12-06T08:32:44.298" v="15" actId="2696"/>
        <pc:sldMkLst>
          <pc:docMk/>
          <pc:sldMk cId="590792788" sldId="294"/>
        </pc:sldMkLst>
      </pc:sldChg>
      <pc:sldChg chg="del">
        <pc:chgData name="Paola Berdugo" userId="1abc0ca9-cda9-412d-976c-cb71e96fd1a1" providerId="ADAL" clId="{4858FAB2-66ED-4096-90F1-36C5F397230D}" dt="2024-12-06T08:31:39.356" v="0" actId="2696"/>
        <pc:sldMkLst>
          <pc:docMk/>
          <pc:sldMk cId="3998641392" sldId="295"/>
        </pc:sldMkLst>
      </pc:sldChg>
      <pc:sldChg chg="del">
        <pc:chgData name="Paola Berdugo" userId="1abc0ca9-cda9-412d-976c-cb71e96fd1a1" providerId="ADAL" clId="{4858FAB2-66ED-4096-90F1-36C5F397230D}" dt="2024-12-06T08:32:47.322" v="16" actId="2696"/>
        <pc:sldMkLst>
          <pc:docMk/>
          <pc:sldMk cId="407802377" sldId="296"/>
        </pc:sldMkLst>
      </pc:sldChg>
      <pc:sldChg chg="del">
        <pc:chgData name="Paola Berdugo" userId="1abc0ca9-cda9-412d-976c-cb71e96fd1a1" providerId="ADAL" clId="{4858FAB2-66ED-4096-90F1-36C5F397230D}" dt="2024-12-06T08:32:04.397" v="3" actId="2696"/>
        <pc:sldMkLst>
          <pc:docMk/>
          <pc:sldMk cId="699995678" sldId="30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8056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60" cy="498056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r">
              <a:defRPr sz="1300"/>
            </a:lvl1pPr>
          </a:lstStyle>
          <a:p>
            <a:fld id="{828C8383-9E20-41E7-8775-EFB44BBA582D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8054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60" cy="498054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r">
              <a:defRPr sz="1300"/>
            </a:lvl1pPr>
          </a:lstStyle>
          <a:p>
            <a:fld id="{914C245F-3919-4F89-9F27-415083536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9730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r">
              <a:defRPr sz="1300"/>
            </a:lvl1pPr>
          </a:lstStyle>
          <a:p>
            <a:fld id="{FAC38DAB-D5B7-4271-AC1A-569C966B593F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3" tIns="47781" rIns="95563" bIns="4778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5563" tIns="47781" rIns="95563" bIns="47781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r">
              <a:defRPr sz="1300"/>
            </a:lvl1pPr>
          </a:lstStyle>
          <a:p>
            <a:fld id="{10FDD6E3-F9E9-4190-9D44-87DF4A949A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49495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7343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21AD168-406D-42D9-9240-BADCF72CB09B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D4D3E31-7082-4B85-8488-D2F30D905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732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331E1F8-1443-4302-AF4B-5B4D8EF4ABEE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D4D3E31-7082-4B85-8488-D2F30D905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227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61C7EA0-1BD3-4725-8CCE-50A4C5472FCA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D4D3E31-7082-4B85-8488-D2F30D905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2251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C86855D-3921-46D0-8F73-5164FC83A64A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4101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62" y="6265996"/>
            <a:ext cx="2496277" cy="58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57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23347B9-CDA4-43AB-A4AC-2C0CE65D1D82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5746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35A6EF8-5725-496D-B55C-5E39CD380A11}" type="datetime1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019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50E80F4-A804-4211-9A36-C368B6E847FD}" type="datetime1">
              <a:rPr lang="fr-FR" smtClean="0"/>
              <a:t>06/12/2024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451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4E1D03E-79EC-4665-8E5D-387E96289FA0}" type="datetime1">
              <a:rPr lang="fr-FR" smtClean="0"/>
              <a:t>06/12/2024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217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695219C3-1EAB-4DEC-AD76-DEE52B6DEFFA}" type="datetime1">
              <a:rPr lang="fr-FR" smtClean="0"/>
              <a:t>06/12/2024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58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9AD06562-7A64-42A3-AEFD-1DE6680DAD45}" type="datetime1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451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BDA65DC-5FB5-48AC-B53A-E9AD79F5F8A6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D4D3E31-7082-4B85-8488-D2F30D905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2431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454D935-6F08-4F49-BB18-A99159BCC0AE}" type="datetime1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484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B56FC2C-DB81-48D8-A375-D2AEE1BC4F9B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3788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BFD1DD9-58AF-41FB-A542-4BF236417048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8610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08E2A6-C454-4774-AF64-4D3A51BB6367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9599-F418-4028-BEA6-33E7ED704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6411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08E2A6-C454-4774-AF64-4D3A51BB6367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9599-F418-4028-BEA6-33E7ED704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1716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08E2A6-C454-4774-AF64-4D3A51BB6367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9599-F418-4028-BEA6-33E7ED704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0622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08E2A6-C454-4774-AF64-4D3A51BB6367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9599-F418-4028-BEA6-33E7ED704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88948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08E2A6-C454-4774-AF64-4D3A51BB6367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9599-F418-4028-BEA6-33E7ED704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8089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08E2A6-C454-4774-AF64-4D3A51BB6367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9599-F418-4028-BEA6-33E7ED704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1282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08E2A6-C454-4774-AF64-4D3A51BB6367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9599-F418-4028-BEA6-33E7ED704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1866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CF1FE8E-A929-4517-8250-65D294A649C4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D4D3E31-7082-4B85-8488-D2F30D905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9689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08E2A6-C454-4774-AF64-4D3A51BB6367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9599-F418-4028-BEA6-33E7ED704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5063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08E2A6-C454-4774-AF64-4D3A51BB6367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9599-F418-4028-BEA6-33E7ED704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73764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08E2A6-C454-4774-AF64-4D3A51BB6367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9599-F418-4028-BEA6-33E7ED704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3251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08E2A6-C454-4774-AF64-4D3A51BB6367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9599-F418-4028-BEA6-33E7ED704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712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26436F0-CBD2-475A-87CE-DADE6B2DD684}" type="datetime1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D4D3E31-7082-4B85-8488-D2F30D905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190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38C9366-3741-4A4C-814C-8312224AABDE}" type="datetime1">
              <a:rPr lang="fr-FR" smtClean="0"/>
              <a:t>06/12/2024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D4D3E31-7082-4B85-8488-D2F30D905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214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D2ACBD4-B69D-4E7D-A434-69AAEA1ED606}" type="datetime1">
              <a:rPr lang="fr-FR" smtClean="0"/>
              <a:t>06/12/2024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D4D3E31-7082-4B85-8488-D2F30D905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5456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693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2A651B4-718A-4F8C-9755-59A28C7E7514}" type="datetime1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D4D3E31-7082-4B85-8488-D2F30D905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837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9191238-898F-4062-91EE-3349FEEF2192}" type="datetime1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D4D3E31-7082-4B85-8488-D2F30D905C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48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003" y="752"/>
            <a:ext cx="5284981" cy="122834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2348880"/>
            <a:ext cx="12192000" cy="24482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265220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609195" y="638132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FD8C40DE-1193-4AA3-81FB-2A07452284F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0416480" y="6495540"/>
            <a:ext cx="1775520" cy="14401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245641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556792"/>
            <a:ext cx="12192000" cy="22322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370" y="5704246"/>
            <a:ext cx="4647261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921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DMPS@univ-paris1.fr" TargetMode="External"/><Relationship Id="rId2" Type="http://schemas.openxmlformats.org/officeDocument/2006/relationships/hyperlink" Target="https://ed-management.pantheonsorbonne.fr/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recherche.pantheonsorbonne.fr/doctorat-hdr/college-ecoles-doctorales" TargetMode="External"/><Relationship Id="rId4" Type="http://schemas.openxmlformats.org/officeDocument/2006/relationships/hyperlink" Target="https://ed-management.pantheonsorbonne.fr/doctorat/offre-formation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ompte.univ-paris1.fr/compte/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cours.univ-paris1.fr/course/view.php?id=40839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aphael.Haget@iae.pantheonsorbonne.fr" TargetMode="External"/><Relationship Id="rId2" Type="http://schemas.openxmlformats.org/officeDocument/2006/relationships/hyperlink" Target="mailto:Doctorat@iae.pantheonsorbonne.fr" TargetMode="External"/><Relationship Id="rId1" Type="http://schemas.openxmlformats.org/officeDocument/2006/relationships/slideLayout" Target="../slideLayouts/slideLayout18.xml"/><Relationship Id="rId5" Type="http://schemas.openxmlformats.org/officeDocument/2006/relationships/hyperlink" Target="mailto:florent.noel@iae.pantheonsorbonne.fr" TargetMode="External"/><Relationship Id="rId4" Type="http://schemas.openxmlformats.org/officeDocument/2006/relationships/hyperlink" Target="mailto:paola.berdugo@iae.pantheonsorbonne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19536" y="2492896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dirty="0">
                <a:solidFill>
                  <a:schemeClr val="bg1"/>
                </a:solidFill>
                <a:latin typeface="Franklin Gothic Demi" panose="020B0703020102020204" pitchFamily="34" charset="0"/>
              </a:rPr>
              <a:t>DOCTORAT Sciences de Gestion</a:t>
            </a:r>
            <a:endParaRPr lang="fr-FR" sz="2000" i="1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94380" y="3356992"/>
            <a:ext cx="2520280" cy="21602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7740632" y="369835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>
                <a:solidFill>
                  <a:schemeClr val="bg1"/>
                </a:solidFill>
                <a:latin typeface="Franklin Gothic Book" panose="020B0503020102020204" pitchFamily="34" charset="0"/>
              </a:rPr>
              <a:t>2024/2025</a:t>
            </a:r>
            <a:endParaRPr lang="fr-FR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382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87275" y="260648"/>
            <a:ext cx="8366720" cy="1143000"/>
          </a:xfrm>
        </p:spPr>
        <p:txBody>
          <a:bodyPr/>
          <a:lstStyle/>
          <a:p>
            <a:r>
              <a:rPr lang="fr-FR" sz="3600" b="1" dirty="0">
                <a:solidFill>
                  <a:srgbClr val="002060"/>
                </a:solidFill>
              </a:rPr>
              <a:t>l’université Paris 1 Panthéon-Sorbonne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2</a:t>
            </a:fld>
            <a:endParaRPr lang="fr-FR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4AF5DC7F-4C7C-D17C-1A6B-10233A330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403648"/>
            <a:ext cx="10153128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fr-FR" sz="2800" b="1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fr-FR" sz="2800" b="1" dirty="0">
                <a:solidFill>
                  <a:srgbClr val="002060"/>
                </a:solidFill>
                <a:hlinkClick r:id="rId2"/>
              </a:rPr>
              <a:t>Ecole Doctorale Management </a:t>
            </a:r>
            <a:r>
              <a:rPr lang="fr-FR" sz="2800" b="1" dirty="0" err="1">
                <a:solidFill>
                  <a:srgbClr val="002060"/>
                </a:solidFill>
                <a:hlinkClick r:id="rId2"/>
              </a:rPr>
              <a:t>Pantheon</a:t>
            </a:r>
            <a:r>
              <a:rPr lang="fr-FR" sz="2800" b="1" dirty="0">
                <a:solidFill>
                  <a:srgbClr val="002060"/>
                </a:solidFill>
                <a:hlinkClick r:id="rId2"/>
              </a:rPr>
              <a:t>-Sorbonne (ED559)</a:t>
            </a:r>
            <a:endParaRPr lang="fr-FR" sz="2800" b="1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800" b="1" dirty="0">
                <a:solidFill>
                  <a:srgbClr val="002060"/>
                </a:solidFill>
              </a:rPr>
              <a:t>     Responsable administratif : </a:t>
            </a:r>
            <a:r>
              <a:rPr lang="fr-FR" sz="2800" b="1" dirty="0" err="1">
                <a:solidFill>
                  <a:srgbClr val="002060"/>
                </a:solidFill>
              </a:rPr>
              <a:t>Loic</a:t>
            </a:r>
            <a:r>
              <a:rPr lang="fr-FR" sz="2800" b="1" dirty="0">
                <a:solidFill>
                  <a:srgbClr val="002060"/>
                </a:solidFill>
              </a:rPr>
              <a:t> Sorel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800" b="1" dirty="0">
                <a:solidFill>
                  <a:srgbClr val="002060"/>
                </a:solidFill>
              </a:rPr>
              <a:t>     </a:t>
            </a:r>
            <a:r>
              <a:rPr lang="fr-FR" sz="2800" b="1" dirty="0">
                <a:solidFill>
                  <a:srgbClr val="002060"/>
                </a:solidFill>
                <a:hlinkClick r:id="rId3"/>
              </a:rPr>
              <a:t>EDMPS@univ-paris1.fr</a:t>
            </a:r>
            <a:r>
              <a:rPr lang="fr-FR" sz="2800" b="1" dirty="0">
                <a:solidFill>
                  <a:srgbClr val="002060"/>
                </a:solidFill>
              </a:rPr>
              <a:t>  Tél. +33 1 40 46 28 73</a:t>
            </a:r>
          </a:p>
          <a:p>
            <a:pPr marL="0" indent="0">
              <a:spcBef>
                <a:spcPts val="0"/>
              </a:spcBef>
              <a:buNone/>
            </a:pPr>
            <a:endParaRPr lang="fr-FR" sz="2800" b="1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fr-FR" sz="2800" b="1" dirty="0">
                <a:solidFill>
                  <a:srgbClr val="002060"/>
                </a:solidFill>
                <a:hlinkClick r:id="rId4"/>
              </a:rPr>
              <a:t>Offre de formation de l’EDMPS</a:t>
            </a:r>
            <a:endParaRPr lang="fr-FR" sz="2800" b="1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2800" b="1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fr-FR" sz="2800" b="1" dirty="0">
                <a:solidFill>
                  <a:srgbClr val="002060"/>
                </a:solidFill>
                <a:hlinkClick r:id="rId5"/>
              </a:rPr>
              <a:t>Le collège des écoles doctorales</a:t>
            </a:r>
            <a:endParaRPr lang="fr-FR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FR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556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F78CCE-A4E1-FC27-806F-22313A85B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fr-FR" sz="2800" b="0" i="0" u="none" strike="noStrike" baseline="0" dirty="0"/>
              <a:t>Dès réception de votre carte étudiante, il est nécessaire d</a:t>
            </a:r>
            <a:r>
              <a:rPr lang="fr-FR" sz="2800" b="1" i="0" u="none" strike="noStrike" baseline="0" dirty="0"/>
              <a:t>’activer votre compte Paris 1 </a:t>
            </a:r>
            <a:r>
              <a:rPr lang="fr-FR" sz="2800" b="0" i="0" u="none" strike="noStrike" baseline="0" dirty="0"/>
              <a:t>via l’espace numérique de travail (ENT) : </a:t>
            </a:r>
            <a:r>
              <a:rPr lang="fr-FR" sz="2800" b="0" i="0" u="none" strike="noStrike" baseline="0" dirty="0">
                <a:hlinkClick r:id="rId2"/>
              </a:rPr>
              <a:t>https://compte.univ-paris1.fr/compte/</a:t>
            </a:r>
            <a:r>
              <a:rPr lang="fr-FR" sz="2800" b="0" i="0" u="none" strike="noStrike" baseline="0" dirty="0"/>
              <a:t> </a:t>
            </a:r>
          </a:p>
          <a:p>
            <a:pPr marL="0" indent="0" algn="l">
              <a:buNone/>
            </a:pPr>
            <a:r>
              <a:rPr lang="fr-FR" sz="2800" b="1" i="0" u="none" strike="noStrike" baseline="0" dirty="0"/>
              <a:t>pour accéder à votre messagerie électronique ainsi qu’à un ensemble de services en ligne mis à votre disposition </a:t>
            </a:r>
            <a:r>
              <a:rPr lang="fr-FR" sz="2800" b="0" i="0" u="none" strike="noStrike" baseline="0" dirty="0"/>
              <a:t>par l’université Paris 1 Panthéon-Sorbonne : EPI (espaces interactifs pédagogiques), espace de stockage personnel, annuaire de Paris 1, wifi </a:t>
            </a:r>
            <a:r>
              <a:rPr lang="fr-FR" sz="2800" b="0" i="0" u="none" strike="noStrike" baseline="0" dirty="0" err="1"/>
              <a:t>Eduspot</a:t>
            </a:r>
            <a:r>
              <a:rPr lang="fr-FR" sz="2800" b="0" i="0" u="none" strike="noStrike" baseline="0" dirty="0"/>
              <a:t> ou </a:t>
            </a:r>
            <a:r>
              <a:rPr lang="fr-FR" sz="2800" b="0" i="0" u="none" strike="noStrike" baseline="0" dirty="0" err="1"/>
              <a:t>Eduroam</a:t>
            </a:r>
            <a:r>
              <a:rPr lang="fr-FR" sz="2800" b="0" i="0" u="none" strike="noStrike" baseline="0" dirty="0"/>
              <a:t>, Office 365, etc.</a:t>
            </a:r>
            <a:endParaRPr lang="fr-FR" sz="28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473853C-81FD-10FD-03A7-673DE1354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3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BD243105-8E93-700D-7877-454939EB3436}"/>
              </a:ext>
            </a:extLst>
          </p:cNvPr>
          <p:cNvSpPr txBox="1">
            <a:spLocks/>
          </p:cNvSpPr>
          <p:nvPr/>
        </p:nvSpPr>
        <p:spPr>
          <a:xfrm>
            <a:off x="762000" y="427038"/>
            <a:ext cx="109728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effectLst/>
              </a:rPr>
              <a:t>Mon compte Paris 1 Panthéon-Sorbonne</a:t>
            </a:r>
          </a:p>
        </p:txBody>
      </p:sp>
    </p:spTree>
    <p:extLst>
      <p:ext uri="{BB962C8B-B14F-4D97-AF65-F5344CB8AC3E}">
        <p14:creationId xmlns:p14="http://schemas.microsoft.com/office/powerpoint/2010/main" val="2132033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space réservé du contenu 9">
            <a:extLst>
              <a:ext uri="{FF2B5EF4-FFF2-40B4-BE49-F238E27FC236}">
                <a16:creationId xmlns:a16="http://schemas.microsoft.com/office/drawing/2014/main" id="{F0C5A1C6-BF66-2506-807F-AC719FE00A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02392" y="296150"/>
            <a:ext cx="2703205" cy="1091935"/>
          </a:xfr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B1DB0DB-7588-E4B7-DE82-DC4FE5918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4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5DBD586C-1BB9-F71A-4FED-6E2ECAB9B43B}"/>
              </a:ext>
            </a:extLst>
          </p:cNvPr>
          <p:cNvSpPr txBox="1">
            <a:spLocks/>
          </p:cNvSpPr>
          <p:nvPr/>
        </p:nvSpPr>
        <p:spPr>
          <a:xfrm>
            <a:off x="762000" y="427038"/>
            <a:ext cx="109728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/>
              <a:t>Ressources électroniques </a:t>
            </a:r>
            <a:endParaRPr lang="fr-FR" sz="3600" b="1" dirty="0">
              <a:effectLst/>
            </a:endParaRP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97EA776B-D0A9-58AC-0CA0-09E9201332D3}"/>
              </a:ext>
            </a:extLst>
          </p:cNvPr>
          <p:cNvSpPr txBox="1">
            <a:spLocks/>
          </p:cNvSpPr>
          <p:nvPr/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>
                <a:solidFill>
                  <a:srgbClr val="002060"/>
                </a:solidFill>
              </a:rPr>
              <a:t>Une fois votre compte Paris 1 activé, vous aurez la possibilité d’accéder à l’ensemble des ressources disponibles pour les étudiants et chercheurs de l’Université Paris 1. </a:t>
            </a:r>
          </a:p>
          <a:p>
            <a:pPr marL="0" indent="0">
              <a:buFont typeface="Arial" panose="020B0604020202020204" pitchFamily="34" charset="0"/>
              <a:buNone/>
            </a:pPr>
            <a:br>
              <a:rPr lang="fr-FR" sz="2800" dirty="0">
                <a:solidFill>
                  <a:srgbClr val="002060"/>
                </a:solidFill>
              </a:rPr>
            </a:br>
            <a:r>
              <a:rPr lang="fr-FR" sz="2800" dirty="0">
                <a:solidFill>
                  <a:srgbClr val="002060"/>
                </a:solidFill>
                <a:sym typeface="Wingdings" panose="05000000000000000000" pitchFamily="2" charset="2"/>
              </a:rPr>
              <a:t> </a:t>
            </a:r>
            <a:r>
              <a:rPr lang="fr-FR" sz="2800" dirty="0">
                <a:solidFill>
                  <a:srgbClr val="002060"/>
                </a:solidFill>
              </a:rPr>
              <a:t>Pour cela, utilisez l’application </a:t>
            </a:r>
            <a:r>
              <a:rPr lang="fr-FR" sz="2800" b="1" dirty="0">
                <a:solidFill>
                  <a:srgbClr val="002060"/>
                </a:solidFill>
              </a:rPr>
              <a:t>Mikado</a:t>
            </a:r>
            <a:r>
              <a:rPr lang="fr-FR" sz="2800" dirty="0">
                <a:solidFill>
                  <a:srgbClr val="002060"/>
                </a:solidFill>
              </a:rPr>
              <a:t> </a:t>
            </a:r>
            <a:br>
              <a:rPr lang="fr-FR" sz="2800" dirty="0">
                <a:solidFill>
                  <a:srgbClr val="002060"/>
                </a:solidFill>
              </a:rPr>
            </a:br>
            <a:r>
              <a:rPr lang="fr-FR" sz="2800" dirty="0">
                <a:solidFill>
                  <a:srgbClr val="002060"/>
                </a:solidFill>
              </a:rPr>
              <a:t>Vous pouvez y accéder à partir de de votre espace Paris 1 (ENT), ou directement ici : mikado.univ-paris1.fr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681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space réservé du contenu 9">
            <a:extLst>
              <a:ext uri="{FF2B5EF4-FFF2-40B4-BE49-F238E27FC236}">
                <a16:creationId xmlns:a16="http://schemas.microsoft.com/office/drawing/2014/main" id="{F0C5A1C6-BF66-2506-807F-AC719FE00A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02392" y="296150"/>
            <a:ext cx="2703205" cy="1091935"/>
          </a:xfr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B1DB0DB-7588-E4B7-DE82-DC4FE5918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5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5DBD586C-1BB9-F71A-4FED-6E2ECAB9B43B}"/>
              </a:ext>
            </a:extLst>
          </p:cNvPr>
          <p:cNvSpPr txBox="1">
            <a:spLocks/>
          </p:cNvSpPr>
          <p:nvPr/>
        </p:nvSpPr>
        <p:spPr>
          <a:xfrm>
            <a:off x="762000" y="427038"/>
            <a:ext cx="109728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/>
              <a:t>Ressources électroniques </a:t>
            </a:r>
            <a:endParaRPr lang="fr-FR" sz="3600" b="1" dirty="0">
              <a:effectLst/>
            </a:endParaRP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97EA776B-D0A9-58AC-0CA0-09E9201332D3}"/>
              </a:ext>
            </a:extLst>
          </p:cNvPr>
          <p:cNvSpPr txBox="1">
            <a:spLocks/>
          </p:cNvSpPr>
          <p:nvPr/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2800" b="1" dirty="0">
              <a:solidFill>
                <a:srgbClr val="00206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85EEB33-D108-2AEB-0006-7E1DFBACB0F8}"/>
              </a:ext>
            </a:extLst>
          </p:cNvPr>
          <p:cNvSpPr txBox="1"/>
          <p:nvPr/>
        </p:nvSpPr>
        <p:spPr>
          <a:xfrm>
            <a:off x="609600" y="1825202"/>
            <a:ext cx="1067097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002060"/>
                </a:solidFill>
              </a:rPr>
              <a:t>Mikado donne accès à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</a:rPr>
              <a:t>Des bases de données (comme Cairn ou Business Source Complete par exemple) françaises comme internationales.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</a:rPr>
              <a:t>Articles, ouvrages en ligne, thèses,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</a:rPr>
              <a:t>Ouvrages papier – disponibilités dans les bibliothèques de Paris 1</a:t>
            </a:r>
          </a:p>
        </p:txBody>
      </p:sp>
    </p:spTree>
    <p:extLst>
      <p:ext uri="{BB962C8B-B14F-4D97-AF65-F5344CB8AC3E}">
        <p14:creationId xmlns:p14="http://schemas.microsoft.com/office/powerpoint/2010/main" val="1114458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867708-ACD3-C2DD-84F4-83A94CA61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solidFill>
                  <a:srgbClr val="002060"/>
                </a:solidFill>
              </a:rPr>
              <a:t>Accès à l’agenda Partagé de la Recherche</a:t>
            </a:r>
            <a:br>
              <a:rPr lang="fr-FR" sz="4400" b="1" dirty="0">
                <a:solidFill>
                  <a:srgbClr val="002060"/>
                </a:solidFill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893B28-C89B-6111-7881-25613D178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/>
              <a:t>Les membres du laboratoire ont accès à un agenda partagé</a:t>
            </a:r>
          </a:p>
          <a:p>
            <a:r>
              <a:rPr lang="fr-FR" sz="2800" dirty="0"/>
              <a:t>Cet agenda regroupe tous les événements organisés par le labo (conférences, séminaires, workshops, ateliers d'écritures, cours de l'école doctorale, soutenances de thèses, etc.)</a:t>
            </a:r>
          </a:p>
          <a:p>
            <a:r>
              <a:rPr lang="fr-FR" sz="2800" dirty="0"/>
              <a:t>Pour le consulter, il est nécessaire d'avoir activé son compte Paris I</a:t>
            </a:r>
          </a:p>
          <a:p>
            <a:r>
              <a:rPr lang="fr-FR" sz="2800" dirty="0"/>
              <a:t>Un mail contenant la procédure d'accès vous a été envoyé</a:t>
            </a:r>
          </a:p>
          <a:p>
            <a:r>
              <a:rPr lang="fr-FR" sz="2800" dirty="0"/>
              <a:t>En cas de difficulté contacter Raphaël Haget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ED2813-B948-6790-81B1-3FEB6D96C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40DE-1193-4AA3-81FB-2A07452284F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749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solidFill>
                  <a:srgbClr val="002060"/>
                </a:solidFill>
              </a:rPr>
              <a:t>Accès Espace Pédagogique Interactif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7368" y="1600201"/>
            <a:ext cx="10153128" cy="4525963"/>
          </a:xfrm>
        </p:spPr>
        <p:txBody>
          <a:bodyPr/>
          <a:lstStyle/>
          <a:p>
            <a:endParaRPr lang="fr-FR" sz="2800" b="1" dirty="0">
              <a:solidFill>
                <a:srgbClr val="002060"/>
              </a:solidFill>
            </a:endParaRPr>
          </a:p>
          <a:p>
            <a:r>
              <a:rPr lang="fr-FR" sz="2800" b="1" dirty="0">
                <a:hlinkClick r:id="rId2"/>
              </a:rPr>
              <a:t>https://cours.univ-paris1.fr/course/view.php?id=40839</a:t>
            </a:r>
            <a:endParaRPr lang="fr-FR" sz="2800" b="1" dirty="0"/>
          </a:p>
          <a:p>
            <a:pPr marL="0" indent="0">
              <a:buNone/>
            </a:pPr>
            <a:endParaRPr lang="fr-FR" sz="2800" b="1" dirty="0">
              <a:solidFill>
                <a:srgbClr val="002060"/>
              </a:solidFill>
            </a:endParaRPr>
          </a:p>
          <a:p>
            <a:r>
              <a:rPr lang="fr-FR" sz="2800" b="1" dirty="0">
                <a:solidFill>
                  <a:srgbClr val="002060"/>
                </a:solidFill>
              </a:rPr>
              <a:t>Utiliser vos identifiants Paris 1 pour vous connecter à l’EPI </a:t>
            </a:r>
          </a:p>
          <a:p>
            <a:endParaRPr lang="fr-FR" sz="2800" b="1" dirty="0">
              <a:solidFill>
                <a:srgbClr val="002060"/>
              </a:solidFill>
            </a:endParaRPr>
          </a:p>
          <a:p>
            <a:r>
              <a:rPr lang="fr-FR" sz="2800" b="1" dirty="0">
                <a:solidFill>
                  <a:srgbClr val="002060"/>
                </a:solidFill>
              </a:rPr>
              <a:t>Mot de passe : doctoratiae2024</a:t>
            </a:r>
          </a:p>
        </p:txBody>
      </p:sp>
      <p:pic>
        <p:nvPicPr>
          <p:cNvPr id="7" name="Image 6">
            <a:hlinkClick r:id="rId2"/>
            <a:extLst>
              <a:ext uri="{FF2B5EF4-FFF2-40B4-BE49-F238E27FC236}">
                <a16:creationId xmlns:a16="http://schemas.microsoft.com/office/drawing/2014/main" id="{A4DD5F7D-A341-D7B5-E7B7-81E475F16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8432" y="4293096"/>
            <a:ext cx="2462064" cy="105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192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3392" y="620688"/>
            <a:ext cx="1173730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Contacts LAB IAE Paris-Sorbonne :  </a:t>
            </a:r>
          </a:p>
          <a:p>
            <a:endParaRPr lang="fr-FR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Assistant Doctorat, </a:t>
            </a:r>
            <a:r>
              <a:rPr lang="fr-F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Christophe </a:t>
            </a:r>
            <a:r>
              <a:rPr lang="fr-FR" sz="2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Fustini</a:t>
            </a:r>
            <a:r>
              <a:rPr lang="fr-F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Doctorat@iae.pantheonsorbonne.fr</a:t>
            </a:r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- 01 44 08 11 79</a:t>
            </a:r>
          </a:p>
          <a:p>
            <a:endParaRPr lang="fr-FR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Ingénieur d’études, </a:t>
            </a:r>
            <a:r>
              <a:rPr lang="fr-F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Raphael </a:t>
            </a:r>
            <a:r>
              <a:rPr lang="fr-FR" sz="2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Haget</a:t>
            </a:r>
            <a:r>
              <a:rPr lang="fr-F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Raphael.Haget@iae.pantheonsorbonne.fr</a:t>
            </a:r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- 01 44 08 11 80</a:t>
            </a:r>
          </a:p>
          <a:p>
            <a:endParaRPr lang="fr-FR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Responsable Administrative, </a:t>
            </a:r>
            <a:r>
              <a:rPr lang="fr-F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Paola Berdugo </a:t>
            </a:r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paola.berdugo@iae.pantheonsorbonne.fr</a:t>
            </a:r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- 01 44 08 11 78</a:t>
            </a:r>
          </a:p>
          <a:p>
            <a:endParaRPr lang="fr-FR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Directeur délégué à la Recherche, </a:t>
            </a:r>
            <a:r>
              <a:rPr lang="fr-F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Florent Noël </a:t>
            </a:r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florent.noel@iae.pantheonsorbonne.fr</a:t>
            </a:r>
            <a:r>
              <a:rPr lang="fr-FR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fr-FR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br>
              <a:rPr lang="fr-FR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385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7ca240a-f76c-4303-ae04-dca0b52eb616">
      <Terms xmlns="http://schemas.microsoft.com/office/infopath/2007/PartnerControls"/>
    </lcf76f155ced4ddcb4097134ff3c332f>
    <TaxCatchAll xmlns="10d26e31-3e6d-4bc1-8210-254c8b5ddd0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323808AD8235409E920126FA1F188C" ma:contentTypeVersion="12" ma:contentTypeDescription="Crée un document." ma:contentTypeScope="" ma:versionID="1abdc8e6a507716e700584506db3fe56">
  <xsd:schema xmlns:xsd="http://www.w3.org/2001/XMLSchema" xmlns:xs="http://www.w3.org/2001/XMLSchema" xmlns:p="http://schemas.microsoft.com/office/2006/metadata/properties" xmlns:ns2="97ca240a-f76c-4303-ae04-dca0b52eb616" xmlns:ns3="10d26e31-3e6d-4bc1-8210-254c8b5ddd00" targetNamespace="http://schemas.microsoft.com/office/2006/metadata/properties" ma:root="true" ma:fieldsID="d881e9f078eb54682728d415403a64c1" ns2:_="" ns3:_="">
    <xsd:import namespace="97ca240a-f76c-4303-ae04-dca0b52eb616"/>
    <xsd:import namespace="10d26e31-3e6d-4bc1-8210-254c8b5dd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a240a-f76c-4303-ae04-dca0b52eb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e52cd025-d351-4196-ab85-e6b2318029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d26e31-3e6d-4bc1-8210-254c8b5ddd0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a1f9e0e-63cb-4182-81cd-d8a1e85f9c9a}" ma:internalName="TaxCatchAll" ma:showField="CatchAllData" ma:web="10d26e31-3e6d-4bc1-8210-254c8b5dd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91DB94-9E02-4CE9-B5E0-5DBB3EB709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59FC01-65CA-4F4C-A9CC-5451E6BD3D37}">
  <ds:schemaRefs>
    <ds:schemaRef ds:uri="http://schemas.microsoft.com/office/2006/metadata/properties"/>
    <ds:schemaRef ds:uri="http://schemas.microsoft.com/office/infopath/2007/PartnerControls"/>
    <ds:schemaRef ds:uri="97ca240a-f76c-4303-ae04-dca0b52eb616"/>
    <ds:schemaRef ds:uri="10d26e31-3e6d-4bc1-8210-254c8b5ddd00"/>
  </ds:schemaRefs>
</ds:datastoreItem>
</file>

<file path=customXml/itemProps3.xml><?xml version="1.0" encoding="utf-8"?>
<ds:datastoreItem xmlns:ds="http://schemas.openxmlformats.org/officeDocument/2006/customXml" ds:itemID="{5E671C27-8674-44EA-9148-7004D1916D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a240a-f76c-4303-ae04-dca0b52eb616"/>
    <ds:schemaRef ds:uri="10d26e31-3e6d-4bc1-8210-254c8b5ddd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448</Words>
  <Application>Microsoft Office PowerPoint</Application>
  <PresentationFormat>Grand écran</PresentationFormat>
  <Paragraphs>52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Calibri</vt:lpstr>
      <vt:lpstr>Franklin Gothic Book</vt:lpstr>
      <vt:lpstr>Franklin Gothic Demi</vt:lpstr>
      <vt:lpstr>Wingdings</vt:lpstr>
      <vt:lpstr>Thème Office</vt:lpstr>
      <vt:lpstr>Conception personnalisée</vt:lpstr>
      <vt:lpstr>1_Conception personnalisée</vt:lpstr>
      <vt:lpstr>Présentation PowerPoint</vt:lpstr>
      <vt:lpstr>l’université Paris 1 Panthéon-Sorbonne</vt:lpstr>
      <vt:lpstr>Présentation PowerPoint</vt:lpstr>
      <vt:lpstr>Présentation PowerPoint</vt:lpstr>
      <vt:lpstr>Présentation PowerPoint</vt:lpstr>
      <vt:lpstr>Accès à l’agenda Partagé de la Recherche </vt:lpstr>
      <vt:lpstr>Accès Espace Pédagogique Interactif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</dc:creator>
  <cp:lastModifiedBy>Paola Berdugo</cp:lastModifiedBy>
  <cp:revision>47</cp:revision>
  <cp:lastPrinted>2023-12-11T15:46:08Z</cp:lastPrinted>
  <dcterms:created xsi:type="dcterms:W3CDTF">2017-03-28T10:02:06Z</dcterms:created>
  <dcterms:modified xsi:type="dcterms:W3CDTF">2024-12-06T08:32:56Z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0x010100E9323808AD8235409E920126FA1F188C</vt:lpwstr>
  </property>
  <property fmtid="{D5CDD505-2E9C-101B-9397-08002B2CF9AE}" pid="3" name="MSIP_Label_d5c20be7-c3a5-46e3-9158-fa8a02ce2395_Enabled">
    <vt:lpwstr>true</vt:lpwstr>
  </property>
  <property fmtid="{D5CDD505-2E9C-101B-9397-08002B2CF9AE}" pid="4" name="MSIP_Label_d5c20be7-c3a5-46e3-9158-fa8a02ce2395_SetDate">
    <vt:lpwstr>2024-10-23T10:28:14Z</vt:lpwstr>
  </property>
  <property fmtid="{D5CDD505-2E9C-101B-9397-08002B2CF9AE}" pid="5" name="MSIP_Label_d5c20be7-c3a5-46e3-9158-fa8a02ce2395_Method">
    <vt:lpwstr>Standard</vt:lpwstr>
  </property>
  <property fmtid="{D5CDD505-2E9C-101B-9397-08002B2CF9AE}" pid="6" name="MSIP_Label_d5c20be7-c3a5-46e3-9158-fa8a02ce2395_Name">
    <vt:lpwstr>defa4170-0d19-0005-0004-bc88714345d2</vt:lpwstr>
  </property>
  <property fmtid="{D5CDD505-2E9C-101B-9397-08002B2CF9AE}" pid="7" name="MSIP_Label_d5c20be7-c3a5-46e3-9158-fa8a02ce2395_SiteId">
    <vt:lpwstr>8c6f9078-037e-4261-a583-52a944e55f7f</vt:lpwstr>
  </property>
  <property fmtid="{D5CDD505-2E9C-101B-9397-08002B2CF9AE}" pid="8" name="MSIP_Label_d5c20be7-c3a5-46e3-9158-fa8a02ce2395_ActionId">
    <vt:lpwstr>802590ea-fc7b-439b-81d9-11e24b17dde0</vt:lpwstr>
  </property>
  <property fmtid="{D5CDD505-2E9C-101B-9397-08002B2CF9AE}" pid="9" name="MSIP_Label_d5c20be7-c3a5-46e3-9158-fa8a02ce2395_ContentBits">
    <vt:lpwstr>0</vt:lpwstr>
  </property>
  <property fmtid="{D5CDD505-2E9C-101B-9397-08002B2CF9AE}" pid="10" name="MediaServiceImageTags">
    <vt:lpwstr/>
  </property>
</Properties>
</file>