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363" r:id="rId3"/>
    <p:sldId id="2395" r:id="rId4"/>
    <p:sldId id="2388" r:id="rId5"/>
    <p:sldId id="2396" r:id="rId6"/>
    <p:sldId id="2397" r:id="rId7"/>
    <p:sldId id="2398" r:id="rId8"/>
    <p:sldId id="2399" r:id="rId9"/>
    <p:sldId id="2366" r:id="rId10"/>
    <p:sldId id="2407" r:id="rId11"/>
    <p:sldId id="2400" r:id="rId12"/>
    <p:sldId id="2401" r:id="rId13"/>
    <p:sldId id="2402" r:id="rId14"/>
    <p:sldId id="2403" r:id="rId15"/>
    <p:sldId id="2404" r:id="rId16"/>
    <p:sldId id="2406" r:id="rId17"/>
    <p:sldId id="2380" r:id="rId18"/>
    <p:sldId id="2393" r:id="rId19"/>
    <p:sldId id="2405" r:id="rId20"/>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8C75"/>
    <a:srgbClr val="FF753E"/>
    <a:srgbClr val="228167"/>
    <a:srgbClr val="A6071A"/>
    <a:srgbClr val="DE2623"/>
    <a:srgbClr val="4D4D4D"/>
    <a:srgbClr val="90D0BE"/>
    <a:srgbClr val="4BB5E8"/>
    <a:srgbClr val="66BEA5"/>
    <a:srgbClr val="98D4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635164-DCE8-0545-8ABC-8A8D842593EC}" v="6" dt="2023-05-25T13:03:25.4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27" autoAdjust="0"/>
    <p:restoredTop sz="94696" autoAdjust="0"/>
  </p:normalViewPr>
  <p:slideViewPr>
    <p:cSldViewPr snapToGrid="0">
      <p:cViewPr varScale="1">
        <p:scale>
          <a:sx n="111" d="100"/>
          <a:sy n="111" d="100"/>
        </p:scale>
        <p:origin x="248" y="2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9A557E9-611D-4308-B6C8-051516BF066D}" type="datetimeFigureOut">
              <a:rPr lang="fr-FR" smtClean="0"/>
              <a:t>03/12/2024</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B44382B-C5BC-47EF-9C2A-F03CE4042788}" type="slidenum">
              <a:rPr lang="fr-FR" smtClean="0"/>
              <a:t>‹N°›</a:t>
            </a:fld>
            <a:endParaRPr lang="fr-FR"/>
          </a:p>
        </p:txBody>
      </p:sp>
    </p:spTree>
    <p:extLst>
      <p:ext uri="{BB962C8B-B14F-4D97-AF65-F5344CB8AC3E}">
        <p14:creationId xmlns:p14="http://schemas.microsoft.com/office/powerpoint/2010/main" val="365879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149263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fld id="{77BD35B7-DAF1-5B4D-94FA-36B61FD74AC4}" type="slidenum">
              <a:rPr lang="en-US" altLang="x-none"/>
              <a:pPr/>
              <a:t>11</a:t>
            </a:fld>
            <a:endParaRPr lang="en-US" altLang="x-none"/>
          </a:p>
        </p:txBody>
      </p:sp>
      <p:sp>
        <p:nvSpPr>
          <p:cNvPr id="18433" name="Text Box 1"/>
          <p:cNvSpPr txBox="1">
            <a:spLocks noGrp="1" noRot="1" noChangeAspect="1" noChangeArrowheads="1"/>
          </p:cNvSpPr>
          <p:nvPr>
            <p:ph type="sldImg"/>
          </p:nvPr>
        </p:nvSpPr>
        <p:spPr bwMode="auto">
          <a:xfrm>
            <a:off x="423863" y="1241425"/>
            <a:ext cx="5945187" cy="3344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79767" y="4777195"/>
            <a:ext cx="5433420" cy="39034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2655760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fld id="{77BD35B7-DAF1-5B4D-94FA-36B61FD74AC4}" type="slidenum">
              <a:rPr lang="en-US" altLang="x-none"/>
              <a:pPr/>
              <a:t>12</a:t>
            </a:fld>
            <a:endParaRPr lang="en-US" altLang="x-none"/>
          </a:p>
        </p:txBody>
      </p:sp>
      <p:sp>
        <p:nvSpPr>
          <p:cNvPr id="18433" name="Text Box 1"/>
          <p:cNvSpPr txBox="1">
            <a:spLocks noGrp="1" noRot="1" noChangeAspect="1" noChangeArrowheads="1"/>
          </p:cNvSpPr>
          <p:nvPr>
            <p:ph type="sldImg"/>
          </p:nvPr>
        </p:nvSpPr>
        <p:spPr bwMode="auto">
          <a:xfrm>
            <a:off x="423863" y="1241425"/>
            <a:ext cx="5945187" cy="3344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79767" y="4777195"/>
            <a:ext cx="5433420" cy="39034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369505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fld id="{77BD35B7-DAF1-5B4D-94FA-36B61FD74AC4}" type="slidenum">
              <a:rPr lang="en-US" altLang="x-none"/>
              <a:pPr/>
              <a:t>13</a:t>
            </a:fld>
            <a:endParaRPr lang="en-US" altLang="x-none"/>
          </a:p>
        </p:txBody>
      </p:sp>
      <p:sp>
        <p:nvSpPr>
          <p:cNvPr id="18433" name="Text Box 1"/>
          <p:cNvSpPr txBox="1">
            <a:spLocks noGrp="1" noRot="1" noChangeAspect="1" noChangeArrowheads="1"/>
          </p:cNvSpPr>
          <p:nvPr>
            <p:ph type="sldImg"/>
          </p:nvPr>
        </p:nvSpPr>
        <p:spPr bwMode="auto">
          <a:xfrm>
            <a:off x="423863" y="1241425"/>
            <a:ext cx="5945187" cy="3344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79767" y="4777195"/>
            <a:ext cx="5433420" cy="39034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3082016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fld id="{77BD35B7-DAF1-5B4D-94FA-36B61FD74AC4}" type="slidenum">
              <a:rPr lang="en-US" altLang="x-none"/>
              <a:pPr/>
              <a:t>14</a:t>
            </a:fld>
            <a:endParaRPr lang="en-US" altLang="x-none"/>
          </a:p>
        </p:txBody>
      </p:sp>
      <p:sp>
        <p:nvSpPr>
          <p:cNvPr id="18433" name="Text Box 1"/>
          <p:cNvSpPr txBox="1">
            <a:spLocks noGrp="1" noRot="1" noChangeAspect="1" noChangeArrowheads="1"/>
          </p:cNvSpPr>
          <p:nvPr>
            <p:ph type="sldImg"/>
          </p:nvPr>
        </p:nvSpPr>
        <p:spPr bwMode="auto">
          <a:xfrm>
            <a:off x="423863" y="1241425"/>
            <a:ext cx="5945187" cy="3344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79767" y="4777195"/>
            <a:ext cx="5433420" cy="39034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59189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fld id="{77BD35B7-DAF1-5B4D-94FA-36B61FD74AC4}" type="slidenum">
              <a:rPr lang="en-US" altLang="x-none"/>
              <a:pPr/>
              <a:t>15</a:t>
            </a:fld>
            <a:endParaRPr lang="en-US" altLang="x-none"/>
          </a:p>
        </p:txBody>
      </p:sp>
      <p:sp>
        <p:nvSpPr>
          <p:cNvPr id="18433" name="Text Box 1"/>
          <p:cNvSpPr txBox="1">
            <a:spLocks noGrp="1" noRot="1" noChangeAspect="1" noChangeArrowheads="1"/>
          </p:cNvSpPr>
          <p:nvPr>
            <p:ph type="sldImg"/>
          </p:nvPr>
        </p:nvSpPr>
        <p:spPr bwMode="auto">
          <a:xfrm>
            <a:off x="423863" y="1241425"/>
            <a:ext cx="5945187" cy="3344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79767" y="4777195"/>
            <a:ext cx="5433420" cy="39034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1604347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fld id="{77BD35B7-DAF1-5B4D-94FA-36B61FD74AC4}" type="slidenum">
              <a:rPr lang="en-US" altLang="x-none"/>
              <a:pPr/>
              <a:t>16</a:t>
            </a:fld>
            <a:endParaRPr lang="en-US" altLang="x-none"/>
          </a:p>
        </p:txBody>
      </p:sp>
      <p:sp>
        <p:nvSpPr>
          <p:cNvPr id="18433" name="Text Box 1"/>
          <p:cNvSpPr txBox="1">
            <a:spLocks noGrp="1" noRot="1" noChangeAspect="1" noChangeArrowheads="1"/>
          </p:cNvSpPr>
          <p:nvPr>
            <p:ph type="sldImg"/>
          </p:nvPr>
        </p:nvSpPr>
        <p:spPr bwMode="auto">
          <a:xfrm>
            <a:off x="423863" y="1241425"/>
            <a:ext cx="5945187" cy="3344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79767" y="4777195"/>
            <a:ext cx="5433420" cy="39034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3662937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fld id="{77BD35B7-DAF1-5B4D-94FA-36B61FD74AC4}" type="slidenum">
              <a:rPr lang="en-US" altLang="x-none"/>
              <a:pPr/>
              <a:t>17</a:t>
            </a:fld>
            <a:endParaRPr lang="en-US" altLang="x-none"/>
          </a:p>
        </p:txBody>
      </p:sp>
      <p:sp>
        <p:nvSpPr>
          <p:cNvPr id="18433" name="Text Box 1"/>
          <p:cNvSpPr txBox="1">
            <a:spLocks noGrp="1" noRot="1" noChangeAspect="1" noChangeArrowheads="1"/>
          </p:cNvSpPr>
          <p:nvPr>
            <p:ph type="sldImg"/>
          </p:nvPr>
        </p:nvSpPr>
        <p:spPr bwMode="auto">
          <a:xfrm>
            <a:off x="423863" y="1241425"/>
            <a:ext cx="5945187" cy="3344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79767" y="4777195"/>
            <a:ext cx="5433420" cy="39034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88261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fld id="{77BD35B7-DAF1-5B4D-94FA-36B61FD74AC4}" type="slidenum">
              <a:rPr lang="en-US" altLang="x-none"/>
              <a:pPr/>
              <a:t>18</a:t>
            </a:fld>
            <a:endParaRPr lang="en-US" altLang="x-none"/>
          </a:p>
        </p:txBody>
      </p:sp>
      <p:sp>
        <p:nvSpPr>
          <p:cNvPr id="18433" name="Text Box 1"/>
          <p:cNvSpPr txBox="1">
            <a:spLocks noGrp="1" noRot="1" noChangeAspect="1" noChangeArrowheads="1"/>
          </p:cNvSpPr>
          <p:nvPr>
            <p:ph type="sldImg"/>
          </p:nvPr>
        </p:nvSpPr>
        <p:spPr bwMode="auto">
          <a:xfrm>
            <a:off x="423863" y="1241425"/>
            <a:ext cx="5945187" cy="3344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79767" y="4777195"/>
            <a:ext cx="5433420" cy="39034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2526333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fld id="{77BD35B7-DAF1-5B4D-94FA-36B61FD74AC4}" type="slidenum">
              <a:rPr lang="en-US" altLang="x-none"/>
              <a:pPr/>
              <a:t>19</a:t>
            </a:fld>
            <a:endParaRPr lang="en-US" altLang="x-none"/>
          </a:p>
        </p:txBody>
      </p:sp>
      <p:sp>
        <p:nvSpPr>
          <p:cNvPr id="18433" name="Text Box 1"/>
          <p:cNvSpPr txBox="1">
            <a:spLocks noGrp="1" noRot="1" noChangeAspect="1" noChangeArrowheads="1"/>
          </p:cNvSpPr>
          <p:nvPr>
            <p:ph type="sldImg"/>
          </p:nvPr>
        </p:nvSpPr>
        <p:spPr bwMode="auto">
          <a:xfrm>
            <a:off x="423863" y="1241425"/>
            <a:ext cx="5945187" cy="3344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79767" y="4777195"/>
            <a:ext cx="5433420" cy="39034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1205683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3</a:t>
            </a:fld>
            <a:endParaRPr lang="en-US" dirty="0"/>
          </a:p>
        </p:txBody>
      </p:sp>
    </p:spTree>
    <p:extLst>
      <p:ext uri="{BB962C8B-B14F-4D97-AF65-F5344CB8AC3E}">
        <p14:creationId xmlns:p14="http://schemas.microsoft.com/office/powerpoint/2010/main" val="1226267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fld id="{77BD35B7-DAF1-5B4D-94FA-36B61FD74AC4}" type="slidenum">
              <a:rPr lang="en-US" altLang="x-none"/>
              <a:pPr/>
              <a:t>4</a:t>
            </a:fld>
            <a:endParaRPr lang="en-US" altLang="x-none"/>
          </a:p>
        </p:txBody>
      </p:sp>
      <p:sp>
        <p:nvSpPr>
          <p:cNvPr id="18433" name="Text Box 1"/>
          <p:cNvSpPr txBox="1">
            <a:spLocks noGrp="1" noRot="1" noChangeAspect="1" noChangeArrowheads="1"/>
          </p:cNvSpPr>
          <p:nvPr>
            <p:ph type="sldImg"/>
          </p:nvPr>
        </p:nvSpPr>
        <p:spPr bwMode="auto">
          <a:xfrm>
            <a:off x="423863" y="1241425"/>
            <a:ext cx="5945187" cy="3344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79767" y="4777195"/>
            <a:ext cx="5433420" cy="39034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197476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fld id="{77BD35B7-DAF1-5B4D-94FA-36B61FD74AC4}" type="slidenum">
              <a:rPr lang="en-US" altLang="x-none"/>
              <a:pPr/>
              <a:t>5</a:t>
            </a:fld>
            <a:endParaRPr lang="en-US" altLang="x-none"/>
          </a:p>
        </p:txBody>
      </p:sp>
      <p:sp>
        <p:nvSpPr>
          <p:cNvPr id="18433" name="Text Box 1"/>
          <p:cNvSpPr txBox="1">
            <a:spLocks noGrp="1" noRot="1" noChangeAspect="1" noChangeArrowheads="1"/>
          </p:cNvSpPr>
          <p:nvPr>
            <p:ph type="sldImg"/>
          </p:nvPr>
        </p:nvSpPr>
        <p:spPr bwMode="auto">
          <a:xfrm>
            <a:off x="423863" y="1241425"/>
            <a:ext cx="5945187" cy="3344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79767" y="4777195"/>
            <a:ext cx="5433420" cy="39034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978559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fld id="{77BD35B7-DAF1-5B4D-94FA-36B61FD74AC4}" type="slidenum">
              <a:rPr lang="en-US" altLang="x-none"/>
              <a:pPr/>
              <a:t>6</a:t>
            </a:fld>
            <a:endParaRPr lang="en-US" altLang="x-none"/>
          </a:p>
        </p:txBody>
      </p:sp>
      <p:sp>
        <p:nvSpPr>
          <p:cNvPr id="18433" name="Text Box 1"/>
          <p:cNvSpPr txBox="1">
            <a:spLocks noGrp="1" noRot="1" noChangeAspect="1" noChangeArrowheads="1"/>
          </p:cNvSpPr>
          <p:nvPr>
            <p:ph type="sldImg"/>
          </p:nvPr>
        </p:nvSpPr>
        <p:spPr bwMode="auto">
          <a:xfrm>
            <a:off x="423863" y="1241425"/>
            <a:ext cx="5945187" cy="3344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79767" y="4777195"/>
            <a:ext cx="5433420" cy="39034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279509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fld id="{77BD35B7-DAF1-5B4D-94FA-36B61FD74AC4}" type="slidenum">
              <a:rPr lang="en-US" altLang="x-none"/>
              <a:pPr/>
              <a:t>7</a:t>
            </a:fld>
            <a:endParaRPr lang="en-US" altLang="x-none"/>
          </a:p>
        </p:txBody>
      </p:sp>
      <p:sp>
        <p:nvSpPr>
          <p:cNvPr id="18433" name="Text Box 1"/>
          <p:cNvSpPr txBox="1">
            <a:spLocks noGrp="1" noRot="1" noChangeAspect="1" noChangeArrowheads="1"/>
          </p:cNvSpPr>
          <p:nvPr>
            <p:ph type="sldImg"/>
          </p:nvPr>
        </p:nvSpPr>
        <p:spPr bwMode="auto">
          <a:xfrm>
            <a:off x="423863" y="1241425"/>
            <a:ext cx="5945187" cy="3344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79767" y="4777195"/>
            <a:ext cx="5433420" cy="39034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3994670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fld id="{77BD35B7-DAF1-5B4D-94FA-36B61FD74AC4}" type="slidenum">
              <a:rPr lang="en-US" altLang="x-none"/>
              <a:pPr/>
              <a:t>8</a:t>
            </a:fld>
            <a:endParaRPr lang="en-US" altLang="x-none"/>
          </a:p>
        </p:txBody>
      </p:sp>
      <p:sp>
        <p:nvSpPr>
          <p:cNvPr id="18433" name="Text Box 1"/>
          <p:cNvSpPr txBox="1">
            <a:spLocks noGrp="1" noRot="1" noChangeAspect="1" noChangeArrowheads="1"/>
          </p:cNvSpPr>
          <p:nvPr>
            <p:ph type="sldImg"/>
          </p:nvPr>
        </p:nvSpPr>
        <p:spPr bwMode="auto">
          <a:xfrm>
            <a:off x="423863" y="1241425"/>
            <a:ext cx="5945187" cy="3344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79767" y="4777195"/>
            <a:ext cx="5433420" cy="39034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3521157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fld id="{77BD35B7-DAF1-5B4D-94FA-36B61FD74AC4}" type="slidenum">
              <a:rPr lang="en-US" altLang="x-none"/>
              <a:pPr/>
              <a:t>9</a:t>
            </a:fld>
            <a:endParaRPr lang="en-US" altLang="x-none"/>
          </a:p>
        </p:txBody>
      </p:sp>
      <p:sp>
        <p:nvSpPr>
          <p:cNvPr id="18433" name="Text Box 1"/>
          <p:cNvSpPr txBox="1">
            <a:spLocks noGrp="1" noRot="1" noChangeAspect="1" noChangeArrowheads="1"/>
          </p:cNvSpPr>
          <p:nvPr>
            <p:ph type="sldImg"/>
          </p:nvPr>
        </p:nvSpPr>
        <p:spPr bwMode="auto">
          <a:xfrm>
            <a:off x="423863" y="1241425"/>
            <a:ext cx="5945187" cy="3344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79767" y="4777195"/>
            <a:ext cx="5433420" cy="39034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816838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fld id="{77BD35B7-DAF1-5B4D-94FA-36B61FD74AC4}" type="slidenum">
              <a:rPr lang="en-US" altLang="x-none"/>
              <a:pPr/>
              <a:t>10</a:t>
            </a:fld>
            <a:endParaRPr lang="en-US" altLang="x-none"/>
          </a:p>
        </p:txBody>
      </p:sp>
      <p:sp>
        <p:nvSpPr>
          <p:cNvPr id="18433" name="Text Box 1"/>
          <p:cNvSpPr txBox="1">
            <a:spLocks noGrp="1" noRot="1" noChangeAspect="1" noChangeArrowheads="1"/>
          </p:cNvSpPr>
          <p:nvPr>
            <p:ph type="sldImg"/>
          </p:nvPr>
        </p:nvSpPr>
        <p:spPr bwMode="auto">
          <a:xfrm>
            <a:off x="423863" y="1241425"/>
            <a:ext cx="5945187" cy="3344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79767" y="4777195"/>
            <a:ext cx="5433420" cy="39034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1692637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BED087-CCC8-4812-A43C-1B238A2633D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DC25809-64C1-4C9C-B17C-4BC9B6B7CD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9E0B810-918E-4789-A135-BF6B9E9251DF}"/>
              </a:ext>
            </a:extLst>
          </p:cNvPr>
          <p:cNvSpPr>
            <a:spLocks noGrp="1"/>
          </p:cNvSpPr>
          <p:nvPr>
            <p:ph type="dt" sz="half" idx="10"/>
          </p:nvPr>
        </p:nvSpPr>
        <p:spPr/>
        <p:txBody>
          <a:bodyPr/>
          <a:lstStyle/>
          <a:p>
            <a:fld id="{6B05C56E-0106-4BF9-B1D8-CD07A53D9EB5}" type="datetimeFigureOut">
              <a:rPr lang="fr-FR" smtClean="0"/>
              <a:t>03/12/2024</a:t>
            </a:fld>
            <a:endParaRPr lang="fr-FR"/>
          </a:p>
        </p:txBody>
      </p:sp>
      <p:sp>
        <p:nvSpPr>
          <p:cNvPr id="5" name="Espace réservé du pied de page 4">
            <a:extLst>
              <a:ext uri="{FF2B5EF4-FFF2-40B4-BE49-F238E27FC236}">
                <a16:creationId xmlns:a16="http://schemas.microsoft.com/office/drawing/2014/main" id="{BADFA9B2-1A62-4CD5-9FB9-B93FDB589A5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8A1EA03-CD9F-4098-B818-2F153349CA4F}"/>
              </a:ext>
            </a:extLst>
          </p:cNvPr>
          <p:cNvSpPr>
            <a:spLocks noGrp="1"/>
          </p:cNvSpPr>
          <p:nvPr>
            <p:ph type="sldNum" sz="quarter" idx="12"/>
          </p:nvPr>
        </p:nvSpPr>
        <p:spPr/>
        <p:txBody>
          <a:bodyPr/>
          <a:lstStyle/>
          <a:p>
            <a:fld id="{2C1C4E76-FF0C-4C0B-B814-CE3D254E5090}" type="slidenum">
              <a:rPr lang="fr-FR" smtClean="0"/>
              <a:t>‹N°›</a:t>
            </a:fld>
            <a:endParaRPr lang="fr-FR"/>
          </a:p>
        </p:txBody>
      </p:sp>
    </p:spTree>
    <p:extLst>
      <p:ext uri="{BB962C8B-B14F-4D97-AF65-F5344CB8AC3E}">
        <p14:creationId xmlns:p14="http://schemas.microsoft.com/office/powerpoint/2010/main" val="2519506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979DEB-F1A5-448B-BB8B-9887BD7E525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E0E5DEA-65CE-419B-A0C4-449D148FE52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EC536BF-F821-484F-ABB7-FF3D8D125E50}"/>
              </a:ext>
            </a:extLst>
          </p:cNvPr>
          <p:cNvSpPr>
            <a:spLocks noGrp="1"/>
          </p:cNvSpPr>
          <p:nvPr>
            <p:ph type="dt" sz="half" idx="10"/>
          </p:nvPr>
        </p:nvSpPr>
        <p:spPr/>
        <p:txBody>
          <a:bodyPr/>
          <a:lstStyle/>
          <a:p>
            <a:fld id="{6B05C56E-0106-4BF9-B1D8-CD07A53D9EB5}" type="datetimeFigureOut">
              <a:rPr lang="fr-FR" smtClean="0"/>
              <a:t>03/12/2024</a:t>
            </a:fld>
            <a:endParaRPr lang="fr-FR"/>
          </a:p>
        </p:txBody>
      </p:sp>
      <p:sp>
        <p:nvSpPr>
          <p:cNvPr id="5" name="Espace réservé du pied de page 4">
            <a:extLst>
              <a:ext uri="{FF2B5EF4-FFF2-40B4-BE49-F238E27FC236}">
                <a16:creationId xmlns:a16="http://schemas.microsoft.com/office/drawing/2014/main" id="{E411984A-D529-4E8B-B7AF-EA12255D794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E5395E2-E657-4ED7-8253-44BED17F455D}"/>
              </a:ext>
            </a:extLst>
          </p:cNvPr>
          <p:cNvSpPr>
            <a:spLocks noGrp="1"/>
          </p:cNvSpPr>
          <p:nvPr>
            <p:ph type="sldNum" sz="quarter" idx="12"/>
          </p:nvPr>
        </p:nvSpPr>
        <p:spPr/>
        <p:txBody>
          <a:bodyPr/>
          <a:lstStyle/>
          <a:p>
            <a:fld id="{2C1C4E76-FF0C-4C0B-B814-CE3D254E5090}" type="slidenum">
              <a:rPr lang="fr-FR" smtClean="0"/>
              <a:t>‹N°›</a:t>
            </a:fld>
            <a:endParaRPr lang="fr-FR"/>
          </a:p>
        </p:txBody>
      </p:sp>
    </p:spTree>
    <p:extLst>
      <p:ext uri="{BB962C8B-B14F-4D97-AF65-F5344CB8AC3E}">
        <p14:creationId xmlns:p14="http://schemas.microsoft.com/office/powerpoint/2010/main" val="390357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9CEF768-AF8C-4729-A3E1-CE99BA63518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7DC8A28-8488-4A21-9DAC-24AA24E7A12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9CAB80E-7039-4C97-8171-AA87AA856769}"/>
              </a:ext>
            </a:extLst>
          </p:cNvPr>
          <p:cNvSpPr>
            <a:spLocks noGrp="1"/>
          </p:cNvSpPr>
          <p:nvPr>
            <p:ph type="dt" sz="half" idx="10"/>
          </p:nvPr>
        </p:nvSpPr>
        <p:spPr/>
        <p:txBody>
          <a:bodyPr/>
          <a:lstStyle/>
          <a:p>
            <a:fld id="{6B05C56E-0106-4BF9-B1D8-CD07A53D9EB5}" type="datetimeFigureOut">
              <a:rPr lang="fr-FR" smtClean="0"/>
              <a:t>03/12/2024</a:t>
            </a:fld>
            <a:endParaRPr lang="fr-FR"/>
          </a:p>
        </p:txBody>
      </p:sp>
      <p:sp>
        <p:nvSpPr>
          <p:cNvPr id="5" name="Espace réservé du pied de page 4">
            <a:extLst>
              <a:ext uri="{FF2B5EF4-FFF2-40B4-BE49-F238E27FC236}">
                <a16:creationId xmlns:a16="http://schemas.microsoft.com/office/drawing/2014/main" id="{813D16BF-E246-4422-8E2C-A68C706251B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7DCDCAA-E19A-4B98-A3EB-C666D1B98B8F}"/>
              </a:ext>
            </a:extLst>
          </p:cNvPr>
          <p:cNvSpPr>
            <a:spLocks noGrp="1"/>
          </p:cNvSpPr>
          <p:nvPr>
            <p:ph type="sldNum" sz="quarter" idx="12"/>
          </p:nvPr>
        </p:nvSpPr>
        <p:spPr/>
        <p:txBody>
          <a:bodyPr/>
          <a:lstStyle/>
          <a:p>
            <a:fld id="{2C1C4E76-FF0C-4C0B-B814-CE3D254E5090}" type="slidenum">
              <a:rPr lang="fr-FR" smtClean="0"/>
              <a:t>‹N°›</a:t>
            </a:fld>
            <a:endParaRPr lang="fr-FR"/>
          </a:p>
        </p:txBody>
      </p:sp>
    </p:spTree>
    <p:extLst>
      <p:ext uri="{BB962C8B-B14F-4D97-AF65-F5344CB8AC3E}">
        <p14:creationId xmlns:p14="http://schemas.microsoft.com/office/powerpoint/2010/main" val="3666435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8104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Big Background with image">
    <p:spTree>
      <p:nvGrpSpPr>
        <p:cNvPr id="1" name=""/>
        <p:cNvGrpSpPr/>
        <p:nvPr/>
      </p:nvGrpSpPr>
      <p:grpSpPr>
        <a:xfrm>
          <a:off x="0" y="0"/>
          <a:ext cx="0" cy="0"/>
          <a:chOff x="0" y="0"/>
          <a:chExt cx="0" cy="0"/>
        </a:xfrm>
      </p:grpSpPr>
      <p:sp>
        <p:nvSpPr>
          <p:cNvPr id="12" name="Picture Placeholder 11"/>
          <p:cNvSpPr>
            <a:spLocks noGrp="1"/>
          </p:cNvSpPr>
          <p:nvPr>
            <p:ph type="pic" sz="quarter" idx="23"/>
          </p:nvPr>
        </p:nvSpPr>
        <p:spPr>
          <a:xfrm>
            <a:off x="1" y="0"/>
            <a:ext cx="6650443" cy="6858000"/>
          </a:xfrm>
          <a:custGeom>
            <a:avLst/>
            <a:gdLst>
              <a:gd name="connsiteX0" fmla="*/ 0 w 19393999"/>
              <a:gd name="connsiteY0" fmla="*/ 0 h 13715999"/>
              <a:gd name="connsiteX1" fmla="*/ 19393999 w 19393999"/>
              <a:gd name="connsiteY1" fmla="*/ 0 h 13715999"/>
              <a:gd name="connsiteX2" fmla="*/ 13782907 w 19393999"/>
              <a:gd name="connsiteY2" fmla="*/ 13715999 h 13715999"/>
              <a:gd name="connsiteX3" fmla="*/ 0 w 19393999"/>
              <a:gd name="connsiteY3" fmla="*/ 13715999 h 13715999"/>
            </a:gdLst>
            <a:ahLst/>
            <a:cxnLst>
              <a:cxn ang="0">
                <a:pos x="connsiteX0" y="connsiteY0"/>
              </a:cxn>
              <a:cxn ang="0">
                <a:pos x="connsiteX1" y="connsiteY1"/>
              </a:cxn>
              <a:cxn ang="0">
                <a:pos x="connsiteX2" y="connsiteY2"/>
              </a:cxn>
              <a:cxn ang="0">
                <a:pos x="connsiteX3" y="connsiteY3"/>
              </a:cxn>
            </a:cxnLst>
            <a:rect l="l" t="t" r="r" b="b"/>
            <a:pathLst>
              <a:path w="19393999" h="13715999">
                <a:moveTo>
                  <a:pt x="0" y="0"/>
                </a:moveTo>
                <a:lnTo>
                  <a:pt x="19393999" y="0"/>
                </a:lnTo>
                <a:lnTo>
                  <a:pt x="13782907" y="13715999"/>
                </a:lnTo>
                <a:lnTo>
                  <a:pt x="0" y="13715999"/>
                </a:lnTo>
                <a:close/>
              </a:path>
            </a:pathLst>
          </a:custGeom>
          <a:solidFill>
            <a:schemeClr val="bg1">
              <a:lumMod val="95000"/>
            </a:schemeClr>
          </a:solidFill>
          <a:effectLst/>
        </p:spPr>
        <p:txBody>
          <a:bodyPr wrap="square">
            <a:noAutofit/>
          </a:bodyPr>
          <a:lstStyle>
            <a:lvl1pPr marL="0" indent="0">
              <a:buNone/>
              <a:defRPr sz="1400" b="0" i="0">
                <a:ln>
                  <a:noFill/>
                </a:ln>
                <a:solidFill>
                  <a:schemeClr val="tx1"/>
                </a:solidFill>
                <a:latin typeface="Montserrat Light" charset="0"/>
                <a:ea typeface="Montserrat Light" charset="0"/>
                <a:cs typeface="Montserrat Light" charset="0"/>
              </a:defRPr>
            </a:lvl1pPr>
          </a:lstStyle>
          <a:p>
            <a:endParaRPr lang="en-US" dirty="0"/>
          </a:p>
        </p:txBody>
      </p:sp>
    </p:spTree>
    <p:extLst>
      <p:ext uri="{BB962C8B-B14F-4D97-AF65-F5344CB8AC3E}">
        <p14:creationId xmlns:p14="http://schemas.microsoft.com/office/powerpoint/2010/main" val="243945616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E87B86-4138-48D8-BFC1-E3FEC605E13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FEEA91B-B515-4DF4-A2AC-ED11D05F431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A9B6D7D-4053-44FC-99A1-F9089AD82822}"/>
              </a:ext>
            </a:extLst>
          </p:cNvPr>
          <p:cNvSpPr>
            <a:spLocks noGrp="1"/>
          </p:cNvSpPr>
          <p:nvPr>
            <p:ph type="dt" sz="half" idx="10"/>
          </p:nvPr>
        </p:nvSpPr>
        <p:spPr/>
        <p:txBody>
          <a:bodyPr/>
          <a:lstStyle/>
          <a:p>
            <a:fld id="{6B05C56E-0106-4BF9-B1D8-CD07A53D9EB5}" type="datetimeFigureOut">
              <a:rPr lang="fr-FR" smtClean="0"/>
              <a:t>03/12/2024</a:t>
            </a:fld>
            <a:endParaRPr lang="fr-FR"/>
          </a:p>
        </p:txBody>
      </p:sp>
      <p:sp>
        <p:nvSpPr>
          <p:cNvPr id="5" name="Espace réservé du pied de page 4">
            <a:extLst>
              <a:ext uri="{FF2B5EF4-FFF2-40B4-BE49-F238E27FC236}">
                <a16:creationId xmlns:a16="http://schemas.microsoft.com/office/drawing/2014/main" id="{6214F258-AB77-4F0D-80A1-C114EB8A1BC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14AF1E9-2071-4CCA-A916-BBB15DB7AEA2}"/>
              </a:ext>
            </a:extLst>
          </p:cNvPr>
          <p:cNvSpPr>
            <a:spLocks noGrp="1"/>
          </p:cNvSpPr>
          <p:nvPr>
            <p:ph type="sldNum" sz="quarter" idx="12"/>
          </p:nvPr>
        </p:nvSpPr>
        <p:spPr/>
        <p:txBody>
          <a:bodyPr/>
          <a:lstStyle/>
          <a:p>
            <a:fld id="{2C1C4E76-FF0C-4C0B-B814-CE3D254E5090}" type="slidenum">
              <a:rPr lang="fr-FR" smtClean="0"/>
              <a:t>‹N°›</a:t>
            </a:fld>
            <a:endParaRPr lang="fr-FR"/>
          </a:p>
        </p:txBody>
      </p:sp>
    </p:spTree>
    <p:extLst>
      <p:ext uri="{BB962C8B-B14F-4D97-AF65-F5344CB8AC3E}">
        <p14:creationId xmlns:p14="http://schemas.microsoft.com/office/powerpoint/2010/main" val="618621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FE65C4-C9A4-4C06-BE4F-80EB6D1FBC3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E73499D-2A04-4B2E-B64F-91E1C8DDFC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55C431E-727C-4D16-8D8B-515E9AE817C3}"/>
              </a:ext>
            </a:extLst>
          </p:cNvPr>
          <p:cNvSpPr>
            <a:spLocks noGrp="1"/>
          </p:cNvSpPr>
          <p:nvPr>
            <p:ph type="dt" sz="half" idx="10"/>
          </p:nvPr>
        </p:nvSpPr>
        <p:spPr/>
        <p:txBody>
          <a:bodyPr/>
          <a:lstStyle/>
          <a:p>
            <a:fld id="{6B05C56E-0106-4BF9-B1D8-CD07A53D9EB5}" type="datetimeFigureOut">
              <a:rPr lang="fr-FR" smtClean="0"/>
              <a:t>03/12/2024</a:t>
            </a:fld>
            <a:endParaRPr lang="fr-FR"/>
          </a:p>
        </p:txBody>
      </p:sp>
      <p:sp>
        <p:nvSpPr>
          <p:cNvPr id="5" name="Espace réservé du pied de page 4">
            <a:extLst>
              <a:ext uri="{FF2B5EF4-FFF2-40B4-BE49-F238E27FC236}">
                <a16:creationId xmlns:a16="http://schemas.microsoft.com/office/drawing/2014/main" id="{E95A43A4-1330-4BB9-9CDB-FE8B7721D41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F0E26C3-89C9-4746-96B2-B28122822695}"/>
              </a:ext>
            </a:extLst>
          </p:cNvPr>
          <p:cNvSpPr>
            <a:spLocks noGrp="1"/>
          </p:cNvSpPr>
          <p:nvPr>
            <p:ph type="sldNum" sz="quarter" idx="12"/>
          </p:nvPr>
        </p:nvSpPr>
        <p:spPr/>
        <p:txBody>
          <a:bodyPr/>
          <a:lstStyle/>
          <a:p>
            <a:fld id="{2C1C4E76-FF0C-4C0B-B814-CE3D254E5090}" type="slidenum">
              <a:rPr lang="fr-FR" smtClean="0"/>
              <a:t>‹N°›</a:t>
            </a:fld>
            <a:endParaRPr lang="fr-FR"/>
          </a:p>
        </p:txBody>
      </p:sp>
    </p:spTree>
    <p:extLst>
      <p:ext uri="{BB962C8B-B14F-4D97-AF65-F5344CB8AC3E}">
        <p14:creationId xmlns:p14="http://schemas.microsoft.com/office/powerpoint/2010/main" val="2660117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7179B8-6E83-4021-919A-FA8B3EED521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AE570E9-C335-441F-B6B9-1C0C617BB8C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271F68E-8B66-42CF-869D-A21FFA74E7A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8DECDE0-F537-4AFC-AD48-1CA50BF192AB}"/>
              </a:ext>
            </a:extLst>
          </p:cNvPr>
          <p:cNvSpPr>
            <a:spLocks noGrp="1"/>
          </p:cNvSpPr>
          <p:nvPr>
            <p:ph type="dt" sz="half" idx="10"/>
          </p:nvPr>
        </p:nvSpPr>
        <p:spPr/>
        <p:txBody>
          <a:bodyPr/>
          <a:lstStyle/>
          <a:p>
            <a:fld id="{6B05C56E-0106-4BF9-B1D8-CD07A53D9EB5}" type="datetimeFigureOut">
              <a:rPr lang="fr-FR" smtClean="0"/>
              <a:t>03/12/2024</a:t>
            </a:fld>
            <a:endParaRPr lang="fr-FR"/>
          </a:p>
        </p:txBody>
      </p:sp>
      <p:sp>
        <p:nvSpPr>
          <p:cNvPr id="6" name="Espace réservé du pied de page 5">
            <a:extLst>
              <a:ext uri="{FF2B5EF4-FFF2-40B4-BE49-F238E27FC236}">
                <a16:creationId xmlns:a16="http://schemas.microsoft.com/office/drawing/2014/main" id="{C1F0D84C-80C5-47CE-B4E8-7D7B5F56913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857FA2B-87A1-4F46-A085-A77ECE29944A}"/>
              </a:ext>
            </a:extLst>
          </p:cNvPr>
          <p:cNvSpPr>
            <a:spLocks noGrp="1"/>
          </p:cNvSpPr>
          <p:nvPr>
            <p:ph type="sldNum" sz="quarter" idx="12"/>
          </p:nvPr>
        </p:nvSpPr>
        <p:spPr/>
        <p:txBody>
          <a:bodyPr/>
          <a:lstStyle/>
          <a:p>
            <a:fld id="{2C1C4E76-FF0C-4C0B-B814-CE3D254E5090}" type="slidenum">
              <a:rPr lang="fr-FR" smtClean="0"/>
              <a:t>‹N°›</a:t>
            </a:fld>
            <a:endParaRPr lang="fr-FR"/>
          </a:p>
        </p:txBody>
      </p:sp>
    </p:spTree>
    <p:extLst>
      <p:ext uri="{BB962C8B-B14F-4D97-AF65-F5344CB8AC3E}">
        <p14:creationId xmlns:p14="http://schemas.microsoft.com/office/powerpoint/2010/main" val="1576740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9C232F-1308-4F8C-8987-E52564877D91}"/>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D946D82-CCAA-4FE5-B8B4-4B390AA919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39D34EB-4E84-476A-A472-63725298B5B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2849454-8252-4777-8752-38261AA693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DB4507D-D210-46BF-BD5A-4735D3BEDCC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DABE484-124A-4F77-A22C-F0CB24C14F39}"/>
              </a:ext>
            </a:extLst>
          </p:cNvPr>
          <p:cNvSpPr>
            <a:spLocks noGrp="1"/>
          </p:cNvSpPr>
          <p:nvPr>
            <p:ph type="dt" sz="half" idx="10"/>
          </p:nvPr>
        </p:nvSpPr>
        <p:spPr/>
        <p:txBody>
          <a:bodyPr/>
          <a:lstStyle/>
          <a:p>
            <a:fld id="{6B05C56E-0106-4BF9-B1D8-CD07A53D9EB5}" type="datetimeFigureOut">
              <a:rPr lang="fr-FR" smtClean="0"/>
              <a:t>03/12/2024</a:t>
            </a:fld>
            <a:endParaRPr lang="fr-FR"/>
          </a:p>
        </p:txBody>
      </p:sp>
      <p:sp>
        <p:nvSpPr>
          <p:cNvPr id="8" name="Espace réservé du pied de page 7">
            <a:extLst>
              <a:ext uri="{FF2B5EF4-FFF2-40B4-BE49-F238E27FC236}">
                <a16:creationId xmlns:a16="http://schemas.microsoft.com/office/drawing/2014/main" id="{8F6EB9F2-F176-4EED-A572-7700A8E2125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39B32D94-F54F-4474-B204-62A73E48B2F9}"/>
              </a:ext>
            </a:extLst>
          </p:cNvPr>
          <p:cNvSpPr>
            <a:spLocks noGrp="1"/>
          </p:cNvSpPr>
          <p:nvPr>
            <p:ph type="sldNum" sz="quarter" idx="12"/>
          </p:nvPr>
        </p:nvSpPr>
        <p:spPr/>
        <p:txBody>
          <a:bodyPr/>
          <a:lstStyle/>
          <a:p>
            <a:fld id="{2C1C4E76-FF0C-4C0B-B814-CE3D254E5090}" type="slidenum">
              <a:rPr lang="fr-FR" smtClean="0"/>
              <a:t>‹N°›</a:t>
            </a:fld>
            <a:endParaRPr lang="fr-FR"/>
          </a:p>
        </p:txBody>
      </p:sp>
    </p:spTree>
    <p:extLst>
      <p:ext uri="{BB962C8B-B14F-4D97-AF65-F5344CB8AC3E}">
        <p14:creationId xmlns:p14="http://schemas.microsoft.com/office/powerpoint/2010/main" val="673986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A9C41A-88F5-49C6-8E90-06E00C81A66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86FA604-5D7E-4A1A-9A1D-B44ECAB28648}"/>
              </a:ext>
            </a:extLst>
          </p:cNvPr>
          <p:cNvSpPr>
            <a:spLocks noGrp="1"/>
          </p:cNvSpPr>
          <p:nvPr>
            <p:ph type="dt" sz="half" idx="10"/>
          </p:nvPr>
        </p:nvSpPr>
        <p:spPr/>
        <p:txBody>
          <a:bodyPr/>
          <a:lstStyle/>
          <a:p>
            <a:fld id="{6B05C56E-0106-4BF9-B1D8-CD07A53D9EB5}" type="datetimeFigureOut">
              <a:rPr lang="fr-FR" smtClean="0"/>
              <a:t>03/12/2024</a:t>
            </a:fld>
            <a:endParaRPr lang="fr-FR"/>
          </a:p>
        </p:txBody>
      </p:sp>
      <p:sp>
        <p:nvSpPr>
          <p:cNvPr id="4" name="Espace réservé du pied de page 3">
            <a:extLst>
              <a:ext uri="{FF2B5EF4-FFF2-40B4-BE49-F238E27FC236}">
                <a16:creationId xmlns:a16="http://schemas.microsoft.com/office/drawing/2014/main" id="{84461051-AAD7-4237-B106-D6C22A6DB65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9429646-747B-47E1-AB68-D4B2F8DF1254}"/>
              </a:ext>
            </a:extLst>
          </p:cNvPr>
          <p:cNvSpPr>
            <a:spLocks noGrp="1"/>
          </p:cNvSpPr>
          <p:nvPr>
            <p:ph type="sldNum" sz="quarter" idx="12"/>
          </p:nvPr>
        </p:nvSpPr>
        <p:spPr/>
        <p:txBody>
          <a:bodyPr/>
          <a:lstStyle/>
          <a:p>
            <a:fld id="{2C1C4E76-FF0C-4C0B-B814-CE3D254E5090}" type="slidenum">
              <a:rPr lang="fr-FR" smtClean="0"/>
              <a:t>‹N°›</a:t>
            </a:fld>
            <a:endParaRPr lang="fr-FR"/>
          </a:p>
        </p:txBody>
      </p:sp>
    </p:spTree>
    <p:extLst>
      <p:ext uri="{BB962C8B-B14F-4D97-AF65-F5344CB8AC3E}">
        <p14:creationId xmlns:p14="http://schemas.microsoft.com/office/powerpoint/2010/main" val="1336827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CEB0680-39B4-4414-BB90-0042C27F9187}"/>
              </a:ext>
            </a:extLst>
          </p:cNvPr>
          <p:cNvSpPr>
            <a:spLocks noGrp="1"/>
          </p:cNvSpPr>
          <p:nvPr>
            <p:ph type="dt" sz="half" idx="10"/>
          </p:nvPr>
        </p:nvSpPr>
        <p:spPr/>
        <p:txBody>
          <a:bodyPr/>
          <a:lstStyle/>
          <a:p>
            <a:fld id="{6B05C56E-0106-4BF9-B1D8-CD07A53D9EB5}" type="datetimeFigureOut">
              <a:rPr lang="fr-FR" smtClean="0"/>
              <a:t>03/12/2024</a:t>
            </a:fld>
            <a:endParaRPr lang="fr-FR"/>
          </a:p>
        </p:txBody>
      </p:sp>
      <p:sp>
        <p:nvSpPr>
          <p:cNvPr id="3" name="Espace réservé du pied de page 2">
            <a:extLst>
              <a:ext uri="{FF2B5EF4-FFF2-40B4-BE49-F238E27FC236}">
                <a16:creationId xmlns:a16="http://schemas.microsoft.com/office/drawing/2014/main" id="{BF0F0BCB-41D1-411F-8383-BA6465BA368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93BBA32-35CE-4651-B01C-01007D002F04}"/>
              </a:ext>
            </a:extLst>
          </p:cNvPr>
          <p:cNvSpPr>
            <a:spLocks noGrp="1"/>
          </p:cNvSpPr>
          <p:nvPr>
            <p:ph type="sldNum" sz="quarter" idx="12"/>
          </p:nvPr>
        </p:nvSpPr>
        <p:spPr/>
        <p:txBody>
          <a:bodyPr/>
          <a:lstStyle/>
          <a:p>
            <a:fld id="{2C1C4E76-FF0C-4C0B-B814-CE3D254E5090}" type="slidenum">
              <a:rPr lang="fr-FR" smtClean="0"/>
              <a:t>‹N°›</a:t>
            </a:fld>
            <a:endParaRPr lang="fr-FR"/>
          </a:p>
        </p:txBody>
      </p:sp>
    </p:spTree>
    <p:extLst>
      <p:ext uri="{BB962C8B-B14F-4D97-AF65-F5344CB8AC3E}">
        <p14:creationId xmlns:p14="http://schemas.microsoft.com/office/powerpoint/2010/main" val="514786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FF1ACE-C71D-4E2B-A389-02A42F28FC8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7FACB59-1D8B-481B-99CC-2BA6C6A21B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0D50662-9C10-4B46-94A8-A8DC71772C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D00BB86-BDFB-452F-9737-CED25004CBA3}"/>
              </a:ext>
            </a:extLst>
          </p:cNvPr>
          <p:cNvSpPr>
            <a:spLocks noGrp="1"/>
          </p:cNvSpPr>
          <p:nvPr>
            <p:ph type="dt" sz="half" idx="10"/>
          </p:nvPr>
        </p:nvSpPr>
        <p:spPr/>
        <p:txBody>
          <a:bodyPr/>
          <a:lstStyle/>
          <a:p>
            <a:fld id="{6B05C56E-0106-4BF9-B1D8-CD07A53D9EB5}" type="datetimeFigureOut">
              <a:rPr lang="fr-FR" smtClean="0"/>
              <a:t>03/12/2024</a:t>
            </a:fld>
            <a:endParaRPr lang="fr-FR"/>
          </a:p>
        </p:txBody>
      </p:sp>
      <p:sp>
        <p:nvSpPr>
          <p:cNvPr id="6" name="Espace réservé du pied de page 5">
            <a:extLst>
              <a:ext uri="{FF2B5EF4-FFF2-40B4-BE49-F238E27FC236}">
                <a16:creationId xmlns:a16="http://schemas.microsoft.com/office/drawing/2014/main" id="{16A357B6-2799-4A86-9A38-72BDA114FA5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38E4DEB-4370-4014-9637-877C4C66F905}"/>
              </a:ext>
            </a:extLst>
          </p:cNvPr>
          <p:cNvSpPr>
            <a:spLocks noGrp="1"/>
          </p:cNvSpPr>
          <p:nvPr>
            <p:ph type="sldNum" sz="quarter" idx="12"/>
          </p:nvPr>
        </p:nvSpPr>
        <p:spPr/>
        <p:txBody>
          <a:bodyPr/>
          <a:lstStyle/>
          <a:p>
            <a:fld id="{2C1C4E76-FF0C-4C0B-B814-CE3D254E5090}" type="slidenum">
              <a:rPr lang="fr-FR" smtClean="0"/>
              <a:t>‹N°›</a:t>
            </a:fld>
            <a:endParaRPr lang="fr-FR"/>
          </a:p>
        </p:txBody>
      </p:sp>
    </p:spTree>
    <p:extLst>
      <p:ext uri="{BB962C8B-B14F-4D97-AF65-F5344CB8AC3E}">
        <p14:creationId xmlns:p14="http://schemas.microsoft.com/office/powerpoint/2010/main" val="3057986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8B58DB-2CC5-47BF-B68A-54720EC70AA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4B0A646-7CFC-4953-B7AA-96459AE115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55F888D-3377-45B7-9708-2302BE813C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206E874-06A7-40FB-B535-F01A2A4E173B}"/>
              </a:ext>
            </a:extLst>
          </p:cNvPr>
          <p:cNvSpPr>
            <a:spLocks noGrp="1"/>
          </p:cNvSpPr>
          <p:nvPr>
            <p:ph type="dt" sz="half" idx="10"/>
          </p:nvPr>
        </p:nvSpPr>
        <p:spPr/>
        <p:txBody>
          <a:bodyPr/>
          <a:lstStyle/>
          <a:p>
            <a:fld id="{6B05C56E-0106-4BF9-B1D8-CD07A53D9EB5}" type="datetimeFigureOut">
              <a:rPr lang="fr-FR" smtClean="0"/>
              <a:t>03/12/2024</a:t>
            </a:fld>
            <a:endParaRPr lang="fr-FR"/>
          </a:p>
        </p:txBody>
      </p:sp>
      <p:sp>
        <p:nvSpPr>
          <p:cNvPr id="6" name="Espace réservé du pied de page 5">
            <a:extLst>
              <a:ext uri="{FF2B5EF4-FFF2-40B4-BE49-F238E27FC236}">
                <a16:creationId xmlns:a16="http://schemas.microsoft.com/office/drawing/2014/main" id="{F7EFDB1C-E5C3-49B4-83A9-DF404AAA3AB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C91EADA-C612-4024-BFAD-A2218EB4CC39}"/>
              </a:ext>
            </a:extLst>
          </p:cNvPr>
          <p:cNvSpPr>
            <a:spLocks noGrp="1"/>
          </p:cNvSpPr>
          <p:nvPr>
            <p:ph type="sldNum" sz="quarter" idx="12"/>
          </p:nvPr>
        </p:nvSpPr>
        <p:spPr/>
        <p:txBody>
          <a:bodyPr/>
          <a:lstStyle/>
          <a:p>
            <a:fld id="{2C1C4E76-FF0C-4C0B-B814-CE3D254E5090}" type="slidenum">
              <a:rPr lang="fr-FR" smtClean="0"/>
              <a:t>‹N°›</a:t>
            </a:fld>
            <a:endParaRPr lang="fr-FR"/>
          </a:p>
        </p:txBody>
      </p:sp>
    </p:spTree>
    <p:extLst>
      <p:ext uri="{BB962C8B-B14F-4D97-AF65-F5344CB8AC3E}">
        <p14:creationId xmlns:p14="http://schemas.microsoft.com/office/powerpoint/2010/main" val="463345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73A66AB-29F6-4A50-B27E-AF80F1BB72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BDFBD1E-8BDA-4F21-A36F-D7172F677C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A983314-B2E8-42DE-B777-A494797C5A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05C56E-0106-4BF9-B1D8-CD07A53D9EB5}" type="datetimeFigureOut">
              <a:rPr lang="fr-FR" smtClean="0"/>
              <a:t>03/12/2024</a:t>
            </a:fld>
            <a:endParaRPr lang="fr-FR"/>
          </a:p>
        </p:txBody>
      </p:sp>
      <p:sp>
        <p:nvSpPr>
          <p:cNvPr id="5" name="Espace réservé du pied de page 4">
            <a:extLst>
              <a:ext uri="{FF2B5EF4-FFF2-40B4-BE49-F238E27FC236}">
                <a16:creationId xmlns:a16="http://schemas.microsoft.com/office/drawing/2014/main" id="{E3C91F37-CDE4-4C96-9CC8-63EDACA338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81C4B8E-F692-4F18-AB4B-375956075A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1C4E76-FF0C-4C0B-B814-CE3D254E5090}" type="slidenum">
              <a:rPr lang="fr-FR" smtClean="0"/>
              <a:t>‹N°›</a:t>
            </a:fld>
            <a:endParaRPr lang="fr-FR"/>
          </a:p>
        </p:txBody>
      </p:sp>
    </p:spTree>
    <p:extLst>
      <p:ext uri="{BB962C8B-B14F-4D97-AF65-F5344CB8AC3E}">
        <p14:creationId xmlns:p14="http://schemas.microsoft.com/office/powerpoint/2010/main" val="3115136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g"/><Relationship Id="rId18" Type="http://schemas.openxmlformats.org/officeDocument/2006/relationships/image" Target="../media/image27.jpg"/><Relationship Id="rId26" Type="http://schemas.openxmlformats.org/officeDocument/2006/relationships/image" Target="../media/image35.png"/><Relationship Id="rId3" Type="http://schemas.openxmlformats.org/officeDocument/2006/relationships/image" Target="../media/image8.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jpeg"/><Relationship Id="rId17" Type="http://schemas.openxmlformats.org/officeDocument/2006/relationships/image" Target="../media/image26.jpg"/><Relationship Id="rId25" Type="http://schemas.openxmlformats.org/officeDocument/2006/relationships/image" Target="../media/image34.png"/><Relationship Id="rId2" Type="http://schemas.openxmlformats.org/officeDocument/2006/relationships/notesSlide" Target="../notesSlides/notesSlide17.xml"/><Relationship Id="rId16" Type="http://schemas.openxmlformats.org/officeDocument/2006/relationships/image" Target="../media/image25.png"/><Relationship Id="rId20" Type="http://schemas.openxmlformats.org/officeDocument/2006/relationships/image" Target="../media/image29.jpeg"/><Relationship Id="rId29" Type="http://schemas.openxmlformats.org/officeDocument/2006/relationships/image" Target="../media/image38.jpg"/><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png"/><Relationship Id="rId32" Type="http://schemas.openxmlformats.org/officeDocument/2006/relationships/image" Target="../media/image41.jpe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28" Type="http://schemas.openxmlformats.org/officeDocument/2006/relationships/image" Target="../media/image37.jpg"/><Relationship Id="rId10" Type="http://schemas.openxmlformats.org/officeDocument/2006/relationships/image" Target="../media/image19.png"/><Relationship Id="rId19" Type="http://schemas.openxmlformats.org/officeDocument/2006/relationships/image" Target="../media/image28.png"/><Relationship Id="rId31" Type="http://schemas.openxmlformats.org/officeDocument/2006/relationships/image" Target="../media/image40.jp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png"/><Relationship Id="rId30"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hyperlink" Target="mailto:fourcade@fnege.fr"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6" name="Rectangle 1030">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47" name="Rectangle 1032">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Rectangle 1034">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Rectangle 1036">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0" name="Rectangle 1038">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27CEB5E8-EAB0-48E0-81E9-BFF3755DC523}"/>
              </a:ext>
            </a:extLst>
          </p:cNvPr>
          <p:cNvSpPr txBox="1"/>
          <p:nvPr/>
        </p:nvSpPr>
        <p:spPr>
          <a:xfrm>
            <a:off x="711288" y="338932"/>
            <a:ext cx="11071740" cy="898581"/>
          </a:xfrm>
          <a:prstGeom prst="rect">
            <a:avLst/>
          </a:prstGeom>
        </p:spPr>
        <p:txBody>
          <a:bodyPr vert="horz" lIns="91440" tIns="45720" rIns="91440" bIns="45720" rtlCol="0" anchor="ctr">
            <a:normAutofit fontScale="85000" lnSpcReduction="10000"/>
          </a:bodyPr>
          <a:lstStyle/>
          <a:p>
            <a:pPr lvl="0">
              <a:lnSpc>
                <a:spcPct val="90000"/>
              </a:lnSpc>
              <a:spcBef>
                <a:spcPct val="0"/>
              </a:spcBef>
              <a:spcAft>
                <a:spcPts val="600"/>
              </a:spcAft>
            </a:pPr>
            <a:r>
              <a:rPr lang="en-US" sz="4000" dirty="0" err="1">
                <a:solidFill>
                  <a:srgbClr val="FFFFFF"/>
                </a:solidFill>
                <a:latin typeface="+mj-lt"/>
                <a:ea typeface="+mj-ea"/>
                <a:cs typeface="+mj-cs"/>
              </a:rPr>
              <a:t>Présentation</a:t>
            </a:r>
            <a:r>
              <a:rPr lang="en-US" sz="4000" dirty="0">
                <a:solidFill>
                  <a:srgbClr val="FFFFFF"/>
                </a:solidFill>
                <a:latin typeface="+mj-lt"/>
                <a:ea typeface="+mj-ea"/>
                <a:cs typeface="+mj-cs"/>
              </a:rPr>
              <a:t> 2024 – </a:t>
            </a:r>
            <a:r>
              <a:rPr lang="en-US" sz="4000" dirty="0" err="1">
                <a:solidFill>
                  <a:srgbClr val="FFFFFF"/>
                </a:solidFill>
                <a:latin typeface="+mj-lt"/>
                <a:ea typeface="+mj-ea"/>
                <a:cs typeface="+mj-cs"/>
              </a:rPr>
              <a:t>Rentrée</a:t>
            </a:r>
            <a:r>
              <a:rPr lang="en-US" sz="4000" dirty="0">
                <a:solidFill>
                  <a:srgbClr val="FFFFFF"/>
                </a:solidFill>
                <a:latin typeface="+mj-lt"/>
                <a:ea typeface="+mj-ea"/>
                <a:cs typeface="+mj-cs"/>
              </a:rPr>
              <a:t> des </a:t>
            </a:r>
            <a:r>
              <a:rPr lang="en-US" sz="4000" dirty="0" err="1">
                <a:solidFill>
                  <a:srgbClr val="FFFFFF"/>
                </a:solidFill>
                <a:latin typeface="+mj-lt"/>
                <a:ea typeface="+mj-ea"/>
                <a:cs typeface="+mj-cs"/>
              </a:rPr>
              <a:t>doctorants</a:t>
            </a:r>
            <a:r>
              <a:rPr lang="en-US" sz="4000" dirty="0">
                <a:solidFill>
                  <a:srgbClr val="FFFFFF"/>
                </a:solidFill>
                <a:latin typeface="+mj-lt"/>
                <a:ea typeface="+mj-ea"/>
                <a:cs typeface="+mj-cs"/>
              </a:rPr>
              <a:t> du </a:t>
            </a:r>
            <a:r>
              <a:rPr lang="en-US" sz="4000" dirty="0" err="1">
                <a:solidFill>
                  <a:srgbClr val="FFFFFF"/>
                </a:solidFill>
                <a:latin typeface="+mj-lt"/>
                <a:ea typeface="+mj-ea"/>
                <a:cs typeface="+mj-cs"/>
              </a:rPr>
              <a:t>LabIAE</a:t>
            </a:r>
            <a:r>
              <a:rPr lang="en-US" sz="4000" dirty="0">
                <a:solidFill>
                  <a:srgbClr val="FFFFFF"/>
                </a:solidFill>
                <a:latin typeface="+mj-lt"/>
                <a:ea typeface="+mj-ea"/>
                <a:cs typeface="+mj-cs"/>
              </a:rPr>
              <a:t> Paris</a:t>
            </a:r>
          </a:p>
        </p:txBody>
      </p:sp>
      <p:pic>
        <p:nvPicPr>
          <p:cNvPr id="1026" name="Picture 2" descr="Résultat de recherche d'images pour &quot;fnege média&quot;">
            <a:extLst>
              <a:ext uri="{FF2B5EF4-FFF2-40B4-BE49-F238E27FC236}">
                <a16:creationId xmlns:a16="http://schemas.microsoft.com/office/drawing/2014/main" id="{895E67A7-66D8-4B69-A3E5-DA0D1525D9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345165" y="2388780"/>
            <a:ext cx="5131087" cy="3655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529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ubtitle 2"/>
          <p:cNvSpPr txBox="1">
            <a:spLocks/>
          </p:cNvSpPr>
          <p:nvPr/>
        </p:nvSpPr>
        <p:spPr>
          <a:xfrm>
            <a:off x="809165" y="1276788"/>
            <a:ext cx="10235821" cy="4238759"/>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endParaRPr lang="fr-FR" sz="1800" dirty="0">
              <a:latin typeface="Montserrat Bold" charset="0"/>
              <a:ea typeface="Montserrat Bold" charset="0"/>
              <a:cs typeface="Montserrat Bold" charset="0"/>
            </a:endParaRPr>
          </a:p>
          <a:p>
            <a:pPr marL="342900" indent="-342900" algn="l">
              <a:lnSpc>
                <a:spcPct val="100000"/>
              </a:lnSpc>
              <a:buFont typeface="Arial" panose="020B0604020202020204" pitchFamily="34" charset="0"/>
              <a:buChar char="•"/>
            </a:pPr>
            <a:r>
              <a:rPr lang="fr-FR" sz="1800" dirty="0">
                <a:latin typeface="Montserrat Bold" charset="0"/>
                <a:ea typeface="Montserrat Bold" charset="0"/>
                <a:cs typeface="Montserrat Bold" charset="0"/>
              </a:rPr>
              <a:t>Les enseignants et les établissements peuvent les utiliser l’ensemble des vidéos pour </a:t>
            </a:r>
            <a:r>
              <a:rPr lang="fr-FR" sz="1800" b="1" dirty="0">
                <a:latin typeface="Montserrat Bold" charset="0"/>
                <a:ea typeface="Montserrat Bold" charset="0"/>
                <a:cs typeface="Montserrat Bold" charset="0"/>
              </a:rPr>
              <a:t>leurs cours, site Internet, communication, réseaux sociaux, blogs etc…</a:t>
            </a:r>
          </a:p>
          <a:p>
            <a:pPr marL="342900" indent="-342900" algn="l">
              <a:lnSpc>
                <a:spcPct val="100000"/>
              </a:lnSpc>
              <a:buFont typeface="Arial" panose="020B0604020202020204" pitchFamily="34" charset="0"/>
              <a:buChar char="•"/>
            </a:pPr>
            <a:endParaRPr lang="fr-FR" sz="1800" b="1" dirty="0">
              <a:latin typeface="Montserrat Bold" charset="0"/>
              <a:ea typeface="Montserrat Bold" charset="0"/>
              <a:cs typeface="Montserrat Bold" charset="0"/>
            </a:endParaRPr>
          </a:p>
          <a:p>
            <a:pPr marL="342900" indent="-342900" algn="l">
              <a:lnSpc>
                <a:spcPct val="100000"/>
              </a:lnSpc>
              <a:buFont typeface="Arial" panose="020B0604020202020204" pitchFamily="34" charset="0"/>
              <a:buChar char="•"/>
            </a:pPr>
            <a:r>
              <a:rPr lang="fr-FR" sz="1800" dirty="0">
                <a:latin typeface="Montserrat Bold" charset="0"/>
                <a:ea typeface="Montserrat Bold" charset="0"/>
                <a:cs typeface="Montserrat Bold" charset="0"/>
              </a:rPr>
              <a:t>Les vidéos sont en </a:t>
            </a:r>
            <a:r>
              <a:rPr lang="fr-FR" sz="1800" b="1" dirty="0">
                <a:latin typeface="Montserrat Bold" charset="0"/>
                <a:ea typeface="Montserrat Bold" charset="0"/>
                <a:cs typeface="Montserrat Bold" charset="0"/>
              </a:rPr>
              <a:t>français ou en anglais</a:t>
            </a:r>
            <a:r>
              <a:rPr lang="fr-FR" sz="1800" dirty="0">
                <a:latin typeface="Montserrat Bold" charset="0"/>
                <a:ea typeface="Montserrat Bold" charset="0"/>
                <a:cs typeface="Montserrat Bold" charset="0"/>
              </a:rPr>
              <a:t>. Le site a deux version FR / EN</a:t>
            </a:r>
          </a:p>
          <a:p>
            <a:pPr marL="342900" indent="-342900" algn="l">
              <a:lnSpc>
                <a:spcPct val="100000"/>
              </a:lnSpc>
              <a:buFont typeface="Arial" panose="020B0604020202020204" pitchFamily="34" charset="0"/>
              <a:buChar char="•"/>
            </a:pPr>
            <a:endParaRPr lang="fr-FR" sz="1800" dirty="0">
              <a:latin typeface="Montserrat Bold" charset="0"/>
              <a:ea typeface="Montserrat Bold" charset="0"/>
              <a:cs typeface="Montserrat Bold" charset="0"/>
            </a:endParaRPr>
          </a:p>
          <a:p>
            <a:pPr marL="342900" indent="-342900" algn="l">
              <a:lnSpc>
                <a:spcPct val="100000"/>
              </a:lnSpc>
              <a:buFont typeface="Arial" panose="020B0604020202020204" pitchFamily="34" charset="0"/>
              <a:buChar char="•"/>
            </a:pPr>
            <a:r>
              <a:rPr lang="fr-FR" sz="1800" dirty="0">
                <a:latin typeface="Montserrat Bold" charset="0"/>
                <a:ea typeface="Montserrat Bold" charset="0"/>
                <a:cs typeface="Montserrat Bold" charset="0"/>
              </a:rPr>
              <a:t>Toutes les vidéos sont </a:t>
            </a:r>
            <a:r>
              <a:rPr lang="fr-FR" sz="1800" b="1" dirty="0">
                <a:latin typeface="Montserrat Bold" charset="0"/>
                <a:ea typeface="Montserrat Bold" charset="0"/>
                <a:cs typeface="Montserrat Bold" charset="0"/>
              </a:rPr>
              <a:t>sous-titrées</a:t>
            </a:r>
            <a:r>
              <a:rPr lang="fr-FR" sz="1800" dirty="0">
                <a:latin typeface="Montserrat Bold" charset="0"/>
                <a:ea typeface="Montserrat Bold" charset="0"/>
                <a:cs typeface="Montserrat Bold" charset="0"/>
              </a:rPr>
              <a:t> depuis janvier 2022.</a:t>
            </a:r>
          </a:p>
          <a:p>
            <a:pPr marL="342900" indent="-342900" algn="l">
              <a:buFont typeface="Arial" panose="020B0604020202020204" pitchFamily="34" charset="0"/>
              <a:buChar char="•"/>
            </a:pPr>
            <a:endParaRPr lang="fr-FR" sz="1800" dirty="0">
              <a:latin typeface="Montserrat Bold" charset="0"/>
              <a:ea typeface="Montserrat Bold" charset="0"/>
              <a:cs typeface="Montserrat Bold" charset="0"/>
            </a:endParaRPr>
          </a:p>
          <a:p>
            <a:pPr marL="342900" indent="-342900" algn="l">
              <a:buFont typeface="Arial" panose="020B0604020202020204" pitchFamily="34" charset="0"/>
              <a:buChar char="•"/>
            </a:pPr>
            <a:r>
              <a:rPr lang="fr-FR" sz="1800" dirty="0">
                <a:latin typeface="Montserrat Bold" charset="0"/>
                <a:ea typeface="Montserrat Bold" charset="0"/>
                <a:cs typeface="Montserrat Bold" charset="0"/>
              </a:rPr>
              <a:t>RAPPEL Formats :	</a:t>
            </a:r>
            <a:endParaRPr lang="fr-FR" altLang="fr-FR" sz="1800" dirty="0">
              <a:solidFill>
                <a:schemeClr val="tx2"/>
              </a:solidFill>
              <a:latin typeface="Montserrat Bold" charset="0"/>
              <a:ea typeface="Montserrat Bold" charset="0"/>
              <a:cs typeface="Montserrat Bold" charset="0"/>
            </a:endParaRPr>
          </a:p>
          <a:p>
            <a:r>
              <a:rPr lang="fr-FR" altLang="fr-FR" sz="1800" b="1" i="1" dirty="0">
                <a:solidFill>
                  <a:schemeClr val="tx2"/>
                </a:solidFill>
                <a:latin typeface="Montserrat Bold" charset="0"/>
                <a:ea typeface="Montserrat Bold" charset="0"/>
                <a:cs typeface="Montserrat Bold" charset="0"/>
              </a:rPr>
              <a:t>Tous les enseignants peuvent envoyer des vidéos « Recherche »</a:t>
            </a:r>
          </a:p>
          <a:p>
            <a:r>
              <a:rPr lang="fr-FR" altLang="fr-FR" sz="1800" b="1" i="1" dirty="0">
                <a:latin typeface="Montserrat Bold" charset="0"/>
                <a:ea typeface="Montserrat Bold" charset="0"/>
                <a:cs typeface="Montserrat Bold" charset="0"/>
              </a:rPr>
              <a:t>	Les autres formats sont réservés exclusivement aux établissements abonnés  à FNEGE Médias.</a:t>
            </a:r>
            <a:endParaRPr lang="en-US" sz="1800" b="1" i="1" dirty="0">
              <a:latin typeface="Montserrat Bold" charset="0"/>
              <a:ea typeface="Montserrat Bold" charset="0"/>
              <a:cs typeface="Montserrat Bold" charset="0"/>
            </a:endParaRPr>
          </a:p>
        </p:txBody>
      </p:sp>
      <p:pic>
        <p:nvPicPr>
          <p:cNvPr id="17" name="Picture 2" descr="Résultat de recherche d'images pour &quot;fnege média&quot;">
            <a:extLst>
              <a:ext uri="{FF2B5EF4-FFF2-40B4-BE49-F238E27FC236}">
                <a16:creationId xmlns:a16="http://schemas.microsoft.com/office/drawing/2014/main" id="{845A50EF-A138-49B3-AA2F-A3344713CD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646244" y="197468"/>
            <a:ext cx="1284598" cy="915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7821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2567630" y="2133036"/>
            <a:ext cx="7056739" cy="2591928"/>
          </a:xfrm>
          <a:prstGeom prst="rect">
            <a:avLst/>
          </a:prstGeom>
          <a:noFill/>
        </p:spPr>
        <p:txBody>
          <a:bodyPr wrap="none" rtlCol="0">
            <a:spAutoFit/>
          </a:bodyPr>
          <a:lstStyle/>
          <a:p>
            <a:pPr algn="ctr">
              <a:lnSpc>
                <a:spcPts val="5000"/>
              </a:lnSpc>
            </a:pPr>
            <a:r>
              <a:rPr lang="fr-FR" sz="3000" b="1" dirty="0">
                <a:solidFill>
                  <a:schemeClr val="tx2"/>
                </a:solidFill>
                <a:latin typeface="Montserrat Bold" charset="0"/>
                <a:ea typeface="Montserrat Bold" charset="0"/>
                <a:cs typeface="Montserrat Bold" charset="0"/>
              </a:rPr>
              <a:t>Vous souhaitez réaliser une vidéo </a:t>
            </a:r>
          </a:p>
          <a:p>
            <a:pPr algn="ctr">
              <a:lnSpc>
                <a:spcPts val="5000"/>
              </a:lnSpc>
            </a:pPr>
            <a:r>
              <a:rPr lang="fr-FR" sz="3000" b="1" dirty="0">
                <a:solidFill>
                  <a:schemeClr val="tx2"/>
                </a:solidFill>
                <a:latin typeface="Montserrat Bold" charset="0"/>
                <a:ea typeface="Montserrat Bold" charset="0"/>
                <a:cs typeface="Montserrat Bold" charset="0"/>
              </a:rPr>
              <a:t>ou un podcast </a:t>
            </a:r>
          </a:p>
          <a:p>
            <a:pPr algn="ctr">
              <a:lnSpc>
                <a:spcPts val="5000"/>
              </a:lnSpc>
            </a:pPr>
            <a:endParaRPr lang="fr-FR" sz="3000" b="1" dirty="0">
              <a:solidFill>
                <a:schemeClr val="tx2"/>
              </a:solidFill>
              <a:latin typeface="Montserrat Bold" charset="0"/>
              <a:ea typeface="Montserrat Bold" charset="0"/>
              <a:cs typeface="Montserrat Bold" charset="0"/>
            </a:endParaRPr>
          </a:p>
          <a:p>
            <a:pPr algn="ctr">
              <a:lnSpc>
                <a:spcPts val="5000"/>
              </a:lnSpc>
            </a:pPr>
            <a:r>
              <a:rPr lang="fr-FR" sz="3000" b="1" dirty="0">
                <a:solidFill>
                  <a:schemeClr val="tx2"/>
                </a:solidFill>
                <a:latin typeface="Montserrat Bold" charset="0"/>
                <a:ea typeface="Montserrat Bold" charset="0"/>
                <a:cs typeface="Montserrat Bold" charset="0"/>
              </a:rPr>
              <a:t>Comment faire ?</a:t>
            </a:r>
            <a:endParaRPr lang="en-US" sz="3000" b="1" dirty="0">
              <a:solidFill>
                <a:schemeClr val="tx2"/>
              </a:solidFill>
              <a:latin typeface="Montserrat Bold" charset="0"/>
              <a:ea typeface="Montserrat Bold" charset="0"/>
              <a:cs typeface="Montserrat Bold" charset="0"/>
            </a:endParaRPr>
          </a:p>
        </p:txBody>
      </p:sp>
      <p:pic>
        <p:nvPicPr>
          <p:cNvPr id="17" name="Picture 2" descr="Résultat de recherche d'images pour &quot;fnege média&quot;">
            <a:extLst>
              <a:ext uri="{FF2B5EF4-FFF2-40B4-BE49-F238E27FC236}">
                <a16:creationId xmlns:a16="http://schemas.microsoft.com/office/drawing/2014/main" id="{845A50EF-A138-49B3-AA2F-A3344713CD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646244" y="197468"/>
            <a:ext cx="1284598" cy="915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0394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1862001" y="561043"/>
            <a:ext cx="8382423" cy="1309526"/>
          </a:xfrm>
          <a:prstGeom prst="rect">
            <a:avLst/>
          </a:prstGeom>
          <a:noFill/>
        </p:spPr>
        <p:txBody>
          <a:bodyPr wrap="none" rtlCol="0">
            <a:spAutoFit/>
          </a:bodyPr>
          <a:lstStyle/>
          <a:p>
            <a:pPr algn="ctr">
              <a:lnSpc>
                <a:spcPts val="5000"/>
              </a:lnSpc>
            </a:pPr>
            <a:r>
              <a:rPr lang="fr-FR" sz="3000" b="1" dirty="0">
                <a:solidFill>
                  <a:schemeClr val="tx2"/>
                </a:solidFill>
                <a:latin typeface="Montserrat Bold" charset="0"/>
                <a:ea typeface="Montserrat Bold" charset="0"/>
                <a:cs typeface="Montserrat Bold" charset="0"/>
              </a:rPr>
              <a:t>Pour les formats Recherche, Tendances, </a:t>
            </a:r>
          </a:p>
          <a:p>
            <a:pPr algn="ctr">
              <a:lnSpc>
                <a:spcPts val="5000"/>
              </a:lnSpc>
            </a:pPr>
            <a:r>
              <a:rPr lang="fr-FR" sz="3000" b="1" dirty="0">
                <a:solidFill>
                  <a:schemeClr val="tx2"/>
                </a:solidFill>
                <a:latin typeface="Montserrat Bold" charset="0"/>
                <a:ea typeface="Montserrat Bold" charset="0"/>
                <a:cs typeface="Montserrat Bold" charset="0"/>
              </a:rPr>
              <a:t>Expériences Pédagogique et Interview</a:t>
            </a:r>
            <a:endParaRPr lang="en-US" sz="3000" b="1" dirty="0">
              <a:solidFill>
                <a:schemeClr val="tx2"/>
              </a:solidFill>
              <a:latin typeface="Montserrat Bold" charset="0"/>
              <a:ea typeface="Montserrat Bold" charset="0"/>
              <a:cs typeface="Montserrat Bold" charset="0"/>
            </a:endParaRPr>
          </a:p>
        </p:txBody>
      </p:sp>
      <p:sp>
        <p:nvSpPr>
          <p:cNvPr id="71" name="Subtitle 2"/>
          <p:cNvSpPr txBox="1">
            <a:spLocks/>
          </p:cNvSpPr>
          <p:nvPr/>
        </p:nvSpPr>
        <p:spPr>
          <a:xfrm>
            <a:off x="410423" y="2556190"/>
            <a:ext cx="10235821" cy="3378395"/>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lnSpc>
                <a:spcPct val="100000"/>
              </a:lnSpc>
              <a:buFont typeface="Arial" panose="020B0604020202020204" pitchFamily="34" charset="0"/>
              <a:buChar char="•"/>
            </a:pPr>
            <a:r>
              <a:rPr lang="fr-FR" sz="1800" b="1" dirty="0">
                <a:latin typeface="Montserrat Bold" charset="0"/>
                <a:ea typeface="Montserrat Bold" charset="0"/>
                <a:cs typeface="Montserrat Bold" charset="0"/>
              </a:rPr>
              <a:t>Télécharger le scrip</a:t>
            </a:r>
            <a:r>
              <a:rPr lang="fr-FR" sz="1800" dirty="0">
                <a:latin typeface="Montserrat Bold" charset="0"/>
                <a:ea typeface="Montserrat Bold" charset="0"/>
                <a:cs typeface="Montserrat Bold" charset="0"/>
              </a:rPr>
              <a:t>t correspondant au format souhaité sur le site FNEGE Médias (ou contacter Valérie Fourcade), le compléter et le renvoyer à Valérie Fourcade pour validation par la rédactrice en chef.</a:t>
            </a:r>
            <a:br>
              <a:rPr lang="fr-FR" sz="1800" dirty="0">
                <a:latin typeface="Montserrat Bold" charset="0"/>
                <a:ea typeface="Montserrat Bold" charset="0"/>
                <a:cs typeface="Montserrat Bold" charset="0"/>
              </a:rPr>
            </a:br>
            <a:endParaRPr lang="fr-FR" sz="1800" dirty="0">
              <a:latin typeface="Montserrat Bold" charset="0"/>
              <a:ea typeface="Montserrat Bold" charset="0"/>
              <a:cs typeface="Montserrat Bold" charset="0"/>
            </a:endParaRPr>
          </a:p>
          <a:p>
            <a:pPr marL="342900" indent="-342900" algn="l">
              <a:lnSpc>
                <a:spcPct val="100000"/>
              </a:lnSpc>
              <a:buFont typeface="Arial" panose="020B0604020202020204" pitchFamily="34" charset="0"/>
              <a:buChar char="•"/>
            </a:pPr>
            <a:r>
              <a:rPr lang="fr-FR" sz="1800" dirty="0">
                <a:latin typeface="Montserrat Bold" charset="0"/>
                <a:ea typeface="Montserrat Bold" charset="0"/>
                <a:cs typeface="Montserrat Bold" charset="0"/>
              </a:rPr>
              <a:t>Ce script comprend les informations sur les auteurs, la référence académique (si Recherche), les thématiques, mots clés, résumé (pour le référencement), le résumé en français et en anglais, les liens et ressources et le script complet de la vidéo / Podcast.</a:t>
            </a:r>
          </a:p>
          <a:p>
            <a:pPr marL="342900" indent="-342900" algn="l">
              <a:lnSpc>
                <a:spcPct val="100000"/>
              </a:lnSpc>
              <a:buFont typeface="Arial" panose="020B0604020202020204" pitchFamily="34" charset="0"/>
              <a:buChar char="•"/>
            </a:pPr>
            <a:endParaRPr lang="fr-FR" sz="1800" dirty="0">
              <a:latin typeface="Montserrat Bold" charset="0"/>
              <a:ea typeface="Montserrat Bold" charset="0"/>
              <a:cs typeface="Montserrat Bold" charset="0"/>
            </a:endParaRPr>
          </a:p>
          <a:p>
            <a:pPr marL="342900" indent="-342900" algn="l">
              <a:lnSpc>
                <a:spcPct val="100000"/>
              </a:lnSpc>
              <a:buFont typeface="Arial" panose="020B0604020202020204" pitchFamily="34" charset="0"/>
              <a:buChar char="•"/>
            </a:pPr>
            <a:r>
              <a:rPr lang="fr-FR" sz="1800" dirty="0">
                <a:latin typeface="Montserrat Bold" charset="0"/>
                <a:ea typeface="Montserrat Bold" charset="0"/>
                <a:cs typeface="Montserrat Bold" charset="0"/>
              </a:rPr>
              <a:t>Et quelques conseils pour le tournage…</a:t>
            </a:r>
          </a:p>
          <a:p>
            <a:pPr algn="l">
              <a:lnSpc>
                <a:spcPct val="100000"/>
              </a:lnSpc>
            </a:pPr>
            <a:endParaRPr lang="fr-FR" sz="1800" dirty="0">
              <a:latin typeface="Montserrat Bold" charset="0"/>
              <a:ea typeface="Montserrat Bold" charset="0"/>
              <a:cs typeface="Montserrat Bold" charset="0"/>
            </a:endParaRPr>
          </a:p>
        </p:txBody>
      </p:sp>
      <p:pic>
        <p:nvPicPr>
          <p:cNvPr id="17" name="Picture 2" descr="Résultat de recherche d'images pour &quot;fnege média&quot;">
            <a:extLst>
              <a:ext uri="{FF2B5EF4-FFF2-40B4-BE49-F238E27FC236}">
                <a16:creationId xmlns:a16="http://schemas.microsoft.com/office/drawing/2014/main" id="{845A50EF-A138-49B3-AA2F-A3344713CD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646244" y="197468"/>
            <a:ext cx="1284598" cy="915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964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2270778" y="561043"/>
            <a:ext cx="7564892" cy="668324"/>
          </a:xfrm>
          <a:prstGeom prst="rect">
            <a:avLst/>
          </a:prstGeom>
          <a:noFill/>
        </p:spPr>
        <p:txBody>
          <a:bodyPr wrap="none" rtlCol="0">
            <a:spAutoFit/>
          </a:bodyPr>
          <a:lstStyle/>
          <a:p>
            <a:pPr algn="ctr">
              <a:lnSpc>
                <a:spcPts val="5000"/>
              </a:lnSpc>
            </a:pPr>
            <a:r>
              <a:rPr lang="fr-FR" sz="3000" b="1" dirty="0">
                <a:solidFill>
                  <a:schemeClr val="tx2"/>
                </a:solidFill>
                <a:latin typeface="Montserrat Bold" charset="0"/>
                <a:ea typeface="Montserrat Bold" charset="0"/>
                <a:cs typeface="Montserrat Bold" charset="0"/>
              </a:rPr>
              <a:t>Pour le format Dico du Management</a:t>
            </a:r>
            <a:endParaRPr lang="en-US" sz="3000" b="1" dirty="0">
              <a:solidFill>
                <a:schemeClr val="tx2"/>
              </a:solidFill>
              <a:latin typeface="Montserrat Bold" charset="0"/>
              <a:ea typeface="Montserrat Bold" charset="0"/>
              <a:cs typeface="Montserrat Bold" charset="0"/>
            </a:endParaRPr>
          </a:p>
        </p:txBody>
      </p:sp>
      <p:sp>
        <p:nvSpPr>
          <p:cNvPr id="71" name="Subtitle 2"/>
          <p:cNvSpPr txBox="1">
            <a:spLocks/>
          </p:cNvSpPr>
          <p:nvPr/>
        </p:nvSpPr>
        <p:spPr>
          <a:xfrm>
            <a:off x="737581" y="2384067"/>
            <a:ext cx="10235821" cy="1771801"/>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lnSpc>
                <a:spcPct val="100000"/>
              </a:lnSpc>
              <a:buFont typeface="Arial" panose="020B0604020202020204" pitchFamily="34" charset="0"/>
              <a:buChar char="•"/>
            </a:pPr>
            <a:r>
              <a:rPr lang="fr-FR" sz="2000" dirty="0">
                <a:latin typeface="Montserrat Bold" charset="0"/>
                <a:ea typeface="Montserrat Bold" charset="0"/>
                <a:cs typeface="Montserrat Bold" charset="0"/>
              </a:rPr>
              <a:t>Envoyer </a:t>
            </a:r>
            <a:r>
              <a:rPr lang="fr-FR" sz="2000" b="1" dirty="0">
                <a:latin typeface="Montserrat Bold" charset="0"/>
                <a:ea typeface="Montserrat Bold" charset="0"/>
                <a:cs typeface="Montserrat Bold" charset="0"/>
              </a:rPr>
              <a:t>un email en amont </a:t>
            </a:r>
            <a:r>
              <a:rPr lang="fr-FR" sz="2000" dirty="0">
                <a:latin typeface="Montserrat Bold" charset="0"/>
                <a:ea typeface="Montserrat Bold" charset="0"/>
                <a:cs typeface="Montserrat Bold" charset="0"/>
              </a:rPr>
              <a:t>à Valérie Fourcade pour validation du mot de vocabulaire pour vérifier qu’il est encore disponible</a:t>
            </a:r>
          </a:p>
          <a:p>
            <a:pPr marL="342900" indent="-342900" algn="l">
              <a:lnSpc>
                <a:spcPct val="100000"/>
              </a:lnSpc>
              <a:buFont typeface="Arial" panose="020B0604020202020204" pitchFamily="34" charset="0"/>
              <a:buChar char="•"/>
            </a:pPr>
            <a:endParaRPr lang="fr-FR" sz="2000" dirty="0">
              <a:latin typeface="Montserrat Bold" charset="0"/>
              <a:ea typeface="Montserrat Bold" charset="0"/>
              <a:cs typeface="Montserrat Bold" charset="0"/>
            </a:endParaRPr>
          </a:p>
          <a:p>
            <a:pPr marL="342900" indent="-342900" algn="l">
              <a:lnSpc>
                <a:spcPct val="100000"/>
              </a:lnSpc>
              <a:buFont typeface="Arial" panose="020B0604020202020204" pitchFamily="34" charset="0"/>
              <a:buChar char="•"/>
            </a:pPr>
            <a:r>
              <a:rPr lang="fr-FR" sz="2000" b="1" dirty="0">
                <a:latin typeface="Montserrat Bold" charset="0"/>
                <a:ea typeface="Montserrat Bold" charset="0"/>
                <a:cs typeface="Montserrat Bold" charset="0"/>
              </a:rPr>
              <a:t>Télécharger le script</a:t>
            </a:r>
            <a:r>
              <a:rPr lang="fr-FR" sz="2000" dirty="0">
                <a:latin typeface="Montserrat Bold" charset="0"/>
                <a:ea typeface="Montserrat Bold" charset="0"/>
                <a:cs typeface="Montserrat Bold" charset="0"/>
              </a:rPr>
              <a:t>, le compléter et le renvoyer à Valérie Fourcade pour validation par la rédactrice en chef</a:t>
            </a:r>
          </a:p>
        </p:txBody>
      </p:sp>
      <p:pic>
        <p:nvPicPr>
          <p:cNvPr id="17" name="Picture 2" descr="Résultat de recherche d'images pour &quot;fnege média&quot;">
            <a:extLst>
              <a:ext uri="{FF2B5EF4-FFF2-40B4-BE49-F238E27FC236}">
                <a16:creationId xmlns:a16="http://schemas.microsoft.com/office/drawing/2014/main" id="{845A50EF-A138-49B3-AA2F-A3344713CD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646244" y="197468"/>
            <a:ext cx="1284598" cy="915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4099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1821144" y="561043"/>
            <a:ext cx="8464177" cy="668324"/>
          </a:xfrm>
          <a:prstGeom prst="rect">
            <a:avLst/>
          </a:prstGeom>
          <a:noFill/>
        </p:spPr>
        <p:txBody>
          <a:bodyPr wrap="none" rtlCol="0">
            <a:spAutoFit/>
          </a:bodyPr>
          <a:lstStyle/>
          <a:p>
            <a:pPr algn="ctr">
              <a:lnSpc>
                <a:spcPts val="5000"/>
              </a:lnSpc>
            </a:pPr>
            <a:r>
              <a:rPr lang="fr-FR" sz="3000" b="1" dirty="0">
                <a:solidFill>
                  <a:schemeClr val="tx2"/>
                </a:solidFill>
                <a:latin typeface="Montserrat Bold" charset="0"/>
                <a:ea typeface="Montserrat Bold" charset="0"/>
                <a:cs typeface="Montserrat Bold" charset="0"/>
              </a:rPr>
              <a:t>Tournages de vidéos : plusieurs solutions</a:t>
            </a:r>
            <a:endParaRPr lang="en-US" sz="3000" b="1" dirty="0">
              <a:solidFill>
                <a:schemeClr val="tx2"/>
              </a:solidFill>
              <a:latin typeface="Montserrat Bold" charset="0"/>
              <a:ea typeface="Montserrat Bold" charset="0"/>
              <a:cs typeface="Montserrat Bold" charset="0"/>
            </a:endParaRPr>
          </a:p>
        </p:txBody>
      </p:sp>
      <p:sp>
        <p:nvSpPr>
          <p:cNvPr id="71" name="Subtitle 2"/>
          <p:cNvSpPr txBox="1">
            <a:spLocks/>
          </p:cNvSpPr>
          <p:nvPr/>
        </p:nvSpPr>
        <p:spPr>
          <a:xfrm>
            <a:off x="725225" y="1753873"/>
            <a:ext cx="10766559" cy="4127959"/>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fr-FR" sz="1800" b="1" dirty="0">
                <a:latin typeface="Montserrat" pitchFamily="2" charset="77"/>
              </a:rPr>
              <a:t>1 – Tournage au sein de votre établissement</a:t>
            </a:r>
          </a:p>
          <a:p>
            <a:pPr algn="l"/>
            <a:r>
              <a:rPr lang="fr-FR" sz="1800" dirty="0">
                <a:latin typeface="Montserrat" pitchFamily="2" charset="77"/>
              </a:rPr>
              <a:t>Si votre établissement a un service vidéo, vous pouvez réaliser la vidéo au sein de votre établissement (la FNEGE peut envoyer les informations pour le montage de la vidéo ou se charger de réaliser le montage). </a:t>
            </a:r>
          </a:p>
          <a:p>
            <a:pPr algn="l"/>
            <a:endParaRPr lang="fr-FR" sz="1800" dirty="0">
              <a:latin typeface="Montserrat" pitchFamily="2" charset="77"/>
            </a:endParaRPr>
          </a:p>
          <a:p>
            <a:pPr algn="l"/>
            <a:r>
              <a:rPr lang="fr-FR" sz="1800" dirty="0">
                <a:latin typeface="Montserrat" pitchFamily="2" charset="77"/>
              </a:rPr>
              <a:t>La vidéo peut être réalisée dès que le script est validé par le comité scientifique.</a:t>
            </a:r>
          </a:p>
          <a:p>
            <a:pPr algn="l"/>
            <a:endParaRPr lang="fr-FR" sz="1800" dirty="0">
              <a:latin typeface="Montserrat" pitchFamily="2" charset="77"/>
            </a:endParaRPr>
          </a:p>
          <a:p>
            <a:pPr algn="l"/>
            <a:r>
              <a:rPr lang="fr-FR" sz="1800" dirty="0">
                <a:latin typeface="Montserrat" pitchFamily="2" charset="77"/>
              </a:rPr>
              <a:t>Quand la vidéo est prête, vous nous la transférez par </a:t>
            </a:r>
            <a:r>
              <a:rPr lang="fr-FR" sz="1800" dirty="0" err="1">
                <a:latin typeface="Montserrat" pitchFamily="2" charset="77"/>
              </a:rPr>
              <a:t>wetransfer</a:t>
            </a:r>
            <a:r>
              <a:rPr lang="fr-FR" sz="1800" dirty="0">
                <a:latin typeface="Montserrat" pitchFamily="2" charset="77"/>
              </a:rPr>
              <a:t> pour mise en ligne sur la plateforme FNEGE Médias et YouTube</a:t>
            </a:r>
          </a:p>
          <a:p>
            <a:pPr algn="l"/>
            <a:endParaRPr lang="fr-FR" sz="1800" dirty="0">
              <a:latin typeface="Montserrat" pitchFamily="2" charset="77"/>
            </a:endParaRPr>
          </a:p>
          <a:p>
            <a:pPr algn="l"/>
            <a:endParaRPr lang="fr-FR" sz="1800" dirty="0">
              <a:latin typeface="Montserrat" pitchFamily="2" charset="77"/>
            </a:endParaRPr>
          </a:p>
        </p:txBody>
      </p:sp>
      <p:pic>
        <p:nvPicPr>
          <p:cNvPr id="17" name="Picture 2" descr="Résultat de recherche d'images pour &quot;fnege média&quot;">
            <a:extLst>
              <a:ext uri="{FF2B5EF4-FFF2-40B4-BE49-F238E27FC236}">
                <a16:creationId xmlns:a16="http://schemas.microsoft.com/office/drawing/2014/main" id="{845A50EF-A138-49B3-AA2F-A3344713CD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646244" y="197468"/>
            <a:ext cx="1284598" cy="915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6790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1821144" y="561043"/>
            <a:ext cx="8464177" cy="668324"/>
          </a:xfrm>
          <a:prstGeom prst="rect">
            <a:avLst/>
          </a:prstGeom>
          <a:noFill/>
        </p:spPr>
        <p:txBody>
          <a:bodyPr wrap="none" rtlCol="0">
            <a:spAutoFit/>
          </a:bodyPr>
          <a:lstStyle/>
          <a:p>
            <a:pPr algn="ctr">
              <a:lnSpc>
                <a:spcPts val="5000"/>
              </a:lnSpc>
            </a:pPr>
            <a:r>
              <a:rPr lang="fr-FR" sz="3000" b="1" dirty="0">
                <a:solidFill>
                  <a:schemeClr val="tx2"/>
                </a:solidFill>
                <a:latin typeface="Montserrat Bold" charset="0"/>
                <a:ea typeface="Montserrat Bold" charset="0"/>
                <a:cs typeface="Montserrat Bold" charset="0"/>
              </a:rPr>
              <a:t>Tournages de vidéos : plusieurs solutions</a:t>
            </a:r>
            <a:endParaRPr lang="en-US" sz="3000" b="1" dirty="0">
              <a:solidFill>
                <a:schemeClr val="tx2"/>
              </a:solidFill>
              <a:latin typeface="Montserrat Bold" charset="0"/>
              <a:ea typeface="Montserrat Bold" charset="0"/>
              <a:cs typeface="Montserrat Bold" charset="0"/>
            </a:endParaRPr>
          </a:p>
        </p:txBody>
      </p:sp>
      <p:sp>
        <p:nvSpPr>
          <p:cNvPr id="71" name="Subtitle 2"/>
          <p:cNvSpPr txBox="1">
            <a:spLocks/>
          </p:cNvSpPr>
          <p:nvPr/>
        </p:nvSpPr>
        <p:spPr>
          <a:xfrm>
            <a:off x="725225" y="1753873"/>
            <a:ext cx="10766559" cy="4404958"/>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fr-FR" sz="1800" b="1" dirty="0">
                <a:latin typeface="Montserrat" pitchFamily="2" charset="77"/>
              </a:rPr>
              <a:t>2 – Tournage à la FNEGE</a:t>
            </a:r>
          </a:p>
          <a:p>
            <a:pPr algn="l"/>
            <a:r>
              <a:rPr lang="fr-FR" sz="1800" dirty="0">
                <a:latin typeface="Montserrat" pitchFamily="2" charset="77"/>
              </a:rPr>
              <a:t>Si votre établissement n’a pas de service vidéo (ou pas de disponibilités), la vidéo peut être tournée dans les locaux de la FNEGE (devis à demander à Valérie Fourcade) :</a:t>
            </a:r>
          </a:p>
          <a:p>
            <a:r>
              <a:rPr lang="fr-FR" sz="1800" dirty="0">
                <a:latin typeface="Montserrat" pitchFamily="2" charset="77"/>
              </a:rPr>
              <a:t>2 Avenue Hoche à Paris – escalier C – 3</a:t>
            </a:r>
            <a:r>
              <a:rPr lang="fr-FR" sz="1800" baseline="30000" dirty="0">
                <a:latin typeface="Montserrat" pitchFamily="2" charset="77"/>
              </a:rPr>
              <a:t>ème</a:t>
            </a:r>
            <a:r>
              <a:rPr lang="fr-FR" sz="1800" dirty="0">
                <a:latin typeface="Montserrat" pitchFamily="2" charset="77"/>
              </a:rPr>
              <a:t> étage (métro le plus proche : Courcelles).</a:t>
            </a:r>
          </a:p>
          <a:p>
            <a:pPr algn="l"/>
            <a:r>
              <a:rPr lang="fr-FR" sz="1800" dirty="0">
                <a:latin typeface="Montserrat" pitchFamily="2" charset="77"/>
              </a:rPr>
              <a:t> </a:t>
            </a:r>
          </a:p>
          <a:p>
            <a:pPr algn="l"/>
            <a:r>
              <a:rPr lang="fr-FR" sz="1800" dirty="0">
                <a:latin typeface="Montserrat" pitchFamily="2" charset="77"/>
              </a:rPr>
              <a:t>Vous y serez </a:t>
            </a:r>
            <a:r>
              <a:rPr lang="fr-FR" sz="1800" dirty="0" err="1">
                <a:latin typeface="Montserrat" pitchFamily="2" charset="77"/>
              </a:rPr>
              <a:t>accueilli-e</a:t>
            </a:r>
            <a:r>
              <a:rPr lang="fr-FR" sz="1800" dirty="0">
                <a:latin typeface="Montserrat" pitchFamily="2" charset="77"/>
              </a:rPr>
              <a:t> par notre agence </a:t>
            </a:r>
            <a:r>
              <a:rPr lang="fr-FR" sz="1800" dirty="0" err="1">
                <a:latin typeface="Montserrat" pitchFamily="2" charset="77"/>
              </a:rPr>
              <a:t>Reactive</a:t>
            </a:r>
            <a:r>
              <a:rPr lang="fr-FR" sz="1800" dirty="0">
                <a:latin typeface="Montserrat" pitchFamily="2" charset="77"/>
              </a:rPr>
              <a:t> Production, qui a une grande expérience de ces vidéos et vous donnera avec bienveillance toutes les indications indispensables.</a:t>
            </a:r>
          </a:p>
          <a:p>
            <a:pPr algn="l"/>
            <a:r>
              <a:rPr lang="fr-FR" sz="1800" dirty="0">
                <a:latin typeface="Montserrat" pitchFamily="2" charset="77"/>
              </a:rPr>
              <a:t> </a:t>
            </a:r>
          </a:p>
          <a:p>
            <a:pPr algn="l"/>
            <a:r>
              <a:rPr lang="fr-FR" sz="1800" dirty="0">
                <a:latin typeface="Montserrat" pitchFamily="2" charset="77"/>
              </a:rPr>
              <a:t>Vous disposerez d’un prompteur sur lequel nous ferons défiler votre texte. Vous tournerez vos chroniques face caméra. Nous vous donnerons tous les conseils nécessaires le jour du tournage pour utiliser au mieux cet outil et vous pourrez bénéficier d’un média training en début de séance pour vous accoutumer au prompteur.</a:t>
            </a:r>
            <a:r>
              <a:rPr lang="fr-FR" sz="1800" b="1" dirty="0">
                <a:latin typeface="Montserrat" pitchFamily="2" charset="77"/>
              </a:rPr>
              <a:t> </a:t>
            </a:r>
            <a:endParaRPr lang="fr-FR" sz="1800" dirty="0">
              <a:latin typeface="Montserrat" pitchFamily="2" charset="77"/>
            </a:endParaRPr>
          </a:p>
        </p:txBody>
      </p:sp>
      <p:pic>
        <p:nvPicPr>
          <p:cNvPr id="17" name="Picture 2" descr="Résultat de recherche d'images pour &quot;fnege média&quot;">
            <a:extLst>
              <a:ext uri="{FF2B5EF4-FFF2-40B4-BE49-F238E27FC236}">
                <a16:creationId xmlns:a16="http://schemas.microsoft.com/office/drawing/2014/main" id="{845A50EF-A138-49B3-AA2F-A3344713CD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646244" y="197468"/>
            <a:ext cx="1284598" cy="915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6155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1821144" y="561043"/>
            <a:ext cx="8464177" cy="668324"/>
          </a:xfrm>
          <a:prstGeom prst="rect">
            <a:avLst/>
          </a:prstGeom>
          <a:noFill/>
        </p:spPr>
        <p:txBody>
          <a:bodyPr wrap="none" rtlCol="0">
            <a:spAutoFit/>
          </a:bodyPr>
          <a:lstStyle/>
          <a:p>
            <a:pPr algn="ctr">
              <a:lnSpc>
                <a:spcPts val="5000"/>
              </a:lnSpc>
            </a:pPr>
            <a:r>
              <a:rPr lang="fr-FR" sz="3000" b="1" dirty="0">
                <a:solidFill>
                  <a:schemeClr val="tx2"/>
                </a:solidFill>
                <a:latin typeface="Montserrat Bold" charset="0"/>
                <a:ea typeface="Montserrat Bold" charset="0"/>
                <a:cs typeface="Montserrat Bold" charset="0"/>
              </a:rPr>
              <a:t>Tournages de vidéos : plusieurs solutions</a:t>
            </a:r>
            <a:endParaRPr lang="en-US" sz="3000" b="1" dirty="0">
              <a:solidFill>
                <a:schemeClr val="tx2"/>
              </a:solidFill>
              <a:latin typeface="Montserrat Bold" charset="0"/>
              <a:ea typeface="Montserrat Bold" charset="0"/>
              <a:cs typeface="Montserrat Bold" charset="0"/>
            </a:endParaRPr>
          </a:p>
        </p:txBody>
      </p:sp>
      <p:sp>
        <p:nvSpPr>
          <p:cNvPr id="71" name="Subtitle 2"/>
          <p:cNvSpPr txBox="1">
            <a:spLocks/>
          </p:cNvSpPr>
          <p:nvPr/>
        </p:nvSpPr>
        <p:spPr>
          <a:xfrm>
            <a:off x="725225" y="1753873"/>
            <a:ext cx="10766559" cy="3290807"/>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fr-FR" sz="1800" b="1" dirty="0">
                <a:latin typeface="Montserrat" pitchFamily="2" charset="77"/>
              </a:rPr>
              <a:t>3 – Motion Design (uniquement pour les vidéos Dico)</a:t>
            </a:r>
          </a:p>
          <a:p>
            <a:pPr algn="l"/>
            <a:endParaRPr lang="fr-FR" sz="1800" dirty="0">
              <a:latin typeface="Montserrat" pitchFamily="2" charset="77"/>
            </a:endParaRPr>
          </a:p>
          <a:p>
            <a:pPr algn="l"/>
            <a:r>
              <a:rPr lang="fr-FR" sz="1800" dirty="0">
                <a:latin typeface="Montserrat" pitchFamily="2" charset="77"/>
              </a:rPr>
              <a:t>En 2023, nous allons proposer aux enseignants de réaliser leur vidéo Dico sous motion design (donc pas besoin de tournages).</a:t>
            </a:r>
          </a:p>
          <a:p>
            <a:pPr algn="l"/>
            <a:endParaRPr lang="fr-FR" sz="1800" dirty="0">
              <a:latin typeface="Montserrat" pitchFamily="2" charset="77"/>
            </a:endParaRPr>
          </a:p>
          <a:p>
            <a:pPr algn="l"/>
            <a:r>
              <a:rPr lang="fr-FR" sz="1800" b="1" dirty="0">
                <a:latin typeface="Montserrat" pitchFamily="2" charset="77"/>
              </a:rPr>
              <a:t>(Tournage avec Zoom de manière exceptionnelle)</a:t>
            </a:r>
          </a:p>
          <a:p>
            <a:pPr algn="l"/>
            <a:endParaRPr lang="fr-FR" sz="1000" dirty="0">
              <a:latin typeface="Montserrat" pitchFamily="2" charset="77"/>
            </a:endParaRPr>
          </a:p>
          <a:p>
            <a:pPr algn="l"/>
            <a:endParaRPr lang="fr-FR" sz="1800" dirty="0">
              <a:latin typeface="Montserrat" pitchFamily="2" charset="77"/>
            </a:endParaRPr>
          </a:p>
          <a:p>
            <a:pPr algn="l"/>
            <a:endParaRPr lang="fr-FR" sz="1800" dirty="0">
              <a:latin typeface="Montserrat" pitchFamily="2" charset="77"/>
            </a:endParaRPr>
          </a:p>
        </p:txBody>
      </p:sp>
      <p:pic>
        <p:nvPicPr>
          <p:cNvPr id="17" name="Picture 2" descr="Résultat de recherche d'images pour &quot;fnege média&quot;">
            <a:extLst>
              <a:ext uri="{FF2B5EF4-FFF2-40B4-BE49-F238E27FC236}">
                <a16:creationId xmlns:a16="http://schemas.microsoft.com/office/drawing/2014/main" id="{845A50EF-A138-49B3-AA2F-A3344713CD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646244" y="197468"/>
            <a:ext cx="1284598" cy="915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9795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4509680" y="655106"/>
            <a:ext cx="3172663" cy="687304"/>
          </a:xfrm>
          <a:prstGeom prst="rect">
            <a:avLst/>
          </a:prstGeom>
          <a:noFill/>
        </p:spPr>
        <p:txBody>
          <a:bodyPr wrap="none" rtlCol="0">
            <a:spAutoFit/>
          </a:bodyPr>
          <a:lstStyle/>
          <a:p>
            <a:pPr algn="ctr">
              <a:lnSpc>
                <a:spcPts val="5000"/>
              </a:lnSpc>
            </a:pPr>
            <a:r>
              <a:rPr lang="fr-FR" sz="3600" b="1" dirty="0">
                <a:solidFill>
                  <a:schemeClr val="tx2"/>
                </a:solidFill>
                <a:latin typeface="Montserrat Bold" charset="0"/>
                <a:ea typeface="Montserrat Bold" charset="0"/>
                <a:cs typeface="Montserrat Bold" charset="0"/>
              </a:rPr>
              <a:t>Partenariats</a:t>
            </a:r>
            <a:endParaRPr lang="en-US" sz="3600" b="1" dirty="0">
              <a:solidFill>
                <a:schemeClr val="tx2"/>
              </a:solidFill>
              <a:latin typeface="Montserrat Bold" charset="0"/>
              <a:ea typeface="Montserrat Bold" charset="0"/>
              <a:cs typeface="Montserrat Bold" charset="0"/>
            </a:endParaRPr>
          </a:p>
        </p:txBody>
      </p:sp>
      <p:pic>
        <p:nvPicPr>
          <p:cNvPr id="17" name="Picture 2" descr="Résultat de recherche d'images pour &quot;fnege média&quot;">
            <a:extLst>
              <a:ext uri="{FF2B5EF4-FFF2-40B4-BE49-F238E27FC236}">
                <a16:creationId xmlns:a16="http://schemas.microsoft.com/office/drawing/2014/main" id="{845A50EF-A138-49B3-AA2F-A3344713CD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646244" y="197468"/>
            <a:ext cx="1284598" cy="915277"/>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B160FE24-D9FF-9F43-B1BE-EDB6ED5F3A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631" y="1433205"/>
            <a:ext cx="5080000" cy="1905000"/>
          </a:xfrm>
          <a:prstGeom prst="rect">
            <a:avLst/>
          </a:prstGeom>
        </p:spPr>
      </p:pic>
      <p:pic>
        <p:nvPicPr>
          <p:cNvPr id="5" name="Image 4" descr="Une image contenant texte, clipart, signe&#10;&#10;Description générée automatiquement">
            <a:extLst>
              <a:ext uri="{FF2B5EF4-FFF2-40B4-BE49-F238E27FC236}">
                <a16:creationId xmlns:a16="http://schemas.microsoft.com/office/drawing/2014/main" id="{E3F6A1A4-098D-C649-86A0-5233108EDF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5475" y="3270684"/>
            <a:ext cx="7593106" cy="860552"/>
          </a:xfrm>
          <a:prstGeom prst="rect">
            <a:avLst/>
          </a:prstGeom>
        </p:spPr>
      </p:pic>
      <p:pic>
        <p:nvPicPr>
          <p:cNvPr id="4" name="Image 3">
            <a:extLst>
              <a:ext uri="{FF2B5EF4-FFF2-40B4-BE49-F238E27FC236}">
                <a16:creationId xmlns:a16="http://schemas.microsoft.com/office/drawing/2014/main" id="{6EEBC90C-D444-F66A-D023-AC60BE2479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7631" y="4504045"/>
            <a:ext cx="3429000" cy="1841500"/>
          </a:xfrm>
          <a:prstGeom prst="rect">
            <a:avLst/>
          </a:prstGeom>
        </p:spPr>
      </p:pic>
      <p:pic>
        <p:nvPicPr>
          <p:cNvPr id="6" name="Image 5" descr="Une image contenant texte, clipart&#10;&#10;Description générée automatiquement">
            <a:extLst>
              <a:ext uri="{FF2B5EF4-FFF2-40B4-BE49-F238E27FC236}">
                <a16:creationId xmlns:a16="http://schemas.microsoft.com/office/drawing/2014/main" id="{66B4C15C-22F7-FE32-2BDE-3514786B59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97637" y="4552666"/>
            <a:ext cx="4385141" cy="1490948"/>
          </a:xfrm>
          <a:prstGeom prst="rect">
            <a:avLst/>
          </a:prstGeom>
        </p:spPr>
      </p:pic>
    </p:spTree>
    <p:extLst>
      <p:ext uri="{BB962C8B-B14F-4D97-AF65-F5344CB8AC3E}">
        <p14:creationId xmlns:p14="http://schemas.microsoft.com/office/powerpoint/2010/main" val="5534653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Résultat de recherche d'images pour &quot;fnege média&quot;">
            <a:extLst>
              <a:ext uri="{FF2B5EF4-FFF2-40B4-BE49-F238E27FC236}">
                <a16:creationId xmlns:a16="http://schemas.microsoft.com/office/drawing/2014/main" id="{845A50EF-A138-49B3-AA2F-A3344713CD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646244" y="197468"/>
            <a:ext cx="1284598" cy="91527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90"/>
          <p:cNvSpPr txBox="1"/>
          <p:nvPr/>
        </p:nvSpPr>
        <p:spPr>
          <a:xfrm>
            <a:off x="4553372" y="434418"/>
            <a:ext cx="1980029" cy="695127"/>
          </a:xfrm>
          <a:prstGeom prst="rect">
            <a:avLst/>
          </a:prstGeom>
          <a:noFill/>
        </p:spPr>
        <p:txBody>
          <a:bodyPr wrap="none" rtlCol="0">
            <a:spAutoFit/>
          </a:bodyPr>
          <a:lstStyle/>
          <a:p>
            <a:pPr algn="ctr">
              <a:lnSpc>
                <a:spcPts val="5000"/>
              </a:lnSpc>
            </a:pPr>
            <a:r>
              <a:rPr lang="fr-FR" sz="3600" b="1" dirty="0">
                <a:solidFill>
                  <a:schemeClr val="tx2"/>
                </a:solidFill>
                <a:latin typeface="Montserrat Bold" charset="0"/>
                <a:ea typeface="Montserrat Bold" charset="0"/>
                <a:cs typeface="Montserrat Bold" charset="0"/>
              </a:rPr>
              <a:t>Abonnés </a:t>
            </a:r>
            <a:endParaRPr lang="en-US" sz="3600" b="1" dirty="0">
              <a:solidFill>
                <a:schemeClr val="tx2"/>
              </a:solidFill>
              <a:latin typeface="Montserrat Bold" charset="0"/>
              <a:ea typeface="Montserrat Bold" charset="0"/>
              <a:cs typeface="Montserrat Bold" charset="0"/>
            </a:endParaRPr>
          </a:p>
        </p:txBody>
      </p:sp>
      <p:pic>
        <p:nvPicPr>
          <p:cNvPr id="37" name="Picture 2" descr="AUNEGE | Université numérique Economie Gestion">
            <a:extLst>
              <a:ext uri="{FF2B5EF4-FFF2-40B4-BE49-F238E27FC236}">
                <a16:creationId xmlns:a16="http://schemas.microsoft.com/office/drawing/2014/main" id="{2D7219B5-B232-4F15-A062-255358F11E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786" y="1441246"/>
            <a:ext cx="1337381" cy="46334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a:extLst>
              <a:ext uri="{FF2B5EF4-FFF2-40B4-BE49-F238E27FC236}">
                <a16:creationId xmlns:a16="http://schemas.microsoft.com/office/drawing/2014/main" id="{05D34D2E-0CC7-4365-8B1D-5C383D0B1DB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97065" y="1349730"/>
            <a:ext cx="1442017" cy="665597"/>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Logos - ESSCA">
            <a:extLst>
              <a:ext uri="{FF2B5EF4-FFF2-40B4-BE49-F238E27FC236}">
                <a16:creationId xmlns:a16="http://schemas.microsoft.com/office/drawing/2014/main" id="{F1C31E15-F787-4A1F-B2B4-7B744CAA0E8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17460" y="1341261"/>
            <a:ext cx="724417" cy="66559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6" descr="Institut Mines-Télécom Business School | IMT-BS">
            <a:extLst>
              <a:ext uri="{FF2B5EF4-FFF2-40B4-BE49-F238E27FC236}">
                <a16:creationId xmlns:a16="http://schemas.microsoft.com/office/drawing/2014/main" id="{F26BD373-D421-40F0-9C3E-C2CE8DA4D6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773" y="3643325"/>
            <a:ext cx="1359065" cy="836347"/>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30" descr="Logo et charte graphique - Montpellier Management">
            <a:extLst>
              <a:ext uri="{FF2B5EF4-FFF2-40B4-BE49-F238E27FC236}">
                <a16:creationId xmlns:a16="http://schemas.microsoft.com/office/drawing/2014/main" id="{3C08507D-0C10-4245-A133-CF5EDECF8D0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37244" y="3526926"/>
            <a:ext cx="1550816" cy="942336"/>
          </a:xfrm>
          <a:prstGeom prst="rect">
            <a:avLst/>
          </a:prstGeom>
          <a:noFill/>
          <a:extLst>
            <a:ext uri="{909E8E84-426E-40DD-AFC4-6F175D3DCCD1}">
              <a14:hiddenFill xmlns:a14="http://schemas.microsoft.com/office/drawing/2010/main">
                <a:solidFill>
                  <a:srgbClr val="FFFFFF"/>
                </a:solidFill>
              </a14:hiddenFill>
            </a:ext>
          </a:extLst>
        </p:spPr>
      </p:pic>
      <p:pic>
        <p:nvPicPr>
          <p:cNvPr id="54" name="Image 53">
            <a:extLst>
              <a:ext uri="{FF2B5EF4-FFF2-40B4-BE49-F238E27FC236}">
                <a16:creationId xmlns:a16="http://schemas.microsoft.com/office/drawing/2014/main" id="{05C66E13-74EA-499C-B123-4A70BBA1EB9E}"/>
              </a:ext>
            </a:extLst>
          </p:cNvPr>
          <p:cNvPicPr>
            <a:picLocks noChangeAspect="1"/>
          </p:cNvPicPr>
          <p:nvPr/>
        </p:nvPicPr>
        <p:blipFill>
          <a:blip r:embed="rId9"/>
          <a:stretch>
            <a:fillRect/>
          </a:stretch>
        </p:blipFill>
        <p:spPr>
          <a:xfrm>
            <a:off x="5048262" y="3641026"/>
            <a:ext cx="803030" cy="803030"/>
          </a:xfrm>
          <a:prstGeom prst="rect">
            <a:avLst/>
          </a:prstGeom>
        </p:spPr>
      </p:pic>
      <p:pic>
        <p:nvPicPr>
          <p:cNvPr id="57" name="Picture 36" descr="skema business school">
            <a:extLst>
              <a:ext uri="{FF2B5EF4-FFF2-40B4-BE49-F238E27FC236}">
                <a16:creationId xmlns:a16="http://schemas.microsoft.com/office/drawing/2014/main" id="{F2380F40-0A23-444D-8823-F2BE76E09B6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17370" y="3836405"/>
            <a:ext cx="1302728" cy="378211"/>
          </a:xfrm>
          <a:prstGeom prst="rect">
            <a:avLst/>
          </a:prstGeom>
          <a:noFill/>
          <a:extLst>
            <a:ext uri="{909E8E84-426E-40DD-AFC4-6F175D3DCCD1}">
              <a14:hiddenFill xmlns:a14="http://schemas.microsoft.com/office/drawing/2010/main">
                <a:solidFill>
                  <a:srgbClr val="FFFFFF"/>
                </a:solidFill>
              </a14:hiddenFill>
            </a:ext>
          </a:extLst>
        </p:spPr>
      </p:pic>
      <p:pic>
        <p:nvPicPr>
          <p:cNvPr id="63" name="Image 62">
            <a:extLst>
              <a:ext uri="{FF2B5EF4-FFF2-40B4-BE49-F238E27FC236}">
                <a16:creationId xmlns:a16="http://schemas.microsoft.com/office/drawing/2014/main" id="{BFC738E8-9ACD-4A17-A9CF-796B9E49277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81322" y="4479672"/>
            <a:ext cx="1228546" cy="1228546"/>
          </a:xfrm>
          <a:prstGeom prst="rect">
            <a:avLst/>
          </a:prstGeom>
        </p:spPr>
      </p:pic>
      <p:pic>
        <p:nvPicPr>
          <p:cNvPr id="8" name="Image 7" descr="Une image contenant texte, clipart&#10;&#10;Description générée automatiquement">
            <a:extLst>
              <a:ext uri="{FF2B5EF4-FFF2-40B4-BE49-F238E27FC236}">
                <a16:creationId xmlns:a16="http://schemas.microsoft.com/office/drawing/2014/main" id="{9A7DD1F8-784A-4AF7-B7D1-8DA29D66A76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409672" y="2355198"/>
            <a:ext cx="898138" cy="1047828"/>
          </a:xfrm>
          <a:prstGeom prst="rect">
            <a:avLst/>
          </a:prstGeom>
        </p:spPr>
      </p:pic>
      <p:pic>
        <p:nvPicPr>
          <p:cNvPr id="4" name="Image 3">
            <a:extLst>
              <a:ext uri="{FF2B5EF4-FFF2-40B4-BE49-F238E27FC236}">
                <a16:creationId xmlns:a16="http://schemas.microsoft.com/office/drawing/2014/main" id="{BF4F9CED-A08E-4F62-B024-2D55011C1AF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90575" y="1336720"/>
            <a:ext cx="693339" cy="693339"/>
          </a:xfrm>
          <a:prstGeom prst="rect">
            <a:avLst/>
          </a:prstGeom>
        </p:spPr>
      </p:pic>
      <p:pic>
        <p:nvPicPr>
          <p:cNvPr id="9" name="Image 8">
            <a:extLst>
              <a:ext uri="{FF2B5EF4-FFF2-40B4-BE49-F238E27FC236}">
                <a16:creationId xmlns:a16="http://schemas.microsoft.com/office/drawing/2014/main" id="{C281B9DE-F976-4AD5-8EDD-CF958A4B5A1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537019" y="1384438"/>
            <a:ext cx="1880543" cy="633661"/>
          </a:xfrm>
          <a:prstGeom prst="rect">
            <a:avLst/>
          </a:prstGeom>
        </p:spPr>
      </p:pic>
      <p:pic>
        <p:nvPicPr>
          <p:cNvPr id="11" name="Image 10" descr="Une image contenant texte&#10;&#10;Description générée automatiquement">
            <a:extLst>
              <a:ext uri="{FF2B5EF4-FFF2-40B4-BE49-F238E27FC236}">
                <a16:creationId xmlns:a16="http://schemas.microsoft.com/office/drawing/2014/main" id="{E813D337-FBBE-4F88-965E-C0D801376E4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177300" y="1332299"/>
            <a:ext cx="704462" cy="704462"/>
          </a:xfrm>
          <a:prstGeom prst="rect">
            <a:avLst/>
          </a:prstGeom>
        </p:spPr>
      </p:pic>
      <p:pic>
        <p:nvPicPr>
          <p:cNvPr id="15" name="Image 14" descr="Une image contenant texte&#10;&#10;Description générée automatiquement">
            <a:extLst>
              <a:ext uri="{FF2B5EF4-FFF2-40B4-BE49-F238E27FC236}">
                <a16:creationId xmlns:a16="http://schemas.microsoft.com/office/drawing/2014/main" id="{B8E7A80C-8872-435F-BEDC-A5906BAFC79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417874" y="1321825"/>
            <a:ext cx="1249538" cy="629108"/>
          </a:xfrm>
          <a:prstGeom prst="rect">
            <a:avLst/>
          </a:prstGeom>
        </p:spPr>
      </p:pic>
      <p:pic>
        <p:nvPicPr>
          <p:cNvPr id="18" name="Image 17" descr="Une image contenant texte&#10;&#10;Description générée automatiquement">
            <a:extLst>
              <a:ext uri="{FF2B5EF4-FFF2-40B4-BE49-F238E27FC236}">
                <a16:creationId xmlns:a16="http://schemas.microsoft.com/office/drawing/2014/main" id="{35E87710-3207-4E49-985D-EB201747F82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53057" y="4946943"/>
            <a:ext cx="2128233" cy="568732"/>
          </a:xfrm>
          <a:prstGeom prst="rect">
            <a:avLst/>
          </a:prstGeom>
        </p:spPr>
      </p:pic>
      <p:pic>
        <p:nvPicPr>
          <p:cNvPr id="20" name="Image 19">
            <a:extLst>
              <a:ext uri="{FF2B5EF4-FFF2-40B4-BE49-F238E27FC236}">
                <a16:creationId xmlns:a16="http://schemas.microsoft.com/office/drawing/2014/main" id="{85363D48-6372-47A8-BEC2-6062B0CD92EA}"/>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937370" y="2451699"/>
            <a:ext cx="1311572" cy="762542"/>
          </a:xfrm>
          <a:prstGeom prst="rect">
            <a:avLst/>
          </a:prstGeom>
        </p:spPr>
      </p:pic>
      <p:pic>
        <p:nvPicPr>
          <p:cNvPr id="22" name="Image 21">
            <a:extLst>
              <a:ext uri="{FF2B5EF4-FFF2-40B4-BE49-F238E27FC236}">
                <a16:creationId xmlns:a16="http://schemas.microsoft.com/office/drawing/2014/main" id="{E5337242-4C27-4C0C-AF62-FAAAE5CF398A}"/>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962559" y="5780297"/>
            <a:ext cx="1228546" cy="767841"/>
          </a:xfrm>
          <a:prstGeom prst="rect">
            <a:avLst/>
          </a:prstGeom>
        </p:spPr>
      </p:pic>
      <p:pic>
        <p:nvPicPr>
          <p:cNvPr id="24" name="Image 23">
            <a:extLst>
              <a:ext uri="{FF2B5EF4-FFF2-40B4-BE49-F238E27FC236}">
                <a16:creationId xmlns:a16="http://schemas.microsoft.com/office/drawing/2014/main" id="{1BD5000E-8FF5-431F-9E3E-0631692A1D6A}"/>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53058" y="2498354"/>
            <a:ext cx="740420" cy="687882"/>
          </a:xfrm>
          <a:prstGeom prst="rect">
            <a:avLst/>
          </a:prstGeom>
        </p:spPr>
      </p:pic>
      <p:pic>
        <p:nvPicPr>
          <p:cNvPr id="26" name="Image 25">
            <a:extLst>
              <a:ext uri="{FF2B5EF4-FFF2-40B4-BE49-F238E27FC236}">
                <a16:creationId xmlns:a16="http://schemas.microsoft.com/office/drawing/2014/main" id="{90807124-CBB0-4929-8F9D-3FE6C4270B1D}"/>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862690" y="2658464"/>
            <a:ext cx="1767245" cy="360751"/>
          </a:xfrm>
          <a:prstGeom prst="rect">
            <a:avLst/>
          </a:prstGeom>
        </p:spPr>
      </p:pic>
      <p:pic>
        <p:nvPicPr>
          <p:cNvPr id="28" name="Image 27">
            <a:extLst>
              <a:ext uri="{FF2B5EF4-FFF2-40B4-BE49-F238E27FC236}">
                <a16:creationId xmlns:a16="http://schemas.microsoft.com/office/drawing/2014/main" id="{0A877755-3312-43AB-98B1-620F18180FC3}"/>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142729" y="2164030"/>
            <a:ext cx="1980029" cy="1401541"/>
          </a:xfrm>
          <a:prstGeom prst="rect">
            <a:avLst/>
          </a:prstGeom>
        </p:spPr>
      </p:pic>
      <p:pic>
        <p:nvPicPr>
          <p:cNvPr id="32" name="Image 31">
            <a:extLst>
              <a:ext uri="{FF2B5EF4-FFF2-40B4-BE49-F238E27FC236}">
                <a16:creationId xmlns:a16="http://schemas.microsoft.com/office/drawing/2014/main" id="{9F26E2D1-0F64-482A-80EF-C649AB1C4412}"/>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478004" y="5866479"/>
            <a:ext cx="1361078" cy="557741"/>
          </a:xfrm>
          <a:prstGeom prst="rect">
            <a:avLst/>
          </a:prstGeom>
        </p:spPr>
      </p:pic>
      <p:pic>
        <p:nvPicPr>
          <p:cNvPr id="58" name="Image 57">
            <a:extLst>
              <a:ext uri="{FF2B5EF4-FFF2-40B4-BE49-F238E27FC236}">
                <a16:creationId xmlns:a16="http://schemas.microsoft.com/office/drawing/2014/main" id="{1219016B-3138-4DDD-B833-6BA2C7748BD9}"/>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405210" y="3672256"/>
            <a:ext cx="1656630" cy="867448"/>
          </a:xfrm>
          <a:prstGeom prst="rect">
            <a:avLst/>
          </a:prstGeom>
        </p:spPr>
      </p:pic>
      <p:pic>
        <p:nvPicPr>
          <p:cNvPr id="34" name="Image 33" descr="Une image contenant texte, horloge&#10;&#10;Description générée automatiquement">
            <a:extLst>
              <a:ext uri="{FF2B5EF4-FFF2-40B4-BE49-F238E27FC236}">
                <a16:creationId xmlns:a16="http://schemas.microsoft.com/office/drawing/2014/main" id="{38937B1B-945F-421C-B718-901F6BD2BCE7}"/>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9805649" y="2623553"/>
            <a:ext cx="1904903" cy="540231"/>
          </a:xfrm>
          <a:prstGeom prst="rect">
            <a:avLst/>
          </a:prstGeom>
        </p:spPr>
      </p:pic>
      <p:pic>
        <p:nvPicPr>
          <p:cNvPr id="36" name="Image 35">
            <a:extLst>
              <a:ext uri="{FF2B5EF4-FFF2-40B4-BE49-F238E27FC236}">
                <a16:creationId xmlns:a16="http://schemas.microsoft.com/office/drawing/2014/main" id="{C496BF06-558E-4A60-9FAA-163370BE7B05}"/>
              </a:ext>
            </a:extLst>
          </p:cNvPr>
          <p:cNvPicPr>
            <a:picLocks noChangeAspect="1"/>
          </p:cNvPicPr>
          <p:nvPr/>
        </p:nvPicPr>
        <p:blipFill rotWithShape="1">
          <a:blip r:embed="rId26">
            <a:extLst>
              <a:ext uri="{28A0092B-C50C-407E-A947-70E740481C1C}">
                <a14:useLocalDpi xmlns:a14="http://schemas.microsoft.com/office/drawing/2010/main" val="0"/>
              </a:ext>
            </a:extLst>
          </a:blip>
          <a:srcRect t="18698" b="31279"/>
          <a:stretch/>
        </p:blipFill>
        <p:spPr>
          <a:xfrm>
            <a:off x="8297723" y="3672256"/>
            <a:ext cx="1593246" cy="797006"/>
          </a:xfrm>
          <a:prstGeom prst="rect">
            <a:avLst/>
          </a:prstGeom>
        </p:spPr>
      </p:pic>
      <p:pic>
        <p:nvPicPr>
          <p:cNvPr id="67" name="Image 66">
            <a:extLst>
              <a:ext uri="{FF2B5EF4-FFF2-40B4-BE49-F238E27FC236}">
                <a16:creationId xmlns:a16="http://schemas.microsoft.com/office/drawing/2014/main" id="{8C21B593-BD4D-4D57-9ADA-86A8B6413D4F}"/>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0307151" y="5502091"/>
            <a:ext cx="1523166" cy="1015443"/>
          </a:xfrm>
          <a:prstGeom prst="rect">
            <a:avLst/>
          </a:prstGeom>
        </p:spPr>
      </p:pic>
      <p:pic>
        <p:nvPicPr>
          <p:cNvPr id="69" name="Image 68">
            <a:extLst>
              <a:ext uri="{FF2B5EF4-FFF2-40B4-BE49-F238E27FC236}">
                <a16:creationId xmlns:a16="http://schemas.microsoft.com/office/drawing/2014/main" id="{A01AEA01-89D5-4D41-AF9C-4A53015BF770}"/>
              </a:ext>
            </a:extLst>
          </p:cNvPr>
          <p:cNvPicPr>
            <a:picLocks noChangeAspect="1"/>
          </p:cNvPicPr>
          <p:nvPr/>
        </p:nvPicPr>
        <p:blipFill rotWithShape="1">
          <a:blip r:embed="rId28">
            <a:extLst>
              <a:ext uri="{28A0092B-C50C-407E-A947-70E740481C1C}">
                <a14:useLocalDpi xmlns:a14="http://schemas.microsoft.com/office/drawing/2010/main" val="0"/>
              </a:ext>
            </a:extLst>
          </a:blip>
          <a:srcRect t="-1" b="6820"/>
          <a:stretch/>
        </p:blipFill>
        <p:spPr>
          <a:xfrm>
            <a:off x="6186374" y="5532695"/>
            <a:ext cx="1981851" cy="1015443"/>
          </a:xfrm>
          <a:prstGeom prst="rect">
            <a:avLst/>
          </a:prstGeom>
        </p:spPr>
      </p:pic>
      <p:pic>
        <p:nvPicPr>
          <p:cNvPr id="5" name="Image 4">
            <a:extLst>
              <a:ext uri="{FF2B5EF4-FFF2-40B4-BE49-F238E27FC236}">
                <a16:creationId xmlns:a16="http://schemas.microsoft.com/office/drawing/2014/main" id="{4CECE37B-34BE-1CB5-7B12-EAE06C2E5E8B}"/>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764174" y="5896985"/>
            <a:ext cx="2609507" cy="546104"/>
          </a:xfrm>
          <a:prstGeom prst="rect">
            <a:avLst/>
          </a:prstGeom>
        </p:spPr>
      </p:pic>
      <p:pic>
        <p:nvPicPr>
          <p:cNvPr id="6" name="Image 5" descr="Une image contenant logo&#10;&#10;Description générée automatiquement">
            <a:extLst>
              <a:ext uri="{FF2B5EF4-FFF2-40B4-BE49-F238E27FC236}">
                <a16:creationId xmlns:a16="http://schemas.microsoft.com/office/drawing/2014/main" id="{4BB6F37A-F722-E6FB-4623-20EB011B64C1}"/>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7695425" y="4718669"/>
            <a:ext cx="2427803" cy="797006"/>
          </a:xfrm>
          <a:prstGeom prst="rect">
            <a:avLst/>
          </a:prstGeom>
        </p:spPr>
      </p:pic>
      <p:pic>
        <p:nvPicPr>
          <p:cNvPr id="12" name="Image 11" descr="Une image contenant texte&#10;&#10;Description générée automatiquement">
            <a:extLst>
              <a:ext uri="{FF2B5EF4-FFF2-40B4-BE49-F238E27FC236}">
                <a16:creationId xmlns:a16="http://schemas.microsoft.com/office/drawing/2014/main" id="{E23EA67B-5FF0-6495-E993-73F450A00480}"/>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4955699" y="4881528"/>
            <a:ext cx="2271657" cy="592034"/>
          </a:xfrm>
          <a:prstGeom prst="rect">
            <a:avLst/>
          </a:prstGeom>
        </p:spPr>
      </p:pic>
      <p:pic>
        <p:nvPicPr>
          <p:cNvPr id="3" name="Image 2">
            <a:extLst>
              <a:ext uri="{FF2B5EF4-FFF2-40B4-BE49-F238E27FC236}">
                <a16:creationId xmlns:a16="http://schemas.microsoft.com/office/drawing/2014/main" id="{A1FCD0CB-ECBB-0C9D-670D-FEA414668B1F}"/>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rot="5400000">
            <a:off x="10604105" y="4375455"/>
            <a:ext cx="1015443" cy="1436980"/>
          </a:xfrm>
          <a:prstGeom prst="rect">
            <a:avLst/>
          </a:prstGeom>
        </p:spPr>
      </p:pic>
    </p:spTree>
    <p:extLst>
      <p:ext uri="{BB962C8B-B14F-4D97-AF65-F5344CB8AC3E}">
        <p14:creationId xmlns:p14="http://schemas.microsoft.com/office/powerpoint/2010/main" val="11547777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4430322" y="2133036"/>
            <a:ext cx="3331360" cy="3874330"/>
          </a:xfrm>
          <a:prstGeom prst="rect">
            <a:avLst/>
          </a:prstGeom>
          <a:noFill/>
        </p:spPr>
        <p:txBody>
          <a:bodyPr wrap="none" rtlCol="0">
            <a:spAutoFit/>
          </a:bodyPr>
          <a:lstStyle/>
          <a:p>
            <a:pPr algn="ctr">
              <a:lnSpc>
                <a:spcPts val="5000"/>
              </a:lnSpc>
            </a:pPr>
            <a:r>
              <a:rPr lang="fr-FR" sz="3000" b="1" dirty="0">
                <a:solidFill>
                  <a:schemeClr val="tx2"/>
                </a:solidFill>
                <a:latin typeface="Montserrat Bold" charset="0"/>
                <a:ea typeface="Montserrat Bold" charset="0"/>
                <a:cs typeface="Montserrat Bold" charset="0"/>
              </a:rPr>
              <a:t>Merci à tous</a:t>
            </a:r>
          </a:p>
          <a:p>
            <a:pPr algn="ctr">
              <a:lnSpc>
                <a:spcPts val="5000"/>
              </a:lnSpc>
            </a:pPr>
            <a:endParaRPr lang="fr-FR" sz="3000" b="1" dirty="0">
              <a:solidFill>
                <a:schemeClr val="tx2"/>
              </a:solidFill>
              <a:latin typeface="Montserrat Bold" charset="0"/>
              <a:ea typeface="Montserrat Bold" charset="0"/>
              <a:cs typeface="Montserrat Bold" charset="0"/>
            </a:endParaRPr>
          </a:p>
          <a:p>
            <a:pPr algn="ctr">
              <a:lnSpc>
                <a:spcPts val="5000"/>
              </a:lnSpc>
            </a:pPr>
            <a:r>
              <a:rPr lang="fr-FR" sz="3000" b="1" dirty="0">
                <a:solidFill>
                  <a:schemeClr val="tx2"/>
                </a:solidFill>
                <a:latin typeface="Montserrat Bold" charset="0"/>
                <a:ea typeface="Montserrat Bold" charset="0"/>
                <a:cs typeface="Montserrat Bold" charset="0"/>
              </a:rPr>
              <a:t>Contact FNEGE</a:t>
            </a:r>
          </a:p>
          <a:p>
            <a:pPr algn="ctr">
              <a:lnSpc>
                <a:spcPts val="5000"/>
              </a:lnSpc>
            </a:pPr>
            <a:r>
              <a:rPr lang="fr-FR" dirty="0">
                <a:solidFill>
                  <a:schemeClr val="tx2"/>
                </a:solidFill>
                <a:latin typeface="Montserrat Bold" charset="0"/>
                <a:ea typeface="Montserrat Bold" charset="0"/>
                <a:cs typeface="Montserrat Bold" charset="0"/>
              </a:rPr>
              <a:t>Valérie FOURCADE</a:t>
            </a:r>
          </a:p>
          <a:p>
            <a:pPr algn="ctr">
              <a:lnSpc>
                <a:spcPts val="5000"/>
              </a:lnSpc>
            </a:pPr>
            <a:r>
              <a:rPr lang="fr-FR" dirty="0">
                <a:solidFill>
                  <a:schemeClr val="tx2"/>
                </a:solidFill>
                <a:latin typeface="Montserrat Bold" charset="0"/>
                <a:ea typeface="Montserrat Bold" charset="0"/>
                <a:cs typeface="Montserrat Bold" charset="0"/>
              </a:rPr>
              <a:t>Email : </a:t>
            </a:r>
            <a:r>
              <a:rPr lang="fr-FR" dirty="0">
                <a:solidFill>
                  <a:schemeClr val="tx2"/>
                </a:solidFill>
                <a:latin typeface="Montserrat Bold" charset="0"/>
                <a:ea typeface="Montserrat Bold" charset="0"/>
                <a:cs typeface="Montserrat Bold" charset="0"/>
                <a:hlinkClick r:id="rId3"/>
              </a:rPr>
              <a:t>fourcade@fnege.fr</a:t>
            </a:r>
            <a:endParaRPr lang="fr-FR" dirty="0">
              <a:solidFill>
                <a:schemeClr val="tx2"/>
              </a:solidFill>
              <a:latin typeface="Montserrat Bold" charset="0"/>
              <a:ea typeface="Montserrat Bold" charset="0"/>
              <a:cs typeface="Montserrat Bold" charset="0"/>
            </a:endParaRPr>
          </a:p>
          <a:p>
            <a:pPr algn="ctr">
              <a:lnSpc>
                <a:spcPts val="5000"/>
              </a:lnSpc>
            </a:pPr>
            <a:endParaRPr lang="en-US" sz="3000" b="1" dirty="0">
              <a:solidFill>
                <a:schemeClr val="tx2"/>
              </a:solidFill>
              <a:latin typeface="Montserrat Bold" charset="0"/>
              <a:ea typeface="Montserrat Bold" charset="0"/>
              <a:cs typeface="Montserrat Bold" charset="0"/>
            </a:endParaRPr>
          </a:p>
        </p:txBody>
      </p:sp>
      <p:pic>
        <p:nvPicPr>
          <p:cNvPr id="17" name="Picture 2" descr="Résultat de recherche d'images pour &quot;fnege média&quot;">
            <a:extLst>
              <a:ext uri="{FF2B5EF4-FFF2-40B4-BE49-F238E27FC236}">
                <a16:creationId xmlns:a16="http://schemas.microsoft.com/office/drawing/2014/main" id="{845A50EF-A138-49B3-AA2F-A3344713CD3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646244" y="197468"/>
            <a:ext cx="1284598" cy="915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3327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23"/>
          </p:nvPr>
        </p:nvPicPr>
        <p:blipFill rotWithShape="1">
          <a:blip r:embed="rId3">
            <a:extLst>
              <a:ext uri="{28A0092B-C50C-407E-A947-70E740481C1C}">
                <a14:useLocalDpi xmlns:a14="http://schemas.microsoft.com/office/drawing/2010/main"/>
              </a:ext>
            </a:extLst>
          </a:blip>
          <a:srcRect/>
          <a:stretch/>
        </p:blipFill>
        <p:spPr/>
      </p:pic>
      <p:sp>
        <p:nvSpPr>
          <p:cNvPr id="54" name="Rectangle 13"/>
          <p:cNvSpPr/>
          <p:nvPr/>
        </p:nvSpPr>
        <p:spPr>
          <a:xfrm>
            <a:off x="1588" y="0"/>
            <a:ext cx="6648711" cy="6869151"/>
          </a:xfrm>
          <a:custGeom>
            <a:avLst/>
            <a:gdLst>
              <a:gd name="connsiteX0" fmla="*/ 0 w 13782907"/>
              <a:gd name="connsiteY0" fmla="*/ 0 h 13738301"/>
              <a:gd name="connsiteX1" fmla="*/ 13782907 w 13782907"/>
              <a:gd name="connsiteY1" fmla="*/ 0 h 13738301"/>
              <a:gd name="connsiteX2" fmla="*/ 13782907 w 13782907"/>
              <a:gd name="connsiteY2" fmla="*/ 13738301 h 13738301"/>
              <a:gd name="connsiteX3" fmla="*/ 0 w 13782907"/>
              <a:gd name="connsiteY3" fmla="*/ 13738301 h 13738301"/>
              <a:gd name="connsiteX4" fmla="*/ 0 w 13782907"/>
              <a:gd name="connsiteY4" fmla="*/ 0 h 13738301"/>
              <a:gd name="connsiteX0" fmla="*/ 0 w 19403122"/>
              <a:gd name="connsiteY0" fmla="*/ 0 h 13738301"/>
              <a:gd name="connsiteX1" fmla="*/ 19403122 w 19403122"/>
              <a:gd name="connsiteY1" fmla="*/ 44604 h 13738301"/>
              <a:gd name="connsiteX2" fmla="*/ 13782907 w 19403122"/>
              <a:gd name="connsiteY2" fmla="*/ 13738301 h 13738301"/>
              <a:gd name="connsiteX3" fmla="*/ 0 w 19403122"/>
              <a:gd name="connsiteY3" fmla="*/ 13738301 h 13738301"/>
              <a:gd name="connsiteX4" fmla="*/ 0 w 19403122"/>
              <a:gd name="connsiteY4" fmla="*/ 0 h 13738301"/>
              <a:gd name="connsiteX0" fmla="*/ 0 w 19425424"/>
              <a:gd name="connsiteY0" fmla="*/ 0 h 13738301"/>
              <a:gd name="connsiteX1" fmla="*/ 19425424 w 19425424"/>
              <a:gd name="connsiteY1" fmla="*/ 44604 h 13738301"/>
              <a:gd name="connsiteX2" fmla="*/ 13782907 w 19425424"/>
              <a:gd name="connsiteY2" fmla="*/ 13738301 h 13738301"/>
              <a:gd name="connsiteX3" fmla="*/ 0 w 19425424"/>
              <a:gd name="connsiteY3" fmla="*/ 13738301 h 13738301"/>
              <a:gd name="connsiteX4" fmla="*/ 0 w 19425424"/>
              <a:gd name="connsiteY4" fmla="*/ 0 h 13738301"/>
              <a:gd name="connsiteX0" fmla="*/ 0 w 19403122"/>
              <a:gd name="connsiteY0" fmla="*/ 1 h 13738302"/>
              <a:gd name="connsiteX1" fmla="*/ 19403122 w 19403122"/>
              <a:gd name="connsiteY1" fmla="*/ 0 h 13738302"/>
              <a:gd name="connsiteX2" fmla="*/ 13782907 w 19403122"/>
              <a:gd name="connsiteY2" fmla="*/ 13738302 h 13738302"/>
              <a:gd name="connsiteX3" fmla="*/ 0 w 19403122"/>
              <a:gd name="connsiteY3" fmla="*/ 13738302 h 13738302"/>
              <a:gd name="connsiteX4" fmla="*/ 0 w 19403122"/>
              <a:gd name="connsiteY4" fmla="*/ 1 h 13738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03122" h="13738302">
                <a:moveTo>
                  <a:pt x="0" y="1"/>
                </a:moveTo>
                <a:lnTo>
                  <a:pt x="19403122" y="0"/>
                </a:lnTo>
                <a:lnTo>
                  <a:pt x="13782907" y="13738302"/>
                </a:lnTo>
                <a:lnTo>
                  <a:pt x="0" y="13738302"/>
                </a:lnTo>
                <a:lnTo>
                  <a:pt x="0" y="1"/>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latin typeface="Open Sans Regular" charset="0"/>
            </a:endParaRPr>
          </a:p>
        </p:txBody>
      </p:sp>
      <p:sp>
        <p:nvSpPr>
          <p:cNvPr id="32" name="TextBox 31"/>
          <p:cNvSpPr txBox="1"/>
          <p:nvPr/>
        </p:nvSpPr>
        <p:spPr>
          <a:xfrm>
            <a:off x="6650299" y="1506494"/>
            <a:ext cx="5174900" cy="1938992"/>
          </a:xfrm>
          <a:prstGeom prst="rect">
            <a:avLst/>
          </a:prstGeom>
          <a:noFill/>
        </p:spPr>
        <p:txBody>
          <a:bodyPr wrap="square" rtlCol="0" anchor="ctr" anchorCtr="0">
            <a:spAutoFit/>
          </a:bodyPr>
          <a:lstStyle/>
          <a:p>
            <a:r>
              <a:rPr lang="fr-FR" sz="2000" dirty="0">
                <a:solidFill>
                  <a:schemeClr val="tx2"/>
                </a:solidFill>
                <a:latin typeface="Montserrat Bold" charset="0"/>
                <a:ea typeface="Montserrat Bold" charset="0"/>
                <a:cs typeface="Montserrat Bold" charset="0"/>
              </a:rPr>
              <a:t>FNEGE Médias a pour ambition </a:t>
            </a:r>
            <a:br>
              <a:rPr lang="fr-FR" sz="2000" dirty="0">
                <a:solidFill>
                  <a:schemeClr val="tx2"/>
                </a:solidFill>
                <a:latin typeface="Montserrat Bold" charset="0"/>
                <a:ea typeface="Montserrat Bold" charset="0"/>
                <a:cs typeface="Montserrat Bold" charset="0"/>
              </a:rPr>
            </a:br>
            <a:r>
              <a:rPr lang="fr-FR" sz="2000" dirty="0">
                <a:solidFill>
                  <a:schemeClr val="tx2"/>
                </a:solidFill>
                <a:latin typeface="Montserrat Bold" charset="0"/>
                <a:ea typeface="Montserrat Bold" charset="0"/>
                <a:cs typeface="Montserrat Bold" charset="0"/>
              </a:rPr>
              <a:t>de devenir le 1</a:t>
            </a:r>
            <a:r>
              <a:rPr lang="fr-FR" sz="2000" baseline="30000" dirty="0">
                <a:solidFill>
                  <a:schemeClr val="tx2"/>
                </a:solidFill>
                <a:latin typeface="Montserrat Bold" charset="0"/>
                <a:ea typeface="Montserrat Bold" charset="0"/>
                <a:cs typeface="Montserrat Bold" charset="0"/>
              </a:rPr>
              <a:t>er</a:t>
            </a:r>
            <a:r>
              <a:rPr lang="fr-FR" sz="2000" dirty="0">
                <a:solidFill>
                  <a:schemeClr val="tx2"/>
                </a:solidFill>
                <a:latin typeface="Montserrat Bold" charset="0"/>
                <a:ea typeface="Montserrat Bold" charset="0"/>
                <a:cs typeface="Montserrat Bold" charset="0"/>
              </a:rPr>
              <a:t> site francophone </a:t>
            </a:r>
          </a:p>
          <a:p>
            <a:r>
              <a:rPr lang="fr-FR" sz="2000" dirty="0">
                <a:solidFill>
                  <a:schemeClr val="tx2"/>
                </a:solidFill>
                <a:latin typeface="Montserrat Bold" charset="0"/>
                <a:ea typeface="Montserrat Bold" charset="0"/>
                <a:cs typeface="Montserrat Bold" charset="0"/>
              </a:rPr>
              <a:t>de vidéos et de podcasts académiques, sur la Recherche, l’Enseignement et les Innovations Pédagogiques en Sciences de Gestion et Management</a:t>
            </a:r>
          </a:p>
        </p:txBody>
      </p:sp>
      <p:sp>
        <p:nvSpPr>
          <p:cNvPr id="34" name="TextBox 33"/>
          <p:cNvSpPr txBox="1"/>
          <p:nvPr/>
        </p:nvSpPr>
        <p:spPr>
          <a:xfrm>
            <a:off x="5791698" y="4278922"/>
            <a:ext cx="6125617" cy="1631216"/>
          </a:xfrm>
          <a:prstGeom prst="rect">
            <a:avLst/>
          </a:prstGeom>
          <a:noFill/>
        </p:spPr>
        <p:txBody>
          <a:bodyPr wrap="square" rtlCol="0" anchor="ctr" anchorCtr="0">
            <a:spAutoFit/>
          </a:bodyPr>
          <a:lstStyle/>
          <a:p>
            <a:r>
              <a:rPr lang="fr-FR" sz="2000" dirty="0">
                <a:solidFill>
                  <a:schemeClr val="tx2"/>
                </a:solidFill>
                <a:latin typeface="Montserrat Bold" charset="0"/>
                <a:ea typeface="Montserrat Bold" charset="0"/>
                <a:cs typeface="Montserrat Bold" charset="0"/>
              </a:rPr>
              <a:t>L’objectif de FNEGE Médias </a:t>
            </a:r>
          </a:p>
          <a:p>
            <a:r>
              <a:rPr lang="fr-FR" sz="2000" dirty="0">
                <a:solidFill>
                  <a:schemeClr val="tx2"/>
                </a:solidFill>
                <a:latin typeface="Montserrat Bold" charset="0"/>
                <a:ea typeface="Montserrat Bold" charset="0"/>
                <a:cs typeface="Montserrat Bold" charset="0"/>
              </a:rPr>
              <a:t>est de rendre disponibles, pour tous, </a:t>
            </a:r>
          </a:p>
          <a:p>
            <a:r>
              <a:rPr lang="fr-FR" sz="2000" dirty="0">
                <a:solidFill>
                  <a:schemeClr val="tx2"/>
                </a:solidFill>
                <a:latin typeface="Montserrat Bold" charset="0"/>
                <a:ea typeface="Montserrat Bold" charset="0"/>
                <a:cs typeface="Montserrat Bold" charset="0"/>
              </a:rPr>
              <a:t>des connaissances en gestion et management produites par des enseignants-chercheurs, reconnues de qualité sous Label FNEGE</a:t>
            </a:r>
          </a:p>
        </p:txBody>
      </p:sp>
      <p:sp>
        <p:nvSpPr>
          <p:cNvPr id="36" name="Oval 35"/>
          <p:cNvSpPr/>
          <p:nvPr/>
        </p:nvSpPr>
        <p:spPr>
          <a:xfrm>
            <a:off x="4854854" y="4423197"/>
            <a:ext cx="800902" cy="800902"/>
          </a:xfrm>
          <a:prstGeom prst="ellipse">
            <a:avLst/>
          </a:prstGeom>
          <a:solidFill>
            <a:srgbClr val="4BB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latin typeface="Open Sans Regular" charset="0"/>
            </a:endParaRPr>
          </a:p>
        </p:txBody>
      </p:sp>
      <p:sp>
        <p:nvSpPr>
          <p:cNvPr id="38" name="Oval 37"/>
          <p:cNvSpPr/>
          <p:nvPr/>
        </p:nvSpPr>
        <p:spPr>
          <a:xfrm>
            <a:off x="5602263" y="1811148"/>
            <a:ext cx="800902" cy="800902"/>
          </a:xfrm>
          <a:prstGeom prst="ellipse">
            <a:avLst/>
          </a:prstGeom>
          <a:solidFill>
            <a:srgbClr val="5BB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latin typeface="Open Sans Regular" charset="0"/>
            </a:endParaRPr>
          </a:p>
        </p:txBody>
      </p:sp>
      <p:pic>
        <p:nvPicPr>
          <p:cNvPr id="4" name="Graphique 3" descr="Conception de pages web">
            <a:extLst>
              <a:ext uri="{FF2B5EF4-FFF2-40B4-BE49-F238E27FC236}">
                <a16:creationId xmlns:a16="http://schemas.microsoft.com/office/drawing/2014/main" id="{4FDD5774-C944-4C97-83AD-967781E2B03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50669" y="1963568"/>
            <a:ext cx="499252" cy="499252"/>
          </a:xfrm>
          <a:prstGeom prst="rect">
            <a:avLst/>
          </a:prstGeom>
        </p:spPr>
      </p:pic>
      <p:pic>
        <p:nvPicPr>
          <p:cNvPr id="7" name="Graphique 6" descr="Réseau">
            <a:extLst>
              <a:ext uri="{FF2B5EF4-FFF2-40B4-BE49-F238E27FC236}">
                <a16:creationId xmlns:a16="http://schemas.microsoft.com/office/drawing/2014/main" id="{4513146A-4B10-4798-9BA2-A48A468D3EE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90796" y="4561617"/>
            <a:ext cx="532913" cy="532913"/>
          </a:xfrm>
          <a:prstGeom prst="rect">
            <a:avLst/>
          </a:prstGeom>
        </p:spPr>
      </p:pic>
    </p:spTree>
    <p:extLst>
      <p:ext uri="{BB962C8B-B14F-4D97-AF65-F5344CB8AC3E}">
        <p14:creationId xmlns:p14="http://schemas.microsoft.com/office/powerpoint/2010/main" val="18383247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23"/>
          </p:nvPr>
        </p:nvPicPr>
        <p:blipFill rotWithShape="1">
          <a:blip r:embed="rId3">
            <a:extLst>
              <a:ext uri="{28A0092B-C50C-407E-A947-70E740481C1C}">
                <a14:useLocalDpi xmlns:a14="http://schemas.microsoft.com/office/drawing/2010/main"/>
              </a:ext>
            </a:extLst>
          </a:blip>
          <a:srcRect/>
          <a:stretch/>
        </p:blipFill>
        <p:spPr/>
      </p:pic>
      <p:sp>
        <p:nvSpPr>
          <p:cNvPr id="54" name="Rectangle 13"/>
          <p:cNvSpPr/>
          <p:nvPr/>
        </p:nvSpPr>
        <p:spPr>
          <a:xfrm>
            <a:off x="1588" y="0"/>
            <a:ext cx="6648711" cy="6869151"/>
          </a:xfrm>
          <a:custGeom>
            <a:avLst/>
            <a:gdLst>
              <a:gd name="connsiteX0" fmla="*/ 0 w 13782907"/>
              <a:gd name="connsiteY0" fmla="*/ 0 h 13738301"/>
              <a:gd name="connsiteX1" fmla="*/ 13782907 w 13782907"/>
              <a:gd name="connsiteY1" fmla="*/ 0 h 13738301"/>
              <a:gd name="connsiteX2" fmla="*/ 13782907 w 13782907"/>
              <a:gd name="connsiteY2" fmla="*/ 13738301 h 13738301"/>
              <a:gd name="connsiteX3" fmla="*/ 0 w 13782907"/>
              <a:gd name="connsiteY3" fmla="*/ 13738301 h 13738301"/>
              <a:gd name="connsiteX4" fmla="*/ 0 w 13782907"/>
              <a:gd name="connsiteY4" fmla="*/ 0 h 13738301"/>
              <a:gd name="connsiteX0" fmla="*/ 0 w 19403122"/>
              <a:gd name="connsiteY0" fmla="*/ 0 h 13738301"/>
              <a:gd name="connsiteX1" fmla="*/ 19403122 w 19403122"/>
              <a:gd name="connsiteY1" fmla="*/ 44604 h 13738301"/>
              <a:gd name="connsiteX2" fmla="*/ 13782907 w 19403122"/>
              <a:gd name="connsiteY2" fmla="*/ 13738301 h 13738301"/>
              <a:gd name="connsiteX3" fmla="*/ 0 w 19403122"/>
              <a:gd name="connsiteY3" fmla="*/ 13738301 h 13738301"/>
              <a:gd name="connsiteX4" fmla="*/ 0 w 19403122"/>
              <a:gd name="connsiteY4" fmla="*/ 0 h 13738301"/>
              <a:gd name="connsiteX0" fmla="*/ 0 w 19425424"/>
              <a:gd name="connsiteY0" fmla="*/ 0 h 13738301"/>
              <a:gd name="connsiteX1" fmla="*/ 19425424 w 19425424"/>
              <a:gd name="connsiteY1" fmla="*/ 44604 h 13738301"/>
              <a:gd name="connsiteX2" fmla="*/ 13782907 w 19425424"/>
              <a:gd name="connsiteY2" fmla="*/ 13738301 h 13738301"/>
              <a:gd name="connsiteX3" fmla="*/ 0 w 19425424"/>
              <a:gd name="connsiteY3" fmla="*/ 13738301 h 13738301"/>
              <a:gd name="connsiteX4" fmla="*/ 0 w 19425424"/>
              <a:gd name="connsiteY4" fmla="*/ 0 h 13738301"/>
              <a:gd name="connsiteX0" fmla="*/ 0 w 19403122"/>
              <a:gd name="connsiteY0" fmla="*/ 1 h 13738302"/>
              <a:gd name="connsiteX1" fmla="*/ 19403122 w 19403122"/>
              <a:gd name="connsiteY1" fmla="*/ 0 h 13738302"/>
              <a:gd name="connsiteX2" fmla="*/ 13782907 w 19403122"/>
              <a:gd name="connsiteY2" fmla="*/ 13738302 h 13738302"/>
              <a:gd name="connsiteX3" fmla="*/ 0 w 19403122"/>
              <a:gd name="connsiteY3" fmla="*/ 13738302 h 13738302"/>
              <a:gd name="connsiteX4" fmla="*/ 0 w 19403122"/>
              <a:gd name="connsiteY4" fmla="*/ 1 h 13738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03122" h="13738302">
                <a:moveTo>
                  <a:pt x="0" y="1"/>
                </a:moveTo>
                <a:lnTo>
                  <a:pt x="19403122" y="0"/>
                </a:lnTo>
                <a:lnTo>
                  <a:pt x="13782907" y="13738302"/>
                </a:lnTo>
                <a:lnTo>
                  <a:pt x="0" y="13738302"/>
                </a:lnTo>
                <a:lnTo>
                  <a:pt x="0" y="1"/>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latin typeface="Open Sans Regular" charset="0"/>
            </a:endParaRPr>
          </a:p>
        </p:txBody>
      </p:sp>
      <p:sp>
        <p:nvSpPr>
          <p:cNvPr id="55" name="TextBox 47">
            <a:extLst>
              <a:ext uri="{FF2B5EF4-FFF2-40B4-BE49-F238E27FC236}">
                <a16:creationId xmlns:a16="http://schemas.microsoft.com/office/drawing/2014/main" id="{6CD51238-F918-4120-A155-AE6256FCF066}"/>
              </a:ext>
            </a:extLst>
          </p:cNvPr>
          <p:cNvSpPr txBox="1"/>
          <p:nvPr/>
        </p:nvSpPr>
        <p:spPr>
          <a:xfrm>
            <a:off x="5579225" y="4156847"/>
            <a:ext cx="6379707" cy="2123658"/>
          </a:xfrm>
          <a:prstGeom prst="rect">
            <a:avLst/>
          </a:prstGeom>
          <a:noFill/>
        </p:spPr>
        <p:txBody>
          <a:bodyPr wrap="square" rtlCol="0" anchor="ctr" anchorCtr="0">
            <a:spAutoFit/>
          </a:bodyPr>
          <a:lstStyle/>
          <a:p>
            <a:pPr algn="ctr"/>
            <a:r>
              <a:rPr lang="fr-FR" sz="2200" dirty="0">
                <a:solidFill>
                  <a:srgbClr val="3C8C75"/>
                </a:solidFill>
                <a:latin typeface="Montserrat Bold" charset="0"/>
                <a:ea typeface="Montserrat Bold" charset="0"/>
                <a:cs typeface="Montserrat Bold" charset="0"/>
              </a:rPr>
              <a:t>Le facteur différenciant principal </a:t>
            </a:r>
          </a:p>
          <a:p>
            <a:pPr algn="ctr"/>
            <a:r>
              <a:rPr lang="fr-FR" sz="2200" dirty="0">
                <a:solidFill>
                  <a:srgbClr val="3C8C75"/>
                </a:solidFill>
                <a:latin typeface="Montserrat Bold" charset="0"/>
                <a:ea typeface="Montserrat Bold" charset="0"/>
                <a:cs typeface="Montserrat Bold" charset="0"/>
              </a:rPr>
              <a:t>de FNEGE Médias </a:t>
            </a:r>
          </a:p>
          <a:p>
            <a:pPr algn="ctr"/>
            <a:r>
              <a:rPr lang="fr-FR" sz="2200" dirty="0">
                <a:solidFill>
                  <a:srgbClr val="3C8C75"/>
                </a:solidFill>
                <a:latin typeface="Montserrat Bold" charset="0"/>
                <a:ea typeface="Montserrat Bold" charset="0"/>
                <a:cs typeface="Montserrat Bold" charset="0"/>
              </a:rPr>
              <a:t>est sa “</a:t>
            </a:r>
            <a:r>
              <a:rPr lang="fr-FR" sz="2200" u="sng" dirty="0">
                <a:solidFill>
                  <a:srgbClr val="3C8C75"/>
                </a:solidFill>
                <a:latin typeface="Montserrat Bold" charset="0"/>
                <a:ea typeface="Montserrat Bold" charset="0"/>
                <a:cs typeface="Montserrat Bold" charset="0"/>
              </a:rPr>
              <a:t>logique de labellisation</a:t>
            </a:r>
            <a:r>
              <a:rPr lang="fr-FR" sz="2200" dirty="0">
                <a:solidFill>
                  <a:srgbClr val="3C8C75"/>
                </a:solidFill>
                <a:latin typeface="Montserrat Bold" charset="0"/>
                <a:ea typeface="Montserrat Bold" charset="0"/>
                <a:cs typeface="Montserrat Bold" charset="0"/>
              </a:rPr>
              <a:t>”</a:t>
            </a:r>
          </a:p>
          <a:p>
            <a:pPr algn="ctr"/>
            <a:endParaRPr lang="fr-FR" sz="2200" dirty="0">
              <a:solidFill>
                <a:srgbClr val="3C8C75"/>
              </a:solidFill>
              <a:latin typeface="Montserrat Bold" charset="0"/>
              <a:ea typeface="Montserrat Bold" charset="0"/>
              <a:cs typeface="Montserrat Bold" charset="0"/>
            </a:endParaRPr>
          </a:p>
          <a:p>
            <a:pPr algn="ctr"/>
            <a:r>
              <a:rPr lang="fr-FR" sz="2200" dirty="0">
                <a:solidFill>
                  <a:srgbClr val="3C8C75"/>
                </a:solidFill>
                <a:latin typeface="Montserrat Bold" charset="0"/>
                <a:ea typeface="Montserrat Bold" charset="0"/>
                <a:cs typeface="Montserrat Bold" charset="0"/>
              </a:rPr>
              <a:t>Toutes les vidéos et podcasts </a:t>
            </a:r>
            <a:br>
              <a:rPr lang="fr-FR" sz="2200" dirty="0">
                <a:solidFill>
                  <a:srgbClr val="3C8C75"/>
                </a:solidFill>
                <a:latin typeface="Montserrat Bold" charset="0"/>
                <a:ea typeface="Montserrat Bold" charset="0"/>
                <a:cs typeface="Montserrat Bold" charset="0"/>
              </a:rPr>
            </a:br>
            <a:r>
              <a:rPr lang="fr-FR" sz="2200" dirty="0">
                <a:solidFill>
                  <a:srgbClr val="3C8C75"/>
                </a:solidFill>
                <a:latin typeface="Montserrat Bold" charset="0"/>
                <a:ea typeface="Montserrat Bold" charset="0"/>
                <a:cs typeface="Montserrat Bold" charset="0"/>
              </a:rPr>
              <a:t>sont validés en amont du tournage</a:t>
            </a:r>
          </a:p>
        </p:txBody>
      </p:sp>
    </p:spTree>
    <p:extLst>
      <p:ext uri="{BB962C8B-B14F-4D97-AF65-F5344CB8AC3E}">
        <p14:creationId xmlns:p14="http://schemas.microsoft.com/office/powerpoint/2010/main" val="21519978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1647692" y="778583"/>
            <a:ext cx="8468985" cy="668324"/>
          </a:xfrm>
          <a:prstGeom prst="rect">
            <a:avLst/>
          </a:prstGeom>
          <a:noFill/>
        </p:spPr>
        <p:txBody>
          <a:bodyPr wrap="none" rtlCol="0">
            <a:spAutoFit/>
          </a:bodyPr>
          <a:lstStyle/>
          <a:p>
            <a:pPr algn="ctr">
              <a:lnSpc>
                <a:spcPts val="5000"/>
              </a:lnSpc>
            </a:pPr>
            <a:r>
              <a:rPr lang="fr-FR" sz="3000" b="1" dirty="0">
                <a:solidFill>
                  <a:schemeClr val="tx2"/>
                </a:solidFill>
                <a:latin typeface="Montserrat Bold" charset="0"/>
                <a:ea typeface="Montserrat Bold" charset="0"/>
                <a:cs typeface="Montserrat Bold" charset="0"/>
              </a:rPr>
              <a:t>Différents Formats vidéos et de podcasts</a:t>
            </a:r>
            <a:endParaRPr lang="en-US" sz="3000" b="1" dirty="0">
              <a:solidFill>
                <a:schemeClr val="tx2"/>
              </a:solidFill>
              <a:latin typeface="Montserrat Bold" charset="0"/>
              <a:ea typeface="Montserrat Bold" charset="0"/>
              <a:cs typeface="Montserrat Bold" charset="0"/>
            </a:endParaRPr>
          </a:p>
        </p:txBody>
      </p:sp>
      <p:sp>
        <p:nvSpPr>
          <p:cNvPr id="71" name="Subtitle 2"/>
          <p:cNvSpPr txBox="1">
            <a:spLocks/>
          </p:cNvSpPr>
          <p:nvPr/>
        </p:nvSpPr>
        <p:spPr>
          <a:xfrm>
            <a:off x="1460311" y="1868294"/>
            <a:ext cx="10169714" cy="5019293"/>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fr-FR" sz="2000" b="1" dirty="0">
                <a:latin typeface="Montserrat Bold"/>
              </a:rPr>
              <a:t>7 formats </a:t>
            </a:r>
            <a:r>
              <a:rPr lang="fr-FR" sz="2000" dirty="0">
                <a:latin typeface="Montserrat Bold"/>
              </a:rPr>
              <a:t>différents sont actuellement proposés :</a:t>
            </a:r>
          </a:p>
          <a:p>
            <a:pPr marL="457200" indent="-457200" algn="l">
              <a:buFont typeface="Arial" panose="020B0604020202020204" pitchFamily="34" charset="0"/>
              <a:buChar char="•"/>
            </a:pPr>
            <a:endParaRPr lang="fr-FR" sz="500" dirty="0">
              <a:latin typeface="Montserrat Bold"/>
            </a:endParaRPr>
          </a:p>
          <a:p>
            <a:pPr marL="457200" indent="-457200" algn="l">
              <a:buFont typeface="Arial" panose="020B0604020202020204" pitchFamily="34" charset="0"/>
              <a:buChar char="•"/>
            </a:pPr>
            <a:r>
              <a:rPr lang="fr-FR" sz="2000" dirty="0">
                <a:latin typeface="Montserrat Bold"/>
              </a:rPr>
              <a:t>Format </a:t>
            </a:r>
            <a:r>
              <a:rPr lang="fr-FR" sz="2000" b="1" dirty="0">
                <a:latin typeface="Montserrat Bold"/>
              </a:rPr>
              <a:t>Recherche </a:t>
            </a:r>
            <a:r>
              <a:rPr lang="fr-FR" sz="2000" dirty="0">
                <a:latin typeface="Montserrat Bold"/>
              </a:rPr>
              <a:t>(345 vidéos et 268 podcasts)</a:t>
            </a:r>
          </a:p>
          <a:p>
            <a:pPr marL="457200" indent="-457200" algn="l">
              <a:buFont typeface="Arial" panose="020B0604020202020204" pitchFamily="34" charset="0"/>
              <a:buChar char="•"/>
            </a:pPr>
            <a:r>
              <a:rPr lang="fr-FR" sz="2000" dirty="0">
                <a:latin typeface="Montserrat Bold"/>
              </a:rPr>
              <a:t>Format </a:t>
            </a:r>
            <a:r>
              <a:rPr lang="fr-FR" sz="2000" b="1" dirty="0">
                <a:latin typeface="Montserrat Bold"/>
              </a:rPr>
              <a:t>Tendances </a:t>
            </a:r>
            <a:r>
              <a:rPr lang="fr-FR" sz="2000" dirty="0">
                <a:latin typeface="Montserrat Bold"/>
              </a:rPr>
              <a:t>(247 vidéos et 189 podcasts)</a:t>
            </a:r>
          </a:p>
          <a:p>
            <a:pPr marL="457200" indent="-457200" algn="l">
              <a:buFont typeface="Arial" panose="020B0604020202020204" pitchFamily="34" charset="0"/>
              <a:buChar char="•"/>
            </a:pPr>
            <a:r>
              <a:rPr lang="fr-FR" sz="2000" dirty="0">
                <a:latin typeface="Montserrat Bold"/>
              </a:rPr>
              <a:t>Format </a:t>
            </a:r>
            <a:r>
              <a:rPr lang="fr-FR" sz="2000" b="1" dirty="0">
                <a:latin typeface="Montserrat Bold"/>
              </a:rPr>
              <a:t>Expérience Pédagogique </a:t>
            </a:r>
            <a:r>
              <a:rPr lang="fr-FR" sz="2000" dirty="0">
                <a:latin typeface="Montserrat Bold"/>
              </a:rPr>
              <a:t>(30 vidéos et 28 podcasts)</a:t>
            </a:r>
          </a:p>
          <a:p>
            <a:pPr marL="457200" indent="-457200" algn="l">
              <a:buFont typeface="Arial" panose="020B0604020202020204" pitchFamily="34" charset="0"/>
              <a:buChar char="•"/>
            </a:pPr>
            <a:r>
              <a:rPr lang="fr-FR" sz="2000" dirty="0">
                <a:latin typeface="Montserrat Bold"/>
              </a:rPr>
              <a:t>Format </a:t>
            </a:r>
            <a:r>
              <a:rPr lang="fr-FR" sz="2000" b="1" dirty="0">
                <a:latin typeface="Montserrat Bold"/>
              </a:rPr>
              <a:t>Interview </a:t>
            </a:r>
            <a:r>
              <a:rPr lang="fr-FR" sz="2000" dirty="0">
                <a:latin typeface="Montserrat Bold"/>
              </a:rPr>
              <a:t>(14 vidéos et 13 podcasts)</a:t>
            </a:r>
          </a:p>
          <a:p>
            <a:pPr marL="457200" indent="-457200" algn="l">
              <a:buFont typeface="Arial" panose="020B0604020202020204" pitchFamily="34" charset="0"/>
              <a:buChar char="•"/>
            </a:pPr>
            <a:r>
              <a:rPr lang="fr-FR" sz="2000" dirty="0">
                <a:latin typeface="Montserrat Bold"/>
              </a:rPr>
              <a:t>Format </a:t>
            </a:r>
            <a:r>
              <a:rPr lang="fr-FR" sz="2000" b="1" dirty="0">
                <a:latin typeface="Montserrat Bold"/>
              </a:rPr>
              <a:t>Portrait </a:t>
            </a:r>
            <a:r>
              <a:rPr lang="fr-FR" sz="2000" dirty="0">
                <a:latin typeface="Montserrat Bold"/>
              </a:rPr>
              <a:t>(8 vidéos et 4 podcasts)</a:t>
            </a:r>
          </a:p>
          <a:p>
            <a:pPr algn="l"/>
            <a:endParaRPr lang="fr-FR" sz="2000" dirty="0">
              <a:latin typeface="Montserrat Bold"/>
            </a:endParaRPr>
          </a:p>
          <a:p>
            <a:pPr marL="457200" indent="-457200" algn="l">
              <a:buFont typeface="Arial" panose="020B0604020202020204" pitchFamily="34" charset="0"/>
              <a:buChar char="•"/>
            </a:pPr>
            <a:r>
              <a:rPr lang="fr-FR" sz="2000" dirty="0">
                <a:latin typeface="Montserrat Bold"/>
              </a:rPr>
              <a:t>Format </a:t>
            </a:r>
            <a:r>
              <a:rPr lang="fr-FR" sz="2000" b="1" dirty="0">
                <a:latin typeface="Montserrat Bold"/>
              </a:rPr>
              <a:t>Dico du Management </a:t>
            </a:r>
            <a:r>
              <a:rPr lang="fr-FR" sz="2000" dirty="0">
                <a:latin typeface="Montserrat Bold"/>
              </a:rPr>
              <a:t>(149 vidéos et 123 podcasts)</a:t>
            </a:r>
          </a:p>
          <a:p>
            <a:pPr marL="457200" indent="-457200" algn="l">
              <a:buFont typeface="Arial" panose="020B0604020202020204" pitchFamily="34" charset="0"/>
              <a:buChar char="•"/>
            </a:pPr>
            <a:r>
              <a:rPr lang="fr-FR" sz="2000" dirty="0">
                <a:latin typeface="Montserrat Bold"/>
              </a:rPr>
              <a:t>Format </a:t>
            </a:r>
            <a:r>
              <a:rPr lang="fr-FR" sz="2000" b="1" dirty="0">
                <a:latin typeface="Montserrat Bold"/>
              </a:rPr>
              <a:t>Mémoire Master en </a:t>
            </a:r>
            <a:r>
              <a:rPr lang="fr-FR" sz="2000" dirty="0">
                <a:latin typeface="Montserrat Bold"/>
              </a:rPr>
              <a:t>Management (10 vidéos et 5 podcasts)</a:t>
            </a:r>
          </a:p>
          <a:p>
            <a:pPr marL="457200" indent="-457200" algn="l">
              <a:buFont typeface="Arial" panose="020B0604020202020204" pitchFamily="34" charset="0"/>
              <a:buChar char="•"/>
            </a:pPr>
            <a:endParaRPr lang="fr-FR" sz="2000" dirty="0">
              <a:latin typeface="Montserrat Bold"/>
            </a:endParaRPr>
          </a:p>
          <a:p>
            <a:pPr algn="l"/>
            <a:r>
              <a:rPr lang="fr-FR" sz="1200" dirty="0">
                <a:latin typeface="Montserrat Bold"/>
              </a:rPr>
              <a:t>AVRIL 2023</a:t>
            </a:r>
          </a:p>
          <a:p>
            <a:pPr algn="l">
              <a:lnSpc>
                <a:spcPts val="2150"/>
              </a:lnSpc>
            </a:pPr>
            <a:endParaRPr lang="en-US" sz="1350" dirty="0">
              <a:solidFill>
                <a:schemeClr val="tx1"/>
              </a:solidFill>
              <a:latin typeface="Montserrat Light" charset="0"/>
              <a:ea typeface="Montserrat Light" charset="0"/>
              <a:cs typeface="Montserrat Light" charset="0"/>
            </a:endParaRPr>
          </a:p>
        </p:txBody>
      </p:sp>
      <p:pic>
        <p:nvPicPr>
          <p:cNvPr id="17" name="Picture 2" descr="Résultat de recherche d'images pour &quot;fnege média&quot;">
            <a:extLst>
              <a:ext uri="{FF2B5EF4-FFF2-40B4-BE49-F238E27FC236}">
                <a16:creationId xmlns:a16="http://schemas.microsoft.com/office/drawing/2014/main" id="{845A50EF-A138-49B3-AA2F-A3344713CD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646244" y="197468"/>
            <a:ext cx="1284598" cy="915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108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943177" y="778583"/>
            <a:ext cx="9878025" cy="668324"/>
          </a:xfrm>
          <a:prstGeom prst="rect">
            <a:avLst/>
          </a:prstGeom>
          <a:noFill/>
        </p:spPr>
        <p:txBody>
          <a:bodyPr wrap="none" rtlCol="0">
            <a:spAutoFit/>
          </a:bodyPr>
          <a:lstStyle/>
          <a:p>
            <a:pPr algn="ctr">
              <a:lnSpc>
                <a:spcPts val="5000"/>
              </a:lnSpc>
            </a:pPr>
            <a:r>
              <a:rPr lang="fr-FR" sz="3000" b="1" dirty="0">
                <a:solidFill>
                  <a:schemeClr val="tx2"/>
                </a:solidFill>
                <a:latin typeface="Montserrat Bold" charset="0"/>
                <a:ea typeface="Montserrat Bold" charset="0"/>
                <a:cs typeface="Montserrat Bold" charset="0"/>
              </a:rPr>
              <a:t>Présentation des Formats vidéos et de podcasts</a:t>
            </a:r>
            <a:endParaRPr lang="en-US" sz="3000" b="1" dirty="0">
              <a:solidFill>
                <a:schemeClr val="tx2"/>
              </a:solidFill>
              <a:latin typeface="Montserrat Bold" charset="0"/>
              <a:ea typeface="Montserrat Bold" charset="0"/>
              <a:cs typeface="Montserrat Bold" charset="0"/>
            </a:endParaRPr>
          </a:p>
        </p:txBody>
      </p:sp>
      <p:sp>
        <p:nvSpPr>
          <p:cNvPr id="71" name="Subtitle 2"/>
          <p:cNvSpPr txBox="1">
            <a:spLocks/>
          </p:cNvSpPr>
          <p:nvPr/>
        </p:nvSpPr>
        <p:spPr>
          <a:xfrm>
            <a:off x="649101" y="1446907"/>
            <a:ext cx="11154015" cy="5282250"/>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fr-FR" sz="500" dirty="0">
              <a:latin typeface="Montserrat Bold"/>
            </a:endParaRPr>
          </a:p>
          <a:p>
            <a:pPr marL="457200" indent="-457200" algn="l">
              <a:buFont typeface="Arial" panose="020B0604020202020204" pitchFamily="34" charset="0"/>
              <a:buChar char="•"/>
            </a:pPr>
            <a:r>
              <a:rPr lang="fr-FR" sz="2000" dirty="0">
                <a:latin typeface="Montserrat Bold"/>
              </a:rPr>
              <a:t>Format </a:t>
            </a:r>
            <a:r>
              <a:rPr lang="fr-FR" sz="2000" b="1" dirty="0">
                <a:latin typeface="Montserrat Bold"/>
              </a:rPr>
              <a:t>Recherche</a:t>
            </a:r>
          </a:p>
          <a:p>
            <a:pPr algn="l"/>
            <a:r>
              <a:rPr lang="fr-FR" sz="2000" dirty="0">
                <a:latin typeface="Montserrat Bold"/>
              </a:rPr>
              <a:t>Le format Recherche présente un article de recherche (publié dans une revue classée FNEGE), une communication (présentée dans un colloque scientifique) ou un ouvrage labellisé FNEGE. La vidéo, de 3 minutes environ, présente la question de recherche, les principales conclusions / principaux résultats, la contribution théorique et sa portée managériale.</a:t>
            </a:r>
          </a:p>
          <a:p>
            <a:pPr marL="457200" indent="-457200" algn="l">
              <a:buFont typeface="Arial" panose="020B0604020202020204" pitchFamily="34" charset="0"/>
              <a:buChar char="•"/>
            </a:pPr>
            <a:r>
              <a:rPr lang="fr-FR" sz="2000" dirty="0">
                <a:latin typeface="Montserrat Bold"/>
              </a:rPr>
              <a:t>Format </a:t>
            </a:r>
            <a:r>
              <a:rPr lang="fr-FR" sz="2000" b="1" dirty="0">
                <a:latin typeface="Montserrat Bold"/>
              </a:rPr>
              <a:t>Tendances</a:t>
            </a:r>
          </a:p>
          <a:p>
            <a:pPr algn="l"/>
            <a:r>
              <a:rPr lang="fr-FR" sz="2000" dirty="0">
                <a:latin typeface="Montserrat Bold"/>
              </a:rPr>
              <a:t>L’objectif du format Tendances est de partager un point de vue – par des professeurs ou des managers – sur des questions d’actualités.</a:t>
            </a:r>
          </a:p>
          <a:p>
            <a:pPr algn="l"/>
            <a:r>
              <a:rPr lang="fr-FR" sz="2000" dirty="0">
                <a:latin typeface="Montserrat Bold"/>
              </a:rPr>
              <a:t>Le format Tendances est un format plus libre mais il respecte plusieurs critères de qualité : aborder une problématique d’actualité, mettre en perspective un sujet afin qu’il ait de l’importance aux yeux de la communauté académique, avoir un thème de recherche en toile de fond.. </a:t>
            </a:r>
          </a:p>
        </p:txBody>
      </p:sp>
      <p:pic>
        <p:nvPicPr>
          <p:cNvPr id="17" name="Picture 2" descr="Résultat de recherche d'images pour &quot;fnege média&quot;">
            <a:extLst>
              <a:ext uri="{FF2B5EF4-FFF2-40B4-BE49-F238E27FC236}">
                <a16:creationId xmlns:a16="http://schemas.microsoft.com/office/drawing/2014/main" id="{845A50EF-A138-49B3-AA2F-A3344713CD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646244" y="197468"/>
            <a:ext cx="1284598" cy="915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8403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768219" y="568518"/>
            <a:ext cx="9878025" cy="668324"/>
          </a:xfrm>
          <a:prstGeom prst="rect">
            <a:avLst/>
          </a:prstGeom>
          <a:noFill/>
        </p:spPr>
        <p:txBody>
          <a:bodyPr wrap="none" rtlCol="0">
            <a:spAutoFit/>
          </a:bodyPr>
          <a:lstStyle/>
          <a:p>
            <a:pPr algn="ctr">
              <a:lnSpc>
                <a:spcPts val="5000"/>
              </a:lnSpc>
            </a:pPr>
            <a:r>
              <a:rPr lang="fr-FR" sz="3000" b="1" dirty="0">
                <a:solidFill>
                  <a:schemeClr val="tx2"/>
                </a:solidFill>
                <a:latin typeface="Montserrat Bold" charset="0"/>
                <a:ea typeface="Montserrat Bold" charset="0"/>
                <a:cs typeface="Montserrat Bold" charset="0"/>
              </a:rPr>
              <a:t>Présentation des Formats vidéos et de podcasts</a:t>
            </a:r>
            <a:endParaRPr lang="en-US" sz="3000" b="1" dirty="0">
              <a:solidFill>
                <a:schemeClr val="tx2"/>
              </a:solidFill>
              <a:latin typeface="Montserrat Bold" charset="0"/>
              <a:ea typeface="Montserrat Bold" charset="0"/>
              <a:cs typeface="Montserrat Bold" charset="0"/>
            </a:endParaRPr>
          </a:p>
        </p:txBody>
      </p:sp>
      <p:sp>
        <p:nvSpPr>
          <p:cNvPr id="71" name="Subtitle 2"/>
          <p:cNvSpPr txBox="1">
            <a:spLocks/>
          </p:cNvSpPr>
          <p:nvPr/>
        </p:nvSpPr>
        <p:spPr>
          <a:xfrm>
            <a:off x="602167" y="1483795"/>
            <a:ext cx="11328675" cy="4605141"/>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fr-FR" sz="500" dirty="0">
              <a:latin typeface="Montserrat Bold"/>
            </a:endParaRPr>
          </a:p>
          <a:p>
            <a:pPr marL="457200" indent="-457200" algn="l">
              <a:buFont typeface="Arial" panose="020B0604020202020204" pitchFamily="34" charset="0"/>
              <a:buChar char="•"/>
            </a:pPr>
            <a:endParaRPr lang="fr-FR" sz="2000" b="1" dirty="0">
              <a:latin typeface="Montserrat Bold"/>
            </a:endParaRPr>
          </a:p>
          <a:p>
            <a:pPr marL="457200" indent="-457200" algn="l">
              <a:buFont typeface="Arial" panose="020B0604020202020204" pitchFamily="34" charset="0"/>
              <a:buChar char="•"/>
            </a:pPr>
            <a:r>
              <a:rPr lang="fr-FR" sz="2000" dirty="0">
                <a:latin typeface="Montserrat Bold"/>
              </a:rPr>
              <a:t>Format </a:t>
            </a:r>
            <a:r>
              <a:rPr lang="fr-FR" sz="2000" b="1" dirty="0">
                <a:latin typeface="Montserrat Bold"/>
              </a:rPr>
              <a:t>Interview</a:t>
            </a:r>
          </a:p>
          <a:p>
            <a:pPr algn="l"/>
            <a:r>
              <a:rPr lang="fr-FR" sz="2000" dirty="0">
                <a:latin typeface="Montserrat Bold"/>
                <a:ea typeface="Montserrat Light" charset="0"/>
                <a:cs typeface="Montserrat Light" charset="0"/>
              </a:rPr>
              <a:t>L’objectif du format Interview est d’interroger un enseignant-chercheur ou un manager sur un thème de recherche, une question managériale ou une question d’actualité. Nous avons aussi des vidéos interviews sur des chaires académiques.</a:t>
            </a:r>
            <a:endParaRPr lang="en-US" sz="1350" dirty="0">
              <a:latin typeface="Montserrat Light" charset="0"/>
              <a:ea typeface="Montserrat Light" charset="0"/>
              <a:cs typeface="Montserrat Light" charset="0"/>
            </a:endParaRPr>
          </a:p>
          <a:p>
            <a:pPr marL="457200" indent="-457200" algn="l">
              <a:buFont typeface="Arial" panose="020B0604020202020204" pitchFamily="34" charset="0"/>
              <a:buChar char="•"/>
            </a:pPr>
            <a:endParaRPr lang="fr-FR" sz="2000" b="1" dirty="0">
              <a:latin typeface="Montserrat Bold"/>
            </a:endParaRPr>
          </a:p>
          <a:p>
            <a:pPr marL="457200" indent="-457200" algn="l">
              <a:buFont typeface="Arial" panose="020B0604020202020204" pitchFamily="34" charset="0"/>
              <a:buChar char="•"/>
            </a:pPr>
            <a:r>
              <a:rPr lang="fr-FR" sz="2000" dirty="0">
                <a:latin typeface="Montserrat Bold"/>
              </a:rPr>
              <a:t>Format </a:t>
            </a:r>
            <a:r>
              <a:rPr lang="fr-FR" sz="2000" b="1" dirty="0">
                <a:latin typeface="Montserrat Bold"/>
              </a:rPr>
              <a:t>Portrait</a:t>
            </a:r>
          </a:p>
          <a:p>
            <a:pPr algn="l"/>
            <a:r>
              <a:rPr lang="fr-FR" sz="2000" dirty="0">
                <a:latin typeface="Montserrat Bold"/>
                <a:ea typeface="Montserrat Light" charset="0"/>
                <a:cs typeface="Montserrat Light" charset="0"/>
              </a:rPr>
              <a:t>Le format Portrait retrace le parcours de professeurs de management ayant marqué leur discipline ou de grands dirigeants ayant compté dans leur secteur d’activité, et de partager en vidéos leurs enseignements, leurs recherches, leurs visions et leurs conseils.</a:t>
            </a:r>
            <a:endParaRPr lang="en-US" sz="1350" dirty="0">
              <a:latin typeface="Montserrat Light" charset="0"/>
              <a:ea typeface="Montserrat Light" charset="0"/>
              <a:cs typeface="Montserrat Light" charset="0"/>
            </a:endParaRPr>
          </a:p>
        </p:txBody>
      </p:sp>
      <p:pic>
        <p:nvPicPr>
          <p:cNvPr id="17" name="Picture 2" descr="Résultat de recherche d'images pour &quot;fnege média&quot;">
            <a:extLst>
              <a:ext uri="{FF2B5EF4-FFF2-40B4-BE49-F238E27FC236}">
                <a16:creationId xmlns:a16="http://schemas.microsoft.com/office/drawing/2014/main" id="{845A50EF-A138-49B3-AA2F-A3344713CD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646244" y="197468"/>
            <a:ext cx="1284598" cy="915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9383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768219" y="568518"/>
            <a:ext cx="9878025" cy="668324"/>
          </a:xfrm>
          <a:prstGeom prst="rect">
            <a:avLst/>
          </a:prstGeom>
          <a:noFill/>
        </p:spPr>
        <p:txBody>
          <a:bodyPr wrap="none" rtlCol="0">
            <a:spAutoFit/>
          </a:bodyPr>
          <a:lstStyle/>
          <a:p>
            <a:pPr algn="ctr">
              <a:lnSpc>
                <a:spcPts val="5000"/>
              </a:lnSpc>
            </a:pPr>
            <a:r>
              <a:rPr lang="fr-FR" sz="3000" b="1" dirty="0">
                <a:solidFill>
                  <a:schemeClr val="tx2"/>
                </a:solidFill>
                <a:latin typeface="Montserrat Bold" charset="0"/>
                <a:ea typeface="Montserrat Bold" charset="0"/>
                <a:cs typeface="Montserrat Bold" charset="0"/>
              </a:rPr>
              <a:t>Présentation des Formats vidéos et de podcasts</a:t>
            </a:r>
            <a:endParaRPr lang="en-US" sz="3000" b="1" dirty="0">
              <a:solidFill>
                <a:schemeClr val="tx2"/>
              </a:solidFill>
              <a:latin typeface="Montserrat Bold" charset="0"/>
              <a:ea typeface="Montserrat Bold" charset="0"/>
              <a:cs typeface="Montserrat Bold" charset="0"/>
            </a:endParaRPr>
          </a:p>
        </p:txBody>
      </p:sp>
      <p:sp>
        <p:nvSpPr>
          <p:cNvPr id="71" name="Subtitle 2"/>
          <p:cNvSpPr txBox="1">
            <a:spLocks/>
          </p:cNvSpPr>
          <p:nvPr/>
        </p:nvSpPr>
        <p:spPr>
          <a:xfrm>
            <a:off x="602167" y="1483795"/>
            <a:ext cx="11328675" cy="4543586"/>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fr-FR" sz="500" dirty="0">
              <a:latin typeface="Montserrat Bold"/>
            </a:endParaRPr>
          </a:p>
          <a:p>
            <a:pPr marL="457200" indent="-457200" algn="l">
              <a:buFont typeface="Arial" panose="020B0604020202020204" pitchFamily="34" charset="0"/>
              <a:buChar char="•"/>
            </a:pPr>
            <a:r>
              <a:rPr lang="fr-FR" sz="2000" dirty="0">
                <a:latin typeface="Montserrat Bold"/>
              </a:rPr>
              <a:t>Format </a:t>
            </a:r>
            <a:r>
              <a:rPr lang="fr-FR" sz="2000" b="1" dirty="0">
                <a:latin typeface="Montserrat Bold"/>
              </a:rPr>
              <a:t>Expérience Pédagogique</a:t>
            </a:r>
          </a:p>
          <a:p>
            <a:pPr algn="l"/>
            <a:r>
              <a:rPr lang="fr-FR" sz="2000" dirty="0">
                <a:latin typeface="Montserrat Bold"/>
              </a:rPr>
              <a:t>Le format Expérience Pédagogique présente une innovation pédagogique. </a:t>
            </a:r>
            <a:br>
              <a:rPr lang="fr-FR" sz="2000" dirty="0">
                <a:latin typeface="Montserrat Bold"/>
              </a:rPr>
            </a:br>
            <a:r>
              <a:rPr lang="fr-FR" sz="2000" dirty="0">
                <a:latin typeface="Montserrat Bold"/>
              </a:rPr>
              <a:t>L’objectif est de partager des retours d’expériences pédagogiques et managériales innovantes et originales qui ont un apport pour l’enseignement et la recherche en gestion. L’expérience pédagogique s’entend au sens large. </a:t>
            </a:r>
          </a:p>
          <a:p>
            <a:pPr marL="457200" indent="-457200" algn="l">
              <a:buFont typeface="Arial" panose="020B0604020202020204" pitchFamily="34" charset="0"/>
              <a:buChar char="•"/>
            </a:pPr>
            <a:endParaRPr lang="fr-FR" sz="2000" b="1" dirty="0">
              <a:latin typeface="Montserrat Bold"/>
            </a:endParaRPr>
          </a:p>
          <a:p>
            <a:pPr marL="457200" indent="-457200" algn="l">
              <a:buFont typeface="Arial" panose="020B0604020202020204" pitchFamily="34" charset="0"/>
              <a:buChar char="•"/>
            </a:pPr>
            <a:r>
              <a:rPr lang="fr-FR" sz="2000" dirty="0">
                <a:latin typeface="Montserrat Bold"/>
              </a:rPr>
              <a:t>Format </a:t>
            </a:r>
            <a:r>
              <a:rPr lang="fr-FR" sz="2000" b="1" dirty="0">
                <a:latin typeface="Montserrat Bold"/>
              </a:rPr>
              <a:t>Mémoire Master en Management (NOUVEAU)</a:t>
            </a:r>
          </a:p>
          <a:p>
            <a:pPr algn="l"/>
            <a:r>
              <a:rPr lang="fr-FR" sz="2000" dirty="0">
                <a:latin typeface="Montserrat Bold"/>
                <a:ea typeface="Montserrat Light" charset="0"/>
                <a:cs typeface="Montserrat Light" charset="0"/>
              </a:rPr>
              <a:t>Le format Mémoire Master en Management présente en moins de 3 minutes, des mémoires de master d’étudiants des écoles de management, membres de FNEGE Médias. Cela peut être un résumé de travail ou le développement d’un point particulier issu du mémoire (un cas, un résultat, etc…)</a:t>
            </a:r>
            <a:endParaRPr lang="en-US" sz="1350" dirty="0">
              <a:latin typeface="Montserrat Light" charset="0"/>
              <a:ea typeface="Montserrat Light" charset="0"/>
              <a:cs typeface="Montserrat Light" charset="0"/>
            </a:endParaRPr>
          </a:p>
        </p:txBody>
      </p:sp>
      <p:pic>
        <p:nvPicPr>
          <p:cNvPr id="17" name="Picture 2" descr="Résultat de recherche d'images pour &quot;fnege média&quot;">
            <a:extLst>
              <a:ext uri="{FF2B5EF4-FFF2-40B4-BE49-F238E27FC236}">
                <a16:creationId xmlns:a16="http://schemas.microsoft.com/office/drawing/2014/main" id="{845A50EF-A138-49B3-AA2F-A3344713CD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646244" y="197468"/>
            <a:ext cx="1284598" cy="915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3308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768219" y="568518"/>
            <a:ext cx="9878025" cy="668324"/>
          </a:xfrm>
          <a:prstGeom prst="rect">
            <a:avLst/>
          </a:prstGeom>
          <a:noFill/>
        </p:spPr>
        <p:txBody>
          <a:bodyPr wrap="none" rtlCol="0">
            <a:spAutoFit/>
          </a:bodyPr>
          <a:lstStyle/>
          <a:p>
            <a:pPr algn="ctr">
              <a:lnSpc>
                <a:spcPts val="5000"/>
              </a:lnSpc>
            </a:pPr>
            <a:r>
              <a:rPr lang="fr-FR" sz="3000" b="1" dirty="0">
                <a:solidFill>
                  <a:schemeClr val="tx2"/>
                </a:solidFill>
                <a:latin typeface="Montserrat Bold" charset="0"/>
                <a:ea typeface="Montserrat Bold" charset="0"/>
                <a:cs typeface="Montserrat Bold" charset="0"/>
              </a:rPr>
              <a:t>Présentation des Formats vidéos et de podcasts</a:t>
            </a:r>
            <a:endParaRPr lang="en-US" sz="3000" b="1" dirty="0">
              <a:solidFill>
                <a:schemeClr val="tx2"/>
              </a:solidFill>
              <a:latin typeface="Montserrat Bold" charset="0"/>
              <a:ea typeface="Montserrat Bold" charset="0"/>
              <a:cs typeface="Montserrat Bold" charset="0"/>
            </a:endParaRPr>
          </a:p>
        </p:txBody>
      </p:sp>
      <p:sp>
        <p:nvSpPr>
          <p:cNvPr id="71" name="Subtitle 2"/>
          <p:cNvSpPr txBox="1">
            <a:spLocks/>
          </p:cNvSpPr>
          <p:nvPr/>
        </p:nvSpPr>
        <p:spPr>
          <a:xfrm>
            <a:off x="602167" y="1483795"/>
            <a:ext cx="11328675" cy="4851362"/>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fr-FR" sz="500" dirty="0">
              <a:latin typeface="Montserrat Bold"/>
            </a:endParaRPr>
          </a:p>
          <a:p>
            <a:pPr marL="457200" indent="-457200" algn="l">
              <a:buFont typeface="Arial" panose="020B0604020202020204" pitchFamily="34" charset="0"/>
              <a:buChar char="•"/>
            </a:pPr>
            <a:r>
              <a:rPr lang="fr-FR" sz="2000" dirty="0">
                <a:latin typeface="Montserrat Bold"/>
              </a:rPr>
              <a:t>Format </a:t>
            </a:r>
            <a:r>
              <a:rPr lang="fr-FR" sz="2000" b="1" dirty="0">
                <a:latin typeface="Montserrat Bold"/>
              </a:rPr>
              <a:t>Dico du Management </a:t>
            </a:r>
          </a:p>
          <a:p>
            <a:pPr algn="l"/>
            <a:r>
              <a:rPr lang="fr-FR" sz="2000" dirty="0">
                <a:latin typeface="Montserrat Bold"/>
              </a:rPr>
              <a:t>Le format Dico du Management est un format plus court (moins de 2 minutes), sur la définition d’un mot de vocabulaire du management</a:t>
            </a:r>
          </a:p>
          <a:p>
            <a:pPr algn="l"/>
            <a:endParaRPr lang="fr-FR" sz="2000" dirty="0">
              <a:latin typeface="Montserrat Bold"/>
            </a:endParaRPr>
          </a:p>
          <a:p>
            <a:pPr algn="l"/>
            <a:r>
              <a:rPr lang="fr-FR" sz="2000" dirty="0">
                <a:latin typeface="Montserrat Bold"/>
              </a:rPr>
              <a:t>Exemples de mots de vocabulaire : </a:t>
            </a:r>
          </a:p>
          <a:p>
            <a:pPr marL="342900" indent="-342900" algn="l">
              <a:buFont typeface="Arial" panose="020B0604020202020204" pitchFamily="34" charset="0"/>
              <a:buChar char="•"/>
            </a:pPr>
            <a:r>
              <a:rPr lang="fr-FR" sz="2000" dirty="0">
                <a:latin typeface="Montserrat Bold"/>
              </a:rPr>
              <a:t>Qu’est ce que l’analyse financière ?</a:t>
            </a:r>
          </a:p>
          <a:p>
            <a:pPr marL="342900" indent="-342900" algn="l">
              <a:buFont typeface="Arial" panose="020B0604020202020204" pitchFamily="34" charset="0"/>
              <a:buChar char="•"/>
            </a:pPr>
            <a:r>
              <a:rPr lang="fr-FR" sz="2000" dirty="0">
                <a:latin typeface="Montserrat Bold"/>
              </a:rPr>
              <a:t>Qu’est ce que la participation ?</a:t>
            </a:r>
          </a:p>
          <a:p>
            <a:pPr marL="342900" indent="-342900" algn="l">
              <a:buFont typeface="Arial" panose="020B0604020202020204" pitchFamily="34" charset="0"/>
              <a:buChar char="•"/>
            </a:pPr>
            <a:r>
              <a:rPr lang="fr-FR" sz="2000" dirty="0">
                <a:latin typeface="Montserrat Bold"/>
              </a:rPr>
              <a:t>Qu’est ce que la culture d’entreprise ?</a:t>
            </a:r>
          </a:p>
          <a:p>
            <a:pPr marL="342900" indent="-342900" algn="l">
              <a:buFont typeface="Arial" panose="020B0604020202020204" pitchFamily="34" charset="0"/>
              <a:buChar char="•"/>
            </a:pPr>
            <a:r>
              <a:rPr lang="fr-FR" sz="2000" dirty="0">
                <a:latin typeface="Montserrat Bold"/>
              </a:rPr>
              <a:t>Qu’est ce que la finance sociale ?</a:t>
            </a:r>
          </a:p>
          <a:p>
            <a:pPr marL="342900" indent="-342900" algn="l">
              <a:buFont typeface="Arial" panose="020B0604020202020204" pitchFamily="34" charset="0"/>
              <a:buChar char="•"/>
            </a:pPr>
            <a:r>
              <a:rPr lang="fr-FR" sz="2000" dirty="0">
                <a:latin typeface="Montserrat Bold"/>
              </a:rPr>
              <a:t>Qu’est ce que l’engagement bancaire ?</a:t>
            </a:r>
          </a:p>
          <a:p>
            <a:pPr marL="457200" indent="-457200" algn="l">
              <a:buFont typeface="Arial" panose="020B0604020202020204" pitchFamily="34" charset="0"/>
              <a:buChar char="•"/>
            </a:pPr>
            <a:endParaRPr lang="fr-FR" sz="2000" b="1" dirty="0">
              <a:latin typeface="Montserrat Bold"/>
            </a:endParaRPr>
          </a:p>
        </p:txBody>
      </p:sp>
      <p:pic>
        <p:nvPicPr>
          <p:cNvPr id="17" name="Picture 2" descr="Résultat de recherche d'images pour &quot;fnege média&quot;">
            <a:extLst>
              <a:ext uri="{FF2B5EF4-FFF2-40B4-BE49-F238E27FC236}">
                <a16:creationId xmlns:a16="http://schemas.microsoft.com/office/drawing/2014/main" id="{845A50EF-A138-49B3-AA2F-A3344713CD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646244" y="197468"/>
            <a:ext cx="1284598" cy="915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6218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ubtitle 2"/>
          <p:cNvSpPr txBox="1">
            <a:spLocks/>
          </p:cNvSpPr>
          <p:nvPr/>
        </p:nvSpPr>
        <p:spPr>
          <a:xfrm>
            <a:off x="662019" y="960096"/>
            <a:ext cx="10478947" cy="5789953"/>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lnSpc>
                <a:spcPct val="100000"/>
              </a:lnSpc>
              <a:buFont typeface="Arial" panose="020B0604020202020204" pitchFamily="34" charset="0"/>
              <a:buChar char="•"/>
            </a:pPr>
            <a:r>
              <a:rPr lang="fr-FR" sz="1800" dirty="0">
                <a:latin typeface="Montserrat Bold" charset="0"/>
                <a:ea typeface="Montserrat Bold" charset="0"/>
                <a:cs typeface="Montserrat Bold" charset="0"/>
              </a:rPr>
              <a:t>L’ensemble des vidéos et podcasts présentés sur FNEGE Médias </a:t>
            </a:r>
            <a:r>
              <a:rPr lang="fr-FR" sz="1800" b="1" dirty="0">
                <a:latin typeface="Montserrat Bold" charset="0"/>
                <a:ea typeface="Montserrat Bold" charset="0"/>
                <a:cs typeface="Montserrat Bold" charset="0"/>
              </a:rPr>
              <a:t>sont gratuites et téléchargeables par tous</a:t>
            </a:r>
            <a:r>
              <a:rPr lang="fr-FR" sz="1800" dirty="0">
                <a:latin typeface="Montserrat Bold" charset="0"/>
                <a:ea typeface="Montserrat Bold" charset="0"/>
                <a:cs typeface="Montserrat Bold" charset="0"/>
              </a:rPr>
              <a:t> (sous </a:t>
            </a:r>
            <a:r>
              <a:rPr lang="fr-FR" sz="1800" dirty="0" err="1">
                <a:latin typeface="Montserrat Bold" charset="0"/>
                <a:ea typeface="Montserrat Bold" charset="0"/>
                <a:cs typeface="Montserrat Bold" charset="0"/>
              </a:rPr>
              <a:t>Creative</a:t>
            </a:r>
            <a:r>
              <a:rPr lang="fr-FR" sz="1800" dirty="0">
                <a:latin typeface="Montserrat Bold" charset="0"/>
                <a:ea typeface="Montserrat Bold" charset="0"/>
                <a:cs typeface="Montserrat Bold" charset="0"/>
              </a:rPr>
              <a:t> Commons)</a:t>
            </a:r>
            <a:br>
              <a:rPr lang="fr-FR" sz="1800" dirty="0">
                <a:latin typeface="Montserrat Bold" charset="0"/>
                <a:ea typeface="Montserrat Bold" charset="0"/>
                <a:cs typeface="Montserrat Bold" charset="0"/>
              </a:rPr>
            </a:br>
            <a:endParaRPr lang="fr-FR" sz="1800" dirty="0">
              <a:latin typeface="Montserrat Bold" charset="0"/>
              <a:ea typeface="Montserrat Bold" charset="0"/>
              <a:cs typeface="Montserrat Bold" charset="0"/>
            </a:endParaRPr>
          </a:p>
          <a:p>
            <a:pPr marL="342900" indent="-342900" algn="l">
              <a:lnSpc>
                <a:spcPct val="100000"/>
              </a:lnSpc>
              <a:buFont typeface="Arial" panose="020B0604020202020204" pitchFamily="34" charset="0"/>
              <a:buChar char="•"/>
            </a:pPr>
            <a:r>
              <a:rPr lang="fr-FR" sz="1800" dirty="0">
                <a:latin typeface="Montserrat Bold" charset="0"/>
                <a:ea typeface="Montserrat Bold" charset="0"/>
                <a:cs typeface="Montserrat Bold" charset="0"/>
              </a:rPr>
              <a:t>Les vidéos et podcasts sont également publiées </a:t>
            </a:r>
            <a:r>
              <a:rPr lang="fr-FR" sz="1800" b="1" dirty="0">
                <a:latin typeface="Montserrat Bold" charset="0"/>
                <a:ea typeface="Montserrat Bold" charset="0"/>
                <a:cs typeface="Montserrat Bold" charset="0"/>
              </a:rPr>
              <a:t>sur les réseaux sociaux </a:t>
            </a:r>
            <a:r>
              <a:rPr lang="fr-FR" sz="1800" dirty="0">
                <a:latin typeface="Montserrat Bold" charset="0"/>
                <a:ea typeface="Montserrat Bold" charset="0"/>
                <a:cs typeface="Montserrat Bold" charset="0"/>
              </a:rPr>
              <a:t>(Facebook, Twitter, LinkedIn, YouTube</a:t>
            </a:r>
            <a:r>
              <a:rPr lang="mr-IN" sz="1800" dirty="0">
                <a:latin typeface="Montserrat Bold" charset="0"/>
                <a:ea typeface="Montserrat Bold" charset="0"/>
                <a:cs typeface="Montserrat Bold" charset="0"/>
              </a:rPr>
              <a:t>…</a:t>
            </a:r>
            <a:r>
              <a:rPr lang="fr-FR" sz="1800" dirty="0">
                <a:latin typeface="Montserrat Bold" charset="0"/>
                <a:ea typeface="Montserrat Bold" charset="0"/>
                <a:cs typeface="Montserrat Bold" charset="0"/>
              </a:rPr>
              <a:t>). </a:t>
            </a:r>
          </a:p>
          <a:p>
            <a:pPr marL="342900" indent="-342900" algn="l">
              <a:lnSpc>
                <a:spcPct val="100000"/>
              </a:lnSpc>
              <a:buFont typeface="Arial" panose="020B0604020202020204" pitchFamily="34" charset="0"/>
              <a:buChar char="•"/>
            </a:pPr>
            <a:endParaRPr lang="fr-FR" sz="1800" dirty="0">
              <a:latin typeface="Montserrat Bold" charset="0"/>
              <a:ea typeface="Montserrat Bold" charset="0"/>
              <a:cs typeface="Montserrat Bold" charset="0"/>
            </a:endParaRPr>
          </a:p>
          <a:p>
            <a:pPr marL="342900" indent="-342900" algn="l">
              <a:lnSpc>
                <a:spcPct val="100000"/>
              </a:lnSpc>
              <a:buFont typeface="Arial" panose="020B0604020202020204" pitchFamily="34" charset="0"/>
              <a:buChar char="•"/>
            </a:pPr>
            <a:r>
              <a:rPr lang="fr-FR" sz="1800" dirty="0">
                <a:latin typeface="Montserrat Bold" charset="0"/>
                <a:ea typeface="Montserrat Bold" charset="0"/>
                <a:cs typeface="Montserrat Bold" charset="0"/>
              </a:rPr>
              <a:t>Et sur </a:t>
            </a:r>
            <a:r>
              <a:rPr lang="fr-FR" sz="1800" b="1" dirty="0">
                <a:latin typeface="Montserrat Bold" charset="0"/>
                <a:ea typeface="Montserrat Bold" charset="0"/>
                <a:cs typeface="Montserrat Bold" charset="0"/>
              </a:rPr>
              <a:t>Instagram</a:t>
            </a:r>
            <a:r>
              <a:rPr lang="fr-FR" sz="1800" dirty="0">
                <a:latin typeface="Montserrat Bold" charset="0"/>
                <a:ea typeface="Montserrat Bold" charset="0"/>
                <a:cs typeface="Montserrat Bold" charset="0"/>
              </a:rPr>
              <a:t> pour Dico depuis septembre 2022</a:t>
            </a:r>
            <a:br>
              <a:rPr lang="fr-FR" sz="1800" dirty="0">
                <a:latin typeface="Montserrat Bold" charset="0"/>
                <a:ea typeface="Montserrat Bold" charset="0"/>
                <a:cs typeface="Montserrat Bold" charset="0"/>
              </a:rPr>
            </a:br>
            <a:endParaRPr lang="fr-FR" sz="1800" dirty="0">
              <a:latin typeface="Montserrat Bold" charset="0"/>
              <a:ea typeface="Montserrat Bold" charset="0"/>
              <a:cs typeface="Montserrat Bold" charset="0"/>
            </a:endParaRPr>
          </a:p>
          <a:p>
            <a:pPr marL="342900" indent="-342900" algn="l">
              <a:lnSpc>
                <a:spcPct val="100000"/>
              </a:lnSpc>
              <a:buFont typeface="Arial" panose="020B0604020202020204" pitchFamily="34" charset="0"/>
              <a:buChar char="•"/>
            </a:pPr>
            <a:r>
              <a:rPr lang="fr-FR" sz="1800" dirty="0">
                <a:latin typeface="Montserrat Bold" charset="0"/>
                <a:ea typeface="Montserrat Bold" charset="0"/>
                <a:cs typeface="Montserrat Bold" charset="0"/>
              </a:rPr>
              <a:t>3 Newsletters par semaine (base de 8500 personnes) :</a:t>
            </a:r>
          </a:p>
          <a:p>
            <a:pPr marL="1373386" lvl="1" indent="-285750" algn="l">
              <a:lnSpc>
                <a:spcPct val="100000"/>
              </a:lnSpc>
              <a:buFont typeface="Wingdings" pitchFamily="2" charset="2"/>
              <a:buChar char="ü"/>
            </a:pPr>
            <a:r>
              <a:rPr lang="fr-FR" sz="1800" dirty="0">
                <a:latin typeface="Montserrat Bold" charset="0"/>
                <a:ea typeface="Montserrat Bold" charset="0"/>
                <a:cs typeface="Montserrat Bold" charset="0"/>
              </a:rPr>
              <a:t>Une vidéo dans la newsletter FNEGE </a:t>
            </a:r>
          </a:p>
          <a:p>
            <a:pPr marL="1373386" lvl="1" indent="-285750" algn="l">
              <a:lnSpc>
                <a:spcPct val="100000"/>
              </a:lnSpc>
              <a:buFont typeface="Wingdings" pitchFamily="2" charset="2"/>
              <a:buChar char="ü"/>
            </a:pPr>
            <a:r>
              <a:rPr lang="fr-FR" sz="1800" dirty="0">
                <a:latin typeface="Montserrat Bold" charset="0"/>
                <a:ea typeface="Montserrat Bold" charset="0"/>
                <a:cs typeface="Montserrat Bold" charset="0"/>
              </a:rPr>
              <a:t>6 vidéos par semaine dans la newsletter FNEGE Médias</a:t>
            </a:r>
          </a:p>
          <a:p>
            <a:pPr marL="1373386" lvl="1" indent="-285750" algn="l">
              <a:lnSpc>
                <a:spcPct val="100000"/>
              </a:lnSpc>
              <a:buFont typeface="Wingdings" pitchFamily="2" charset="2"/>
              <a:buChar char="ü"/>
            </a:pPr>
            <a:r>
              <a:rPr lang="fr-FR" sz="1800" dirty="0">
                <a:latin typeface="Montserrat Bold" charset="0"/>
                <a:ea typeface="Montserrat Bold" charset="0"/>
                <a:cs typeface="Montserrat Bold" charset="0"/>
              </a:rPr>
              <a:t>6 vidéos Dico du Management dans la newsletter Dico</a:t>
            </a:r>
          </a:p>
          <a:p>
            <a:pPr marL="285750" indent="-285750" algn="l">
              <a:lnSpc>
                <a:spcPct val="100000"/>
              </a:lnSpc>
              <a:buFontTx/>
              <a:buChar char="-"/>
            </a:pPr>
            <a:endParaRPr lang="fr-FR" sz="1800" dirty="0">
              <a:latin typeface="Montserrat Bold" charset="0"/>
              <a:ea typeface="Montserrat Bold" charset="0"/>
              <a:cs typeface="Montserrat Bold" charset="0"/>
            </a:endParaRPr>
          </a:p>
          <a:p>
            <a:pPr marL="285750" indent="-285750" algn="l">
              <a:lnSpc>
                <a:spcPct val="100000"/>
              </a:lnSpc>
              <a:buFont typeface="Arial" panose="020B0604020202020204" pitchFamily="34" charset="0"/>
              <a:buChar char="•"/>
            </a:pPr>
            <a:r>
              <a:rPr lang="fr-FR" sz="1800" dirty="0">
                <a:latin typeface="Montserrat Bold" charset="0"/>
                <a:ea typeface="Montserrat Bold" charset="0"/>
                <a:cs typeface="Montserrat Bold" charset="0"/>
              </a:rPr>
              <a:t>Promotion des vidéos Dico du Management vers les </a:t>
            </a:r>
            <a:r>
              <a:rPr lang="fr-FR" sz="1800" b="1" dirty="0">
                <a:latin typeface="Montserrat Bold" charset="0"/>
                <a:ea typeface="Montserrat Bold" charset="0"/>
                <a:cs typeface="Montserrat Bold" charset="0"/>
              </a:rPr>
              <a:t>professeurs de lycées et lycéens</a:t>
            </a:r>
            <a:r>
              <a:rPr lang="fr-FR" sz="1800" dirty="0">
                <a:latin typeface="Montserrat Bold" charset="0"/>
                <a:ea typeface="Montserrat Bold" charset="0"/>
                <a:cs typeface="Montserrat Bold" charset="0"/>
              </a:rPr>
              <a:t>.</a:t>
            </a:r>
          </a:p>
          <a:p>
            <a:pPr marL="285750" indent="-285750" algn="l">
              <a:lnSpc>
                <a:spcPct val="100000"/>
              </a:lnSpc>
              <a:buFont typeface="Arial" panose="020B0604020202020204" pitchFamily="34" charset="0"/>
              <a:buChar char="•"/>
            </a:pPr>
            <a:endParaRPr lang="fr-FR" sz="1800" dirty="0">
              <a:latin typeface="Montserrat Bold" charset="0"/>
              <a:ea typeface="Montserrat Bold" charset="0"/>
              <a:cs typeface="Montserrat Bold" charset="0"/>
            </a:endParaRPr>
          </a:p>
          <a:p>
            <a:pPr marL="285750" indent="-285750" algn="l">
              <a:lnSpc>
                <a:spcPct val="100000"/>
              </a:lnSpc>
              <a:buFont typeface="Arial" panose="020B0604020202020204" pitchFamily="34" charset="0"/>
              <a:buChar char="•"/>
            </a:pPr>
            <a:r>
              <a:rPr lang="fr-FR" sz="1800" dirty="0">
                <a:latin typeface="Montserrat Bold" charset="0"/>
                <a:ea typeface="Montserrat Bold" charset="0"/>
                <a:cs typeface="Montserrat Bold" charset="0"/>
              </a:rPr>
              <a:t>Envoi de vidéos aux entreprises du Cercle des Entreprises de la FNEGE (grandes entreprises : L’OREAL, </a:t>
            </a:r>
            <a:r>
              <a:rPr lang="fr-FR" sz="1800" dirty="0" err="1">
                <a:latin typeface="Montserrat Bold" charset="0"/>
                <a:ea typeface="Montserrat Bold" charset="0"/>
                <a:cs typeface="Montserrat Bold" charset="0"/>
              </a:rPr>
              <a:t>BNParibas</a:t>
            </a:r>
            <a:r>
              <a:rPr lang="fr-FR" sz="1800" dirty="0">
                <a:latin typeface="Montserrat Bold" charset="0"/>
                <a:ea typeface="Montserrat Bold" charset="0"/>
                <a:cs typeface="Montserrat Bold" charset="0"/>
              </a:rPr>
              <a:t>, Carrefour, ENEDIS, Bolloré…)</a:t>
            </a:r>
          </a:p>
          <a:p>
            <a:pPr algn="l"/>
            <a:endParaRPr lang="en-US" sz="1800" dirty="0">
              <a:latin typeface="Montserrat Bold" charset="0"/>
              <a:ea typeface="Montserrat Bold" charset="0"/>
              <a:cs typeface="Montserrat Bold" charset="0"/>
            </a:endParaRPr>
          </a:p>
        </p:txBody>
      </p:sp>
      <p:pic>
        <p:nvPicPr>
          <p:cNvPr id="17" name="Picture 2" descr="Résultat de recherche d'images pour &quot;fnege média&quot;">
            <a:extLst>
              <a:ext uri="{FF2B5EF4-FFF2-40B4-BE49-F238E27FC236}">
                <a16:creationId xmlns:a16="http://schemas.microsoft.com/office/drawing/2014/main" id="{845A50EF-A138-49B3-AA2F-A3344713CD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646244" y="197468"/>
            <a:ext cx="1284598" cy="915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3480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9027</TotalTime>
  <Words>1288</Words>
  <Application>Microsoft Macintosh PowerPoint</Application>
  <PresentationFormat>Grand écran</PresentationFormat>
  <Paragraphs>140</Paragraphs>
  <Slides>19</Slides>
  <Notes>18</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19</vt:i4>
      </vt:variant>
    </vt:vector>
  </HeadingPairs>
  <TitlesOfParts>
    <vt:vector size="28" baseType="lpstr">
      <vt:lpstr>Arial</vt:lpstr>
      <vt:lpstr>Calibri</vt:lpstr>
      <vt:lpstr>Calibri Light</vt:lpstr>
      <vt:lpstr>Montserrat</vt:lpstr>
      <vt:lpstr>Montserrat Bold</vt:lpstr>
      <vt:lpstr>Montserrat Light</vt:lpstr>
      <vt:lpstr>Open Sans Regular</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Erwan</dc:creator>
  <cp:lastModifiedBy>Géraldine SCHMIDT</cp:lastModifiedBy>
  <cp:revision>166</cp:revision>
  <cp:lastPrinted>2021-03-15T10:37:07Z</cp:lastPrinted>
  <dcterms:created xsi:type="dcterms:W3CDTF">2019-12-12T13:04:42Z</dcterms:created>
  <dcterms:modified xsi:type="dcterms:W3CDTF">2024-12-03T15:59:12Z</dcterms:modified>
</cp:coreProperties>
</file>