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58"/>
  </p:notesMasterIdLst>
  <p:sldIdLst>
    <p:sldId id="256" r:id="rId4"/>
    <p:sldId id="327" r:id="rId5"/>
    <p:sldId id="328" r:id="rId6"/>
    <p:sldId id="305" r:id="rId7"/>
    <p:sldId id="306" r:id="rId8"/>
    <p:sldId id="347" r:id="rId9"/>
    <p:sldId id="348" r:id="rId10"/>
    <p:sldId id="295" r:id="rId11"/>
    <p:sldId id="263" r:id="rId12"/>
    <p:sldId id="294" r:id="rId13"/>
    <p:sldId id="337" r:id="rId14"/>
    <p:sldId id="345" r:id="rId15"/>
    <p:sldId id="296" r:id="rId16"/>
    <p:sldId id="298" r:id="rId17"/>
    <p:sldId id="297" r:id="rId18"/>
    <p:sldId id="301" r:id="rId19"/>
    <p:sldId id="322" r:id="rId20"/>
    <p:sldId id="326" r:id="rId21"/>
    <p:sldId id="321" r:id="rId22"/>
    <p:sldId id="329" r:id="rId23"/>
    <p:sldId id="300" r:id="rId24"/>
    <p:sldId id="299" r:id="rId25"/>
    <p:sldId id="333" r:id="rId26"/>
    <p:sldId id="334" r:id="rId27"/>
    <p:sldId id="335" r:id="rId28"/>
    <p:sldId id="336" r:id="rId29"/>
    <p:sldId id="302" r:id="rId30"/>
    <p:sldId id="339" r:id="rId31"/>
    <p:sldId id="340" r:id="rId32"/>
    <p:sldId id="341" r:id="rId33"/>
    <p:sldId id="303" r:id="rId34"/>
    <p:sldId id="338" r:id="rId35"/>
    <p:sldId id="304" r:id="rId36"/>
    <p:sldId id="307" r:id="rId37"/>
    <p:sldId id="308" r:id="rId38"/>
    <p:sldId id="346" r:id="rId39"/>
    <p:sldId id="311" r:id="rId40"/>
    <p:sldId id="312" r:id="rId41"/>
    <p:sldId id="309" r:id="rId42"/>
    <p:sldId id="310" r:id="rId43"/>
    <p:sldId id="313" r:id="rId44"/>
    <p:sldId id="314" r:id="rId45"/>
    <p:sldId id="315" r:id="rId46"/>
    <p:sldId id="316" r:id="rId47"/>
    <p:sldId id="317" r:id="rId48"/>
    <p:sldId id="324" r:id="rId49"/>
    <p:sldId id="342" r:id="rId50"/>
    <p:sldId id="343" r:id="rId51"/>
    <p:sldId id="344" r:id="rId52"/>
    <p:sldId id="332" r:id="rId53"/>
    <p:sldId id="331" r:id="rId54"/>
    <p:sldId id="330" r:id="rId55"/>
    <p:sldId id="325" r:id="rId56"/>
    <p:sldId id="319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407" autoAdjust="0"/>
    <p:restoredTop sz="98417" autoAdjust="0"/>
  </p:normalViewPr>
  <p:slideViewPr>
    <p:cSldViewPr>
      <p:cViewPr varScale="1">
        <p:scale>
          <a:sx n="109" d="100"/>
          <a:sy n="109" d="100"/>
        </p:scale>
        <p:origin x="132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38DAB-D5B7-4271-AC1A-569C966B593F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D6E3-F9E9-4190-9D44-87DF4A949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94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D6E3-F9E9-4190-9D44-87DF4A949A3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464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D6E3-F9E9-4190-9D44-87DF4A949A3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060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D6E3-F9E9-4190-9D44-87DF4A949A3C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57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D6E3-F9E9-4190-9D44-87DF4A949A3C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25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1AD168-406D-42D9-9240-BADCF72CB09B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32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31E1F8-1443-4302-AF4B-5B4D8EF4ABEE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22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C7EA0-1BD3-4725-8CCE-50A4C5472FCA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25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855D-3921-46D0-8F73-5164FC83A64A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101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96" y="6265995"/>
            <a:ext cx="1872208" cy="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3347B9-CDA4-43AB-A4AC-2C0CE65D1D82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746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5A6EF8-5725-496D-B55C-5E39CD380A11}" type="datetime1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01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E80F4-A804-4211-9A36-C368B6E847FD}" type="datetime1">
              <a:rPr lang="fr-FR" smtClean="0"/>
              <a:t>25/03/2024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451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1D03E-79EC-4665-8E5D-387E96289FA0}" type="datetime1">
              <a:rPr lang="fr-FR" smtClean="0"/>
              <a:t>25/03/2024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1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5219C3-1EAB-4DEC-AD76-DEE52B6DEFFA}" type="datetime1">
              <a:rPr lang="fr-FR" smtClean="0"/>
              <a:t>25/03/2024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458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D06562-7A64-42A3-AEFD-1DE6680DAD45}" type="datetime1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45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DA65DC-5FB5-48AC-B53A-E9AD79F5F8A6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431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4D935-6F08-4F49-BB18-A99159BCC0AE}" type="datetime1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4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56FC2C-DB81-48D8-A375-D2AEE1BC4F9B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378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FD1DD9-58AF-41FB-A542-4BF236417048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86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641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17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062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894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08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128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86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F1FE8E-A929-4517-8250-65D294A649C4}" type="datetime1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968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506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376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32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8E2A6-C454-4774-AF64-4D3A51BB6367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9599-F418-4028-BEA6-33E7ED704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12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6436F0-CBD2-475A-87CE-DADE6B2DD684}" type="datetime1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90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8C9366-3741-4A4C-814C-8312224AABDE}" type="datetime1">
              <a:rPr lang="fr-FR" smtClean="0"/>
              <a:t>25/03/2024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21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2ACBD4-B69D-4E7D-A434-69AAEA1ED606}" type="datetime1">
              <a:rPr lang="fr-FR" smtClean="0"/>
              <a:t>25/03/2024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45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3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A651B4-718A-4F8C-9755-59A28C7E7514}" type="datetime1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37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191238-898F-4062-91EE-3349FEEF2192}" type="datetime1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4D3E31-7082-4B85-8488-D2F30D905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8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752" y="752"/>
            <a:ext cx="3963736" cy="12283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348880"/>
            <a:ext cx="9144000" cy="24482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20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706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FD8C40DE-1193-4AA3-81FB-2A07452284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12360" y="6495540"/>
            <a:ext cx="1331640" cy="144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41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56792"/>
            <a:ext cx="9144000" cy="22322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277" y="5704246"/>
            <a:ext cx="348544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2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Ex%20Drawing%20elicitation%20Renaudet%20al%20Jal%20Applied%20Behv%20Sc%202021.pdf" TargetMode="External"/><Relationship Id="rId2" Type="http://schemas.openxmlformats.org/officeDocument/2006/relationships/hyperlink" Target="../../Ex%20Collaborative%20Film%20Elicitation.pdf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vZu0juoOvk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612576" y="2551175"/>
            <a:ext cx="928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Les méthodes de recherche visuelles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0380" y="3356992"/>
            <a:ext cx="2520280" cy="2160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771800" y="3662534"/>
            <a:ext cx="57115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Géraldine Schmidt</a:t>
            </a:r>
          </a:p>
          <a:p>
            <a:pPr algn="r"/>
            <a:endParaRPr lang="fr-FR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r"/>
            <a:r>
              <a:rPr lang="fr-FR" dirty="0">
                <a:solidFill>
                  <a:schemeClr val="bg1"/>
                </a:solidFill>
                <a:latin typeface="Franklin Gothic Book" panose="020B0503020102020204" pitchFamily="34" charset="0"/>
              </a:rPr>
              <a:t>Séance 1 – Mars 2024</a:t>
            </a:r>
          </a:p>
          <a:p>
            <a:pPr algn="r"/>
            <a:endParaRPr lang="fr-FR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4015B7-87D5-0644-9D58-0DD194D325E0}"/>
              </a:ext>
            </a:extLst>
          </p:cNvPr>
          <p:cNvSpPr txBox="1"/>
          <p:nvPr/>
        </p:nvSpPr>
        <p:spPr>
          <a:xfrm>
            <a:off x="1733145" y="6021288"/>
            <a:ext cx="5677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Ecole Doctorale Management Panthéon Sorbonne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(EDMPS / 559)</a:t>
            </a:r>
          </a:p>
        </p:txBody>
      </p:sp>
    </p:spTree>
    <p:extLst>
      <p:ext uri="{BB962C8B-B14F-4D97-AF65-F5344CB8AC3E}">
        <p14:creationId xmlns:p14="http://schemas.microsoft.com/office/powerpoint/2010/main" val="186338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864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Une longue histoire du visuel </a:t>
            </a:r>
            <a:br>
              <a:rPr lang="fr-FR" sz="3600" b="1" dirty="0">
                <a:solidFill>
                  <a:srgbClr val="002060"/>
                </a:solidFill>
              </a:rPr>
            </a:br>
            <a:r>
              <a:rPr lang="fr-FR" sz="3600" b="1" dirty="0">
                <a:solidFill>
                  <a:srgbClr val="002060"/>
                </a:solidFill>
              </a:rPr>
              <a:t>en sciences sociales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9752" y="1268760"/>
            <a:ext cx="8352928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• </a:t>
            </a:r>
            <a:r>
              <a:rPr lang="fr-FR" sz="2400" dirty="0">
                <a:solidFill>
                  <a:srgbClr val="002060"/>
                </a:solidFill>
              </a:rPr>
              <a:t>F. </a:t>
            </a:r>
            <a:r>
              <a:rPr lang="fr-FR" sz="2400" dirty="0" err="1">
                <a:solidFill>
                  <a:srgbClr val="002060"/>
                </a:solidFill>
              </a:rPr>
              <a:t>Gilberth</a:t>
            </a:r>
            <a:r>
              <a:rPr lang="fr-FR" sz="2400" dirty="0">
                <a:solidFill>
                  <a:srgbClr val="002060"/>
                </a:solidFill>
              </a:rPr>
              <a:t> (1868-1924) et l’étude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du temps et des mouvements</a:t>
            </a:r>
          </a:p>
          <a:p>
            <a:pPr marL="0" indent="0">
              <a:buNone/>
            </a:pPr>
            <a:endParaRPr lang="fr-FR" sz="24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 Une tradition en ethnologie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et anthropologie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(Cf. Flaherty, 1884-1951)</a:t>
            </a:r>
          </a:p>
          <a:p>
            <a:pPr marL="0" indent="0">
              <a:buNone/>
            </a:pPr>
            <a:endParaRPr lang="fr-FR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 La sociologie visuelle,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un champ d’étude établi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(Pauwels, Harper, etc.)</a:t>
            </a:r>
            <a:endParaRPr lang="fr-FR" sz="20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1F53F2-5EAE-A544-89F9-8F6D003A4A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903" y="1268760"/>
            <a:ext cx="3218789" cy="25251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B0C1F7-8AA9-9841-9B10-A8506EA60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417" y="4788336"/>
            <a:ext cx="3765059" cy="18668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06BFD9-4DA2-1141-9F6A-9EDA63FE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368" y="2954081"/>
            <a:ext cx="1797695" cy="267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2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Omniprésence et signifiance du visuel…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196752"/>
            <a:ext cx="8352928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 </a:t>
            </a:r>
            <a:r>
              <a:rPr lang="fr-FR" sz="2800" dirty="0">
                <a:solidFill>
                  <a:srgbClr val="002060"/>
                </a:solidFill>
              </a:rPr>
              <a:t>Une « saturation visuelle » dans la vie des organisations…</a:t>
            </a:r>
            <a:endParaRPr lang="fr-FR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…en miroir d’une culture post-moderne </a:t>
            </a:r>
            <a:r>
              <a:rPr lang="fr-FR" sz="2200" dirty="0">
                <a:solidFill>
                  <a:srgbClr val="002060"/>
                </a:solidFill>
              </a:rPr>
              <a:t>(Debord, 1992; Baudrillard, 1994)</a:t>
            </a:r>
            <a:endParaRPr lang="fr-FR" sz="24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400" i="1" dirty="0"/>
              <a:t>—&gt; mieux pouvoir appréhender ces dimensions de l’organisation 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• </a:t>
            </a:r>
            <a:r>
              <a:rPr lang="fr-FR" sz="2800" dirty="0">
                <a:solidFill>
                  <a:srgbClr val="002060"/>
                </a:solidFill>
              </a:rPr>
              <a:t>Le visuel comme contrepoids au langage, objet dominant de la recherche en organisation</a:t>
            </a:r>
            <a:endParaRPr lang="fr-FR" sz="2400" dirty="0">
              <a:solidFill>
                <a:srgbClr val="002060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 lang="fr-FR" sz="2400" i="1" dirty="0"/>
              <a:t>—&gt; les images = objets de recherche légitimes et spécifiques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fr-FR" sz="2400" i="1" dirty="0"/>
              <a:t>(effets multi-sensoriels), permettant d’autres formes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fr-FR" sz="2400" i="1" dirty="0"/>
              <a:t>de connaissances ou de compréhension</a:t>
            </a:r>
          </a:p>
          <a:p>
            <a:pPr marL="0" indent="0">
              <a:buNone/>
            </a:pPr>
            <a:endParaRPr lang="fr-FR" sz="2400" i="1" dirty="0"/>
          </a:p>
          <a:p>
            <a:pPr marL="0" indent="0">
              <a:buNone/>
            </a:pPr>
            <a:r>
              <a:rPr lang="fr-FR" sz="2400" dirty="0"/>
              <a:t>• </a:t>
            </a:r>
            <a:r>
              <a:rPr lang="fr-FR" sz="2800" dirty="0">
                <a:solidFill>
                  <a:srgbClr val="002060"/>
                </a:solidFill>
              </a:rPr>
              <a:t>L’apprentissage et la mémorisation souvent plus puissants  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qu’au travers le langage seul</a:t>
            </a:r>
            <a:endParaRPr lang="fr-FR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5048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Omniprésence et signifiance du visuel…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196752"/>
            <a:ext cx="8352928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i="1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2400" i="1" dirty="0">
                <a:effectLst/>
                <a:latin typeface="+mj-lt"/>
              </a:rPr>
              <a:t>Seeing </a:t>
            </a:r>
            <a:r>
              <a:rPr lang="fr-FR" sz="2400" i="1" dirty="0" err="1">
                <a:effectLst/>
                <a:latin typeface="+mj-lt"/>
              </a:rPr>
              <a:t>comes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before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words</a:t>
            </a:r>
            <a:r>
              <a:rPr lang="fr-FR" sz="2400" i="1" dirty="0">
                <a:effectLst/>
                <a:latin typeface="+mj-lt"/>
              </a:rPr>
              <a:t>. […] </a:t>
            </a:r>
            <a:r>
              <a:rPr lang="fr-FR" sz="2400" i="1" dirty="0" err="1">
                <a:effectLst/>
                <a:latin typeface="+mj-lt"/>
              </a:rPr>
              <a:t>Yet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this</a:t>
            </a:r>
            <a:r>
              <a:rPr lang="fr-FR" sz="2400" i="1" dirty="0">
                <a:effectLst/>
                <a:latin typeface="+mj-lt"/>
              </a:rPr>
              <a:t> seeing </a:t>
            </a:r>
            <a:r>
              <a:rPr lang="fr-FR" sz="2400" i="1" dirty="0" err="1">
                <a:effectLst/>
                <a:latin typeface="+mj-lt"/>
              </a:rPr>
              <a:t>which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comes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before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words</a:t>
            </a:r>
            <a:r>
              <a:rPr lang="fr-FR" sz="2400" i="1" dirty="0">
                <a:effectLst/>
                <a:latin typeface="+mj-lt"/>
              </a:rPr>
              <a:t>, and can </a:t>
            </a:r>
            <a:r>
              <a:rPr lang="fr-FR" sz="2400" i="1" dirty="0" err="1">
                <a:effectLst/>
                <a:latin typeface="+mj-lt"/>
              </a:rPr>
              <a:t>never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be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quite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covered</a:t>
            </a:r>
            <a:r>
              <a:rPr lang="fr-FR" sz="2400" i="1" dirty="0">
                <a:effectLst/>
                <a:latin typeface="+mj-lt"/>
              </a:rPr>
              <a:t> by </a:t>
            </a:r>
            <a:r>
              <a:rPr lang="fr-FR" sz="2400" i="1" dirty="0" err="1">
                <a:effectLst/>
                <a:latin typeface="+mj-lt"/>
              </a:rPr>
              <a:t>them</a:t>
            </a:r>
            <a:r>
              <a:rPr lang="fr-FR" sz="2400" i="1" dirty="0">
                <a:effectLst/>
                <a:latin typeface="+mj-lt"/>
              </a:rPr>
              <a:t>, </a:t>
            </a:r>
            <a:r>
              <a:rPr lang="fr-FR" sz="2400" i="1" dirty="0" err="1">
                <a:effectLst/>
                <a:latin typeface="+mj-lt"/>
              </a:rPr>
              <a:t>is</a:t>
            </a:r>
            <a:r>
              <a:rPr lang="fr-FR" sz="2400" i="1" dirty="0">
                <a:effectLst/>
                <a:latin typeface="+mj-lt"/>
              </a:rPr>
              <a:t> not a question of </a:t>
            </a:r>
            <a:r>
              <a:rPr lang="fr-FR" sz="2400" i="1" dirty="0" err="1">
                <a:effectLst/>
                <a:latin typeface="+mj-lt"/>
              </a:rPr>
              <a:t>mechanically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reacting</a:t>
            </a:r>
            <a:r>
              <a:rPr lang="fr-FR" sz="2400" i="1" dirty="0">
                <a:effectLst/>
                <a:latin typeface="+mj-lt"/>
              </a:rPr>
              <a:t> to stimuli. […] </a:t>
            </a:r>
            <a:r>
              <a:rPr lang="fr-FR" sz="2400" i="1" dirty="0" err="1">
                <a:effectLst/>
                <a:latin typeface="+mj-lt"/>
              </a:rPr>
              <a:t>We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only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see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what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we</a:t>
            </a:r>
            <a:r>
              <a:rPr lang="fr-FR" sz="2400" i="1" dirty="0">
                <a:effectLst/>
                <a:latin typeface="+mj-lt"/>
              </a:rPr>
              <a:t> look at. To look </a:t>
            </a:r>
            <a:r>
              <a:rPr lang="fr-FR" sz="2400" i="1" dirty="0" err="1">
                <a:effectLst/>
                <a:latin typeface="+mj-lt"/>
              </a:rPr>
              <a:t>is</a:t>
            </a:r>
            <a:r>
              <a:rPr lang="fr-FR" sz="2400" i="1" dirty="0">
                <a:effectLst/>
                <a:latin typeface="+mj-lt"/>
              </a:rPr>
              <a:t> an </a:t>
            </a:r>
            <a:r>
              <a:rPr lang="fr-FR" sz="2400" i="1" dirty="0" err="1">
                <a:effectLst/>
                <a:latin typeface="+mj-lt"/>
              </a:rPr>
              <a:t>act</a:t>
            </a:r>
            <a:r>
              <a:rPr lang="fr-FR" sz="2400" i="1" dirty="0">
                <a:effectLst/>
                <a:latin typeface="+mj-lt"/>
              </a:rPr>
              <a:t> of </a:t>
            </a:r>
            <a:r>
              <a:rPr lang="fr-FR" sz="2400" i="1" dirty="0" err="1">
                <a:effectLst/>
                <a:latin typeface="+mj-lt"/>
              </a:rPr>
              <a:t>choice</a:t>
            </a:r>
            <a:r>
              <a:rPr lang="fr-FR" sz="2400" i="1" dirty="0">
                <a:effectLst/>
                <a:latin typeface="+mj-lt"/>
              </a:rPr>
              <a:t>. As a </a:t>
            </a:r>
            <a:r>
              <a:rPr lang="fr-FR" sz="2400" i="1" dirty="0" err="1">
                <a:effectLst/>
                <a:latin typeface="+mj-lt"/>
              </a:rPr>
              <a:t>result</a:t>
            </a:r>
            <a:r>
              <a:rPr lang="fr-FR" sz="2400" i="1" dirty="0">
                <a:effectLst/>
                <a:latin typeface="+mj-lt"/>
              </a:rPr>
              <a:t> of </a:t>
            </a:r>
            <a:r>
              <a:rPr lang="fr-FR" sz="2400" i="1" dirty="0" err="1">
                <a:effectLst/>
                <a:latin typeface="+mj-lt"/>
              </a:rPr>
              <a:t>this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act</a:t>
            </a:r>
            <a:r>
              <a:rPr lang="fr-FR" sz="2400" i="1" dirty="0">
                <a:effectLst/>
                <a:latin typeface="+mj-lt"/>
              </a:rPr>
              <a:t>, </a:t>
            </a:r>
            <a:r>
              <a:rPr lang="fr-FR" sz="2400" i="1" dirty="0" err="1">
                <a:effectLst/>
                <a:latin typeface="+mj-lt"/>
              </a:rPr>
              <a:t>what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we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see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is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brought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within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our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reach</a:t>
            </a:r>
            <a:r>
              <a:rPr lang="fr-FR" sz="2400" i="1" dirty="0">
                <a:effectLst/>
                <a:latin typeface="+mj-lt"/>
              </a:rPr>
              <a:t> [...]. </a:t>
            </a:r>
            <a:r>
              <a:rPr lang="fr-FR" sz="2400" i="1" dirty="0" err="1">
                <a:effectLst/>
                <a:latin typeface="+mj-lt"/>
              </a:rPr>
              <a:t>We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never</a:t>
            </a:r>
            <a:r>
              <a:rPr lang="fr-FR" sz="2400" i="1" dirty="0">
                <a:effectLst/>
                <a:latin typeface="+mj-lt"/>
              </a:rPr>
              <a:t> look at </a:t>
            </a:r>
            <a:r>
              <a:rPr lang="fr-FR" sz="2400" i="1" dirty="0" err="1">
                <a:effectLst/>
                <a:latin typeface="+mj-lt"/>
              </a:rPr>
              <a:t>just</a:t>
            </a:r>
            <a:r>
              <a:rPr lang="fr-FR" sz="2400" i="1" dirty="0">
                <a:effectLst/>
                <a:latin typeface="+mj-lt"/>
              </a:rPr>
              <a:t> one </a:t>
            </a:r>
            <a:r>
              <a:rPr lang="fr-FR" sz="2400" i="1" dirty="0" err="1">
                <a:effectLst/>
                <a:latin typeface="+mj-lt"/>
              </a:rPr>
              <a:t>thing</a:t>
            </a:r>
            <a:r>
              <a:rPr lang="fr-FR" sz="2400" i="1" dirty="0">
                <a:effectLst/>
                <a:latin typeface="+mj-lt"/>
              </a:rPr>
              <a:t>; </a:t>
            </a:r>
            <a:r>
              <a:rPr lang="fr-FR" sz="2400" i="1" dirty="0" err="1">
                <a:effectLst/>
                <a:latin typeface="+mj-lt"/>
              </a:rPr>
              <a:t>we</a:t>
            </a:r>
            <a:r>
              <a:rPr lang="fr-FR" sz="2400" i="1" dirty="0">
                <a:effectLst/>
                <a:latin typeface="+mj-lt"/>
              </a:rPr>
              <a:t> are </a:t>
            </a:r>
            <a:r>
              <a:rPr lang="fr-FR" sz="2400" i="1" dirty="0" err="1">
                <a:effectLst/>
                <a:latin typeface="+mj-lt"/>
              </a:rPr>
              <a:t>always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looking</a:t>
            </a:r>
            <a:r>
              <a:rPr lang="fr-FR" sz="2400" i="1" dirty="0">
                <a:effectLst/>
                <a:latin typeface="+mj-lt"/>
              </a:rPr>
              <a:t> at the relation </a:t>
            </a:r>
            <a:r>
              <a:rPr lang="fr-FR" sz="2400" i="1" dirty="0" err="1">
                <a:effectLst/>
                <a:latin typeface="+mj-lt"/>
              </a:rPr>
              <a:t>between</a:t>
            </a:r>
            <a:r>
              <a:rPr lang="fr-FR" sz="2400" i="1" dirty="0">
                <a:effectLst/>
                <a:latin typeface="+mj-lt"/>
              </a:rPr>
              <a:t> </a:t>
            </a:r>
            <a:r>
              <a:rPr lang="fr-FR" sz="2400" i="1" dirty="0" err="1">
                <a:effectLst/>
                <a:latin typeface="+mj-lt"/>
              </a:rPr>
              <a:t>things</a:t>
            </a:r>
            <a:r>
              <a:rPr lang="fr-FR" sz="2400" i="1" dirty="0">
                <a:effectLst/>
                <a:latin typeface="+mj-lt"/>
              </a:rPr>
              <a:t> and </a:t>
            </a:r>
            <a:r>
              <a:rPr lang="fr-FR" sz="2400" i="1" dirty="0" err="1">
                <a:effectLst/>
                <a:latin typeface="+mj-lt"/>
              </a:rPr>
              <a:t>ourselves</a:t>
            </a:r>
            <a:r>
              <a:rPr lang="fr-FR" sz="2400" i="1" dirty="0">
                <a:effectLst/>
                <a:latin typeface="+mj-lt"/>
              </a:rPr>
              <a:t>. </a:t>
            </a:r>
            <a:endParaRPr lang="fr-FR" sz="2400" dirty="0">
              <a:latin typeface="+mj-lt"/>
            </a:endParaRPr>
          </a:p>
          <a:p>
            <a:pPr marL="0" indent="0" algn="just">
              <a:buNone/>
            </a:pPr>
            <a:endParaRPr lang="fr-FR" sz="2400" i="1" dirty="0">
              <a:effectLst/>
              <a:latin typeface="+mj-lt"/>
            </a:endParaRPr>
          </a:p>
          <a:p>
            <a:pPr marL="0" indent="0" algn="just">
              <a:buNone/>
            </a:pPr>
            <a:r>
              <a:rPr lang="fr-FR" sz="2000" b="1" dirty="0">
                <a:effectLst/>
                <a:latin typeface="+mj-lt"/>
              </a:rPr>
              <a:t>			John Berger (1972), </a:t>
            </a:r>
            <a:r>
              <a:rPr lang="fr-FR" sz="2000" dirty="0" err="1">
                <a:effectLst/>
                <a:latin typeface="+mj-lt"/>
              </a:rPr>
              <a:t>cited</a:t>
            </a:r>
            <a:r>
              <a:rPr lang="fr-FR" sz="2000" dirty="0">
                <a:effectLst/>
                <a:latin typeface="+mj-lt"/>
              </a:rPr>
              <a:t> by </a:t>
            </a:r>
            <a:r>
              <a:rPr lang="fr-FR" sz="2000" dirty="0" err="1">
                <a:effectLst/>
                <a:latin typeface="+mj-lt"/>
              </a:rPr>
              <a:t>Boxenbaum</a:t>
            </a:r>
            <a:r>
              <a:rPr lang="fr-FR" sz="2000" dirty="0">
                <a:effectLst/>
                <a:latin typeface="+mj-lt"/>
              </a:rPr>
              <a:t> et al., 2018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259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Et pourtant… (I)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84" y="1196752"/>
            <a:ext cx="8517632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</a:t>
            </a:r>
            <a:r>
              <a:rPr lang="fr-FR" sz="2800" dirty="0">
                <a:solidFill>
                  <a:srgbClr val="002060"/>
                </a:solidFill>
              </a:rPr>
              <a:t> Les méthodes visuelles à l’épreuve du critère de rigueur scientifique</a:t>
            </a:r>
          </a:p>
          <a:p>
            <a:pPr marL="0" indent="0" algn="r">
              <a:buNone/>
            </a:pPr>
            <a:r>
              <a:rPr lang="fr-FR" sz="2400" i="1" dirty="0"/>
              <a:t>—&gt; des méthodes « excentriques » ?</a:t>
            </a:r>
          </a:p>
          <a:p>
            <a:pPr marL="0" indent="0" algn="r">
              <a:buNone/>
            </a:pPr>
            <a:r>
              <a:rPr lang="fr-FR" sz="2400" i="1" dirty="0"/>
              <a:t>—&gt; des supports de publication spécialisés, à l’écart ?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</a:t>
            </a:r>
            <a:r>
              <a:rPr lang="fr-FR" sz="2800" dirty="0">
                <a:solidFill>
                  <a:srgbClr val="002060"/>
                </a:solidFill>
              </a:rPr>
              <a:t> Les ambiguïtés et la polysémie du « visuel »</a:t>
            </a:r>
          </a:p>
          <a:p>
            <a:pPr marL="0" indent="0" algn="r">
              <a:buNone/>
            </a:pPr>
            <a:r>
              <a:rPr lang="fr-FR" sz="2400" i="1" dirty="0"/>
              <a:t>—&gt; manifestations externes ou internes (ex. dans les rêves) ? </a:t>
            </a:r>
          </a:p>
          <a:p>
            <a:pPr marL="0" indent="0" algn="r">
              <a:buNone/>
            </a:pPr>
            <a:r>
              <a:rPr lang="fr-FR" sz="2400" i="1" dirty="0"/>
              <a:t>—&gt; quantification possible ? </a:t>
            </a:r>
          </a:p>
          <a:p>
            <a:pPr marL="0" indent="0" algn="r">
              <a:buNone/>
            </a:pPr>
            <a:r>
              <a:rPr lang="fr-FR" sz="2400" i="1" dirty="0"/>
              <a:t>—&gt; articulation fréquente avec d’autres formes </a:t>
            </a:r>
          </a:p>
          <a:p>
            <a:pPr marL="0" indent="0" algn="r">
              <a:buNone/>
            </a:pPr>
            <a:r>
              <a:rPr lang="fr-FR" sz="2400" i="1" dirty="0"/>
              <a:t>(langage, musique,…)</a:t>
            </a:r>
          </a:p>
          <a:p>
            <a:pPr marL="0" indent="0" algn="r">
              <a:buNone/>
            </a:pPr>
            <a:r>
              <a:rPr lang="fr-FR" sz="2400" i="1" dirty="0"/>
              <a:t>—&gt; un objet d’analyse ou une méthode de recherche ?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1983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Et pourtant… (II)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597" y="1403648"/>
            <a:ext cx="8712967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 Le visuel est à la fois le </a:t>
            </a:r>
            <a:r>
              <a:rPr lang="fr-FR" sz="2800" i="1" dirty="0">
                <a:solidFill>
                  <a:srgbClr val="002060"/>
                </a:solidFill>
              </a:rPr>
              <a:t>signifiant</a:t>
            </a:r>
            <a:r>
              <a:rPr lang="fr-FR" sz="2800" dirty="0">
                <a:solidFill>
                  <a:srgbClr val="002060"/>
                </a:solidFill>
              </a:rPr>
              <a:t> (l’image) et le </a:t>
            </a:r>
            <a:r>
              <a:rPr lang="fr-FR" sz="2800" i="1" dirty="0">
                <a:solidFill>
                  <a:srgbClr val="002060"/>
                </a:solidFill>
              </a:rPr>
              <a:t>signifié</a:t>
            </a:r>
            <a:r>
              <a:rPr lang="fr-FR" sz="2800" dirty="0">
                <a:solidFill>
                  <a:srgbClr val="002060"/>
                </a:solidFill>
              </a:rPr>
              <a:t> (le concept associé à l’image)</a:t>
            </a:r>
          </a:p>
          <a:p>
            <a:pPr marL="0" indent="0" algn="r">
              <a:buNone/>
            </a:pPr>
            <a:r>
              <a:rPr lang="fr-FR" sz="2400" i="1" dirty="0"/>
              <a:t>—&gt; le signifié est souvent ambigu (sujet à interprétation libre…)</a:t>
            </a:r>
          </a:p>
          <a:p>
            <a:pPr marL="0" indent="0" algn="r">
              <a:buNone/>
            </a:pPr>
            <a:endParaRPr lang="fr-FR" sz="2400" i="1" dirty="0"/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 La difficulté à théoriser le visuel</a:t>
            </a:r>
          </a:p>
          <a:p>
            <a:pPr marL="0" indent="0" algn="r">
              <a:buNone/>
            </a:pPr>
            <a:r>
              <a:rPr lang="fr-FR" sz="2400" i="1" dirty="0"/>
              <a:t>—&gt; beaucoup de recherches interdisciplinaires </a:t>
            </a:r>
          </a:p>
          <a:p>
            <a:pPr marL="0" indent="0" algn="r">
              <a:buNone/>
            </a:pPr>
            <a:r>
              <a:rPr lang="fr-FR" sz="2400" i="1" dirty="0"/>
              <a:t>(art &amp; sciences sociales)</a:t>
            </a:r>
          </a:p>
          <a:p>
            <a:pPr marL="0" indent="0" algn="r">
              <a:buNone/>
            </a:pPr>
            <a:r>
              <a:rPr lang="fr-FR" sz="2400" i="1" dirty="0"/>
              <a:t>—&gt; avec les atouts mais aussi les difficultés associées</a:t>
            </a:r>
          </a:p>
          <a:p>
            <a:pPr marL="0" indent="0">
              <a:buNone/>
            </a:pPr>
            <a:endParaRPr lang="fr-FR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 Les problèmes liés à la publication du visuel</a:t>
            </a:r>
          </a:p>
          <a:p>
            <a:pPr marL="0" indent="0" algn="r">
              <a:buNone/>
            </a:pPr>
            <a:r>
              <a:rPr lang="fr-FR" sz="2400" i="1" dirty="0"/>
              <a:t>—&gt; questions légales et éthiques</a:t>
            </a:r>
          </a:p>
          <a:p>
            <a:pPr marL="0" indent="0" algn="r">
              <a:buNone/>
            </a:pPr>
            <a:r>
              <a:rPr lang="fr-FR" sz="2400" i="1" dirty="0"/>
              <a:t>—&gt; coûts associés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7430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Et pourtant (III)…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516" y="1528192"/>
            <a:ext cx="8712967" cy="506916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en-GB" sz="2800" i="1" dirty="0">
                <a:solidFill>
                  <a:srgbClr val="002060"/>
                </a:solidFill>
              </a:rPr>
              <a:t>“expanding the methodological repertoire of management researchers to include visual methods is not simply a response </a:t>
            </a:r>
          </a:p>
          <a:p>
            <a:pPr marL="0" indent="0" algn="ctr">
              <a:buNone/>
            </a:pPr>
            <a:r>
              <a:rPr lang="en-GB" sz="2800" i="1" dirty="0">
                <a:solidFill>
                  <a:srgbClr val="002060"/>
                </a:solidFill>
              </a:rPr>
              <a:t>to the increasing prevalence of visual representation </a:t>
            </a:r>
          </a:p>
          <a:p>
            <a:pPr marL="0" indent="0" algn="ctr">
              <a:buNone/>
            </a:pPr>
            <a:r>
              <a:rPr lang="en-GB" sz="2800" i="1" dirty="0">
                <a:solidFill>
                  <a:srgbClr val="002060"/>
                </a:solidFill>
              </a:rPr>
              <a:t>and communication in organizational contexts.  </a:t>
            </a:r>
          </a:p>
          <a:p>
            <a:pPr marL="0" indent="0" algn="ctr">
              <a:buNone/>
            </a:pPr>
            <a:r>
              <a:rPr lang="en-GB" sz="2800" i="1" dirty="0">
                <a:solidFill>
                  <a:srgbClr val="002060"/>
                </a:solidFill>
              </a:rPr>
              <a:t>It is also a means of extending the epistemological foundations </a:t>
            </a:r>
          </a:p>
          <a:p>
            <a:pPr marL="0" indent="0" algn="ctr">
              <a:buNone/>
            </a:pPr>
            <a:r>
              <a:rPr lang="en-GB" sz="2800" i="1" dirty="0">
                <a:solidFill>
                  <a:srgbClr val="002060"/>
                </a:solidFill>
              </a:rPr>
              <a:t>of management knowledge in order to generate insights </a:t>
            </a:r>
          </a:p>
          <a:p>
            <a:pPr marL="0" indent="0" algn="ctr">
              <a:buNone/>
            </a:pPr>
            <a:r>
              <a:rPr lang="en-GB" sz="2800" i="1" dirty="0">
                <a:solidFill>
                  <a:srgbClr val="002060"/>
                </a:solidFill>
              </a:rPr>
              <a:t>into aspects of management and organizational life </a:t>
            </a:r>
          </a:p>
          <a:p>
            <a:pPr marL="0" indent="0" algn="ctr">
              <a:buNone/>
            </a:pPr>
            <a:r>
              <a:rPr lang="en-GB" sz="2800" i="1" dirty="0">
                <a:solidFill>
                  <a:srgbClr val="002060"/>
                </a:solidFill>
              </a:rPr>
              <a:t>that have tended to remain under-explored within the field”</a:t>
            </a:r>
          </a:p>
          <a:p>
            <a:pPr marL="0" indent="0" algn="ctr">
              <a:buNone/>
            </a:pPr>
            <a:r>
              <a:rPr lang="en-GB" sz="2600" dirty="0">
                <a:solidFill>
                  <a:srgbClr val="0070C0"/>
                </a:solidFill>
              </a:rPr>
              <a:t>(Bell &amp; Davison, 2013)</a:t>
            </a:r>
            <a:endParaRPr lang="fr-FR" sz="2600" dirty="0">
              <a:solidFill>
                <a:srgbClr val="0070C0"/>
              </a:solidFill>
            </a:endParaRPr>
          </a:p>
          <a:p>
            <a:endParaRPr lang="fr-FR" sz="26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9174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44" y="260648"/>
            <a:ext cx="8913168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Définitions et caractéristiques des « visuels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388" y="1196752"/>
            <a:ext cx="8913168" cy="50691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en-US" altLang="fr-FR" sz="2800" dirty="0">
                <a:solidFill>
                  <a:srgbClr val="0070C0"/>
                </a:solidFill>
              </a:rPr>
              <a:t>Rose (2001) :</a:t>
            </a:r>
          </a:p>
          <a:p>
            <a:pPr marL="0" indent="0" algn="just">
              <a:spcBef>
                <a:spcPts val="600"/>
              </a:spcBef>
              <a:buNone/>
            </a:pPr>
            <a:endParaRPr lang="en-US" altLang="fr-FR" sz="2800" dirty="0">
              <a:solidFill>
                <a:srgbClr val="0070C0"/>
              </a:solidFill>
            </a:endParaRPr>
          </a:p>
          <a:p>
            <a:pPr marL="400050" lvl="1" indent="0" algn="just">
              <a:spcBef>
                <a:spcPts val="600"/>
              </a:spcBef>
            </a:pPr>
            <a:r>
              <a:rPr lang="en-US" altLang="fr-FR" sz="2400" i="1" dirty="0"/>
              <a:t> </a:t>
            </a:r>
            <a:r>
              <a:rPr lang="en-US" altLang="fr-FR" sz="2400" i="1" dirty="0">
                <a:solidFill>
                  <a:srgbClr val="002060"/>
                </a:solidFill>
              </a:rPr>
              <a:t>‘visual images can be powerful and seductive in their own right’ 	</a:t>
            </a:r>
          </a:p>
          <a:p>
            <a:pPr marL="400050" lvl="1" indent="0" algn="just">
              <a:spcBef>
                <a:spcPts val="600"/>
              </a:spcBef>
              <a:buNone/>
            </a:pPr>
            <a:r>
              <a:rPr lang="en-US" altLang="fr-FR" sz="2400" i="1" dirty="0">
                <a:solidFill>
                  <a:srgbClr val="002060"/>
                </a:solidFill>
              </a:rPr>
              <a:t>	</a:t>
            </a:r>
            <a:r>
              <a:rPr lang="en-US" altLang="fr-FR" sz="2000" dirty="0">
                <a:solidFill>
                  <a:srgbClr val="002060"/>
                </a:solidFill>
              </a:rPr>
              <a:t>[i.e. pas </a:t>
            </a:r>
            <a:r>
              <a:rPr lang="en-US" altLang="fr-FR" sz="2000" dirty="0" err="1">
                <a:solidFill>
                  <a:srgbClr val="002060"/>
                </a:solidFill>
              </a:rPr>
              <a:t>en</a:t>
            </a:r>
            <a:r>
              <a:rPr lang="en-US" altLang="fr-FR" sz="2000" dirty="0">
                <a:solidFill>
                  <a:srgbClr val="002060"/>
                </a:solidFill>
              </a:rPr>
              <a:t> </a:t>
            </a:r>
            <a:r>
              <a:rPr lang="en-US" altLang="fr-FR" sz="2000" dirty="0" err="1">
                <a:solidFill>
                  <a:srgbClr val="002060"/>
                </a:solidFill>
              </a:rPr>
              <a:t>compétition</a:t>
            </a:r>
            <a:r>
              <a:rPr lang="en-US" altLang="fr-FR" sz="2000" dirty="0">
                <a:solidFill>
                  <a:srgbClr val="002060"/>
                </a:solidFill>
              </a:rPr>
              <a:t> avec les mots!]</a:t>
            </a:r>
          </a:p>
          <a:p>
            <a:pPr marL="400050" lvl="1" indent="0" algn="just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</a:rPr>
              <a:t> Les </a:t>
            </a:r>
            <a:r>
              <a:rPr lang="en-US" sz="2400" dirty="0" err="1">
                <a:solidFill>
                  <a:srgbClr val="002060"/>
                </a:solidFill>
              </a:rPr>
              <a:t>visuels</a:t>
            </a:r>
            <a:r>
              <a:rPr lang="en-US" sz="2400" dirty="0">
                <a:solidFill>
                  <a:srgbClr val="002060"/>
                </a:solidFill>
              </a:rPr>
              <a:t> ne se </a:t>
            </a:r>
            <a:r>
              <a:rPr lang="en-US" sz="2400" dirty="0" err="1">
                <a:solidFill>
                  <a:srgbClr val="002060"/>
                </a:solidFill>
              </a:rPr>
              <a:t>contentent</a:t>
            </a:r>
            <a:r>
              <a:rPr lang="en-US" sz="2400" dirty="0">
                <a:solidFill>
                  <a:srgbClr val="002060"/>
                </a:solidFill>
              </a:rPr>
              <a:t> pas de </a:t>
            </a:r>
            <a:r>
              <a:rPr lang="en-US" sz="2400" dirty="0" err="1">
                <a:solidFill>
                  <a:srgbClr val="002060"/>
                </a:solidFill>
              </a:rPr>
              <a:t>décrire</a:t>
            </a:r>
            <a:r>
              <a:rPr lang="en-US" sz="2400" dirty="0">
                <a:solidFill>
                  <a:srgbClr val="002060"/>
                </a:solidFill>
              </a:rPr>
              <a:t> la </a:t>
            </a:r>
            <a:r>
              <a:rPr lang="en-US" sz="2400" dirty="0" err="1">
                <a:solidFill>
                  <a:srgbClr val="002060"/>
                </a:solidFill>
              </a:rPr>
              <a:t>réalité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sociale</a:t>
            </a:r>
            <a:r>
              <a:rPr lang="en-US" sz="2400" dirty="0">
                <a:solidFill>
                  <a:srgbClr val="002060"/>
                </a:solidFill>
              </a:rPr>
              <a:t> : </a:t>
            </a:r>
          </a:p>
          <a:p>
            <a:pPr marL="400050" lvl="1" indent="0" algn="just">
              <a:spcBef>
                <a:spcPts val="600"/>
              </a:spcBef>
              <a:buNone/>
            </a:pPr>
            <a:r>
              <a:rPr lang="en-US" sz="2400" dirty="0" err="1">
                <a:solidFill>
                  <a:srgbClr val="002060"/>
                </a:solidFill>
              </a:rPr>
              <a:t>ils</a:t>
            </a:r>
            <a:r>
              <a:rPr lang="en-US" sz="2400" dirty="0">
                <a:solidFill>
                  <a:srgbClr val="002060"/>
                </a:solidFill>
              </a:rPr>
              <a:t> la </a:t>
            </a:r>
            <a:r>
              <a:rPr lang="en-US" sz="2400" dirty="0" err="1">
                <a:solidFill>
                  <a:srgbClr val="002060"/>
                </a:solidFill>
              </a:rPr>
              <a:t>construisent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également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représentation</a:t>
            </a:r>
            <a:r>
              <a:rPr lang="en-US" sz="2400" dirty="0">
                <a:solidFill>
                  <a:srgbClr val="002060"/>
                </a:solidFill>
              </a:rPr>
              <a:t> + </a:t>
            </a:r>
            <a:r>
              <a:rPr lang="en-US" sz="2400" dirty="0" err="1">
                <a:solidFill>
                  <a:srgbClr val="002060"/>
                </a:solidFill>
              </a:rPr>
              <a:t>création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  <a:p>
            <a:pPr marL="400050" lvl="1" indent="0" algn="just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</a:rPr>
              <a:t> Les </a:t>
            </a:r>
            <a:r>
              <a:rPr lang="en-US" sz="2400" dirty="0" err="1">
                <a:solidFill>
                  <a:srgbClr val="002060"/>
                </a:solidFill>
              </a:rPr>
              <a:t>visuels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sont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ancrés</a:t>
            </a:r>
            <a:r>
              <a:rPr lang="en-US" sz="2400" dirty="0">
                <a:solidFill>
                  <a:srgbClr val="002060"/>
                </a:solidFill>
              </a:rPr>
              <a:t> dans un </a:t>
            </a:r>
            <a:r>
              <a:rPr lang="en-US" sz="2400" dirty="0" err="1">
                <a:solidFill>
                  <a:srgbClr val="002060"/>
                </a:solidFill>
              </a:rPr>
              <a:t>contexte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culturel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spécifique</a:t>
            </a:r>
            <a:endParaRPr lang="en-US" sz="2400" dirty="0">
              <a:solidFill>
                <a:srgbClr val="002060"/>
              </a:solidFill>
            </a:endParaRPr>
          </a:p>
          <a:p>
            <a:pPr marL="400050" lvl="1" indent="0" algn="just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L’influence</a:t>
            </a:r>
            <a:r>
              <a:rPr lang="en-US" sz="2400" dirty="0">
                <a:solidFill>
                  <a:srgbClr val="002060"/>
                </a:solidFill>
              </a:rPr>
              <a:t> de </a:t>
            </a:r>
            <a:r>
              <a:rPr lang="en-US" sz="2400" dirty="0" err="1">
                <a:solidFill>
                  <a:srgbClr val="002060"/>
                </a:solidFill>
              </a:rPr>
              <a:t>l’image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dépend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partie</a:t>
            </a:r>
            <a:r>
              <a:rPr lang="en-US" sz="2400" dirty="0">
                <a:solidFill>
                  <a:srgbClr val="002060"/>
                </a:solidFill>
              </a:rPr>
              <a:t> de son “audience”</a:t>
            </a:r>
          </a:p>
          <a:p>
            <a:pPr marL="400050" lvl="1" indent="0" algn="just">
              <a:spcBef>
                <a:spcPts val="600"/>
              </a:spcBef>
            </a:pPr>
            <a:endParaRPr lang="en-US" sz="2400" dirty="0">
              <a:solidFill>
                <a:srgbClr val="002060"/>
              </a:solidFill>
            </a:endParaRPr>
          </a:p>
          <a:p>
            <a:pPr marL="400050" lvl="1" indent="0" algn="r">
              <a:spcBef>
                <a:spcPts val="600"/>
              </a:spcBef>
              <a:buNone/>
            </a:pPr>
            <a:r>
              <a:rPr lang="en-US" sz="2600" b="1" i="1" dirty="0">
                <a:solidFill>
                  <a:srgbClr val="002060"/>
                </a:solidFill>
              </a:rPr>
              <a:t>—&gt; </a:t>
            </a:r>
            <a:r>
              <a:rPr lang="en-US" sz="2600" b="1" i="1" dirty="0" err="1">
                <a:solidFill>
                  <a:srgbClr val="002060"/>
                </a:solidFill>
              </a:rPr>
              <a:t>Analyser</a:t>
            </a:r>
            <a:r>
              <a:rPr lang="en-US" sz="2600" b="1" i="1" dirty="0">
                <a:solidFill>
                  <a:srgbClr val="002060"/>
                </a:solidFill>
              </a:rPr>
              <a:t> les images sur 3 points : </a:t>
            </a:r>
          </a:p>
          <a:p>
            <a:pPr marL="857250" lvl="1" indent="-457200" algn="r">
              <a:spcBef>
                <a:spcPts val="600"/>
              </a:spcBef>
              <a:buAutoNum type="arabicPeriod"/>
            </a:pPr>
            <a:r>
              <a:rPr lang="en-US" sz="2400" i="1" dirty="0" err="1">
                <a:solidFill>
                  <a:srgbClr val="0070C0"/>
                </a:solidFill>
              </a:rPr>
              <a:t>leur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processus</a:t>
            </a:r>
            <a:r>
              <a:rPr lang="en-US" sz="2400" i="1" dirty="0">
                <a:solidFill>
                  <a:srgbClr val="0070C0"/>
                </a:solidFill>
              </a:rPr>
              <a:t> et </a:t>
            </a:r>
            <a:r>
              <a:rPr lang="en-US" sz="2400" i="1" dirty="0" err="1">
                <a:solidFill>
                  <a:srgbClr val="0070C0"/>
                </a:solidFill>
              </a:rPr>
              <a:t>leur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contexte</a:t>
            </a:r>
            <a:r>
              <a:rPr lang="en-US" sz="2400" i="1" dirty="0">
                <a:solidFill>
                  <a:srgbClr val="0070C0"/>
                </a:solidFill>
              </a:rPr>
              <a:t> de production </a:t>
            </a:r>
          </a:p>
          <a:p>
            <a:pPr marL="857250" lvl="1" indent="-457200" algn="r">
              <a:spcBef>
                <a:spcPts val="600"/>
              </a:spcBef>
              <a:buAutoNum type="arabicPeriod"/>
            </a:pPr>
            <a:r>
              <a:rPr lang="en-US" sz="2400" i="1" dirty="0" err="1">
                <a:solidFill>
                  <a:srgbClr val="0070C0"/>
                </a:solidFill>
              </a:rPr>
              <a:t>l’image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elle-même</a:t>
            </a:r>
            <a:endParaRPr lang="en-US" sz="2400" i="1" dirty="0">
              <a:solidFill>
                <a:srgbClr val="0070C0"/>
              </a:solidFill>
            </a:endParaRPr>
          </a:p>
          <a:p>
            <a:pPr marL="400050" lvl="1" indent="0" algn="r">
              <a:spcBef>
                <a:spcPts val="600"/>
              </a:spcBef>
              <a:buNone/>
            </a:pPr>
            <a:r>
              <a:rPr lang="en-US" sz="2400" i="1" dirty="0">
                <a:solidFill>
                  <a:srgbClr val="0070C0"/>
                </a:solidFill>
              </a:rPr>
              <a:t>3.  </a:t>
            </a:r>
            <a:r>
              <a:rPr lang="en-US" sz="2400" i="1" dirty="0" err="1">
                <a:solidFill>
                  <a:srgbClr val="0070C0"/>
                </a:solidFill>
              </a:rPr>
              <a:t>l’audience</a:t>
            </a:r>
            <a:endParaRPr lang="en-US" sz="2400" i="1" dirty="0">
              <a:solidFill>
                <a:srgbClr val="0070C0"/>
              </a:solidFill>
            </a:endParaRPr>
          </a:p>
          <a:p>
            <a:pPr marL="400050" lvl="1" indent="0" algn="r">
              <a:spcBef>
                <a:spcPts val="600"/>
              </a:spcBef>
              <a:buNone/>
            </a:pPr>
            <a:endParaRPr lang="fr-FR" sz="2400" i="1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24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en-US" altLang="fr-FR" sz="2000" dirty="0">
              <a:solidFill>
                <a:srgbClr val="002060"/>
              </a:solidFill>
            </a:endParaRPr>
          </a:p>
          <a:p>
            <a:pPr marL="400050" lvl="1" indent="0" algn="just">
              <a:spcBef>
                <a:spcPts val="600"/>
              </a:spcBef>
            </a:pPr>
            <a:endParaRPr lang="en-US" altLang="fr-FR" sz="2400" dirty="0">
              <a:solidFill>
                <a:srgbClr val="002060"/>
              </a:solidFill>
            </a:endParaRP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0710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16" y="260648"/>
            <a:ext cx="8913168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Un peu d’épistémologie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516" y="1196752"/>
            <a:ext cx="8712967" cy="506916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</a:pPr>
            <a:r>
              <a:rPr lang="fr-FR" sz="2800" dirty="0">
                <a:solidFill>
                  <a:srgbClr val="002060"/>
                </a:solidFill>
              </a:rPr>
              <a:t> Dépasser la posture </a:t>
            </a:r>
            <a:r>
              <a:rPr lang="fr-FR" sz="2800" dirty="0" err="1">
                <a:solidFill>
                  <a:srgbClr val="002060"/>
                </a:solidFill>
              </a:rPr>
              <a:t>re-présentationnelle</a:t>
            </a:r>
            <a:endParaRPr lang="fr-FR" sz="2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</a:pPr>
            <a:endParaRPr lang="fr-FR" sz="2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</a:pPr>
            <a:r>
              <a:rPr lang="fr-FR" sz="2800" dirty="0">
                <a:solidFill>
                  <a:srgbClr val="002060"/>
                </a:solidFill>
              </a:rPr>
              <a:t> Sortir de l’aporie entre empirisme objectiviste et idéalisme subjectiviste</a:t>
            </a:r>
          </a:p>
          <a:p>
            <a:pPr marL="0" indent="0" algn="just">
              <a:spcBef>
                <a:spcPts val="600"/>
              </a:spcBef>
            </a:pPr>
            <a:endParaRPr lang="fr-FR" sz="2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</a:pPr>
            <a:r>
              <a:rPr lang="fr-FR" sz="2800" dirty="0">
                <a:solidFill>
                  <a:srgbClr val="002060"/>
                </a:solidFill>
              </a:rPr>
              <a:t> Le rôle de l’</a:t>
            </a:r>
            <a:r>
              <a:rPr lang="fr-FR" sz="2800" i="1" dirty="0" err="1">
                <a:solidFill>
                  <a:srgbClr val="002060"/>
                </a:solidFill>
              </a:rPr>
              <a:t>embodiment</a:t>
            </a:r>
            <a:r>
              <a:rPr lang="fr-FR" sz="2800" i="1" dirty="0">
                <a:solidFill>
                  <a:srgbClr val="002060"/>
                </a:solidFill>
              </a:rPr>
              <a:t>, </a:t>
            </a:r>
            <a:r>
              <a:rPr lang="fr-FR" sz="2800" dirty="0">
                <a:solidFill>
                  <a:srgbClr val="002060"/>
                </a:solidFill>
              </a:rPr>
              <a:t>de l’expérience vécue</a:t>
            </a:r>
            <a:r>
              <a:rPr lang="fr-FR" sz="2800" i="1" dirty="0">
                <a:solidFill>
                  <a:srgbClr val="002060"/>
                </a:solidFill>
              </a:rPr>
              <a:t>, </a:t>
            </a:r>
            <a:r>
              <a:rPr lang="fr-FR" sz="2800" dirty="0">
                <a:solidFill>
                  <a:srgbClr val="002060"/>
                </a:solidFill>
              </a:rPr>
              <a:t>et de la perception (dont la vision)</a:t>
            </a:r>
          </a:p>
          <a:p>
            <a:pPr marL="0" indent="0" algn="just">
              <a:spcBef>
                <a:spcPts val="600"/>
              </a:spcBef>
            </a:pPr>
            <a:endParaRPr lang="fr-FR" sz="2800" dirty="0">
              <a:solidFill>
                <a:srgbClr val="002060"/>
              </a:solidFill>
            </a:endParaRPr>
          </a:p>
          <a:p>
            <a:pPr marL="0" indent="0" algn="r">
              <a:spcBef>
                <a:spcPts val="600"/>
              </a:spcBef>
              <a:buNone/>
            </a:pPr>
            <a:r>
              <a:rPr lang="fr-FR" sz="2800" b="1" dirty="0">
                <a:solidFill>
                  <a:srgbClr val="002060"/>
                </a:solidFill>
              </a:rPr>
              <a:t>—&gt; importance de l’expérience sensible : 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fr-FR" sz="2400" i="1" dirty="0">
                <a:solidFill>
                  <a:srgbClr val="002060"/>
                </a:solidFill>
              </a:rPr>
              <a:t>« the seeing body and the </a:t>
            </a:r>
            <a:r>
              <a:rPr lang="fr-FR" sz="2400" i="1" dirty="0" err="1">
                <a:solidFill>
                  <a:srgbClr val="002060"/>
                </a:solidFill>
              </a:rPr>
              <a:t>embodiment</a:t>
            </a:r>
            <a:r>
              <a:rPr lang="fr-FR" sz="2400" i="1" dirty="0">
                <a:solidFill>
                  <a:srgbClr val="002060"/>
                </a:solidFill>
              </a:rPr>
              <a:t> of </a:t>
            </a:r>
            <a:r>
              <a:rPr lang="fr-FR" sz="2400" i="1" dirty="0" err="1">
                <a:solidFill>
                  <a:srgbClr val="002060"/>
                </a:solidFill>
              </a:rPr>
              <a:t>senses</a:t>
            </a:r>
            <a:r>
              <a:rPr lang="fr-FR" sz="2400" i="1" dirty="0">
                <a:solidFill>
                  <a:srgbClr val="002060"/>
                </a:solidFill>
              </a:rPr>
              <a:t> »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6516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16" y="260648"/>
            <a:ext cx="8913168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Champs théoriques associés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4310" y="1052736"/>
            <a:ext cx="8828383" cy="540060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600"/>
              </a:spcBef>
            </a:pPr>
            <a:r>
              <a:rPr lang="fr-FR" sz="2400" b="1" dirty="0">
                <a:solidFill>
                  <a:srgbClr val="002060"/>
                </a:solidFill>
              </a:rPr>
              <a:t> La sémiotique </a:t>
            </a:r>
            <a:r>
              <a:rPr lang="fr-FR" sz="2000" dirty="0">
                <a:solidFill>
                  <a:srgbClr val="0070C0"/>
                </a:solidFill>
              </a:rPr>
              <a:t>(Barthes, 1964) </a:t>
            </a:r>
            <a:r>
              <a:rPr lang="fr-FR" sz="2400" dirty="0">
                <a:solidFill>
                  <a:srgbClr val="002060"/>
                </a:solidFill>
              </a:rPr>
              <a:t>: l’étude des signes et de leur signification			           			            </a:t>
            </a:r>
            <a:r>
              <a:rPr lang="fr-FR" sz="2000" i="1" dirty="0">
                <a:solidFill>
                  <a:srgbClr val="0070C0"/>
                </a:solidFill>
              </a:rPr>
              <a:t>—&gt; Ex de la publicité / communication</a:t>
            </a:r>
            <a:endParaRPr lang="fr-FR" sz="2400" dirty="0">
              <a:solidFill>
                <a:srgbClr val="0070C0"/>
              </a:solidFill>
            </a:endParaRPr>
          </a:p>
          <a:p>
            <a:pPr marL="400050" lvl="1" indent="0" algn="just">
              <a:spcBef>
                <a:spcPts val="600"/>
              </a:spcBef>
            </a:pPr>
            <a:r>
              <a:rPr lang="fr-FR" sz="2000" dirty="0"/>
              <a:t> ce qui est décrit (« dénotation » / description)</a:t>
            </a:r>
          </a:p>
          <a:p>
            <a:pPr marL="400050" lvl="1" indent="0" algn="just">
              <a:spcBef>
                <a:spcPts val="600"/>
              </a:spcBef>
            </a:pPr>
            <a:r>
              <a:rPr lang="fr-FR" sz="2000" dirty="0"/>
              <a:t> ce qui est exprimé et représenté (« connotation » / symbolisme)</a:t>
            </a:r>
          </a:p>
          <a:p>
            <a:pPr marL="400050" lvl="1" indent="0" algn="just">
              <a:spcBef>
                <a:spcPts val="600"/>
              </a:spcBef>
              <a:buNone/>
            </a:pPr>
            <a:endParaRPr lang="fr-FR" sz="2000" dirty="0"/>
          </a:p>
          <a:p>
            <a:pPr marL="0" indent="0">
              <a:spcBef>
                <a:spcPts val="600"/>
              </a:spcBef>
              <a:buNone/>
            </a:pPr>
            <a:r>
              <a:rPr lang="fr-FR" sz="1800" b="1" dirty="0">
                <a:solidFill>
                  <a:srgbClr val="002060"/>
                </a:solidFill>
              </a:rPr>
              <a:t>•</a:t>
            </a:r>
            <a:r>
              <a:rPr lang="fr-FR" sz="2400" b="1" dirty="0">
                <a:solidFill>
                  <a:srgbClr val="002060"/>
                </a:solidFill>
              </a:rPr>
              <a:t> La rhétorique visuelle : </a:t>
            </a:r>
            <a:r>
              <a:rPr lang="fr-FR" sz="2000" dirty="0"/>
              <a:t>vise à analyser les « aspects symboliques ou communicationnels des artefacts visuels et à en comprendre l’impact sur le public » </a:t>
            </a:r>
            <a:r>
              <a:rPr lang="fr-FR" sz="2000" dirty="0">
                <a:solidFill>
                  <a:srgbClr val="0070C0"/>
                </a:solidFill>
              </a:rPr>
              <a:t>(Foss, 2004)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fr-FR" sz="2000" i="1" dirty="0">
                <a:solidFill>
                  <a:srgbClr val="0070C0"/>
                </a:solidFill>
              </a:rPr>
              <a:t>—&gt; Ex de la comptabilité (travaux de </a:t>
            </a:r>
            <a:r>
              <a:rPr lang="fr-FR" sz="2000" i="1" dirty="0" err="1">
                <a:solidFill>
                  <a:srgbClr val="0070C0"/>
                </a:solidFill>
              </a:rPr>
              <a:t>Quattrone</a:t>
            </a:r>
            <a:r>
              <a:rPr lang="fr-FR" sz="2000" i="1" dirty="0">
                <a:solidFill>
                  <a:srgbClr val="0070C0"/>
                </a:solidFill>
              </a:rPr>
              <a:t>)</a:t>
            </a:r>
          </a:p>
          <a:p>
            <a:pPr marL="400050" lvl="1" indent="0" algn="just">
              <a:spcBef>
                <a:spcPts val="600"/>
              </a:spcBef>
            </a:pPr>
            <a:r>
              <a:rPr lang="fr-FR" sz="2000" dirty="0"/>
              <a:t> des décisions conscientes, visant à « raconter » une histoire </a:t>
            </a:r>
          </a:p>
          <a:p>
            <a:pPr marL="400050" lvl="1" indent="0" algn="just">
              <a:spcBef>
                <a:spcPts val="600"/>
              </a:spcBef>
            </a:pPr>
            <a:r>
              <a:rPr lang="fr-FR" sz="2000" dirty="0"/>
              <a:t> une « grammaire » propre aux éléments visuels</a:t>
            </a:r>
          </a:p>
          <a:p>
            <a:pPr marL="400050" lvl="1" indent="0" algn="just">
              <a:spcBef>
                <a:spcPts val="600"/>
              </a:spcBef>
            </a:pPr>
            <a:r>
              <a:rPr lang="fr-FR" sz="2000" dirty="0"/>
              <a:t> un « langage » visuel attaché à des communautés, avec leurs conventions</a:t>
            </a:r>
          </a:p>
          <a:p>
            <a:pPr marL="400050" lvl="1" indent="0" algn="just">
              <a:spcBef>
                <a:spcPts val="600"/>
              </a:spcBef>
              <a:buNone/>
            </a:pPr>
            <a:endParaRPr lang="fr-FR" sz="2000" dirty="0"/>
          </a:p>
          <a:p>
            <a:pPr marL="0" indent="0" algn="just">
              <a:spcBef>
                <a:spcPts val="600"/>
              </a:spcBef>
            </a:pPr>
            <a:r>
              <a:rPr lang="fr-FR" sz="2400" b="1" dirty="0">
                <a:solidFill>
                  <a:srgbClr val="002060"/>
                </a:solidFill>
              </a:rPr>
              <a:t> L’esthétique : </a:t>
            </a:r>
            <a:r>
              <a:rPr lang="fr-FR" sz="2400" dirty="0"/>
              <a:t>la connaissance produite par nos expériences sensorielles (</a:t>
            </a:r>
            <a:r>
              <a:rPr lang="fr-FR" sz="2400" i="1" dirty="0"/>
              <a:t>vs</a:t>
            </a:r>
            <a:r>
              <a:rPr lang="fr-FR" sz="2400" dirty="0"/>
              <a:t>. la connaissance intellectuelle/rationnelle) </a:t>
            </a:r>
            <a:endParaRPr lang="fr-FR" sz="2400" b="1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2400" dirty="0"/>
              <a:t>	</a:t>
            </a:r>
            <a:r>
              <a:rPr lang="fr-FR" sz="2200" dirty="0"/>
              <a:t>- la science du « beau »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2200" dirty="0"/>
              <a:t>	- la science du « sensible »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fr-FR" sz="2100" i="1" dirty="0">
                <a:solidFill>
                  <a:srgbClr val="0070C0"/>
                </a:solidFill>
              </a:rPr>
              <a:t>—&gt; Cf. le champ « </a:t>
            </a:r>
            <a:r>
              <a:rPr lang="fr-FR" sz="2100" i="1" dirty="0" err="1">
                <a:solidFill>
                  <a:srgbClr val="0070C0"/>
                </a:solidFill>
              </a:rPr>
              <a:t>aesthetics</a:t>
            </a:r>
            <a:r>
              <a:rPr lang="fr-FR" sz="2100" i="1" dirty="0">
                <a:solidFill>
                  <a:srgbClr val="0070C0"/>
                </a:solidFill>
              </a:rPr>
              <a:t> &amp; </a:t>
            </a:r>
            <a:r>
              <a:rPr lang="fr-FR" sz="2100" i="1" dirty="0" err="1">
                <a:solidFill>
                  <a:srgbClr val="0070C0"/>
                </a:solidFill>
              </a:rPr>
              <a:t>organization</a:t>
            </a:r>
            <a:r>
              <a:rPr lang="fr-FR" sz="2100" i="1" dirty="0">
                <a:solidFill>
                  <a:srgbClr val="0070C0"/>
                </a:solidFill>
              </a:rPr>
              <a:t> » (</a:t>
            </a:r>
            <a:r>
              <a:rPr lang="fr-FR" sz="2100" i="1" dirty="0" err="1">
                <a:solidFill>
                  <a:srgbClr val="0070C0"/>
                </a:solidFill>
              </a:rPr>
              <a:t>Strati</a:t>
            </a:r>
            <a:r>
              <a:rPr lang="fr-FR" sz="2100" i="1" dirty="0">
                <a:solidFill>
                  <a:srgbClr val="0070C0"/>
                </a:solidFill>
              </a:rPr>
              <a:t>, Gagliardi, Taylor, </a:t>
            </a:r>
            <a:r>
              <a:rPr lang="fr-FR" sz="2100" i="1" dirty="0" err="1">
                <a:solidFill>
                  <a:srgbClr val="0070C0"/>
                </a:solidFill>
              </a:rPr>
              <a:t>Linstead</a:t>
            </a:r>
            <a:r>
              <a:rPr lang="fr-FR" sz="2100" i="1" dirty="0">
                <a:solidFill>
                  <a:srgbClr val="0070C0"/>
                </a:solidFill>
              </a:rPr>
              <a:t>,…)</a:t>
            </a:r>
            <a:endParaRPr lang="fr-FR" sz="2100" dirty="0"/>
          </a:p>
          <a:p>
            <a:pPr marL="0" indent="0" algn="just">
              <a:spcBef>
                <a:spcPts val="600"/>
              </a:spcBef>
              <a:buNone/>
            </a:pPr>
            <a:endParaRPr lang="fr-FR" sz="2400" dirty="0"/>
          </a:p>
          <a:p>
            <a:pPr marL="0" indent="0" algn="just">
              <a:spcBef>
                <a:spcPts val="600"/>
              </a:spcBef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4670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44" y="260648"/>
            <a:ext cx="891316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Critères de catégorisation des méthodes visuelles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0732" y="1124744"/>
            <a:ext cx="8712967" cy="506916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en-GB" sz="2800" dirty="0">
                <a:solidFill>
                  <a:srgbClr val="002060"/>
                </a:solidFill>
              </a:rPr>
              <a:t>Le type de </a:t>
            </a:r>
            <a:r>
              <a:rPr lang="en-GB" sz="2800" dirty="0" err="1">
                <a:solidFill>
                  <a:srgbClr val="002060"/>
                </a:solidFill>
              </a:rPr>
              <a:t>données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visuelles</a:t>
            </a:r>
            <a:r>
              <a:rPr lang="en-GB" sz="2800" dirty="0">
                <a:solidFill>
                  <a:srgbClr val="002060"/>
                </a:solidFill>
              </a:rPr>
              <a:t> : </a:t>
            </a:r>
          </a:p>
          <a:p>
            <a:pPr lvl="1"/>
            <a:r>
              <a:rPr lang="en-GB" sz="2400" i="1" dirty="0" err="1"/>
              <a:t>en</a:t>
            </a:r>
            <a:r>
              <a:rPr lang="en-GB" sz="2400" i="1" dirty="0"/>
              <a:t> 2D		- </a:t>
            </a:r>
            <a:r>
              <a:rPr lang="en-GB" sz="2400" i="1" dirty="0" err="1"/>
              <a:t>statiques</a:t>
            </a:r>
            <a:r>
              <a:rPr lang="en-GB" sz="2400" i="1" dirty="0"/>
              <a:t>		- </a:t>
            </a:r>
            <a:r>
              <a:rPr lang="en-GB" sz="2400" i="1" dirty="0" err="1"/>
              <a:t>vécues</a:t>
            </a:r>
            <a:endParaRPr lang="en-GB" sz="2400" i="1" dirty="0"/>
          </a:p>
          <a:p>
            <a:pPr lvl="1"/>
            <a:r>
              <a:rPr lang="en-GB" sz="2400" i="1" dirty="0" err="1"/>
              <a:t>en</a:t>
            </a:r>
            <a:r>
              <a:rPr lang="en-GB" sz="2400" i="1" dirty="0"/>
              <a:t> 3D		- </a:t>
            </a:r>
            <a:r>
              <a:rPr lang="en-GB" sz="2400" i="1" dirty="0" err="1"/>
              <a:t>dynamiques</a:t>
            </a:r>
            <a:r>
              <a:rPr lang="en-GB" sz="2400" i="1" dirty="0"/>
              <a:t>		- </a:t>
            </a:r>
            <a:r>
              <a:rPr lang="en-GB" sz="2400" i="1" dirty="0" err="1"/>
              <a:t>vivantes</a:t>
            </a:r>
            <a:endParaRPr lang="en-GB" sz="2400" i="1" dirty="0"/>
          </a:p>
          <a:p>
            <a:pPr marL="0" indent="0">
              <a:buNone/>
            </a:pPr>
            <a:endParaRPr lang="en-GB" sz="2400" i="1" dirty="0"/>
          </a:p>
          <a:p>
            <a:r>
              <a:rPr lang="en-GB" sz="2800" dirty="0">
                <a:solidFill>
                  <a:srgbClr val="002060"/>
                </a:solidFill>
              </a:rPr>
              <a:t>Le mode de production et le type </a:t>
            </a:r>
            <a:r>
              <a:rPr lang="en-GB" sz="2800" dirty="0" err="1">
                <a:solidFill>
                  <a:srgbClr val="002060"/>
                </a:solidFill>
              </a:rPr>
              <a:t>d’usage</a:t>
            </a:r>
            <a:r>
              <a:rPr lang="en-GB" sz="2800" dirty="0">
                <a:solidFill>
                  <a:srgbClr val="002060"/>
                </a:solidFill>
              </a:rPr>
              <a:t> des </a:t>
            </a:r>
            <a:r>
              <a:rPr lang="en-GB" sz="2800" dirty="0" err="1">
                <a:solidFill>
                  <a:srgbClr val="002060"/>
                </a:solidFill>
              </a:rPr>
              <a:t>visuels</a:t>
            </a:r>
            <a:endParaRPr lang="en-GB" sz="2800" dirty="0">
              <a:solidFill>
                <a:srgbClr val="002060"/>
              </a:solidFill>
            </a:endParaRPr>
          </a:p>
          <a:p>
            <a:pPr lvl="1"/>
            <a:r>
              <a:rPr lang="en-GB" sz="2400" i="1" dirty="0"/>
              <a:t>Images </a:t>
            </a:r>
            <a:r>
              <a:rPr lang="en-GB" sz="2400" i="1" dirty="0" err="1"/>
              <a:t>pré-existantes</a:t>
            </a:r>
            <a:r>
              <a:rPr lang="en-GB" sz="2400" i="1" dirty="0"/>
              <a:t>  et/</a:t>
            </a:r>
            <a:r>
              <a:rPr lang="en-GB" sz="2400" i="1" dirty="0" err="1"/>
              <a:t>ou</a:t>
            </a:r>
            <a:r>
              <a:rPr lang="en-GB" sz="2400" i="1" dirty="0"/>
              <a:t> </a:t>
            </a:r>
            <a:r>
              <a:rPr lang="en-GB" sz="2400" i="1" dirty="0" err="1"/>
              <a:t>produites</a:t>
            </a:r>
            <a:r>
              <a:rPr lang="en-GB" sz="2400" i="1" dirty="0"/>
              <a:t> par le </a:t>
            </a:r>
            <a:r>
              <a:rPr lang="en-GB" sz="2400" i="1" dirty="0" err="1"/>
              <a:t>chercheur</a:t>
            </a:r>
            <a:r>
              <a:rPr lang="en-GB" sz="2400" i="1" dirty="0"/>
              <a:t> </a:t>
            </a:r>
          </a:p>
          <a:p>
            <a:pPr marL="457200" lvl="1" indent="0">
              <a:buNone/>
            </a:pPr>
            <a:r>
              <a:rPr lang="en-GB" sz="2400" i="1" dirty="0"/>
              <a:t>					   et/</a:t>
            </a:r>
            <a:r>
              <a:rPr lang="en-GB" sz="2400" i="1" dirty="0" err="1"/>
              <a:t>ou</a:t>
            </a:r>
            <a:r>
              <a:rPr lang="en-GB" sz="2400" i="1" dirty="0"/>
              <a:t> par les participants</a:t>
            </a:r>
          </a:p>
          <a:p>
            <a:pPr marL="457200" lvl="1" indent="0">
              <a:buNone/>
            </a:pPr>
            <a:endParaRPr lang="en-GB" sz="2400" i="1" dirty="0"/>
          </a:p>
          <a:p>
            <a:pPr lvl="1"/>
            <a:r>
              <a:rPr lang="en-GB" sz="2400" i="1" dirty="0" err="1"/>
              <a:t>Collecte</a:t>
            </a:r>
            <a:r>
              <a:rPr lang="en-GB" sz="2400" i="1" dirty="0"/>
              <a:t> &amp; analyse des </a:t>
            </a:r>
            <a:r>
              <a:rPr lang="en-GB" sz="2400" i="1" dirty="0" err="1"/>
              <a:t>données</a:t>
            </a:r>
            <a:r>
              <a:rPr lang="en-GB" sz="2400" i="1" dirty="0"/>
              <a:t> et/</a:t>
            </a:r>
            <a:r>
              <a:rPr lang="en-GB" sz="2400" i="1" dirty="0" err="1"/>
              <a:t>ou</a:t>
            </a:r>
            <a:r>
              <a:rPr lang="en-GB" sz="2400" i="1" dirty="0"/>
              <a:t> 	démarche </a:t>
            </a:r>
            <a:r>
              <a:rPr lang="en-GB" sz="2400" i="1" dirty="0" err="1"/>
              <a:t>d’elicitation</a:t>
            </a:r>
            <a:endParaRPr lang="en-GB" sz="2400" i="1" dirty="0"/>
          </a:p>
          <a:p>
            <a:pPr marL="457200" lvl="1" indent="0">
              <a:buNone/>
            </a:pPr>
            <a:r>
              <a:rPr lang="en-GB" sz="2400" i="1" dirty="0"/>
              <a:t> </a:t>
            </a:r>
          </a:p>
          <a:p>
            <a:pPr lvl="1"/>
            <a:r>
              <a:rPr lang="fr-FR" sz="2400" i="1" dirty="0"/>
              <a:t>Communication et dissémination des résultats par visualisation</a:t>
            </a:r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3484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4F9038-C005-0C42-8E13-3C49EF4A2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976BFE-0CA9-B047-956E-394719197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2779428" cy="18515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D6D12A-40C5-5C41-9791-97555B868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163945"/>
            <a:ext cx="2643598" cy="176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06EEB6-D2F1-1D41-83C8-F54AB30161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531" y="464684"/>
            <a:ext cx="3014653" cy="1873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7AB2B2-AA46-124D-9179-F3DACC6511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384311"/>
            <a:ext cx="2892133" cy="24255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16D6AFE-D9BB-CC4C-ADF7-CC7054C541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855" y="2552827"/>
            <a:ext cx="3263971" cy="22332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001DC5-55D2-6A4B-8474-76B8C426C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84" y="4284533"/>
            <a:ext cx="2779428" cy="19017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810821-FE83-6A40-85BF-EC66B497E3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049137"/>
            <a:ext cx="2780909" cy="21795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8C28EB-C6E6-6E4A-B508-5D3079282E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046" y="4822797"/>
            <a:ext cx="2710621" cy="202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6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0F845-6AD8-C148-8840-B906288A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635" y="-17617"/>
            <a:ext cx="7560840" cy="1143000"/>
          </a:xfrm>
        </p:spPr>
        <p:txBody>
          <a:bodyPr/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5 approches du visuel</a:t>
            </a:r>
            <a:r>
              <a:rPr lang="fr-FR" dirty="0"/>
              <a:t>  </a:t>
            </a:r>
            <a:r>
              <a:rPr lang="fr-FR" sz="2000" dirty="0">
                <a:solidFill>
                  <a:srgbClr val="0070C0"/>
                </a:solidFill>
              </a:rPr>
              <a:t>(Meyer et al., 2013)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72565C-15BB-854E-B3FC-7FC434CF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20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E0FB9B-4455-A245-A08D-802861779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34623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E7CF68-84F7-C64A-A7F8-4A6D504B7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78409"/>
            <a:ext cx="9070977" cy="787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FE5AD1-AAAC-534A-926B-CD02C2AE7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0" y="4791476"/>
            <a:ext cx="9032132" cy="8818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A3FF78-7CFD-5D4C-91D7-6C99A1F58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8" y="5534684"/>
            <a:ext cx="9045080" cy="14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Types de méthodes visuelles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0E0CAD-9BB6-B946-8EF2-9FDB5C72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" y="1011886"/>
            <a:ext cx="9144000" cy="48083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350786-6A8D-DA4A-8851-28CC7B13248D}"/>
              </a:ext>
            </a:extLst>
          </p:cNvPr>
          <p:cNvSpPr txBox="1"/>
          <p:nvPr/>
        </p:nvSpPr>
        <p:spPr>
          <a:xfrm>
            <a:off x="2384345" y="6197242"/>
            <a:ext cx="4579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</a:rPr>
              <a:t>Source : </a:t>
            </a:r>
            <a:r>
              <a:rPr lang="en-GB" sz="2000" dirty="0" err="1">
                <a:solidFill>
                  <a:srgbClr val="0070C0"/>
                </a:solidFill>
              </a:rPr>
              <a:t>adapté</a:t>
            </a:r>
            <a:r>
              <a:rPr lang="en-GB" sz="2000" dirty="0">
                <a:solidFill>
                  <a:srgbClr val="0070C0"/>
                </a:solidFill>
              </a:rPr>
              <a:t> de Bell &amp; Davison, 2013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21A205-30B1-C644-8EEF-D552C5AE5992}"/>
              </a:ext>
            </a:extLst>
          </p:cNvPr>
          <p:cNvSpPr txBox="1"/>
          <p:nvPr/>
        </p:nvSpPr>
        <p:spPr>
          <a:xfrm>
            <a:off x="1619672" y="1700808"/>
            <a:ext cx="53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(a)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0B4AA1-C818-334F-ABD7-17F8E034DEC0}"/>
              </a:ext>
            </a:extLst>
          </p:cNvPr>
          <p:cNvSpPr txBox="1"/>
          <p:nvPr/>
        </p:nvSpPr>
        <p:spPr>
          <a:xfrm>
            <a:off x="1352885" y="2878776"/>
            <a:ext cx="53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(b)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9456CFB-99DA-2D43-A956-52AE4DF4F40E}"/>
              </a:ext>
            </a:extLst>
          </p:cNvPr>
          <p:cNvSpPr/>
          <p:nvPr/>
        </p:nvSpPr>
        <p:spPr>
          <a:xfrm>
            <a:off x="14833" y="1403648"/>
            <a:ext cx="1800200" cy="2971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18DC0E-6228-0F42-8DFB-6CEB51B566F1}"/>
              </a:ext>
            </a:extLst>
          </p:cNvPr>
          <p:cNvSpPr txBox="1"/>
          <p:nvPr/>
        </p:nvSpPr>
        <p:spPr>
          <a:xfrm>
            <a:off x="18062" y="3986655"/>
            <a:ext cx="236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Visual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dissemination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b="1" dirty="0">
                <a:solidFill>
                  <a:srgbClr val="00B0F0"/>
                </a:solidFill>
              </a:rPr>
              <a:t>(c)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C2C0F0-9D4A-F945-94EC-47B60204C1E1}"/>
              </a:ext>
            </a:extLst>
          </p:cNvPr>
          <p:cNvSpPr txBox="1"/>
          <p:nvPr/>
        </p:nvSpPr>
        <p:spPr>
          <a:xfrm>
            <a:off x="56932" y="5820282"/>
            <a:ext cx="4659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Bell &amp;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Davison’s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table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637512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rgbClr val="00B0F0"/>
                </a:solidFill>
              </a:rPr>
              <a:t>(a) </a:t>
            </a:r>
            <a:r>
              <a:rPr lang="fr-FR" sz="3600" b="1" dirty="0">
                <a:solidFill>
                  <a:srgbClr val="002060"/>
                </a:solidFill>
              </a:rPr>
              <a:t>Analyse du contenu d’un visuel </a:t>
            </a:r>
            <a:r>
              <a:rPr lang="fr-FR" sz="3600" b="1" dirty="0" err="1">
                <a:solidFill>
                  <a:srgbClr val="002060"/>
                </a:solidFill>
              </a:rPr>
              <a:t>pré-existant</a:t>
            </a:r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E94BE7-FF45-5147-897D-3A92CC6A119D}"/>
              </a:ext>
            </a:extLst>
          </p:cNvPr>
          <p:cNvSpPr txBox="1"/>
          <p:nvPr/>
        </p:nvSpPr>
        <p:spPr>
          <a:xfrm>
            <a:off x="478283" y="1268760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• Analyse de contenu </a:t>
            </a:r>
            <a:r>
              <a:rPr lang="fr-FR" sz="2400" b="1" dirty="0">
                <a:solidFill>
                  <a:srgbClr val="002060"/>
                </a:solidFill>
              </a:rPr>
              <a:t>quantitative </a:t>
            </a:r>
          </a:p>
          <a:p>
            <a:pPr algn="r"/>
            <a:r>
              <a:rPr lang="fr-FR" sz="2000" i="1" dirty="0"/>
              <a:t>—&gt; </a:t>
            </a:r>
            <a:r>
              <a:rPr lang="fr-FR" sz="2000" i="1" dirty="0" err="1"/>
              <a:t>Giglio</a:t>
            </a:r>
            <a:r>
              <a:rPr lang="fr-FR" sz="2000" i="1" dirty="0"/>
              <a:t> et al, </a:t>
            </a:r>
            <a:r>
              <a:rPr lang="fr-FR" sz="2000" dirty="0"/>
              <a:t>JBR</a:t>
            </a:r>
            <a:r>
              <a:rPr lang="fr-FR" sz="2000" i="1" dirty="0"/>
              <a:t>, 2020 : analyse des photos postées sur </a:t>
            </a:r>
            <a:r>
              <a:rPr lang="fr-FR" sz="2000" i="1" dirty="0" err="1"/>
              <a:t>TripAdvisor</a:t>
            </a:r>
            <a:r>
              <a:rPr lang="fr-FR" sz="2000" i="1" dirty="0"/>
              <a:t> </a:t>
            </a:r>
          </a:p>
          <a:p>
            <a:pPr algn="r"/>
            <a:r>
              <a:rPr lang="fr-FR" sz="2000" i="1" dirty="0"/>
              <a:t>par des clients d’hôtels de luxe (« </a:t>
            </a:r>
            <a:r>
              <a:rPr lang="fr-FR" sz="2000" i="1" dirty="0" err="1"/>
              <a:t>big</a:t>
            </a:r>
            <a:r>
              <a:rPr lang="fr-FR" sz="2000" i="1" dirty="0"/>
              <a:t> </a:t>
            </a:r>
            <a:r>
              <a:rPr lang="fr-FR" sz="2000" i="1" dirty="0" err="1"/>
              <a:t>visual</a:t>
            </a:r>
            <a:r>
              <a:rPr lang="fr-FR" sz="2000" i="1" dirty="0"/>
              <a:t> data »)</a:t>
            </a:r>
          </a:p>
          <a:p>
            <a:pPr algn="r"/>
            <a:endParaRPr lang="fr-FR" sz="2000" i="1" dirty="0"/>
          </a:p>
          <a:p>
            <a:pPr algn="r"/>
            <a:r>
              <a:rPr lang="fr-FR" sz="2000" i="1" dirty="0"/>
              <a:t>—&gt; Lock &amp; Araujo, </a:t>
            </a:r>
            <a:r>
              <a:rPr lang="fr-FR" sz="2000" dirty="0"/>
              <a:t>CSR </a:t>
            </a:r>
            <a:r>
              <a:rPr lang="fr-FR" sz="2000" dirty="0" err="1"/>
              <a:t>Env</a:t>
            </a:r>
            <a:r>
              <a:rPr lang="fr-FR" sz="2000" dirty="0"/>
              <a:t> </a:t>
            </a:r>
            <a:r>
              <a:rPr lang="fr-FR" sz="2000" dirty="0" err="1"/>
              <a:t>Mgt</a:t>
            </a:r>
            <a:r>
              <a:rPr lang="fr-FR" sz="2000" i="1" dirty="0"/>
              <a:t>, 2020 : analyse comparée des images postées </a:t>
            </a:r>
          </a:p>
          <a:p>
            <a:pPr algn="r"/>
            <a:r>
              <a:rPr lang="fr-FR" sz="2000" i="1" dirty="0"/>
              <a:t>par de grandes entreprises européennes sur leur site Web et sur les médias sociaux à propos de leur politique / pratiques de RSE</a:t>
            </a:r>
          </a:p>
          <a:p>
            <a:pPr algn="r"/>
            <a:endParaRPr lang="fr-FR" i="1" dirty="0"/>
          </a:p>
          <a:p>
            <a:r>
              <a:rPr lang="fr-FR" sz="2400" dirty="0">
                <a:solidFill>
                  <a:srgbClr val="002060"/>
                </a:solidFill>
              </a:rPr>
              <a:t>• Analyse de contenu </a:t>
            </a:r>
            <a:r>
              <a:rPr lang="fr-FR" sz="2400" b="1" dirty="0">
                <a:solidFill>
                  <a:srgbClr val="002060"/>
                </a:solidFill>
              </a:rPr>
              <a:t>qualitative</a:t>
            </a:r>
          </a:p>
          <a:p>
            <a:pPr algn="r"/>
            <a:r>
              <a:rPr lang="fr-FR" sz="2000" i="1" dirty="0"/>
              <a:t>—&gt; </a:t>
            </a:r>
            <a:r>
              <a:rPr lang="fr-FR" sz="2000" i="1" dirty="0" err="1"/>
              <a:t>Panayiotou</a:t>
            </a:r>
            <a:r>
              <a:rPr lang="fr-FR" sz="2000" i="1" dirty="0"/>
              <a:t>, </a:t>
            </a:r>
            <a:r>
              <a:rPr lang="fr-FR" sz="2000" dirty="0" err="1"/>
              <a:t>Organization</a:t>
            </a:r>
            <a:r>
              <a:rPr lang="fr-FR" sz="2000" i="1" dirty="0"/>
              <a:t>, 2010 :  analyse de la masculinité dans les films</a:t>
            </a:r>
          </a:p>
          <a:p>
            <a:pPr algn="r"/>
            <a:endParaRPr lang="fr-FR" i="1" dirty="0"/>
          </a:p>
          <a:p>
            <a:pPr algn="r"/>
            <a:endParaRPr lang="fr-FR" i="1" dirty="0"/>
          </a:p>
          <a:p>
            <a:r>
              <a:rPr lang="fr-FR" sz="2400" dirty="0">
                <a:solidFill>
                  <a:srgbClr val="002060"/>
                </a:solidFill>
              </a:rPr>
              <a:t>• Analyse de contenu </a:t>
            </a:r>
            <a:r>
              <a:rPr lang="fr-FR" sz="2400" b="1" dirty="0">
                <a:solidFill>
                  <a:srgbClr val="002060"/>
                </a:solidFill>
              </a:rPr>
              <a:t>mixte</a:t>
            </a:r>
          </a:p>
          <a:p>
            <a:pPr algn="r"/>
            <a:r>
              <a:rPr lang="fr-FR" sz="2000" i="1" dirty="0"/>
              <a:t>—&gt; </a:t>
            </a:r>
            <a:r>
              <a:rPr lang="fr-FR" sz="2000" i="1" dirty="0" err="1"/>
              <a:t>Invernizzi</a:t>
            </a:r>
            <a:r>
              <a:rPr lang="fr-FR" sz="2000" i="1" dirty="0"/>
              <a:t> et al., </a:t>
            </a:r>
            <a:r>
              <a:rPr lang="fr-FR" sz="2000" dirty="0"/>
              <a:t>Psycho </a:t>
            </a:r>
            <a:r>
              <a:rPr lang="fr-FR" sz="2000" dirty="0" err="1"/>
              <a:t>Mktg</a:t>
            </a:r>
            <a:r>
              <a:rPr lang="fr-FR" sz="2000" i="1" dirty="0"/>
              <a:t>, 2021 :  les </a:t>
            </a:r>
            <a:r>
              <a:rPr lang="fr-FR" sz="2000" i="1" dirty="0" err="1"/>
              <a:t>raports</a:t>
            </a:r>
            <a:r>
              <a:rPr lang="fr-FR" sz="2000" i="1" dirty="0"/>
              <a:t> RSE </a:t>
            </a:r>
          </a:p>
          <a:p>
            <a:pPr algn="r"/>
            <a:r>
              <a:rPr lang="fr-FR" sz="2000" i="1" dirty="0"/>
              <a:t>et leurs perceptions par les investisseurs</a:t>
            </a:r>
          </a:p>
          <a:p>
            <a:pPr algn="r"/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5126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60DF0D-F98E-E140-9834-2A22777FF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39" y="476672"/>
            <a:ext cx="8352928" cy="5544616"/>
          </a:xfrm>
        </p:spPr>
        <p:txBody>
          <a:bodyPr/>
          <a:lstStyle/>
          <a:p>
            <a:pPr marL="0" indent="0" algn="r">
              <a:buNone/>
            </a:pPr>
            <a:r>
              <a:rPr lang="fr-FR" sz="2000" b="1" i="1" dirty="0">
                <a:solidFill>
                  <a:srgbClr val="002060"/>
                </a:solidFill>
              </a:rPr>
              <a:t>But :</a:t>
            </a:r>
            <a:r>
              <a:rPr lang="fr-FR" sz="2000" i="1" dirty="0">
                <a:solidFill>
                  <a:srgbClr val="002060"/>
                </a:solidFill>
              </a:rPr>
              <a:t> comprendre la perception des clients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d’enseignes d’</a:t>
            </a:r>
            <a:r>
              <a:rPr lang="fr-FR" sz="2000" i="1" dirty="0" err="1">
                <a:solidFill>
                  <a:srgbClr val="002060"/>
                </a:solidFill>
              </a:rPr>
              <a:t>hotellerie</a:t>
            </a:r>
            <a:r>
              <a:rPr lang="fr-FR" sz="2000" i="1" dirty="0">
                <a:solidFill>
                  <a:srgbClr val="002060"/>
                </a:solidFill>
              </a:rPr>
              <a:t> de luxe</a:t>
            </a:r>
          </a:p>
          <a:p>
            <a:pPr marL="0" indent="0" algn="r">
              <a:buNone/>
            </a:pPr>
            <a:endParaRPr lang="fr-FR" sz="90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• </a:t>
            </a:r>
            <a:r>
              <a:rPr lang="fr-FR" sz="2000" b="1" i="1" dirty="0">
                <a:solidFill>
                  <a:srgbClr val="002060"/>
                </a:solidFill>
              </a:rPr>
              <a:t>Approche </a:t>
            </a:r>
            <a:r>
              <a:rPr lang="fr-FR" sz="2000" i="1" dirty="0">
                <a:solidFill>
                  <a:srgbClr val="002060"/>
                </a:solidFill>
              </a:rPr>
              <a:t>via les </a:t>
            </a:r>
            <a:r>
              <a:rPr lang="fr-FR" sz="2000" i="1" dirty="0" err="1">
                <a:solidFill>
                  <a:srgbClr val="002060"/>
                </a:solidFill>
              </a:rPr>
              <a:t>medias</a:t>
            </a:r>
            <a:r>
              <a:rPr lang="fr-FR" sz="2000" i="1" dirty="0">
                <a:solidFill>
                  <a:srgbClr val="002060"/>
                </a:solidFill>
              </a:rPr>
              <a:t> sociaux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(i.e. Trip </a:t>
            </a:r>
            <a:r>
              <a:rPr lang="fr-FR" sz="2000" i="1" dirty="0" err="1">
                <a:solidFill>
                  <a:srgbClr val="002060"/>
                </a:solidFill>
              </a:rPr>
              <a:t>Advisor</a:t>
            </a:r>
            <a:r>
              <a:rPr lang="fr-FR" sz="2000" i="1" dirty="0">
                <a:solidFill>
                  <a:srgbClr val="002060"/>
                </a:solidFill>
              </a:rPr>
              <a:t>)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+ algorithmes de machine </a:t>
            </a:r>
            <a:r>
              <a:rPr lang="fr-FR" sz="2000" i="1" dirty="0" err="1">
                <a:solidFill>
                  <a:srgbClr val="002060"/>
                </a:solidFill>
              </a:rPr>
              <a:t>learning</a:t>
            </a:r>
            <a:endParaRPr lang="fr-FR" sz="200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fr-FR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000" dirty="0"/>
              <a:t>•  7400 photos postées par les clients sur 6 </a:t>
            </a:r>
            <a:r>
              <a:rPr lang="fr-FR" sz="2000" dirty="0" err="1"/>
              <a:t>hotels</a:t>
            </a:r>
            <a:r>
              <a:rPr lang="fr-FR" sz="2000" dirty="0"/>
              <a:t> de luxes à Londres</a:t>
            </a:r>
          </a:p>
          <a:p>
            <a:pPr marL="0" indent="0">
              <a:buNone/>
            </a:pPr>
            <a:r>
              <a:rPr lang="fr-FR" sz="2000" dirty="0"/>
              <a:t>• Logiciel  : Wolfram </a:t>
            </a:r>
            <a:r>
              <a:rPr lang="fr-FR" sz="2000" dirty="0" err="1"/>
              <a:t>Mathematica</a:t>
            </a:r>
            <a:r>
              <a:rPr lang="fr-FR" sz="2000" dirty="0"/>
              <a:t> / </a:t>
            </a:r>
            <a:r>
              <a:rPr lang="fr-FR" sz="2000" dirty="0" err="1"/>
              <a:t>ImageIdentify</a:t>
            </a:r>
            <a:r>
              <a:rPr lang="fr-FR" sz="2000" dirty="0"/>
              <a:t> (10000 catégories) / </a:t>
            </a:r>
            <a:r>
              <a:rPr lang="fr-FR" sz="2000" dirty="0" err="1"/>
              <a:t>deep</a:t>
            </a:r>
            <a:r>
              <a:rPr lang="fr-FR" sz="2000" dirty="0"/>
              <a:t> </a:t>
            </a:r>
            <a:r>
              <a:rPr lang="fr-FR" sz="2000" dirty="0" err="1"/>
              <a:t>learning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• Identification des 10 éléments es plus photographiés </a:t>
            </a:r>
          </a:p>
          <a:p>
            <a:pPr marL="0" indent="0">
              <a:buNone/>
            </a:pPr>
            <a:r>
              <a:rPr lang="fr-FR" sz="2000" dirty="0"/>
              <a:t>par les clients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DBBA6-1FB8-C34D-9C84-36833D88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23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9135A4-F4E7-F946-BA20-E6EFDB058F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8175710" cy="4941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54F2B3-4713-BC45-9B23-D2B53F647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80" y="3411279"/>
            <a:ext cx="3941569" cy="33351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EA69B1-50C3-A648-8C5A-D7317F6CC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" y="4941168"/>
            <a:ext cx="6266794" cy="1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60DF0D-F98E-E140-9834-2A22777FF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39" y="476672"/>
            <a:ext cx="8352928" cy="5544616"/>
          </a:xfrm>
        </p:spPr>
        <p:txBody>
          <a:bodyPr/>
          <a:lstStyle/>
          <a:p>
            <a:pPr marL="0" indent="0" algn="r">
              <a:buNone/>
            </a:pPr>
            <a:r>
              <a:rPr lang="fr-FR" sz="2000" b="1" i="1" dirty="0">
                <a:solidFill>
                  <a:srgbClr val="002060"/>
                </a:solidFill>
              </a:rPr>
              <a:t>But : </a:t>
            </a:r>
            <a:r>
              <a:rPr lang="fr-FR" sz="2000" i="1" dirty="0">
                <a:solidFill>
                  <a:srgbClr val="002060"/>
                </a:solidFill>
              </a:rPr>
              <a:t>voir si la communication RSE des plus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grosses entreprises reflète la « Triple-</a:t>
            </a:r>
            <a:r>
              <a:rPr lang="fr-FR" sz="2000" i="1" dirty="0" err="1">
                <a:solidFill>
                  <a:srgbClr val="002060"/>
                </a:solidFill>
              </a:rPr>
              <a:t>Bottom</a:t>
            </a:r>
            <a:r>
              <a:rPr lang="fr-FR" sz="2000" i="1" dirty="0">
                <a:solidFill>
                  <a:srgbClr val="002060"/>
                </a:solidFill>
              </a:rPr>
              <a:t> Line »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+ différences entre site web et médias sociaux </a:t>
            </a:r>
          </a:p>
          <a:p>
            <a:pPr marL="0" indent="0" algn="r">
              <a:buNone/>
            </a:pPr>
            <a:r>
              <a:rPr lang="fr-FR" sz="1800" i="1" dirty="0">
                <a:solidFill>
                  <a:srgbClr val="002060"/>
                </a:solidFill>
              </a:rPr>
              <a:t>• </a:t>
            </a:r>
            <a:r>
              <a:rPr lang="fr-FR" sz="1800" b="1" i="1" dirty="0">
                <a:solidFill>
                  <a:srgbClr val="002060"/>
                </a:solidFill>
              </a:rPr>
              <a:t>Approche : </a:t>
            </a:r>
            <a:r>
              <a:rPr lang="fr-FR" sz="2000" i="1" dirty="0">
                <a:solidFill>
                  <a:srgbClr val="002060"/>
                </a:solidFill>
              </a:rPr>
              <a:t>analyse de contenu à grande échelle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des images des rapports RSE</a:t>
            </a:r>
          </a:p>
          <a:p>
            <a:pPr marL="0" indent="0" algn="r">
              <a:buNone/>
            </a:pPr>
            <a:endParaRPr lang="fr-FR" sz="200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fr-FR" sz="90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fr-FR" sz="900" i="1" dirty="0">
              <a:solidFill>
                <a:srgbClr val="002060"/>
              </a:solidFill>
            </a:endParaRPr>
          </a:p>
          <a:p>
            <a:r>
              <a:rPr lang="fr-FR" sz="2000" dirty="0"/>
              <a:t>Environ 22000 images des sites Internet de 24 grandes entreprises européennes + 3600 images sur comptes Twitter </a:t>
            </a:r>
            <a:r>
              <a:rPr lang="fr-FR" sz="2000" dirty="0" err="1"/>
              <a:t>accounts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Double codage manuel sur un échantillon aléatoire de 940 images pour vérifier le codage du logiciel (People / </a:t>
            </a:r>
            <a:r>
              <a:rPr lang="fr-FR" sz="2000" dirty="0" err="1"/>
              <a:t>Planet</a:t>
            </a:r>
            <a:r>
              <a:rPr lang="fr-FR" sz="2000" dirty="0"/>
              <a:t> / Profit)</a:t>
            </a:r>
          </a:p>
          <a:p>
            <a:endParaRPr lang="fr-FR" sz="2000" dirty="0"/>
          </a:p>
          <a:p>
            <a:r>
              <a:rPr lang="fr-FR" sz="2000" dirty="0"/>
              <a:t>Tests statistiques pour la variable ‘sensibilité environnementale du secteur’ et pour le type de media (site web ou Twitter)</a:t>
            </a:r>
          </a:p>
          <a:p>
            <a:pPr marL="0" indent="0">
              <a:buNone/>
            </a:pPr>
            <a:endParaRPr lang="fr-FR" sz="2000" dirty="0"/>
          </a:p>
          <a:p>
            <a:endParaRPr lang="fr-FR" sz="1400" dirty="0"/>
          </a:p>
          <a:p>
            <a:pPr marL="0" indent="0">
              <a:buNone/>
            </a:pPr>
            <a:endParaRPr lang="fr-FR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DBBA6-1FB8-C34D-9C84-36833D88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24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D3A31B-2E2D-D847-90E6-39D4080CEF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2" y="107007"/>
            <a:ext cx="3194331" cy="26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3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60DF0D-F98E-E140-9834-2A22777FF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39" y="476672"/>
            <a:ext cx="8352928" cy="5544616"/>
          </a:xfrm>
        </p:spPr>
        <p:txBody>
          <a:bodyPr/>
          <a:lstStyle/>
          <a:p>
            <a:pPr marL="0" indent="0" algn="r">
              <a:buNone/>
            </a:pPr>
            <a:r>
              <a:rPr lang="fr-FR" sz="2000" b="1" i="1" dirty="0">
                <a:solidFill>
                  <a:srgbClr val="002060"/>
                </a:solidFill>
              </a:rPr>
              <a:t>But : </a:t>
            </a:r>
            <a:r>
              <a:rPr lang="fr-FR" sz="2000" i="1" dirty="0">
                <a:solidFill>
                  <a:srgbClr val="002060"/>
                </a:solidFill>
              </a:rPr>
              <a:t>voir comment la masculinité est représentée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dans les films mettant en scène des managers</a:t>
            </a:r>
          </a:p>
          <a:p>
            <a:pPr marL="0" indent="0" algn="r">
              <a:buNone/>
            </a:pPr>
            <a:r>
              <a:rPr lang="fr-FR" sz="1600" dirty="0"/>
              <a:t>« how </a:t>
            </a:r>
            <a:r>
              <a:rPr lang="fr-FR" sz="1600" dirty="0" err="1"/>
              <a:t>masculinity</a:t>
            </a:r>
            <a:r>
              <a:rPr lang="fr-FR" sz="1600" dirty="0"/>
              <a:t> and management practices are </a:t>
            </a:r>
            <a:r>
              <a:rPr lang="fr-FR" sz="1600" dirty="0" err="1"/>
              <a:t>intertwined</a:t>
            </a:r>
            <a:r>
              <a:rPr lang="fr-FR" sz="1600" dirty="0"/>
              <a:t> </a:t>
            </a:r>
          </a:p>
          <a:p>
            <a:pPr marL="0" indent="0" algn="r">
              <a:buNone/>
            </a:pPr>
            <a:r>
              <a:rPr lang="fr-FR" sz="1600" dirty="0"/>
              <a:t>in </a:t>
            </a:r>
            <a:r>
              <a:rPr lang="fr-FR" sz="1600" dirty="0" err="1"/>
              <a:t>ways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are </a:t>
            </a:r>
            <a:r>
              <a:rPr lang="fr-FR" sz="1600" dirty="0" err="1"/>
              <a:t>often</a:t>
            </a:r>
            <a:r>
              <a:rPr lang="fr-FR" sz="1600" dirty="0"/>
              <a:t> </a:t>
            </a:r>
            <a:r>
              <a:rPr lang="fr-FR" sz="1600" dirty="0" err="1"/>
              <a:t>uncontested</a:t>
            </a:r>
            <a:r>
              <a:rPr lang="fr-FR" sz="1600" dirty="0"/>
              <a:t> or </a:t>
            </a:r>
            <a:r>
              <a:rPr lang="fr-FR" sz="1600" dirty="0" err="1"/>
              <a:t>assumed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‘normal’ »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 </a:t>
            </a:r>
          </a:p>
          <a:p>
            <a:pPr marL="0" indent="0" algn="r">
              <a:buNone/>
            </a:pPr>
            <a:r>
              <a:rPr lang="fr-FR" sz="1800" i="1" dirty="0">
                <a:solidFill>
                  <a:srgbClr val="002060"/>
                </a:solidFill>
              </a:rPr>
              <a:t>• </a:t>
            </a:r>
            <a:r>
              <a:rPr lang="fr-FR" sz="1800" b="1" i="1" dirty="0">
                <a:solidFill>
                  <a:srgbClr val="002060"/>
                </a:solidFill>
              </a:rPr>
              <a:t>Approche : </a:t>
            </a:r>
            <a:r>
              <a:rPr lang="fr-FR" sz="2000" i="1" dirty="0">
                <a:solidFill>
                  <a:srgbClr val="002060"/>
                </a:solidFill>
              </a:rPr>
              <a:t>analyse de discours appliquées aux films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(‘</a:t>
            </a:r>
            <a:r>
              <a:rPr lang="fr-FR" sz="2000" i="1" dirty="0" err="1">
                <a:solidFill>
                  <a:srgbClr val="002060"/>
                </a:solidFill>
              </a:rPr>
              <a:t>saying</a:t>
            </a:r>
            <a:r>
              <a:rPr lang="fr-FR" sz="2000" i="1" dirty="0">
                <a:solidFill>
                  <a:srgbClr val="002060"/>
                </a:solidFill>
              </a:rPr>
              <a:t> and </a:t>
            </a:r>
            <a:r>
              <a:rPr lang="fr-FR" sz="2000" i="1" dirty="0" err="1">
                <a:solidFill>
                  <a:srgbClr val="002060"/>
                </a:solidFill>
              </a:rPr>
              <a:t>doing</a:t>
            </a:r>
            <a:r>
              <a:rPr lang="fr-FR" sz="2000" i="1" dirty="0">
                <a:solidFill>
                  <a:srgbClr val="002060"/>
                </a:solidFill>
              </a:rPr>
              <a:t> of </a:t>
            </a:r>
            <a:r>
              <a:rPr lang="fr-FR" sz="2000" i="1" dirty="0" err="1">
                <a:solidFill>
                  <a:srgbClr val="002060"/>
                </a:solidFill>
              </a:rPr>
              <a:t>gender</a:t>
            </a:r>
            <a:r>
              <a:rPr lang="fr-FR" sz="2000" i="1" dirty="0">
                <a:solidFill>
                  <a:srgbClr val="002060"/>
                </a:solidFill>
              </a:rPr>
              <a:t>’)</a:t>
            </a:r>
          </a:p>
          <a:p>
            <a:pPr marL="0" indent="0" algn="r">
              <a:buNone/>
            </a:pPr>
            <a:endParaRPr lang="fr-FR" sz="900" i="1" dirty="0">
              <a:solidFill>
                <a:srgbClr val="002060"/>
              </a:solidFill>
            </a:endParaRPr>
          </a:p>
          <a:p>
            <a:r>
              <a:rPr lang="fr-FR" sz="2000" dirty="0"/>
              <a:t>Les films sont vus comme des </a:t>
            </a:r>
            <a:r>
              <a:rPr lang="fr-FR" sz="2000" i="1" dirty="0"/>
              <a:t>textes </a:t>
            </a:r>
            <a:r>
              <a:rPr lang="fr-FR" sz="2000" dirty="0"/>
              <a:t>ou des narrations visuelles</a:t>
            </a:r>
            <a:r>
              <a:rPr lang="fr-FR" sz="2000" i="1" dirty="0"/>
              <a:t> </a:t>
            </a:r>
            <a:r>
              <a:rPr lang="fr-FR" sz="1800" dirty="0"/>
              <a:t>(‘texte’ au sens large de Barthes —&gt; production de sens par les différents acteurs du texte)</a:t>
            </a:r>
          </a:p>
          <a:p>
            <a:endParaRPr lang="fr-FR" sz="900" dirty="0"/>
          </a:p>
          <a:p>
            <a:r>
              <a:rPr lang="fr-FR" sz="2000" dirty="0"/>
              <a:t>8 films sont retenus pour l’analyse, en 5 étapes :</a:t>
            </a:r>
          </a:p>
          <a:p>
            <a:pPr marL="0" indent="0">
              <a:buNone/>
            </a:pPr>
            <a:r>
              <a:rPr lang="fr-FR" sz="1600" dirty="0"/>
              <a:t>(</a:t>
            </a:r>
            <a:r>
              <a:rPr lang="fr-FR" sz="1600" dirty="0">
                <a:solidFill>
                  <a:srgbClr val="002060"/>
                </a:solidFill>
              </a:rPr>
              <a:t>1) Plusieurs visionnages des films avec prise de notes sur la structure narrative structure. 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2060"/>
                </a:solidFill>
              </a:rPr>
              <a:t>(2) Lecture critique avec retranscription de citations. 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2060"/>
                </a:solidFill>
              </a:rPr>
              <a:t>(3) Analyse de l’imagerie visuelle </a:t>
            </a:r>
            <a:r>
              <a:rPr lang="fr-FR" sz="1600" i="1" dirty="0">
                <a:solidFill>
                  <a:srgbClr val="002060"/>
                </a:solidFill>
              </a:rPr>
              <a:t>autour du langage </a:t>
            </a:r>
            <a:r>
              <a:rPr lang="fr-FR" sz="1600" dirty="0">
                <a:solidFill>
                  <a:srgbClr val="002060"/>
                </a:solidFill>
              </a:rPr>
              <a:t>(habillement, décor, mouvements dans l’espace, signes de statut social, etc. )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2060"/>
                </a:solidFill>
              </a:rPr>
              <a:t>(4) ‘</a:t>
            </a:r>
            <a:r>
              <a:rPr lang="fr-FR" sz="1600" dirty="0" err="1">
                <a:solidFill>
                  <a:srgbClr val="002060"/>
                </a:solidFill>
              </a:rPr>
              <a:t>Thick</a:t>
            </a:r>
            <a:r>
              <a:rPr lang="fr-FR" sz="1600" dirty="0">
                <a:solidFill>
                  <a:srgbClr val="002060"/>
                </a:solidFill>
              </a:rPr>
              <a:t> descriptions’ (</a:t>
            </a:r>
            <a:r>
              <a:rPr lang="fr-FR" sz="1600" dirty="0" err="1">
                <a:solidFill>
                  <a:srgbClr val="002060"/>
                </a:solidFill>
              </a:rPr>
              <a:t>Geertz</a:t>
            </a:r>
            <a:r>
              <a:rPr lang="fr-FR" sz="1600" dirty="0">
                <a:solidFill>
                  <a:srgbClr val="002060"/>
                </a:solidFill>
              </a:rPr>
              <a:t>, 1973) des managers et de leurs pratiques 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2060"/>
                </a:solidFill>
              </a:rPr>
              <a:t>(5) Codage ouvert pour repérer les thèmes communs et analyse croisée pour repérer des images communes à plusieurs fils</a:t>
            </a:r>
          </a:p>
          <a:p>
            <a:pPr marL="0" indent="0">
              <a:buNone/>
            </a:pPr>
            <a:endParaRPr lang="fr-FR" sz="2000" dirty="0"/>
          </a:p>
          <a:p>
            <a:endParaRPr lang="fr-FR" sz="1400" dirty="0"/>
          </a:p>
          <a:p>
            <a:pPr marL="0" indent="0">
              <a:buNone/>
            </a:pPr>
            <a:endParaRPr lang="fr-FR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DBBA6-1FB8-C34D-9C84-36833D88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9BF9E3-B100-C74D-97A4-8FEA2CD77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3394"/>
            <a:ext cx="7425571" cy="59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1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60DF0D-F98E-E140-9834-2A22777FF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33" y="191368"/>
            <a:ext cx="8867523" cy="5744752"/>
          </a:xfrm>
        </p:spPr>
        <p:txBody>
          <a:bodyPr/>
          <a:lstStyle/>
          <a:p>
            <a:pPr marL="0" indent="0" algn="r">
              <a:buNone/>
            </a:pPr>
            <a:r>
              <a:rPr lang="fr-FR" sz="2000" b="1" i="1" dirty="0">
                <a:solidFill>
                  <a:srgbClr val="002060"/>
                </a:solidFill>
              </a:rPr>
              <a:t>But : </a:t>
            </a:r>
            <a:r>
              <a:rPr lang="fr-FR" sz="2000" i="1" dirty="0">
                <a:solidFill>
                  <a:srgbClr val="002060"/>
                </a:solidFill>
              </a:rPr>
              <a:t>analyser les effets des visuels des rapports RSE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sur la facilité de traitement des investisseurs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et leur niveau perçu d’hypocrisie 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• </a:t>
            </a:r>
            <a:r>
              <a:rPr lang="fr-FR" sz="2000" b="1" i="1" dirty="0">
                <a:solidFill>
                  <a:srgbClr val="002060"/>
                </a:solidFill>
              </a:rPr>
              <a:t>Approche </a:t>
            </a:r>
            <a:r>
              <a:rPr lang="fr-FR" sz="2000" i="1" dirty="0">
                <a:solidFill>
                  <a:srgbClr val="002060"/>
                </a:solidFill>
              </a:rPr>
              <a:t>: quanti-</a:t>
            </a:r>
            <a:r>
              <a:rPr lang="fr-FR" sz="2000" i="1" dirty="0" err="1">
                <a:solidFill>
                  <a:srgbClr val="002060"/>
                </a:solidFill>
              </a:rPr>
              <a:t>quali</a:t>
            </a:r>
            <a:r>
              <a:rPr lang="fr-FR" sz="2000" i="1" dirty="0">
                <a:solidFill>
                  <a:srgbClr val="002060"/>
                </a:solidFill>
              </a:rPr>
              <a:t>, avec analyse de contenu visuelle</a:t>
            </a:r>
          </a:p>
          <a:p>
            <a:pPr marL="0" indent="0" algn="r">
              <a:buNone/>
            </a:pPr>
            <a:r>
              <a:rPr lang="fr-FR" sz="2000" i="1" dirty="0">
                <a:solidFill>
                  <a:srgbClr val="002060"/>
                </a:solidFill>
              </a:rPr>
              <a:t>et expérimentation </a:t>
            </a:r>
          </a:p>
          <a:p>
            <a:pPr marL="0" indent="0" algn="r">
              <a:buNone/>
            </a:pPr>
            <a:endParaRPr lang="fr-FR" sz="200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fr-FR" sz="9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• Analyse exploratoire qualitative :           —&gt;</a:t>
            </a:r>
          </a:p>
          <a:p>
            <a:pPr marL="0" indent="0">
              <a:buNone/>
            </a:pPr>
            <a:r>
              <a:rPr lang="fr-FR" sz="1800" dirty="0"/>
              <a:t>4 éléments (</a:t>
            </a:r>
            <a:r>
              <a:rPr lang="fr-FR" sz="1800" i="1" dirty="0"/>
              <a:t>content / </a:t>
            </a:r>
            <a:r>
              <a:rPr lang="fr-FR" sz="1800" i="1" dirty="0" err="1"/>
              <a:t>cues</a:t>
            </a:r>
            <a:r>
              <a:rPr lang="fr-FR" sz="1800" i="1" dirty="0"/>
              <a:t> / </a:t>
            </a:r>
            <a:r>
              <a:rPr lang="fr-FR" sz="1800" i="1" dirty="0" err="1"/>
              <a:t>intent</a:t>
            </a:r>
            <a:r>
              <a:rPr lang="fr-FR" sz="1800" i="1" dirty="0"/>
              <a:t> / values)</a:t>
            </a:r>
          </a:p>
          <a:p>
            <a:pPr marL="0" indent="0">
              <a:buNone/>
            </a:pPr>
            <a:r>
              <a:rPr lang="fr-FR" sz="1800" dirty="0"/>
              <a:t>                 </a:t>
            </a:r>
          </a:p>
          <a:p>
            <a:pPr marL="0" indent="0">
              <a:buNone/>
            </a:pPr>
            <a:r>
              <a:rPr lang="fr-FR" sz="1800" dirty="0"/>
              <a:t>• Puis codage des 112 rapports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• Puis expérimentation auprès de 134 investisseurs</a:t>
            </a:r>
          </a:p>
          <a:p>
            <a:pPr marL="0" indent="0">
              <a:buNone/>
            </a:pPr>
            <a:r>
              <a:rPr lang="fr-FR" sz="1800" dirty="0"/>
              <a:t>	- nombre modéré d’images</a:t>
            </a:r>
          </a:p>
          <a:p>
            <a:pPr marL="0" indent="0">
              <a:buNone/>
            </a:pPr>
            <a:r>
              <a:rPr lang="fr-FR" sz="1800" dirty="0"/>
              <a:t>	- grand nombre d’images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DBBA6-1FB8-C34D-9C84-36833D88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26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BED485-9C1A-EC4E-809B-B170B1CA36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3" y="188640"/>
            <a:ext cx="2823445" cy="23762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767D2F-7967-F846-A7A5-1DB63B110F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49" y="188640"/>
            <a:ext cx="7489973" cy="30042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4731A3-2063-F849-A497-18FE55DAA2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7" y="1608686"/>
            <a:ext cx="5121301" cy="302227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2C606DC-7907-554D-8AA9-670505E55899}"/>
              </a:ext>
            </a:extLst>
          </p:cNvPr>
          <p:cNvSpPr/>
          <p:nvPr/>
        </p:nvSpPr>
        <p:spPr>
          <a:xfrm>
            <a:off x="3804980" y="2760812"/>
            <a:ext cx="100130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694BC9-CE28-8047-883B-833508C802B5}"/>
              </a:ext>
            </a:extLst>
          </p:cNvPr>
          <p:cNvSpPr/>
          <p:nvPr/>
        </p:nvSpPr>
        <p:spPr>
          <a:xfrm>
            <a:off x="4572000" y="3052198"/>
            <a:ext cx="4435582" cy="22152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18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3600" b="1" dirty="0">
                <a:solidFill>
                  <a:srgbClr val="00B0F0"/>
                </a:solidFill>
              </a:rPr>
              <a:t>(b) </a:t>
            </a:r>
            <a:r>
              <a:rPr lang="fr-FR" sz="3600" b="1" dirty="0">
                <a:solidFill>
                  <a:srgbClr val="002060"/>
                </a:solidFill>
              </a:rPr>
              <a:t>Démarche d’</a:t>
            </a:r>
            <a:r>
              <a:rPr lang="fr-FR" sz="3600" b="1" dirty="0" err="1">
                <a:solidFill>
                  <a:srgbClr val="002060"/>
                </a:solidFill>
              </a:rPr>
              <a:t>élicitation</a:t>
            </a:r>
            <a:r>
              <a:rPr lang="fr-FR" sz="3600" b="1" dirty="0">
                <a:solidFill>
                  <a:srgbClr val="002060"/>
                </a:solidFill>
              </a:rPr>
              <a:t> d’un visuel produit pendant la recherche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E94BE7-FF45-5147-897D-3A92CC6A119D}"/>
              </a:ext>
            </a:extLst>
          </p:cNvPr>
          <p:cNvSpPr txBox="1"/>
          <p:nvPr/>
        </p:nvSpPr>
        <p:spPr>
          <a:xfrm>
            <a:off x="457200" y="1381168"/>
            <a:ext cx="84559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• </a:t>
            </a:r>
            <a:r>
              <a:rPr lang="fr-FR" sz="2800" b="1" dirty="0">
                <a:solidFill>
                  <a:srgbClr val="002060"/>
                </a:solidFill>
              </a:rPr>
              <a:t>Photo-</a:t>
            </a:r>
            <a:r>
              <a:rPr lang="fr-FR" sz="2800" dirty="0" err="1">
                <a:solidFill>
                  <a:srgbClr val="002060"/>
                </a:solidFill>
              </a:rPr>
              <a:t>élicitation</a:t>
            </a:r>
            <a:endParaRPr lang="fr-FR" sz="2800" dirty="0">
              <a:solidFill>
                <a:srgbClr val="002060"/>
              </a:solidFill>
            </a:endParaRPr>
          </a:p>
          <a:p>
            <a:pPr algn="r"/>
            <a:r>
              <a:rPr lang="fr-FR" sz="2000" i="1" dirty="0"/>
              <a:t>—&gt; Cassell et al., 2016 : analyse des expériences de « </a:t>
            </a:r>
            <a:r>
              <a:rPr lang="fr-FR" sz="2000" i="1" dirty="0" err="1"/>
              <a:t>work</a:t>
            </a:r>
            <a:r>
              <a:rPr lang="fr-FR" sz="2000" i="1" dirty="0"/>
              <a:t>-life balance »  </a:t>
            </a:r>
          </a:p>
          <a:p>
            <a:pPr algn="r"/>
            <a:endParaRPr lang="fr-FR" i="1" dirty="0"/>
          </a:p>
          <a:p>
            <a:pPr algn="r"/>
            <a:endParaRPr lang="fr-FR" sz="2000" i="1" dirty="0"/>
          </a:p>
          <a:p>
            <a:r>
              <a:rPr lang="fr-FR" sz="2800" dirty="0">
                <a:solidFill>
                  <a:srgbClr val="002060"/>
                </a:solidFill>
              </a:rPr>
              <a:t>• </a:t>
            </a:r>
            <a:r>
              <a:rPr lang="fr-FR" sz="2800" b="1" dirty="0">
                <a:solidFill>
                  <a:srgbClr val="002060"/>
                </a:solidFill>
              </a:rPr>
              <a:t>Film-</a:t>
            </a:r>
            <a:r>
              <a:rPr lang="fr-FR" sz="2800" dirty="0" err="1">
                <a:solidFill>
                  <a:srgbClr val="002060"/>
                </a:solidFill>
              </a:rPr>
              <a:t>élicitation</a:t>
            </a:r>
            <a:endParaRPr lang="fr-FR" sz="2800" dirty="0">
              <a:solidFill>
                <a:srgbClr val="002060"/>
              </a:solidFill>
            </a:endParaRPr>
          </a:p>
          <a:p>
            <a:pPr algn="r"/>
            <a:r>
              <a:rPr lang="fr-FR" sz="2000" i="1" dirty="0">
                <a:hlinkClick r:id="rId2" tooltip="Article"/>
              </a:rPr>
              <a:t>—&gt;article</a:t>
            </a:r>
            <a:r>
              <a:rPr lang="fr-FR" sz="2000" i="1" dirty="0"/>
              <a:t> </a:t>
            </a:r>
            <a:r>
              <a:rPr lang="fr-FR" sz="2000" i="1" dirty="0" err="1"/>
              <a:t>Skjælaaen</a:t>
            </a:r>
            <a:r>
              <a:rPr lang="fr-FR" sz="2000" i="1" dirty="0"/>
              <a:t> et al., </a:t>
            </a:r>
            <a:r>
              <a:rPr lang="fr-FR" sz="2000" dirty="0" err="1"/>
              <a:t>Jal</a:t>
            </a:r>
            <a:r>
              <a:rPr lang="fr-FR" sz="2000" dirty="0"/>
              <a:t> of </a:t>
            </a:r>
            <a:r>
              <a:rPr lang="fr-FR" sz="2000" dirty="0" err="1"/>
              <a:t>Mgt</a:t>
            </a:r>
            <a:r>
              <a:rPr lang="fr-FR" sz="2000" dirty="0"/>
              <a:t> </a:t>
            </a:r>
            <a:r>
              <a:rPr lang="fr-FR" sz="2000" dirty="0" err="1"/>
              <a:t>Inquiry</a:t>
            </a:r>
            <a:r>
              <a:rPr lang="fr-FR" sz="2000" i="1" dirty="0"/>
              <a:t>, 2020 :</a:t>
            </a:r>
          </a:p>
          <a:p>
            <a:pPr algn="r"/>
            <a:r>
              <a:rPr lang="fr-FR" sz="2000" i="1" dirty="0"/>
              <a:t> étude des pratiques organisationnelles au sein d’un gros cabinet d’architectes par une ‘collaborative film-</a:t>
            </a:r>
            <a:r>
              <a:rPr lang="fr-FR" sz="2000" i="1" dirty="0" err="1"/>
              <a:t>elicitation</a:t>
            </a:r>
            <a:r>
              <a:rPr lang="fr-FR" sz="2000" i="1" dirty="0"/>
              <a:t>’</a:t>
            </a:r>
          </a:p>
          <a:p>
            <a:pPr algn="r"/>
            <a:endParaRPr lang="fr-FR" sz="2000" i="1" dirty="0"/>
          </a:p>
          <a:p>
            <a:pPr algn="r"/>
            <a:endParaRPr lang="fr-FR" sz="2000" i="1" dirty="0"/>
          </a:p>
          <a:p>
            <a:r>
              <a:rPr lang="fr-FR" sz="2800" dirty="0">
                <a:solidFill>
                  <a:srgbClr val="002060"/>
                </a:solidFill>
              </a:rPr>
              <a:t>• </a:t>
            </a:r>
            <a:r>
              <a:rPr lang="fr-FR" sz="2800" b="1" dirty="0">
                <a:solidFill>
                  <a:srgbClr val="002060"/>
                </a:solidFill>
              </a:rPr>
              <a:t>Dessin</a:t>
            </a:r>
            <a:r>
              <a:rPr lang="fr-FR" sz="2800" dirty="0">
                <a:solidFill>
                  <a:srgbClr val="002060"/>
                </a:solidFill>
              </a:rPr>
              <a:t>-</a:t>
            </a:r>
            <a:r>
              <a:rPr lang="fr-FR" sz="2800" dirty="0" err="1">
                <a:solidFill>
                  <a:srgbClr val="002060"/>
                </a:solidFill>
              </a:rPr>
              <a:t>élicitation</a:t>
            </a:r>
            <a:endParaRPr lang="fr-FR" sz="2800" dirty="0">
              <a:solidFill>
                <a:srgbClr val="002060"/>
              </a:solidFill>
            </a:endParaRPr>
          </a:p>
          <a:p>
            <a:pPr algn="r"/>
            <a:r>
              <a:rPr lang="fr-FR" sz="2000" i="1" dirty="0"/>
              <a:t>—&gt; </a:t>
            </a:r>
            <a:r>
              <a:rPr lang="fr-FR" sz="2000" i="1" dirty="0">
                <a:hlinkClick r:id="rId3"/>
              </a:rPr>
              <a:t>article</a:t>
            </a:r>
            <a:r>
              <a:rPr lang="fr-FR" sz="2000" i="1" dirty="0"/>
              <a:t> Renaud </a:t>
            </a:r>
            <a:r>
              <a:rPr lang="fr-FR" sz="2000" i="1" dirty="0" err="1"/>
              <a:t>t</a:t>
            </a:r>
            <a:r>
              <a:rPr lang="fr-FR" sz="2000" i="1" dirty="0"/>
              <a:t> al., </a:t>
            </a:r>
            <a:r>
              <a:rPr lang="fr-FR" sz="2000" dirty="0" err="1"/>
              <a:t>Jal</a:t>
            </a:r>
            <a:r>
              <a:rPr lang="fr-FR" sz="2000" dirty="0"/>
              <a:t> of </a:t>
            </a:r>
            <a:r>
              <a:rPr lang="fr-FR" sz="2000" dirty="0" err="1"/>
              <a:t>Applied</a:t>
            </a:r>
            <a:r>
              <a:rPr lang="fr-FR" sz="2000" dirty="0"/>
              <a:t> </a:t>
            </a:r>
            <a:r>
              <a:rPr lang="fr-FR" sz="2000" dirty="0" err="1"/>
              <a:t>Behv</a:t>
            </a:r>
            <a:r>
              <a:rPr lang="fr-FR" sz="2000" dirty="0"/>
              <a:t>. Science</a:t>
            </a:r>
            <a:r>
              <a:rPr lang="fr-FR" sz="2000" i="1" dirty="0"/>
              <a:t>, 2021 : processus d’</a:t>
            </a:r>
            <a:r>
              <a:rPr lang="fr-FR" sz="2000" i="1" dirty="0" err="1"/>
              <a:t>élicitation</a:t>
            </a:r>
            <a:r>
              <a:rPr lang="fr-FR" sz="2000" i="1" dirty="0"/>
              <a:t> à partir de dessins produits en période de changement 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</a:rPr>
              <a:t>[3 processus d’</a:t>
            </a:r>
            <a:r>
              <a:rPr lang="fr-FR" sz="2000" dirty="0" err="1">
                <a:solidFill>
                  <a:srgbClr val="0070C0"/>
                </a:solidFill>
              </a:rPr>
              <a:t>élicitation</a:t>
            </a:r>
            <a:r>
              <a:rPr lang="fr-FR" sz="2000" dirty="0">
                <a:solidFill>
                  <a:srgbClr val="0070C0"/>
                </a:solidFill>
              </a:rPr>
              <a:t> : </a:t>
            </a:r>
            <a:r>
              <a:rPr lang="fr-FR" sz="2000" i="1" dirty="0" err="1">
                <a:solidFill>
                  <a:srgbClr val="0070C0"/>
                </a:solidFill>
              </a:rPr>
              <a:t>contextualizing</a:t>
            </a:r>
            <a:r>
              <a:rPr lang="fr-FR" sz="2000" i="1" dirty="0">
                <a:solidFill>
                  <a:srgbClr val="0070C0"/>
                </a:solidFill>
              </a:rPr>
              <a:t> ; </a:t>
            </a:r>
            <a:r>
              <a:rPr lang="fr-FR" sz="2000" i="1" dirty="0" err="1">
                <a:solidFill>
                  <a:srgbClr val="0070C0"/>
                </a:solidFill>
              </a:rPr>
              <a:t>focusing</a:t>
            </a:r>
            <a:r>
              <a:rPr lang="fr-FR" sz="2000" i="1" dirty="0">
                <a:solidFill>
                  <a:srgbClr val="0070C0"/>
                </a:solidFill>
              </a:rPr>
              <a:t> ; </a:t>
            </a:r>
            <a:r>
              <a:rPr lang="fr-FR" sz="2000" i="1" dirty="0" err="1">
                <a:solidFill>
                  <a:srgbClr val="0070C0"/>
                </a:solidFill>
              </a:rPr>
              <a:t>exemplifying</a:t>
            </a:r>
            <a:r>
              <a:rPr lang="fr-FR" sz="2000" i="1" dirty="0">
                <a:solidFill>
                  <a:srgbClr val="0070C0"/>
                </a:solidFill>
              </a:rPr>
              <a:t> ; </a:t>
            </a:r>
            <a:r>
              <a:rPr lang="fr-FR" sz="2000" i="1" dirty="0" err="1">
                <a:solidFill>
                  <a:srgbClr val="0070C0"/>
                </a:solidFill>
              </a:rPr>
              <a:t>reflecting</a:t>
            </a:r>
            <a:r>
              <a:rPr lang="fr-FR" sz="2000" dirty="0">
                <a:solidFill>
                  <a:srgbClr val="0070C0"/>
                </a:solidFill>
              </a:rPr>
              <a:t>]*</a:t>
            </a:r>
          </a:p>
          <a:p>
            <a:pPr algn="r"/>
            <a:endParaRPr lang="fr-FR" sz="2000" dirty="0">
              <a:solidFill>
                <a:srgbClr val="0070C0"/>
              </a:solidFill>
            </a:endParaRPr>
          </a:p>
          <a:p>
            <a:endParaRPr lang="fr-FR" dirty="0"/>
          </a:p>
          <a:p>
            <a:r>
              <a:rPr lang="fr-FR" dirty="0"/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8028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5CA852-2BA2-26A5-2A37-DC7EA26B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46" y="941954"/>
            <a:ext cx="7128792" cy="5938696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AFB909A9-BE11-482F-8707-46A9012A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42" y="116632"/>
            <a:ext cx="8229600" cy="1143000"/>
          </a:xfrm>
        </p:spPr>
        <p:txBody>
          <a:bodyPr/>
          <a:lstStyle/>
          <a:p>
            <a:pPr algn="r"/>
            <a:r>
              <a:rPr lang="fr-FR" sz="2400" b="1" i="1" dirty="0" err="1"/>
              <a:t>Skjælaaen</a:t>
            </a:r>
            <a:r>
              <a:rPr lang="fr-FR" sz="2400" b="1" i="1" dirty="0"/>
              <a:t> et al., 2020 </a:t>
            </a:r>
            <a:r>
              <a:rPr lang="fr-FR" sz="2400" i="1" dirty="0"/>
              <a:t>:</a:t>
            </a:r>
            <a:r>
              <a:rPr lang="fr-FR" sz="1800" i="1" dirty="0"/>
              <a:t>étude des pratiques organisationnelles au sein d’un gros cabinet d’architectes par une ‘collaborative film-</a:t>
            </a:r>
            <a:r>
              <a:rPr lang="fr-FR" sz="1800" i="1" dirty="0" err="1"/>
              <a:t>elicitation</a:t>
            </a:r>
            <a:r>
              <a:rPr lang="fr-FR" sz="1800" i="1" dirty="0"/>
              <a:t>’</a:t>
            </a:r>
            <a:br>
              <a:rPr lang="fr-FR" sz="1800" i="1" dirty="0"/>
            </a:br>
            <a:br>
              <a:rPr lang="fr-FR" sz="1800" i="1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38293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FB909A9-BE11-482F-8707-46A9012A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42" y="116632"/>
            <a:ext cx="8229600" cy="1143000"/>
          </a:xfrm>
        </p:spPr>
        <p:txBody>
          <a:bodyPr/>
          <a:lstStyle/>
          <a:p>
            <a:pPr algn="r"/>
            <a:r>
              <a:rPr lang="fr-FR" sz="2400" b="1" i="1" dirty="0" err="1"/>
              <a:t>Skjælaaen</a:t>
            </a:r>
            <a:r>
              <a:rPr lang="fr-FR" sz="2400" b="1" i="1" dirty="0"/>
              <a:t> et al., 2020 </a:t>
            </a:r>
            <a:r>
              <a:rPr lang="fr-FR" sz="2400" i="1" dirty="0"/>
              <a:t>:</a:t>
            </a:r>
            <a:r>
              <a:rPr lang="fr-FR" sz="1800" i="1" dirty="0"/>
              <a:t>étude des pratiques organisationnelles au sein d’un gros cabinet d’architectes par une ‘collaborative film-</a:t>
            </a:r>
            <a:r>
              <a:rPr lang="fr-FR" sz="1800" i="1" dirty="0" err="1"/>
              <a:t>elicitation</a:t>
            </a:r>
            <a:r>
              <a:rPr lang="fr-FR" sz="1800" i="1" dirty="0"/>
              <a:t>’</a:t>
            </a:r>
            <a:br>
              <a:rPr lang="fr-FR" sz="1800" i="1" dirty="0"/>
            </a:br>
            <a:br>
              <a:rPr lang="fr-FR" sz="1800" i="1" dirty="0"/>
            </a:b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0E94D2-DC9D-AD1F-CB26-C789FB63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67" y="1241309"/>
            <a:ext cx="8229600" cy="53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1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7DF7B0-0CCF-EE44-8C54-F2E75C4E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817B84-9804-CC40-951A-93C80E22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85" y="0"/>
            <a:ext cx="7685029" cy="37291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2B150D-C911-FC4A-8854-D342B9248A29}"/>
              </a:ext>
            </a:extLst>
          </p:cNvPr>
          <p:cNvSpPr txBox="1"/>
          <p:nvPr/>
        </p:nvSpPr>
        <p:spPr>
          <a:xfrm flipH="1">
            <a:off x="1099880" y="4149080"/>
            <a:ext cx="6740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</a:rPr>
              <a:t>Une analyse de + de 4500 photos publiées dans 2 grands journaux Finlandais du 1</a:t>
            </a:r>
            <a:r>
              <a:rPr lang="fr-FR" sz="2000" baseline="30000" dirty="0">
                <a:solidFill>
                  <a:srgbClr val="002060"/>
                </a:solidFill>
              </a:rPr>
              <a:t>er</a:t>
            </a:r>
            <a:r>
              <a:rPr lang="fr-FR" sz="2000" dirty="0">
                <a:solidFill>
                  <a:srgbClr val="002060"/>
                </a:solidFill>
              </a:rPr>
              <a:t> Janvier au 31 Août 2020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400" i="1" dirty="0">
                <a:solidFill>
                  <a:srgbClr val="002060"/>
                </a:solidFill>
              </a:rPr>
              <a:t>Les jeunes, de « vilains insouciants » </a:t>
            </a:r>
          </a:p>
          <a:p>
            <a:pPr algn="ctr"/>
            <a:r>
              <a:rPr lang="fr-FR" sz="2400" i="1" dirty="0">
                <a:solidFill>
                  <a:srgbClr val="002060"/>
                </a:solidFill>
              </a:rPr>
              <a:t>Les adultes, des « héros » </a:t>
            </a:r>
          </a:p>
          <a:p>
            <a:pPr algn="ctr"/>
            <a:r>
              <a:rPr lang="fr-FR" sz="2400" i="1" dirty="0">
                <a:solidFill>
                  <a:srgbClr val="002060"/>
                </a:solidFill>
              </a:rPr>
              <a:t>Les personnes âgées, des « victimes »  </a:t>
            </a:r>
          </a:p>
        </p:txBody>
      </p:sp>
    </p:spTree>
    <p:extLst>
      <p:ext uri="{BB962C8B-B14F-4D97-AF65-F5344CB8AC3E}">
        <p14:creationId xmlns:p14="http://schemas.microsoft.com/office/powerpoint/2010/main" val="1228698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FB909A9-BE11-482F-8707-46A9012A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42" y="116632"/>
            <a:ext cx="8229600" cy="1143000"/>
          </a:xfrm>
        </p:spPr>
        <p:txBody>
          <a:bodyPr/>
          <a:lstStyle/>
          <a:p>
            <a:pPr algn="r"/>
            <a:r>
              <a:rPr lang="fr-FR" sz="2400" b="1" i="1" dirty="0" err="1"/>
              <a:t>Skjælaaen</a:t>
            </a:r>
            <a:r>
              <a:rPr lang="fr-FR" sz="2400" b="1" i="1" dirty="0"/>
              <a:t> et al., 2020 </a:t>
            </a:r>
            <a:r>
              <a:rPr lang="fr-FR" sz="2400" i="1" dirty="0"/>
              <a:t>:</a:t>
            </a:r>
            <a:r>
              <a:rPr lang="fr-FR" sz="1800" i="1" dirty="0"/>
              <a:t>étude des pratiques organisationnelles au sein d’un gros cabinet d’architectes par une ‘collaborative film-</a:t>
            </a:r>
            <a:r>
              <a:rPr lang="fr-FR" sz="1800" i="1" dirty="0" err="1"/>
              <a:t>elicitation</a:t>
            </a:r>
            <a:r>
              <a:rPr lang="fr-FR" sz="1800" i="1" dirty="0"/>
              <a:t>’</a:t>
            </a:r>
            <a:br>
              <a:rPr lang="fr-FR" sz="1800" i="1" dirty="0"/>
            </a:br>
            <a:br>
              <a:rPr lang="fr-FR" sz="1800" i="1" dirty="0"/>
            </a:b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8BEF28-F9C4-DDB3-34AF-13E2157A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89453"/>
            <a:ext cx="6847160" cy="59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DAB5AB-6C64-664F-8ECB-D954417B0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58953" y="-1348765"/>
            <a:ext cx="6426093" cy="933602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06555-A1B6-F541-9065-DE642EF7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DE22D7-6DB5-EA4B-8151-E03A60ED93B5}"/>
              </a:ext>
            </a:extLst>
          </p:cNvPr>
          <p:cNvSpPr txBox="1"/>
          <p:nvPr/>
        </p:nvSpPr>
        <p:spPr>
          <a:xfrm>
            <a:off x="3473681" y="6350872"/>
            <a:ext cx="2801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Source : Renaud et al.,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A8E5C3-406D-5B46-8485-28F86A713DDF}"/>
              </a:ext>
            </a:extLst>
          </p:cNvPr>
          <p:cNvSpPr txBox="1"/>
          <p:nvPr/>
        </p:nvSpPr>
        <p:spPr>
          <a:xfrm>
            <a:off x="-233595" y="137797"/>
            <a:ext cx="467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b="1" dirty="0">
                <a:solidFill>
                  <a:srgbClr val="0070C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1918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06555-A1B6-F541-9065-DE642EF7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DE22D7-6DB5-EA4B-8151-E03A60ED93B5}"/>
              </a:ext>
            </a:extLst>
          </p:cNvPr>
          <p:cNvSpPr txBox="1"/>
          <p:nvPr/>
        </p:nvSpPr>
        <p:spPr>
          <a:xfrm>
            <a:off x="3473681" y="6350872"/>
            <a:ext cx="260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Source : Boch, </a:t>
            </a:r>
            <a:r>
              <a:rPr lang="fr-FR" i="1" dirty="0">
                <a:solidFill>
                  <a:srgbClr val="0070C0"/>
                </a:solidFill>
              </a:rPr>
              <a:t>RAM</a:t>
            </a:r>
            <a:r>
              <a:rPr lang="fr-FR" dirty="0">
                <a:solidFill>
                  <a:srgbClr val="0070C0"/>
                </a:solidFill>
              </a:rPr>
              <a:t>, 2022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51E4B2-08D9-C321-1C65-8645A1D9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88013" y="-1067156"/>
            <a:ext cx="6256007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68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91316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rgbClr val="00B0F0"/>
                </a:solidFill>
              </a:rPr>
              <a:t>(c) </a:t>
            </a:r>
            <a:r>
              <a:rPr lang="fr-FR" sz="3600" b="1" dirty="0">
                <a:solidFill>
                  <a:srgbClr val="002060"/>
                </a:solidFill>
              </a:rPr>
              <a:t>Les visuels pour rendre compte de la recherche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192" y="1554144"/>
            <a:ext cx="8712967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 Rendre compte d’une construction conceptuelle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 Rendre compte d’éléments de méthode</a:t>
            </a:r>
            <a:endParaRPr lang="fr-FR" sz="2400" i="1" dirty="0"/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 Rendre compte des données de terrain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 Rendre compte des résultats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2060"/>
                </a:solidFill>
              </a:rPr>
              <a:t>• Communiquer / diffuser la recherche</a:t>
            </a:r>
          </a:p>
          <a:p>
            <a:pPr marL="0" indent="0">
              <a:buNone/>
            </a:pPr>
            <a:endParaRPr lang="fr-FR" sz="28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800" i="1" dirty="0"/>
              <a:t>—&gt; photos, diagrammes, modèles, tableaux, figures, etc.  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43439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D512F2-30CA-634A-A4F0-526FCDA7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3B36D3-77A0-9A44-8505-9AD8BF3F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19"/>
            <a:ext cx="9144000" cy="65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50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2C13A5-ECFD-B04C-AE59-703875FB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DB0C3D-7E90-8549-AE9A-93E3D6655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184"/>
            <a:ext cx="9144000" cy="49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31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8DF7F6-1DB7-2300-F502-0A76E770A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08" y="111547"/>
            <a:ext cx="6984776" cy="394477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55D03E-871B-56D7-B71D-1A845B84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9BDAA2-B13B-4EBA-A48B-BCFC41A3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39453"/>
            <a:ext cx="7827044" cy="28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7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63BBF8-11F8-474F-9079-CB3473C5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23F55F-FF2E-CF40-B31A-74D628E8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5"/>
            <a:ext cx="9144000" cy="65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8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A08A5E-169E-824A-BD76-74544D88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5547DE-40B6-FC40-9E7F-FCA1B6216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4" y="2654"/>
            <a:ext cx="4795248" cy="36974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BABE56-65E7-C541-ABB0-0F5C7FB3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692273"/>
            <a:ext cx="6014967" cy="41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17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3511D-DC1A-8C48-BE51-263876FD1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1DCE38-CE14-AB42-90C6-1634E4EA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39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4F1C74-0121-B64C-B146-7B384CB68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4" y="0"/>
            <a:ext cx="8757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B11071-23A6-484D-8FCE-CB9C0AEC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F96AE9-B6C6-E245-B148-120577DC0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3418508" cy="25661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06A48B-9F50-7D45-9EE4-A817618A7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00" y="2754788"/>
            <a:ext cx="3318768" cy="1881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FB24A1-CDF7-C044-BACF-D45BCFA88B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681" y="3639254"/>
            <a:ext cx="2843850" cy="20792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F1E7B7-C439-5440-BE10-EDF8B0CA2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630" y="237879"/>
            <a:ext cx="2843850" cy="28254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B4FA04-3EF9-6947-9438-0B6BBBCB5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95" y="4484791"/>
            <a:ext cx="3404468" cy="22848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D02CF2-1119-BE4D-8985-39685ABC7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892816" y="621321"/>
            <a:ext cx="1913264" cy="36359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B318B3-87FE-E94C-AF4F-83F512B6A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207" y="4530761"/>
            <a:ext cx="2610794" cy="22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76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4AA5AB6-5686-3347-8FCE-5439F007F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356" y="2332037"/>
            <a:ext cx="7126644" cy="452596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AF6E6C-76A7-3845-8DD7-CF1013B1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3A4521-772D-324F-854C-E729A3EE0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6232" cy="37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32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CA9FE4-C8DF-7F4F-8E43-0ECF1C9B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1D90D5-5E02-5346-825F-1C6A8280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21"/>
            <a:ext cx="9144000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69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92A90-6AD7-FF41-AD91-211C888E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C4C99D-E38A-0842-A53D-6BFD9EDA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2" y="980728"/>
            <a:ext cx="8493527" cy="58772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323C00-0A57-1144-9389-6008CD46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6165304"/>
            <a:ext cx="6111627" cy="326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2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5D25AF-3240-A341-A59A-D7791CB7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55A36A-30F1-E646-ADB3-B790F786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758" y="0"/>
            <a:ext cx="4648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80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789378-06CE-4A4F-8955-CD5B6215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499357-8F60-B64B-92E4-222701A2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3162300"/>
            <a:ext cx="6032500" cy="3695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CE465A-796E-F743-8D9B-4AD5C4D5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302" y="111547"/>
            <a:ext cx="5324698" cy="353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A1A004-0BAF-9247-BBFC-6D11896A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087DDF-097E-9C49-A024-49A09859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7" y="3429000"/>
            <a:ext cx="6354536" cy="3429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7245C7-8B7A-A946-B4D3-1FCC25F3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00" y="32032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61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BB7765-03BA-584F-8030-5FE88FC97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547"/>
            <a:ext cx="8363272" cy="5721499"/>
          </a:xfrm>
        </p:spPr>
        <p:txBody>
          <a:bodyPr/>
          <a:lstStyle/>
          <a:p>
            <a:pPr marL="0" indent="0">
              <a:buNone/>
            </a:pPr>
            <a:r>
              <a:rPr lang="fr-FR" sz="2800" b="1" dirty="0">
                <a:solidFill>
                  <a:srgbClr val="002060"/>
                </a:solidFill>
              </a:rPr>
              <a:t>+ Combiner analyse de contenu, </a:t>
            </a:r>
            <a:r>
              <a:rPr lang="fr-FR" sz="2800" b="1" dirty="0" err="1">
                <a:solidFill>
                  <a:srgbClr val="002060"/>
                </a:solidFill>
              </a:rPr>
              <a:t>élicitation</a:t>
            </a:r>
            <a:r>
              <a:rPr lang="fr-FR" sz="2800" b="1" dirty="0">
                <a:solidFill>
                  <a:srgbClr val="002060"/>
                </a:solidFill>
              </a:rPr>
              <a:t> et dissémination : </a:t>
            </a:r>
          </a:p>
          <a:p>
            <a:pPr marL="0" indent="0" algn="r">
              <a:buNone/>
            </a:pPr>
            <a:r>
              <a:rPr lang="fr-FR" sz="2400" b="1" i="1" dirty="0">
                <a:solidFill>
                  <a:srgbClr val="0070C0"/>
                </a:solidFill>
              </a:rPr>
              <a:t>—&gt; ex. des recherches de M.A. </a:t>
            </a:r>
            <a:r>
              <a:rPr lang="fr-FR" sz="2400" b="1" i="1" dirty="0" err="1">
                <a:solidFill>
                  <a:srgbClr val="0070C0"/>
                </a:solidFill>
              </a:rPr>
              <a:t>LeTheule</a:t>
            </a:r>
            <a:endParaRPr lang="fr-FR" sz="2400" b="1" i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fr-FR" sz="2400" dirty="0">
                <a:solidFill>
                  <a:srgbClr val="002060"/>
                </a:solidFill>
              </a:rPr>
              <a:t>Une démarche ethnographique</a:t>
            </a:r>
            <a:r>
              <a:rPr lang="fr-FR" sz="2400" dirty="0"/>
              <a:t>, inspirée des interactionnistes symboliques </a:t>
            </a:r>
            <a:r>
              <a:rPr lang="fr-FR" sz="2000" dirty="0">
                <a:solidFill>
                  <a:srgbClr val="0070C0"/>
                </a:solidFill>
              </a:rPr>
              <a:t>(Cf. H. Becker, E. Hugues,…)</a:t>
            </a:r>
            <a:endParaRPr lang="fr-FR" sz="2400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fr-FR" sz="2400" dirty="0">
                <a:solidFill>
                  <a:srgbClr val="002060"/>
                </a:solidFill>
              </a:rPr>
              <a:t>Une immersion </a:t>
            </a:r>
            <a:r>
              <a:rPr lang="fr-FR" sz="2400" dirty="0"/>
              <a:t>de 2 ans à l’hôpital dans une unité de soins aigus en gériatrie, avec une réalisatrice de films documentaires</a:t>
            </a:r>
          </a:p>
          <a:p>
            <a:pPr lvl="1">
              <a:buFontTx/>
              <a:buChar char="-"/>
            </a:pPr>
            <a:r>
              <a:rPr lang="fr-FR" sz="2000" dirty="0"/>
              <a:t>« </a:t>
            </a:r>
            <a:r>
              <a:rPr lang="fr-FR" sz="2000" dirty="0" err="1"/>
              <a:t>shadowing</a:t>
            </a:r>
            <a:r>
              <a:rPr lang="fr-FR" sz="2000" dirty="0"/>
              <a:t> » des médecins gériatres : prise de notes + discussion</a:t>
            </a:r>
          </a:p>
          <a:p>
            <a:pPr lvl="1">
              <a:buFontTx/>
              <a:buChar char="-"/>
            </a:pPr>
            <a:r>
              <a:rPr lang="fr-FR" sz="2000" dirty="0"/>
              <a:t>Année 2 : 15 jours de présence / 30 heures filmées au total  (après préparation technique et choix de ce qui doit/peut être filmé /sélection de </a:t>
            </a:r>
            <a:r>
              <a:rPr lang="fr-FR" sz="2000" dirty="0" err="1"/>
              <a:t>qq</a:t>
            </a:r>
            <a:r>
              <a:rPr lang="fr-FR" sz="2000" dirty="0"/>
              <a:t> patients + « the </a:t>
            </a:r>
            <a:r>
              <a:rPr lang="fr-FR" sz="2000" dirty="0" err="1"/>
              <a:t>unexpected</a:t>
            </a:r>
            <a:r>
              <a:rPr lang="fr-FR" sz="2000" dirty="0"/>
              <a:t> »)</a:t>
            </a:r>
          </a:p>
          <a:p>
            <a:pPr lvl="1">
              <a:buFontTx/>
              <a:buChar char="-"/>
            </a:pPr>
            <a:r>
              <a:rPr lang="fr-FR" sz="2000" dirty="0"/>
              <a:t>visionnage séparément, puis discussions —&gt; 4 films</a:t>
            </a:r>
          </a:p>
          <a:p>
            <a:pPr lvl="1">
              <a:buFontTx/>
              <a:buChar char="-"/>
            </a:pPr>
            <a:r>
              <a:rPr lang="fr-FR" sz="2000" dirty="0"/>
              <a:t>mise en commun des notes + films avec 2 autres chercheurs + « extensive discussions »</a:t>
            </a:r>
          </a:p>
          <a:p>
            <a:pPr>
              <a:buFontTx/>
              <a:buChar char="-"/>
            </a:pPr>
            <a:r>
              <a:rPr lang="fr-FR" sz="2400" dirty="0">
                <a:solidFill>
                  <a:srgbClr val="002060"/>
                </a:solidFill>
              </a:rPr>
              <a:t>Des articles académiques </a:t>
            </a:r>
            <a:r>
              <a:rPr lang="fr-FR" sz="2000" dirty="0"/>
              <a:t>(</a:t>
            </a:r>
            <a:r>
              <a:rPr lang="fr-FR" sz="2000" i="1" dirty="0"/>
              <a:t>CPA</a:t>
            </a:r>
            <a:r>
              <a:rPr lang="fr-FR" sz="2000" dirty="0"/>
              <a:t>, 2021 ; </a:t>
            </a:r>
            <a:r>
              <a:rPr lang="fr-FR" sz="2000" i="1" dirty="0" err="1"/>
              <a:t>Org</a:t>
            </a:r>
            <a:r>
              <a:rPr lang="fr-FR" sz="2000" i="1" dirty="0"/>
              <a:t> </a:t>
            </a:r>
            <a:r>
              <a:rPr lang="fr-FR" sz="2000" i="1" dirty="0" err="1"/>
              <a:t>Studies</a:t>
            </a:r>
            <a:r>
              <a:rPr lang="fr-FR" sz="2000" i="1" dirty="0"/>
              <a:t>, 2020</a:t>
            </a:r>
            <a:r>
              <a:rPr lang="fr-FR" sz="2000" dirty="0"/>
              <a:t>, </a:t>
            </a:r>
            <a:r>
              <a:rPr lang="fr-FR" sz="2000" i="1" dirty="0"/>
              <a:t>RFG</a:t>
            </a:r>
            <a:r>
              <a:rPr lang="fr-FR" sz="2000" dirty="0"/>
              <a:t>, 2017…) </a:t>
            </a:r>
            <a:r>
              <a:rPr lang="fr-FR" sz="2400" dirty="0">
                <a:solidFill>
                  <a:srgbClr val="002060"/>
                </a:solidFill>
              </a:rPr>
              <a:t>+ un film </a:t>
            </a:r>
            <a:r>
              <a:rPr lang="fr-FR" sz="2400" dirty="0"/>
              <a:t>« Le prix de la vie »  </a:t>
            </a:r>
            <a:r>
              <a:rPr lang="fr-FR" sz="1600" dirty="0">
                <a:hlinkClick r:id="rId2"/>
              </a:rPr>
              <a:t>https://www.youtube.com/watch?v=dvZu0juoOvk</a:t>
            </a:r>
            <a:endParaRPr lang="fr-FR" sz="1800" dirty="0"/>
          </a:p>
          <a:p>
            <a:pPr>
              <a:buFontTx/>
              <a:buChar char="-"/>
            </a:pPr>
            <a:endParaRPr lang="fr-FR" sz="2400" dirty="0"/>
          </a:p>
          <a:p>
            <a:pPr lvl="1"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800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CF9B3F-518F-A349-BB05-D058C9CB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1957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91316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(c) Les visuels pour rendre compte de la recherche :</a:t>
            </a:r>
            <a:br>
              <a:rPr lang="fr-FR" sz="36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fr-FR" sz="3100" b="1" dirty="0">
                <a:solidFill>
                  <a:srgbClr val="002060"/>
                </a:solidFill>
              </a:rPr>
              <a:t>le processus « NETSA » </a:t>
            </a:r>
            <a:r>
              <a:rPr lang="fr-FR" sz="1800" dirty="0">
                <a:solidFill>
                  <a:srgbClr val="0070C0"/>
                </a:solidFill>
              </a:rPr>
              <a:t>(</a:t>
            </a:r>
            <a:r>
              <a:rPr lang="fr-FR" sz="1800" dirty="0" err="1">
                <a:solidFill>
                  <a:srgbClr val="0070C0"/>
                </a:solidFill>
              </a:rPr>
              <a:t>Rasolofoarison</a:t>
            </a:r>
            <a:r>
              <a:rPr lang="fr-FR" sz="1800" dirty="0">
                <a:solidFill>
                  <a:srgbClr val="0070C0"/>
                </a:solidFill>
              </a:rPr>
              <a:t> &amp; Russell, 2023)</a:t>
            </a:r>
            <a:endParaRPr lang="fr-FR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192" y="1554144"/>
            <a:ext cx="8712967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3F6790-9B12-541F-4379-C7BE7DABD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03648"/>
            <a:ext cx="7658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52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91316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(c) Les visuels pour rendre compte de la recherche :</a:t>
            </a:r>
            <a:br>
              <a:rPr lang="fr-FR" sz="36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fr-FR" sz="3100" b="1" dirty="0">
                <a:solidFill>
                  <a:srgbClr val="002060"/>
                </a:solidFill>
              </a:rPr>
              <a:t>le processus « NETSA » </a:t>
            </a:r>
            <a:r>
              <a:rPr lang="fr-FR" sz="1800" dirty="0">
                <a:solidFill>
                  <a:srgbClr val="0070C0"/>
                </a:solidFill>
              </a:rPr>
              <a:t>(</a:t>
            </a:r>
            <a:r>
              <a:rPr lang="fr-FR" sz="1800" dirty="0" err="1">
                <a:solidFill>
                  <a:srgbClr val="0070C0"/>
                </a:solidFill>
              </a:rPr>
              <a:t>Rasolofoarison</a:t>
            </a:r>
            <a:r>
              <a:rPr lang="fr-FR" sz="1800" dirty="0">
                <a:solidFill>
                  <a:srgbClr val="0070C0"/>
                </a:solidFill>
              </a:rPr>
              <a:t> &amp; Russell, 2023)</a:t>
            </a:r>
            <a:endParaRPr lang="fr-FR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192" y="1554144"/>
            <a:ext cx="8712967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9DE05A-508B-7C4F-0450-087472AA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74133"/>
            <a:ext cx="7128792" cy="51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6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91316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(c) Les visuels pour rendre compte de la recherche :</a:t>
            </a:r>
            <a:br>
              <a:rPr lang="fr-FR" sz="36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fr-FR" sz="3100" b="1" dirty="0">
                <a:solidFill>
                  <a:srgbClr val="002060"/>
                </a:solidFill>
              </a:rPr>
              <a:t>le processus « NETSA » </a:t>
            </a:r>
            <a:r>
              <a:rPr lang="fr-FR" sz="1800" dirty="0">
                <a:solidFill>
                  <a:srgbClr val="0070C0"/>
                </a:solidFill>
              </a:rPr>
              <a:t>(</a:t>
            </a:r>
            <a:r>
              <a:rPr lang="fr-FR" sz="1800" dirty="0" err="1">
                <a:solidFill>
                  <a:srgbClr val="0070C0"/>
                </a:solidFill>
              </a:rPr>
              <a:t>Rasolofoarison</a:t>
            </a:r>
            <a:r>
              <a:rPr lang="fr-FR" sz="1800" dirty="0">
                <a:solidFill>
                  <a:srgbClr val="0070C0"/>
                </a:solidFill>
              </a:rPr>
              <a:t> &amp; Russell, 2023)</a:t>
            </a:r>
            <a:endParaRPr lang="fr-FR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192" y="1554144"/>
            <a:ext cx="8712967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1446B3-381A-116A-55D5-CBEBF4EF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97968"/>
            <a:ext cx="7772400" cy="508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2FA47B-ABD6-F040-943D-51630210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2BA76D-6B05-4145-95EF-58E7B28AF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38" y="27384"/>
            <a:ext cx="7282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90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913168" cy="11430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Quelques défis et débats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292" y="1196752"/>
            <a:ext cx="8173415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 Quel niveau d’expertise requis pour le chercheur ?  Quel partage idéal du travail et de l’expertise avec professionnels de la technique visuelle ?</a:t>
            </a:r>
          </a:p>
          <a:p>
            <a:pPr marL="0" indent="0">
              <a:buNone/>
            </a:pPr>
            <a:endParaRPr lang="fr-FR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 Renforcer la théorisation : à la fois sur le sujet en question et sur la production/analyse des visuels</a:t>
            </a:r>
          </a:p>
          <a:p>
            <a:pPr marL="0" indent="0">
              <a:buNone/>
            </a:pPr>
            <a:endParaRPr lang="fr-FR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 Expliciter et justifier les choix méthodologiques</a:t>
            </a:r>
          </a:p>
          <a:p>
            <a:pPr marL="0" indent="0">
              <a:buNone/>
            </a:pPr>
            <a:endParaRPr lang="fr-FR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 Rester ouverts à différentes approches de recherche visuelle</a:t>
            </a:r>
          </a:p>
          <a:p>
            <a:pPr marL="0" indent="0">
              <a:buNone/>
            </a:pPr>
            <a:endParaRPr lang="fr-FR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 Croire en la véracité de la représentation visuelle vs. considérer le visuel comme une construction abstraite</a:t>
            </a:r>
          </a:p>
          <a:p>
            <a:pPr marL="0" indent="0">
              <a:buNone/>
            </a:pPr>
            <a:endParaRPr lang="fr-FR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 Cibler des revues ouvertes à ce type de méthodes</a:t>
            </a:r>
          </a:p>
          <a:p>
            <a:pPr marL="0" indent="0">
              <a:buNone/>
            </a:pPr>
            <a:endParaRPr lang="fr-FR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• Quid des « </a:t>
            </a:r>
            <a:r>
              <a:rPr lang="fr-FR" sz="2400" i="1" dirty="0" err="1">
                <a:solidFill>
                  <a:srgbClr val="002060"/>
                </a:solidFill>
              </a:rPr>
              <a:t>big</a:t>
            </a:r>
            <a:r>
              <a:rPr lang="fr-FR" sz="2400" i="1" dirty="0">
                <a:solidFill>
                  <a:srgbClr val="002060"/>
                </a:solidFill>
              </a:rPr>
              <a:t> </a:t>
            </a:r>
            <a:r>
              <a:rPr lang="fr-FR" sz="2400" i="1" dirty="0" err="1">
                <a:solidFill>
                  <a:srgbClr val="002060"/>
                </a:solidFill>
              </a:rPr>
              <a:t>visual</a:t>
            </a:r>
            <a:r>
              <a:rPr lang="fr-FR" sz="2400" i="1" dirty="0">
                <a:solidFill>
                  <a:srgbClr val="002060"/>
                </a:solidFill>
              </a:rPr>
              <a:t> data </a:t>
            </a:r>
            <a:r>
              <a:rPr lang="fr-FR" sz="2400" dirty="0">
                <a:solidFill>
                  <a:srgbClr val="002060"/>
                </a:solidFill>
              </a:rPr>
              <a:t>» ? Repérage, recueil et analyse ?</a:t>
            </a:r>
            <a:endParaRPr lang="fr-FR" sz="2800" dirty="0">
              <a:solidFill>
                <a:srgbClr val="002060"/>
              </a:solidFill>
            </a:endParaRPr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93191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E57E7D-45C8-0844-8265-572574F9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51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F4D626-88E1-1E40-96CF-BB2645A7C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62217" y="-1045131"/>
            <a:ext cx="6419566" cy="84249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AF10CE-F107-8148-9ABF-9C51CB41E64C}"/>
              </a:ext>
            </a:extLst>
          </p:cNvPr>
          <p:cNvSpPr txBox="1"/>
          <p:nvPr/>
        </p:nvSpPr>
        <p:spPr>
          <a:xfrm>
            <a:off x="3779912" y="6404009"/>
            <a:ext cx="233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Source : Pauwels, 2010</a:t>
            </a:r>
          </a:p>
        </p:txBody>
      </p:sp>
    </p:spTree>
    <p:extLst>
      <p:ext uri="{BB962C8B-B14F-4D97-AF65-F5344CB8AC3E}">
        <p14:creationId xmlns:p14="http://schemas.microsoft.com/office/powerpoint/2010/main" val="1720681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7F69A6-B177-F042-B6DD-B25302ED6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6601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3600" i="1" dirty="0">
                <a:solidFill>
                  <a:srgbClr val="002060"/>
                </a:solidFill>
              </a:rPr>
              <a:t>Quels apports possibles des méthodes visuelles pour vos recherches ? </a:t>
            </a:r>
          </a:p>
          <a:p>
            <a:endParaRPr lang="fr-FR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fr-FR" dirty="0">
                <a:solidFill>
                  <a:srgbClr val="002060"/>
                </a:solidFill>
              </a:rPr>
              <a:t>Réflexion / discussion en sous-groupes</a:t>
            </a:r>
          </a:p>
          <a:p>
            <a:pPr algn="ctr">
              <a:buFontTx/>
              <a:buChar char="-"/>
            </a:pPr>
            <a:r>
              <a:rPr lang="fr-FR" sz="2400" dirty="0">
                <a:solidFill>
                  <a:srgbClr val="0070C0"/>
                </a:solidFill>
              </a:rPr>
              <a:t>Types de données</a:t>
            </a:r>
          </a:p>
          <a:p>
            <a:pPr algn="ctr">
              <a:buFontTx/>
              <a:buChar char="-"/>
            </a:pPr>
            <a:r>
              <a:rPr lang="fr-FR" sz="2400" dirty="0">
                <a:solidFill>
                  <a:srgbClr val="0070C0"/>
                </a:solidFill>
              </a:rPr>
              <a:t>Types d’usage</a:t>
            </a:r>
          </a:p>
          <a:p>
            <a:pPr algn="ctr">
              <a:buFontTx/>
              <a:buChar char="-"/>
            </a:pPr>
            <a:r>
              <a:rPr lang="fr-FR" sz="2400" dirty="0">
                <a:solidFill>
                  <a:srgbClr val="0070C0"/>
                </a:solidFill>
              </a:rPr>
              <a:t>Types de contributions </a:t>
            </a:r>
          </a:p>
          <a:p>
            <a:pPr algn="ctr">
              <a:buFontTx/>
              <a:buChar char="-"/>
            </a:pPr>
            <a:r>
              <a:rPr lang="fr-FR" sz="2400" dirty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07458F-4EF7-E14E-B966-3535ABDE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469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391AC0-CF9D-E240-B65A-AC49D409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34082"/>
          </a:xfrm>
        </p:spPr>
        <p:txBody>
          <a:bodyPr/>
          <a:lstStyle/>
          <a:p>
            <a:pPr algn="r"/>
            <a:r>
              <a:rPr lang="fr-FR" sz="3200" b="1" dirty="0">
                <a:solidFill>
                  <a:srgbClr val="002060"/>
                </a:solidFill>
              </a:rPr>
              <a:t>Sélection de références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97FD1-869C-8E40-97EF-1FA4BAB95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91" y="548680"/>
            <a:ext cx="9061175" cy="5102233"/>
          </a:xfrm>
        </p:spPr>
        <p:txBody>
          <a:bodyPr/>
          <a:lstStyle/>
          <a:p>
            <a:pPr marL="0" indent="0">
              <a:buNone/>
            </a:pPr>
            <a:r>
              <a:rPr lang="fr-FR" sz="1200" dirty="0"/>
              <a:t>Bell, E., Warren, S., &amp; Schroeder, J. E. (</a:t>
            </a:r>
            <a:r>
              <a:rPr lang="fr-FR" sz="1200" dirty="0" err="1"/>
              <a:t>Eds</a:t>
            </a:r>
            <a:r>
              <a:rPr lang="fr-FR" sz="1200" dirty="0"/>
              <a:t>.). (2014). </a:t>
            </a:r>
            <a:r>
              <a:rPr lang="fr-FR" sz="1200" i="1" dirty="0"/>
              <a:t>The </a:t>
            </a:r>
            <a:r>
              <a:rPr lang="fr-FR" sz="1200" i="1" dirty="0" err="1"/>
              <a:t>Routledge</a:t>
            </a:r>
            <a:r>
              <a:rPr lang="fr-FR" sz="1200" i="1" dirty="0"/>
              <a:t> </a:t>
            </a:r>
            <a:r>
              <a:rPr lang="fr-FR" sz="1200" i="1" dirty="0" err="1"/>
              <a:t>companion</a:t>
            </a:r>
            <a:r>
              <a:rPr lang="fr-FR" sz="1200" i="1" dirty="0"/>
              <a:t> to </a:t>
            </a:r>
            <a:r>
              <a:rPr lang="fr-FR" sz="1200" i="1" dirty="0" err="1"/>
              <a:t>visual</a:t>
            </a:r>
            <a:r>
              <a:rPr lang="fr-FR" sz="1200" i="1" dirty="0"/>
              <a:t> </a:t>
            </a:r>
            <a:r>
              <a:rPr lang="fr-FR" sz="1200" i="1" dirty="0" err="1"/>
              <a:t>organization</a:t>
            </a:r>
            <a:r>
              <a:rPr lang="fr-FR" sz="1200" dirty="0"/>
              <a:t>. </a:t>
            </a:r>
            <a:r>
              <a:rPr lang="fr-FR" sz="1200" dirty="0" err="1"/>
              <a:t>Routledge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Bell, E., &amp; Davison, J. (2013). Visual management </a:t>
            </a:r>
            <a:r>
              <a:rPr lang="fr-FR" sz="1200" dirty="0" err="1"/>
              <a:t>studies</a:t>
            </a:r>
            <a:r>
              <a:rPr lang="fr-FR" sz="1200" dirty="0"/>
              <a:t>: </a:t>
            </a:r>
            <a:r>
              <a:rPr lang="fr-FR" sz="1200" dirty="0" err="1"/>
              <a:t>Empirical</a:t>
            </a:r>
            <a:r>
              <a:rPr lang="fr-FR" sz="1200" dirty="0"/>
              <a:t> and </a:t>
            </a:r>
            <a:r>
              <a:rPr lang="fr-FR" sz="1200" dirty="0" err="1"/>
              <a:t>theoretical</a:t>
            </a:r>
            <a:r>
              <a:rPr lang="fr-FR" sz="1200" dirty="0"/>
              <a:t> </a:t>
            </a:r>
            <a:r>
              <a:rPr lang="fr-FR" sz="1200" dirty="0" err="1"/>
              <a:t>approaches</a:t>
            </a:r>
            <a:r>
              <a:rPr lang="fr-FR" sz="1200" dirty="0"/>
              <a:t>. </a:t>
            </a:r>
            <a:r>
              <a:rPr lang="fr-FR" sz="1200" i="1" dirty="0"/>
              <a:t>International Journal of Management </a:t>
            </a:r>
            <a:r>
              <a:rPr lang="fr-FR" sz="1200" i="1" dirty="0" err="1"/>
              <a:t>Reviews</a:t>
            </a:r>
            <a:r>
              <a:rPr lang="fr-FR" sz="1200" dirty="0"/>
              <a:t>, </a:t>
            </a:r>
            <a:r>
              <a:rPr lang="fr-FR" sz="1200" i="1" dirty="0"/>
              <a:t>15</a:t>
            </a:r>
            <a:r>
              <a:rPr lang="fr-FR" sz="1200" dirty="0"/>
              <a:t>(2), 167-184.</a:t>
            </a:r>
          </a:p>
          <a:p>
            <a:pPr marL="0" indent="0">
              <a:buNone/>
            </a:pPr>
            <a:r>
              <a:rPr lang="fr-FR" sz="1200" dirty="0"/>
              <a:t>Boch, E. (2023). Lorsque les enquêtés deviennent photographes. La photographie participative […] pour la recherche en marketing, </a:t>
            </a:r>
            <a:r>
              <a:rPr lang="fr-FR" sz="1200" i="1" dirty="0"/>
              <a:t>RAM</a:t>
            </a:r>
            <a:r>
              <a:rPr lang="fr-FR" sz="1200" dirty="0"/>
              <a:t>, 38(2), 109-134.</a:t>
            </a:r>
          </a:p>
          <a:p>
            <a:pPr marL="0" indent="0">
              <a:buNone/>
            </a:pPr>
            <a:r>
              <a:rPr lang="fr-FR" sz="1200" dirty="0" err="1"/>
              <a:t>Boxenbaum</a:t>
            </a:r>
            <a:r>
              <a:rPr lang="fr-FR" sz="1200" dirty="0"/>
              <a:t>, E., Jones, C., Meyer, R. E., &amp; </a:t>
            </a:r>
            <a:r>
              <a:rPr lang="fr-FR" sz="1200" dirty="0" err="1"/>
              <a:t>Svejenova</a:t>
            </a:r>
            <a:r>
              <a:rPr lang="fr-FR" sz="1200" dirty="0"/>
              <a:t>, S. (2018). </a:t>
            </a:r>
            <a:r>
              <a:rPr lang="fr-FR" sz="1200" dirty="0" err="1"/>
              <a:t>Towards</a:t>
            </a:r>
            <a:r>
              <a:rPr lang="fr-FR" sz="1200" dirty="0"/>
              <a:t> an articulation of the </a:t>
            </a:r>
            <a:r>
              <a:rPr lang="fr-FR" sz="1200" dirty="0" err="1"/>
              <a:t>material</a:t>
            </a:r>
            <a:r>
              <a:rPr lang="fr-FR" sz="1200" dirty="0"/>
              <a:t> and </a:t>
            </a:r>
            <a:r>
              <a:rPr lang="fr-FR" sz="1200" dirty="0" err="1"/>
              <a:t>visual</a:t>
            </a:r>
            <a:r>
              <a:rPr lang="fr-FR" sz="1200" dirty="0"/>
              <a:t> </a:t>
            </a:r>
            <a:r>
              <a:rPr lang="fr-FR" sz="1200" dirty="0" err="1"/>
              <a:t>turn</a:t>
            </a:r>
            <a:r>
              <a:rPr lang="fr-FR" sz="1200" dirty="0"/>
              <a:t> in </a:t>
            </a:r>
            <a:r>
              <a:rPr lang="fr-FR" sz="1200" dirty="0" err="1"/>
              <a:t>organization</a:t>
            </a:r>
            <a:r>
              <a:rPr lang="fr-FR" sz="1200" dirty="0"/>
              <a:t> </a:t>
            </a:r>
            <a:r>
              <a:rPr lang="fr-FR" sz="1200" dirty="0" err="1"/>
              <a:t>studies</a:t>
            </a:r>
            <a:r>
              <a:rPr lang="fr-FR" sz="1200" dirty="0"/>
              <a:t>. </a:t>
            </a:r>
            <a:r>
              <a:rPr lang="fr-FR" sz="1200" i="1" dirty="0" err="1"/>
              <a:t>Organization</a:t>
            </a:r>
            <a:r>
              <a:rPr lang="fr-FR" sz="1200" i="1" dirty="0"/>
              <a:t> </a:t>
            </a:r>
            <a:r>
              <a:rPr lang="fr-FR" sz="1200" i="1" dirty="0" err="1"/>
              <a:t>Studies</a:t>
            </a:r>
            <a:r>
              <a:rPr lang="fr-FR" sz="1200" dirty="0"/>
              <a:t>, </a:t>
            </a:r>
            <a:r>
              <a:rPr lang="fr-FR" sz="1200" i="1" dirty="0"/>
              <a:t>39</a:t>
            </a:r>
            <a:r>
              <a:rPr lang="fr-FR" sz="1200" dirty="0"/>
              <a:t>(5-6), 597-616.</a:t>
            </a:r>
          </a:p>
          <a:p>
            <a:pPr marL="0" indent="0">
              <a:buNone/>
            </a:pPr>
            <a:r>
              <a:rPr lang="fr-FR" sz="1200" dirty="0"/>
              <a:t>Davison, J., </a:t>
            </a:r>
            <a:r>
              <a:rPr lang="fr-FR" sz="1200" dirty="0" err="1"/>
              <a:t>McLean</a:t>
            </a:r>
            <a:r>
              <a:rPr lang="fr-FR" sz="1200" dirty="0"/>
              <a:t>, C., &amp; Warren, S. (2012). </a:t>
            </a:r>
            <a:r>
              <a:rPr lang="fr-FR" sz="1200" dirty="0" err="1"/>
              <a:t>Exploring</a:t>
            </a:r>
            <a:r>
              <a:rPr lang="fr-FR" sz="1200" dirty="0"/>
              <a:t> the </a:t>
            </a:r>
            <a:r>
              <a:rPr lang="fr-FR" sz="1200" dirty="0" err="1"/>
              <a:t>visual</a:t>
            </a:r>
            <a:r>
              <a:rPr lang="fr-FR" sz="1200" dirty="0"/>
              <a:t> in </a:t>
            </a:r>
            <a:r>
              <a:rPr lang="fr-FR" sz="1200" dirty="0" err="1"/>
              <a:t>organizations</a:t>
            </a:r>
            <a:r>
              <a:rPr lang="fr-FR" sz="1200" dirty="0"/>
              <a:t> and management. </a:t>
            </a:r>
            <a:r>
              <a:rPr lang="fr-FR" sz="1200" i="1" dirty="0"/>
              <a:t>Qualitative </a:t>
            </a:r>
            <a:r>
              <a:rPr lang="fr-FR" sz="1200" i="1" dirty="0" err="1"/>
              <a:t>Research</a:t>
            </a:r>
            <a:r>
              <a:rPr lang="fr-FR" sz="1200" i="1" dirty="0"/>
              <a:t> in </a:t>
            </a:r>
            <a:r>
              <a:rPr lang="fr-FR" sz="1200" i="1" dirty="0" err="1"/>
              <a:t>Organizations</a:t>
            </a:r>
            <a:r>
              <a:rPr lang="fr-FR" sz="1200" i="1" dirty="0"/>
              <a:t> and Management: An International Journal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Laroche, H. (2020). Observation as </a:t>
            </a:r>
            <a:r>
              <a:rPr lang="fr-FR" sz="1200" dirty="0" err="1"/>
              <a:t>photography</a:t>
            </a:r>
            <a:r>
              <a:rPr lang="fr-FR" sz="1200" dirty="0"/>
              <a:t>: A </a:t>
            </a:r>
            <a:r>
              <a:rPr lang="fr-FR" sz="1200" dirty="0" err="1"/>
              <a:t>metaphor</a:t>
            </a:r>
            <a:r>
              <a:rPr lang="fr-FR" sz="1200" dirty="0"/>
              <a:t>. </a:t>
            </a:r>
            <a:r>
              <a:rPr lang="fr-FR" sz="1200" i="1" dirty="0" err="1"/>
              <a:t>M@n@gement</a:t>
            </a:r>
            <a:r>
              <a:rPr lang="fr-FR" sz="1200" dirty="0"/>
              <a:t>, </a:t>
            </a:r>
            <a:r>
              <a:rPr lang="fr-FR" sz="1200" i="1" dirty="0"/>
              <a:t>23</a:t>
            </a:r>
            <a:r>
              <a:rPr lang="fr-FR" sz="1200" dirty="0"/>
              <a:t>(3), 79-99.</a:t>
            </a:r>
          </a:p>
          <a:p>
            <a:pPr marL="0" indent="0">
              <a:buNone/>
            </a:pPr>
            <a:r>
              <a:rPr lang="fr-FR" sz="1200" dirty="0"/>
              <a:t>Le </a:t>
            </a:r>
            <a:r>
              <a:rPr lang="fr-FR" sz="1200" dirty="0" err="1"/>
              <a:t>Theule</a:t>
            </a:r>
            <a:r>
              <a:rPr lang="fr-FR" sz="1200" dirty="0"/>
              <a:t>, M. A., Lambert, C., &amp; Morales, J. (2021). </a:t>
            </a:r>
            <a:r>
              <a:rPr lang="fr-FR" sz="1200" dirty="0" err="1"/>
              <a:t>Accounting</a:t>
            </a:r>
            <a:r>
              <a:rPr lang="fr-FR" sz="1200" dirty="0"/>
              <a:t> to the end of life. </a:t>
            </a:r>
            <a:r>
              <a:rPr lang="fr-FR" sz="1200" dirty="0" err="1"/>
              <a:t>Scarcity</a:t>
            </a:r>
            <a:r>
              <a:rPr lang="fr-FR" sz="1200" dirty="0"/>
              <a:t>, performance and </a:t>
            </a:r>
            <a:r>
              <a:rPr lang="fr-FR" sz="1200" dirty="0" err="1"/>
              <a:t>death</a:t>
            </a:r>
            <a:r>
              <a:rPr lang="fr-FR" sz="1200" dirty="0"/>
              <a:t>. </a:t>
            </a:r>
            <a:r>
              <a:rPr lang="fr-FR" sz="1200" i="1" dirty="0"/>
              <a:t>Critical Perspectives on </a:t>
            </a:r>
            <a:r>
              <a:rPr lang="fr-FR" sz="1200" i="1" dirty="0" err="1"/>
              <a:t>Accounting</a:t>
            </a:r>
            <a:r>
              <a:rPr lang="fr-FR" sz="1200" dirty="0"/>
              <a:t>, 102377.</a:t>
            </a:r>
          </a:p>
          <a:p>
            <a:pPr marL="0" indent="0">
              <a:buNone/>
            </a:pPr>
            <a:r>
              <a:rPr lang="fr-FR" sz="1200" dirty="0"/>
              <a:t>Le </a:t>
            </a:r>
            <a:r>
              <a:rPr lang="fr-FR" sz="1200" dirty="0" err="1"/>
              <a:t>Theule</a:t>
            </a:r>
            <a:r>
              <a:rPr lang="fr-FR" sz="1200" dirty="0"/>
              <a:t>, M. A., Lambert, C., &amp; Morales, J. (2020). </a:t>
            </a:r>
            <a:r>
              <a:rPr lang="fr-FR" sz="1200" dirty="0" err="1"/>
              <a:t>Governing</a:t>
            </a:r>
            <a:r>
              <a:rPr lang="fr-FR" sz="1200" dirty="0"/>
              <a:t> </a:t>
            </a:r>
            <a:r>
              <a:rPr lang="fr-FR" sz="1200" dirty="0" err="1"/>
              <a:t>death</a:t>
            </a:r>
            <a:r>
              <a:rPr lang="fr-FR" sz="1200" dirty="0"/>
              <a:t>: </a:t>
            </a:r>
            <a:r>
              <a:rPr lang="fr-FR" sz="1200" dirty="0" err="1"/>
              <a:t>Organizing</a:t>
            </a:r>
            <a:r>
              <a:rPr lang="fr-FR" sz="1200" dirty="0"/>
              <a:t> end-of-life situations. </a:t>
            </a:r>
            <a:r>
              <a:rPr lang="fr-FR" sz="1200" i="1" dirty="0" err="1"/>
              <a:t>Organization</a:t>
            </a:r>
            <a:r>
              <a:rPr lang="fr-FR" sz="1200" i="1" dirty="0"/>
              <a:t> </a:t>
            </a:r>
            <a:r>
              <a:rPr lang="fr-FR" sz="1200" i="1" dirty="0" err="1"/>
              <a:t>Studies</a:t>
            </a:r>
            <a:r>
              <a:rPr lang="fr-FR" sz="1200" dirty="0"/>
              <a:t>, </a:t>
            </a:r>
            <a:r>
              <a:rPr lang="fr-FR" sz="1200" i="1" dirty="0"/>
              <a:t>41</a:t>
            </a:r>
            <a:r>
              <a:rPr lang="fr-FR" sz="1200" dirty="0"/>
              <a:t>(4), 523-542.</a:t>
            </a:r>
          </a:p>
          <a:p>
            <a:pPr marL="0" indent="0">
              <a:buNone/>
            </a:pPr>
            <a:r>
              <a:rPr lang="fr-FR" sz="1200" dirty="0"/>
              <a:t>Maire, S., &amp; </a:t>
            </a:r>
            <a:r>
              <a:rPr lang="fr-FR" sz="1200" dirty="0" err="1"/>
              <a:t>Liarte</a:t>
            </a:r>
            <a:r>
              <a:rPr lang="fr-FR" sz="1200" dirty="0"/>
              <a:t>, S. (2018). Building on </a:t>
            </a:r>
            <a:r>
              <a:rPr lang="fr-FR" sz="1200" dirty="0" err="1"/>
              <a:t>visuals</a:t>
            </a:r>
            <a:r>
              <a:rPr lang="fr-FR" sz="1200" dirty="0"/>
              <a:t>: </a:t>
            </a:r>
            <a:r>
              <a:rPr lang="fr-FR" sz="1200" dirty="0" err="1"/>
              <a:t>Taking</a:t>
            </a:r>
            <a:r>
              <a:rPr lang="fr-FR" sz="1200" dirty="0"/>
              <a:t> stock and </a:t>
            </a:r>
            <a:r>
              <a:rPr lang="fr-FR" sz="1200" dirty="0" err="1"/>
              <a:t>moving</a:t>
            </a:r>
            <a:r>
              <a:rPr lang="fr-FR" sz="1200" dirty="0"/>
              <a:t> </a:t>
            </a:r>
            <a:r>
              <a:rPr lang="fr-FR" sz="1200" dirty="0" err="1"/>
              <a:t>ahead</a:t>
            </a:r>
            <a:r>
              <a:rPr lang="fr-FR" sz="1200" dirty="0"/>
              <a:t>. </a:t>
            </a:r>
            <a:r>
              <a:rPr lang="fr-FR" sz="1200" i="1" dirty="0" err="1"/>
              <a:t>M@n@gement</a:t>
            </a:r>
            <a:r>
              <a:rPr lang="fr-FR" sz="1200" dirty="0"/>
              <a:t>, </a:t>
            </a:r>
            <a:r>
              <a:rPr lang="fr-FR" sz="1200" i="1" dirty="0"/>
              <a:t>21</a:t>
            </a:r>
            <a:r>
              <a:rPr lang="fr-FR" sz="1200" dirty="0"/>
              <a:t>(4), 1405-1423.</a:t>
            </a:r>
          </a:p>
          <a:p>
            <a:pPr marL="0" indent="0">
              <a:buNone/>
            </a:pPr>
            <a:r>
              <a:rPr lang="fr-FR" sz="1200" dirty="0" err="1"/>
              <a:t>Martikainen</a:t>
            </a:r>
            <a:r>
              <a:rPr lang="fr-FR" sz="1200" dirty="0"/>
              <a:t>, J., &amp; </a:t>
            </a:r>
            <a:r>
              <a:rPr lang="fr-FR" sz="1200" dirty="0" err="1"/>
              <a:t>Hakoköngäs</a:t>
            </a:r>
            <a:r>
              <a:rPr lang="fr-FR" sz="1200" dirty="0"/>
              <a:t>, E. (2022). </a:t>
            </a:r>
            <a:r>
              <a:rPr lang="fr-FR" sz="1200" dirty="0" err="1"/>
              <a:t>Drawing</a:t>
            </a:r>
            <a:r>
              <a:rPr lang="fr-FR" sz="1200" dirty="0"/>
              <a:t> as a </a:t>
            </a:r>
            <a:r>
              <a:rPr lang="fr-FR" sz="1200" dirty="0" err="1"/>
              <a:t>method</a:t>
            </a:r>
            <a:r>
              <a:rPr lang="fr-FR" sz="1200" dirty="0"/>
              <a:t> of </a:t>
            </a:r>
            <a:r>
              <a:rPr lang="fr-FR" sz="1200" dirty="0" err="1"/>
              <a:t>researching</a:t>
            </a:r>
            <a:r>
              <a:rPr lang="fr-FR" sz="1200" dirty="0"/>
              <a:t> social </a:t>
            </a:r>
            <a:r>
              <a:rPr lang="fr-FR" sz="1200" dirty="0" err="1"/>
              <a:t>representations</a:t>
            </a:r>
            <a:r>
              <a:rPr lang="fr-FR" sz="1200" dirty="0"/>
              <a:t>. </a:t>
            </a:r>
            <a:r>
              <a:rPr lang="fr-FR" sz="1200" i="1" dirty="0"/>
              <a:t>Qualitative </a:t>
            </a:r>
            <a:r>
              <a:rPr lang="fr-FR" sz="1200" i="1" dirty="0" err="1"/>
              <a:t>Research</a:t>
            </a:r>
            <a:r>
              <a:rPr lang="fr-FR" sz="1200" dirty="0"/>
              <a:t>, 14687941211065165.</a:t>
            </a:r>
          </a:p>
          <a:p>
            <a:pPr marL="0" indent="0">
              <a:buNone/>
            </a:pPr>
            <a:r>
              <a:rPr lang="fr-FR" sz="1200" dirty="0"/>
              <a:t>Meyer, R. E., </a:t>
            </a:r>
            <a:r>
              <a:rPr lang="fr-FR" sz="1200" dirty="0" err="1"/>
              <a:t>Höllerer</a:t>
            </a:r>
            <a:r>
              <a:rPr lang="fr-FR" sz="1200" dirty="0"/>
              <a:t>, M. A., </a:t>
            </a:r>
            <a:r>
              <a:rPr lang="fr-FR" sz="1200" dirty="0" err="1"/>
              <a:t>Jancsary</a:t>
            </a:r>
            <a:r>
              <a:rPr lang="fr-FR" sz="1200" dirty="0"/>
              <a:t>, D., &amp; Van Leeuwen, </a:t>
            </a:r>
            <a:r>
              <a:rPr lang="fr-FR" sz="1200" dirty="0" err="1"/>
              <a:t>T</a:t>
            </a:r>
            <a:r>
              <a:rPr lang="fr-FR" sz="1200" dirty="0"/>
              <a:t>. (2013). The </a:t>
            </a:r>
            <a:r>
              <a:rPr lang="fr-FR" sz="1200" dirty="0" err="1"/>
              <a:t>visual</a:t>
            </a:r>
            <a:r>
              <a:rPr lang="fr-FR" sz="1200" dirty="0"/>
              <a:t> dimension in </a:t>
            </a:r>
            <a:r>
              <a:rPr lang="fr-FR" sz="1200" dirty="0" err="1"/>
              <a:t>organizing</a:t>
            </a:r>
            <a:r>
              <a:rPr lang="fr-FR" sz="1200" dirty="0"/>
              <a:t>, </a:t>
            </a:r>
            <a:r>
              <a:rPr lang="fr-FR" sz="1200" dirty="0" err="1"/>
              <a:t>organization</a:t>
            </a:r>
            <a:r>
              <a:rPr lang="fr-FR" sz="1200" dirty="0"/>
              <a:t>, and </a:t>
            </a:r>
            <a:r>
              <a:rPr lang="fr-FR" sz="1200" dirty="0" err="1"/>
              <a:t>organization</a:t>
            </a:r>
            <a:r>
              <a:rPr lang="fr-FR" sz="1200" dirty="0"/>
              <a:t> </a:t>
            </a:r>
            <a:r>
              <a:rPr lang="fr-FR" sz="1200" dirty="0" err="1"/>
              <a:t>research</a:t>
            </a:r>
            <a:r>
              <a:rPr lang="fr-FR" sz="1200" dirty="0"/>
              <a:t>: </a:t>
            </a:r>
            <a:r>
              <a:rPr lang="fr-FR" sz="1200" dirty="0" err="1"/>
              <a:t>Core</a:t>
            </a:r>
            <a:r>
              <a:rPr lang="fr-FR" sz="1200" dirty="0"/>
              <a:t> </a:t>
            </a:r>
            <a:r>
              <a:rPr lang="fr-FR" sz="1200" dirty="0" err="1"/>
              <a:t>ideas</a:t>
            </a:r>
            <a:r>
              <a:rPr lang="fr-FR" sz="1200" dirty="0"/>
              <a:t>, </a:t>
            </a:r>
            <a:r>
              <a:rPr lang="fr-FR" sz="1200" dirty="0" err="1"/>
              <a:t>current</a:t>
            </a:r>
            <a:r>
              <a:rPr lang="fr-FR" sz="1200" dirty="0"/>
              <a:t> </a:t>
            </a:r>
            <a:r>
              <a:rPr lang="fr-FR" sz="1200" dirty="0" err="1"/>
              <a:t>developments</a:t>
            </a:r>
            <a:r>
              <a:rPr lang="fr-FR" sz="1200" dirty="0"/>
              <a:t>, and </a:t>
            </a:r>
            <a:r>
              <a:rPr lang="fr-FR" sz="1200" dirty="0" err="1"/>
              <a:t>promising</a:t>
            </a:r>
            <a:r>
              <a:rPr lang="fr-FR" sz="1200" dirty="0"/>
              <a:t> avenues. </a:t>
            </a:r>
            <a:r>
              <a:rPr lang="fr-FR" sz="1200" i="1" dirty="0" err="1"/>
              <a:t>Academy</a:t>
            </a:r>
            <a:r>
              <a:rPr lang="fr-FR" sz="1200" i="1" dirty="0"/>
              <a:t> of Management </a:t>
            </a:r>
            <a:r>
              <a:rPr lang="fr-FR" sz="1200" i="1" dirty="0" err="1"/>
              <a:t>Annals</a:t>
            </a:r>
            <a:r>
              <a:rPr lang="fr-FR" sz="1200" dirty="0"/>
              <a:t>, </a:t>
            </a:r>
            <a:r>
              <a:rPr lang="fr-FR" sz="1200" i="1" dirty="0"/>
              <a:t>7</a:t>
            </a:r>
            <a:r>
              <a:rPr lang="fr-FR" sz="1200" dirty="0"/>
              <a:t>(1), 489-555.</a:t>
            </a:r>
          </a:p>
          <a:p>
            <a:pPr marL="0" indent="0">
              <a:buNone/>
            </a:pPr>
            <a:r>
              <a:rPr lang="fr-FR" sz="1200" dirty="0"/>
              <a:t>Pauwels, L., &amp; </a:t>
            </a:r>
            <a:r>
              <a:rPr lang="fr-FR" sz="1200" dirty="0" err="1"/>
              <a:t>Mannay</a:t>
            </a:r>
            <a:r>
              <a:rPr lang="fr-FR" sz="1200" dirty="0"/>
              <a:t>, D. (</a:t>
            </a:r>
            <a:r>
              <a:rPr lang="fr-FR" sz="1200" dirty="0" err="1"/>
              <a:t>Eds</a:t>
            </a:r>
            <a:r>
              <a:rPr lang="fr-FR" sz="1200" dirty="0"/>
              <a:t>.). (2019). </a:t>
            </a:r>
            <a:r>
              <a:rPr lang="fr-FR" sz="1200" i="1" dirty="0"/>
              <a:t>The SAGE </a:t>
            </a:r>
            <a:r>
              <a:rPr lang="fr-FR" sz="1200" i="1" dirty="0" err="1"/>
              <a:t>handbook</a:t>
            </a:r>
            <a:r>
              <a:rPr lang="fr-FR" sz="1200" i="1" dirty="0"/>
              <a:t> of </a:t>
            </a:r>
            <a:r>
              <a:rPr lang="fr-FR" sz="1200" i="1" dirty="0" err="1"/>
              <a:t>visual</a:t>
            </a:r>
            <a:r>
              <a:rPr lang="fr-FR" sz="1200" i="1" dirty="0"/>
              <a:t> </a:t>
            </a:r>
            <a:r>
              <a:rPr lang="fr-FR" sz="1200" i="1" dirty="0" err="1"/>
              <a:t>research</a:t>
            </a:r>
            <a:r>
              <a:rPr lang="fr-FR" sz="1200" i="1" dirty="0"/>
              <a:t> </a:t>
            </a:r>
            <a:r>
              <a:rPr lang="fr-FR" sz="1200" i="1" dirty="0" err="1"/>
              <a:t>methods</a:t>
            </a:r>
            <a:r>
              <a:rPr lang="fr-FR" sz="1200" dirty="0"/>
              <a:t>. Sage.</a:t>
            </a:r>
          </a:p>
          <a:p>
            <a:pPr marL="0" indent="0">
              <a:buNone/>
            </a:pPr>
            <a:r>
              <a:rPr lang="fr-FR" sz="1200" dirty="0"/>
              <a:t>Pauwels, L. (2010). Visual </a:t>
            </a:r>
            <a:r>
              <a:rPr lang="fr-FR" sz="1200" dirty="0" err="1"/>
              <a:t>sociology</a:t>
            </a:r>
            <a:r>
              <a:rPr lang="fr-FR" sz="1200" dirty="0"/>
              <a:t> </a:t>
            </a:r>
            <a:r>
              <a:rPr lang="fr-FR" sz="1200" dirty="0" err="1"/>
              <a:t>reframed</a:t>
            </a:r>
            <a:r>
              <a:rPr lang="fr-FR" sz="1200" dirty="0"/>
              <a:t>: An </a:t>
            </a:r>
            <a:r>
              <a:rPr lang="fr-FR" sz="1200" dirty="0" err="1"/>
              <a:t>analytical</a:t>
            </a:r>
            <a:r>
              <a:rPr lang="fr-FR" sz="1200" dirty="0"/>
              <a:t> </a:t>
            </a:r>
            <a:r>
              <a:rPr lang="fr-FR" sz="1200" dirty="0" err="1"/>
              <a:t>synthesis</a:t>
            </a:r>
            <a:r>
              <a:rPr lang="fr-FR" sz="1200" dirty="0"/>
              <a:t> and discussion of </a:t>
            </a:r>
            <a:r>
              <a:rPr lang="fr-FR" sz="1200" dirty="0" err="1"/>
              <a:t>visual</a:t>
            </a:r>
            <a:r>
              <a:rPr lang="fr-FR" sz="1200" dirty="0"/>
              <a:t> </a:t>
            </a:r>
            <a:r>
              <a:rPr lang="fr-FR" sz="1200" dirty="0" err="1"/>
              <a:t>methods</a:t>
            </a:r>
            <a:r>
              <a:rPr lang="fr-FR" sz="1200" dirty="0"/>
              <a:t> in social and cultural </a:t>
            </a:r>
            <a:r>
              <a:rPr lang="fr-FR" sz="1200" dirty="0" err="1"/>
              <a:t>research</a:t>
            </a:r>
            <a:r>
              <a:rPr lang="fr-FR" sz="1200" dirty="0"/>
              <a:t>. </a:t>
            </a:r>
            <a:r>
              <a:rPr lang="fr-FR" sz="1200" i="1" dirty="0" err="1"/>
              <a:t>Sociological</a:t>
            </a:r>
            <a:r>
              <a:rPr lang="fr-FR" sz="1200" i="1" dirty="0"/>
              <a:t> </a:t>
            </a:r>
            <a:r>
              <a:rPr lang="fr-FR" sz="1200" i="1" dirty="0" err="1"/>
              <a:t>Methods</a:t>
            </a:r>
            <a:r>
              <a:rPr lang="fr-FR" sz="1200" i="1" dirty="0"/>
              <a:t> &amp; </a:t>
            </a:r>
            <a:r>
              <a:rPr lang="fr-FR" sz="1200" i="1" dirty="0" err="1"/>
              <a:t>Research</a:t>
            </a:r>
            <a:r>
              <a:rPr lang="fr-FR" sz="1200" dirty="0"/>
              <a:t>, </a:t>
            </a:r>
            <a:r>
              <a:rPr lang="fr-FR" sz="1200" i="1" dirty="0"/>
              <a:t>38</a:t>
            </a:r>
            <a:r>
              <a:rPr lang="fr-FR" sz="1200" dirty="0"/>
              <a:t>(4), 545-581.</a:t>
            </a:r>
          </a:p>
          <a:p>
            <a:pPr marL="0" indent="0">
              <a:buNone/>
            </a:pPr>
            <a:r>
              <a:rPr lang="fr-FR" sz="1200" dirty="0" err="1"/>
              <a:t>Puyou</a:t>
            </a:r>
            <a:r>
              <a:rPr lang="fr-FR" sz="1200" dirty="0"/>
              <a:t>, F. R., &amp; </a:t>
            </a:r>
            <a:r>
              <a:rPr lang="fr-FR" sz="1200" dirty="0" err="1"/>
              <a:t>Quattrone</a:t>
            </a:r>
            <a:r>
              <a:rPr lang="fr-FR" sz="1200" dirty="0"/>
              <a:t>, P. (2018). The </a:t>
            </a:r>
            <a:r>
              <a:rPr lang="fr-FR" sz="1200" dirty="0" err="1"/>
              <a:t>visual</a:t>
            </a:r>
            <a:r>
              <a:rPr lang="fr-FR" sz="1200" dirty="0"/>
              <a:t> and </a:t>
            </a:r>
            <a:r>
              <a:rPr lang="fr-FR" sz="1200" dirty="0" err="1"/>
              <a:t>material</a:t>
            </a:r>
            <a:r>
              <a:rPr lang="fr-FR" sz="1200" dirty="0"/>
              <a:t> dimensions of </a:t>
            </a:r>
            <a:r>
              <a:rPr lang="fr-FR" sz="1200" dirty="0" err="1"/>
              <a:t>legitimacy</a:t>
            </a:r>
            <a:r>
              <a:rPr lang="fr-FR" sz="1200" dirty="0"/>
              <a:t>: </a:t>
            </a:r>
            <a:r>
              <a:rPr lang="fr-FR" sz="1200" dirty="0" err="1"/>
              <a:t>Accounting</a:t>
            </a:r>
            <a:r>
              <a:rPr lang="fr-FR" sz="1200" dirty="0"/>
              <a:t> and the </a:t>
            </a:r>
            <a:r>
              <a:rPr lang="fr-FR" sz="1200" dirty="0" err="1"/>
              <a:t>search</a:t>
            </a:r>
            <a:r>
              <a:rPr lang="fr-FR" sz="1200" dirty="0"/>
              <a:t> for </a:t>
            </a:r>
            <a:r>
              <a:rPr lang="fr-FR" sz="1200" dirty="0" err="1"/>
              <a:t>socie-ties</a:t>
            </a:r>
            <a:r>
              <a:rPr lang="fr-FR" sz="1200" dirty="0"/>
              <a:t>. </a:t>
            </a:r>
            <a:r>
              <a:rPr lang="fr-FR" sz="1200" i="1" dirty="0" err="1"/>
              <a:t>Organization</a:t>
            </a:r>
            <a:r>
              <a:rPr lang="fr-FR" sz="1200" i="1" dirty="0"/>
              <a:t> </a:t>
            </a:r>
            <a:r>
              <a:rPr lang="fr-FR" sz="1200" i="1" dirty="0" err="1"/>
              <a:t>Studies</a:t>
            </a:r>
            <a:r>
              <a:rPr lang="fr-FR" sz="1200" dirty="0"/>
              <a:t>, </a:t>
            </a:r>
            <a:r>
              <a:rPr lang="fr-FR" sz="1200" i="1" dirty="0"/>
              <a:t>39</a:t>
            </a:r>
            <a:r>
              <a:rPr lang="fr-FR" sz="1200" dirty="0"/>
              <a:t>(5-6), 721-746.</a:t>
            </a:r>
          </a:p>
          <a:p>
            <a:pPr marL="0" indent="0">
              <a:buNone/>
            </a:pPr>
            <a:r>
              <a:rPr lang="fr-FR" sz="1200" dirty="0" err="1"/>
              <a:t>Rasolofoarison</a:t>
            </a:r>
            <a:r>
              <a:rPr lang="fr-FR" sz="1200" dirty="0"/>
              <a:t>, D., &amp; Russell, C. A. (2023). </a:t>
            </a:r>
            <a:r>
              <a:rPr lang="fr-FR" sz="1200" dirty="0" err="1"/>
              <a:t>Get</a:t>
            </a:r>
            <a:r>
              <a:rPr lang="fr-FR" sz="1200" dirty="0"/>
              <a:t> the </a:t>
            </a:r>
            <a:r>
              <a:rPr lang="fr-FR" sz="1200" dirty="0" err="1"/>
              <a:t>picture</a:t>
            </a:r>
            <a:r>
              <a:rPr lang="fr-FR" sz="1200" dirty="0"/>
              <a:t>? </a:t>
            </a:r>
            <a:r>
              <a:rPr lang="fr-FR" sz="1200" dirty="0" err="1"/>
              <a:t>Using</a:t>
            </a:r>
            <a:r>
              <a:rPr lang="fr-FR" sz="1200" dirty="0"/>
              <a:t> </a:t>
            </a:r>
            <a:r>
              <a:rPr lang="fr-FR" sz="1200" dirty="0" err="1"/>
              <a:t>visuals</a:t>
            </a:r>
            <a:r>
              <a:rPr lang="fr-FR" sz="1200" dirty="0"/>
              <a:t> to </a:t>
            </a:r>
            <a:r>
              <a:rPr lang="fr-FR" sz="1200" dirty="0" err="1"/>
              <a:t>represent</a:t>
            </a:r>
            <a:r>
              <a:rPr lang="fr-FR" sz="1200" dirty="0"/>
              <a:t> </a:t>
            </a:r>
            <a:r>
              <a:rPr lang="fr-FR" sz="1200" dirty="0" err="1"/>
              <a:t>theory</a:t>
            </a:r>
            <a:r>
              <a:rPr lang="fr-FR" sz="1200" dirty="0"/>
              <a:t>. </a:t>
            </a:r>
            <a:r>
              <a:rPr lang="fr-FR" sz="1200" i="1" dirty="0"/>
              <a:t>Journal of the </a:t>
            </a:r>
            <a:r>
              <a:rPr lang="fr-FR" sz="1200" i="1" dirty="0" err="1"/>
              <a:t>Academy</a:t>
            </a:r>
            <a:r>
              <a:rPr lang="fr-FR" sz="1200" i="1" dirty="0"/>
              <a:t> of Marketing Science</a:t>
            </a:r>
            <a:r>
              <a:rPr lang="fr-FR" sz="1200" dirty="0"/>
              <a:t>, 1-5.</a:t>
            </a:r>
          </a:p>
          <a:p>
            <a:pPr marL="0" indent="0">
              <a:buNone/>
            </a:pPr>
            <a:r>
              <a:rPr lang="fr-FR" sz="1200" dirty="0" err="1"/>
              <a:t>Quattrone</a:t>
            </a:r>
            <a:r>
              <a:rPr lang="fr-FR" sz="1200" dirty="0"/>
              <a:t>, P., </a:t>
            </a:r>
            <a:r>
              <a:rPr lang="fr-FR" sz="1200" dirty="0" err="1"/>
              <a:t>Ronzani</a:t>
            </a:r>
            <a:r>
              <a:rPr lang="fr-FR" sz="1200" dirty="0"/>
              <a:t>, M., </a:t>
            </a:r>
            <a:r>
              <a:rPr lang="fr-FR" sz="1200" dirty="0" err="1"/>
              <a:t>Jancsary</a:t>
            </a:r>
            <a:r>
              <a:rPr lang="fr-FR" sz="1200" dirty="0"/>
              <a:t>, D., &amp; </a:t>
            </a:r>
            <a:r>
              <a:rPr lang="fr-FR" sz="1200" dirty="0" err="1"/>
              <a:t>Höllerer</a:t>
            </a:r>
            <a:r>
              <a:rPr lang="fr-FR" sz="1200" dirty="0"/>
              <a:t>, M. A. (2021). Beyond the visible, the </a:t>
            </a:r>
            <a:r>
              <a:rPr lang="fr-FR" sz="1200" dirty="0" err="1"/>
              <a:t>material</a:t>
            </a:r>
            <a:r>
              <a:rPr lang="fr-FR" sz="1200" dirty="0"/>
              <a:t> and the performative: </a:t>
            </a:r>
            <a:r>
              <a:rPr lang="fr-FR" sz="1200" dirty="0" err="1"/>
              <a:t>Shifting</a:t>
            </a:r>
            <a:r>
              <a:rPr lang="fr-FR" sz="1200" dirty="0"/>
              <a:t> perspectives on the </a:t>
            </a:r>
            <a:r>
              <a:rPr lang="fr-FR" sz="1200" dirty="0" err="1"/>
              <a:t>visual</a:t>
            </a:r>
            <a:r>
              <a:rPr lang="fr-FR" sz="1200" dirty="0"/>
              <a:t> in </a:t>
            </a:r>
            <a:r>
              <a:rPr lang="fr-FR" sz="1200" dirty="0" err="1"/>
              <a:t>organization</a:t>
            </a:r>
            <a:r>
              <a:rPr lang="fr-FR" sz="1200" dirty="0"/>
              <a:t> </a:t>
            </a:r>
            <a:r>
              <a:rPr lang="fr-FR" sz="1200" dirty="0" err="1"/>
              <a:t>studies</a:t>
            </a:r>
            <a:r>
              <a:rPr lang="fr-FR" sz="1200" dirty="0"/>
              <a:t>. </a:t>
            </a:r>
            <a:r>
              <a:rPr lang="fr-FR" sz="1200" i="1" dirty="0" err="1"/>
              <a:t>Organization</a:t>
            </a:r>
            <a:r>
              <a:rPr lang="fr-FR" sz="1200" i="1" dirty="0"/>
              <a:t> </a:t>
            </a:r>
            <a:r>
              <a:rPr lang="fr-FR" sz="1200" i="1" dirty="0" err="1"/>
              <a:t>Studies</a:t>
            </a:r>
            <a:r>
              <a:rPr lang="fr-FR" sz="1200" dirty="0"/>
              <a:t>, </a:t>
            </a:r>
            <a:r>
              <a:rPr lang="fr-FR" sz="1200" i="1" dirty="0"/>
              <a:t>42</a:t>
            </a:r>
            <a:r>
              <a:rPr lang="fr-FR" sz="1200" dirty="0"/>
              <a:t>(8), 1197-1218.</a:t>
            </a:r>
          </a:p>
          <a:p>
            <a:pPr marL="0" indent="0">
              <a:buNone/>
            </a:pPr>
            <a:r>
              <a:rPr lang="fr-FR" sz="1200" dirty="0"/>
              <a:t>Royer, I. (2020). Observer la matérialité dans les organisations. </a:t>
            </a:r>
            <a:r>
              <a:rPr lang="fr-FR" sz="1200" i="1" dirty="0" err="1"/>
              <a:t>M@n@gement</a:t>
            </a:r>
            <a:r>
              <a:rPr lang="fr-FR" sz="1200" dirty="0"/>
              <a:t>, </a:t>
            </a:r>
            <a:r>
              <a:rPr lang="fr-FR" sz="1200" i="1" dirty="0"/>
              <a:t>23</a:t>
            </a:r>
            <a:r>
              <a:rPr lang="fr-FR" sz="1200" dirty="0"/>
              <a:t>(3), 122-175.</a:t>
            </a:r>
          </a:p>
          <a:p>
            <a:pPr marL="0" indent="0">
              <a:buNone/>
            </a:pPr>
            <a:r>
              <a:rPr lang="fr-FR" sz="1200" dirty="0"/>
              <a:t>Wood, M., </a:t>
            </a:r>
            <a:r>
              <a:rPr lang="fr-FR" sz="1200" dirty="0" err="1"/>
              <a:t>Salovaara</a:t>
            </a:r>
            <a:r>
              <a:rPr lang="fr-FR" sz="1200" dirty="0"/>
              <a:t>, P., &amp; Marti, L. (2018). </a:t>
            </a:r>
            <a:r>
              <a:rPr lang="fr-FR" sz="1200" dirty="0" err="1"/>
              <a:t>Manifesto</a:t>
            </a:r>
            <a:r>
              <a:rPr lang="fr-FR" sz="1200" dirty="0"/>
              <a:t> for </a:t>
            </a:r>
            <a:r>
              <a:rPr lang="fr-FR" sz="1200" dirty="0" err="1"/>
              <a:t>filmmaking</a:t>
            </a:r>
            <a:r>
              <a:rPr lang="fr-FR" sz="1200" dirty="0"/>
              <a:t> as </a:t>
            </a:r>
            <a:r>
              <a:rPr lang="fr-FR" sz="1200" dirty="0" err="1"/>
              <a:t>organisational</a:t>
            </a:r>
            <a:r>
              <a:rPr lang="fr-FR" sz="1200" dirty="0"/>
              <a:t> </a:t>
            </a:r>
            <a:r>
              <a:rPr lang="fr-FR" sz="1200" dirty="0" err="1"/>
              <a:t>research</a:t>
            </a:r>
            <a:r>
              <a:rPr lang="fr-FR" sz="1200" dirty="0"/>
              <a:t>. </a:t>
            </a:r>
            <a:r>
              <a:rPr lang="fr-FR" sz="1200" i="1" dirty="0" err="1"/>
              <a:t>Organization</a:t>
            </a:r>
            <a:r>
              <a:rPr lang="fr-FR" sz="1200" dirty="0"/>
              <a:t>, </a:t>
            </a:r>
            <a:r>
              <a:rPr lang="fr-FR" sz="1200" i="1" dirty="0"/>
              <a:t>25</a:t>
            </a:r>
            <a:r>
              <a:rPr lang="fr-FR" sz="1200" dirty="0"/>
              <a:t>(6), 825-835.</a:t>
            </a:r>
          </a:p>
          <a:p>
            <a:pPr marL="0" indent="0">
              <a:buNone/>
            </a:pPr>
            <a:endParaRPr lang="fr-FR" sz="12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1E4C74-BD0C-7645-AC8B-AC3FCB7E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964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Prochaine séance : </a:t>
            </a:r>
            <a:br>
              <a:rPr lang="fr-FR" sz="3600" b="1" dirty="0">
                <a:solidFill>
                  <a:srgbClr val="002060"/>
                </a:solidFill>
              </a:rPr>
            </a:br>
            <a:r>
              <a:rPr lang="fr-FR" sz="3600" b="1" dirty="0">
                <a:solidFill>
                  <a:srgbClr val="002060"/>
                </a:solidFill>
              </a:rPr>
              <a:t>les méthodes basées sur l’art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530" y="1403648"/>
            <a:ext cx="8229600" cy="50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>
                <a:solidFill>
                  <a:srgbClr val="002060"/>
                </a:solidFill>
              </a:rPr>
              <a:t> </a:t>
            </a:r>
            <a:endParaRPr lang="fr-FR" sz="2800" i="1" dirty="0">
              <a:solidFill>
                <a:srgbClr val="002060"/>
              </a:solidFill>
            </a:endParaRPr>
          </a:p>
          <a:p>
            <a:r>
              <a:rPr lang="fr-FR" sz="2600" dirty="0">
                <a:solidFill>
                  <a:srgbClr val="002060"/>
                </a:solidFill>
              </a:rPr>
              <a:t>Font classiquement partie des méthodes visuelles…</a:t>
            </a:r>
          </a:p>
          <a:p>
            <a:pPr marL="0" indent="0">
              <a:buNone/>
            </a:pPr>
            <a:r>
              <a:rPr lang="fr-FR" sz="2400" dirty="0"/>
              <a:t>	(peinture, photographie, film, dessin,…)</a:t>
            </a:r>
          </a:p>
          <a:p>
            <a:endParaRPr lang="fr-FR" sz="2600" dirty="0"/>
          </a:p>
          <a:p>
            <a:r>
              <a:rPr lang="fr-FR" sz="2600" dirty="0">
                <a:solidFill>
                  <a:srgbClr val="002060"/>
                </a:solidFill>
              </a:rPr>
              <a:t>…tout en étant spécifiques,</a:t>
            </a:r>
          </a:p>
          <a:p>
            <a:endParaRPr lang="fr-FR" sz="2600" dirty="0"/>
          </a:p>
          <a:p>
            <a:r>
              <a:rPr lang="fr-FR" sz="2600" dirty="0">
                <a:solidFill>
                  <a:srgbClr val="002060"/>
                </a:solidFill>
              </a:rPr>
              <a:t>…et en débordant du visuel </a:t>
            </a:r>
          </a:p>
          <a:p>
            <a:pPr marL="0" indent="0">
              <a:buNone/>
            </a:pPr>
            <a:r>
              <a:rPr lang="fr-FR" sz="2400" dirty="0"/>
              <a:t>   	 (littérature, poésie, musique, chansons,  performances,  	interventions, …)</a:t>
            </a:r>
            <a:endParaRPr lang="fr-FR" sz="2800" dirty="0"/>
          </a:p>
          <a:p>
            <a:endParaRPr lang="fr-FR" sz="2400" dirty="0"/>
          </a:p>
          <a:p>
            <a:endParaRPr lang="fr-FR" sz="26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6894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C8F432-B17A-CB17-D073-4D67EE37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E2C166-FB34-4462-859B-1C782F14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1539"/>
            <a:ext cx="4694038" cy="30970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3F92B7-6B4F-F883-4236-0280E3C33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254" y="3510633"/>
            <a:ext cx="4350897" cy="28706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CC41F3-5180-BC6F-BFF3-F89AA9BC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460" y="980728"/>
            <a:ext cx="4350897" cy="28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93A2F0-449B-8774-47D6-23C7B6C0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40DE-1193-4AA3-81FB-2A07452284FF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F2A77B-31C7-5314-BA0A-3321E726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5"/>
            <a:ext cx="6228184" cy="38450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C707B1-E690-D3F1-4D71-86B35E6F8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592506"/>
            <a:ext cx="4510576" cy="52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9447" y="94320"/>
            <a:ext cx="9036496" cy="1143000"/>
          </a:xfrm>
        </p:spPr>
        <p:txBody>
          <a:bodyPr>
            <a:no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Point de départ et point de vue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4501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« 2 minutes d’un bon film en disent plus 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que 20 pages d’un article scientifique… » </a:t>
            </a:r>
          </a:p>
          <a:p>
            <a:pPr marL="0" indent="0" algn="ctr">
              <a:buNone/>
            </a:pPr>
            <a:r>
              <a:rPr lang="fr-FR" sz="1400" dirty="0"/>
              <a:t>[Frédéric B., expert en restructurations, 2009]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2000" dirty="0">
                <a:solidFill>
                  <a:srgbClr val="002060"/>
                </a:solidFill>
              </a:rPr>
              <a:t>Exploration du champ « arts-</a:t>
            </a:r>
            <a:r>
              <a:rPr lang="fr-FR" sz="2000" dirty="0" err="1">
                <a:solidFill>
                  <a:srgbClr val="002060"/>
                </a:solidFill>
              </a:rPr>
              <a:t>based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research</a:t>
            </a:r>
            <a:r>
              <a:rPr lang="fr-FR" sz="2000" dirty="0">
                <a:solidFill>
                  <a:srgbClr val="002060"/>
                </a:solidFill>
              </a:rPr>
              <a:t> » depuis 2010</a:t>
            </a:r>
          </a:p>
          <a:p>
            <a:pPr lvl="1">
              <a:buFont typeface="Wingdings" pitchFamily="2" charset="2"/>
              <a:buChar char="Ø"/>
            </a:pPr>
            <a:r>
              <a:rPr lang="fr-FR" sz="1800" dirty="0">
                <a:solidFill>
                  <a:srgbClr val="002060"/>
                </a:solidFill>
              </a:rPr>
              <a:t>2 projets de recherche </a:t>
            </a:r>
            <a:r>
              <a:rPr lang="fr-FR" sz="1900" b="1" dirty="0">
                <a:solidFill>
                  <a:srgbClr val="002060"/>
                </a:solidFill>
                <a:highlight>
                  <a:srgbClr val="00FFFF"/>
                </a:highlight>
              </a:rPr>
              <a:t>(séance 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/>
              <a:t>Un projet Européen : </a:t>
            </a:r>
            <a:r>
              <a:rPr lang="fr-FR" sz="1600" dirty="0" err="1"/>
              <a:t>RestructurARTions</a:t>
            </a:r>
            <a:endParaRPr lang="fr-FR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/>
              <a:t>Un projet ANR : ABRIR / Art et mutations critiques du management</a:t>
            </a:r>
          </a:p>
          <a:p>
            <a:pPr lvl="1"/>
            <a:endParaRPr lang="fr-FR" sz="1600" dirty="0"/>
          </a:p>
          <a:p>
            <a:r>
              <a:rPr lang="fr-FR" sz="2000" dirty="0">
                <a:solidFill>
                  <a:srgbClr val="002060"/>
                </a:solidFill>
              </a:rPr>
              <a:t>Publications issues des projets</a:t>
            </a:r>
            <a:endParaRPr lang="fr-FR" sz="1800" dirty="0">
              <a:solidFill>
                <a:srgbClr val="002060"/>
              </a:solidFill>
            </a:endParaRPr>
          </a:p>
          <a:p>
            <a:pPr lvl="1"/>
            <a:r>
              <a:rPr lang="fr-FR" sz="1600" i="1" dirty="0"/>
              <a:t>Gérer et Comprendre, </a:t>
            </a:r>
            <a:r>
              <a:rPr lang="fr-FR" sz="1600" dirty="0"/>
              <a:t>2015</a:t>
            </a:r>
          </a:p>
          <a:p>
            <a:pPr lvl="1"/>
            <a:r>
              <a:rPr lang="fr-FR" sz="1600" i="1" dirty="0" err="1"/>
              <a:t>Organization</a:t>
            </a:r>
            <a:r>
              <a:rPr lang="fr-FR" sz="1600" i="1" dirty="0"/>
              <a:t>,  </a:t>
            </a:r>
            <a:r>
              <a:rPr lang="fr-FR" sz="1600" dirty="0"/>
              <a:t>(an interview </a:t>
            </a:r>
            <a:r>
              <a:rPr lang="fr-FR" sz="1600" dirty="0" err="1"/>
              <a:t>with</a:t>
            </a:r>
            <a:r>
              <a:rPr lang="fr-FR" sz="1600" dirty="0"/>
              <a:t> H. Becker) </a:t>
            </a:r>
            <a:endParaRPr lang="fr-FR" sz="1600" i="1" dirty="0"/>
          </a:p>
          <a:p>
            <a:pPr lvl="1"/>
            <a:r>
              <a:rPr lang="fr-FR" sz="1600" i="1" dirty="0"/>
              <a:t>Sociologies Pratiques, </a:t>
            </a:r>
            <a:r>
              <a:rPr lang="fr-FR" sz="1600" dirty="0"/>
              <a:t>2016</a:t>
            </a:r>
          </a:p>
          <a:p>
            <a:pPr lvl="1"/>
            <a:r>
              <a:rPr lang="fr-FR" sz="1600" dirty="0"/>
              <a:t>Chapitre d’ouvrage sur les méthodes fondées sur l’art (</a:t>
            </a:r>
            <a:r>
              <a:rPr lang="fr-FR" sz="1600" i="1" dirty="0"/>
              <a:t>in </a:t>
            </a:r>
            <a:r>
              <a:rPr lang="fr-FR" sz="1600" dirty="0"/>
              <a:t>Garreau, </a:t>
            </a:r>
            <a:r>
              <a:rPr lang="fr-FR" sz="1600" dirty="0" err="1"/>
              <a:t>Romelaer</a:t>
            </a:r>
            <a:r>
              <a:rPr lang="fr-FR" sz="1600" dirty="0"/>
              <a:t>, 2019)</a:t>
            </a:r>
          </a:p>
          <a:p>
            <a:pPr lvl="1"/>
            <a:r>
              <a:rPr lang="fr-FR" sz="1600" i="1" dirty="0" err="1"/>
              <a:t>M@n@gement</a:t>
            </a:r>
            <a:r>
              <a:rPr lang="fr-FR" sz="1600" i="1" dirty="0"/>
              <a:t>, </a:t>
            </a:r>
            <a:r>
              <a:rPr lang="fr-FR" sz="1600" dirty="0"/>
              <a:t>2023</a:t>
            </a:r>
            <a:endParaRPr lang="fr-FR" sz="1600" i="1" dirty="0"/>
          </a:p>
          <a:p>
            <a:pPr lvl="1"/>
            <a:r>
              <a:rPr lang="fr-FR" sz="1600" i="1" dirty="0"/>
              <a:t>RIPCO, </a:t>
            </a:r>
            <a:r>
              <a:rPr lang="fr-FR" sz="1600" dirty="0"/>
              <a:t>2022 (coordination d’un Numéro Spécial)</a:t>
            </a:r>
          </a:p>
          <a:p>
            <a:pPr lvl="1"/>
            <a:endParaRPr lang="fr-FR" sz="1600" dirty="0"/>
          </a:p>
          <a:p>
            <a:r>
              <a:rPr lang="fr-FR" sz="2000" dirty="0">
                <a:solidFill>
                  <a:srgbClr val="002060"/>
                </a:solidFill>
              </a:rPr>
              <a:t>Intérêt élargi aux méthodes dites « visuelles » en recherche </a:t>
            </a:r>
            <a:r>
              <a:rPr lang="fr-FR" sz="2000" b="1" dirty="0">
                <a:solidFill>
                  <a:srgbClr val="002060"/>
                </a:solidFill>
                <a:highlight>
                  <a:srgbClr val="00FFFF"/>
                </a:highlight>
              </a:rPr>
              <a:t>(séance 1)</a:t>
            </a:r>
          </a:p>
          <a:p>
            <a:pPr lvl="1"/>
            <a:r>
              <a:rPr lang="fr-FR" sz="1600" dirty="0"/>
              <a:t>Projet en cours sur les portraits de managers Femmes/Hommes</a:t>
            </a:r>
          </a:p>
          <a:p>
            <a:pPr lvl="1"/>
            <a:endParaRPr lang="fr-FR" sz="14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064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9036496" cy="1143000"/>
          </a:xfrm>
        </p:spPr>
        <p:txBody>
          <a:bodyPr>
            <a:noAutofit/>
          </a:bodyPr>
          <a:lstStyle/>
          <a:p>
            <a:pPr algn="r"/>
            <a:r>
              <a:rPr lang="fr-FR" sz="3600" b="1" dirty="0">
                <a:solidFill>
                  <a:srgbClr val="002060"/>
                </a:solidFill>
              </a:rPr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98350"/>
            <a:ext cx="8640960" cy="5975065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dirty="0">
                <a:solidFill>
                  <a:srgbClr val="002060"/>
                </a:solidFill>
              </a:rPr>
              <a:t>Clarifier ce que sont les méthodes visuelles, et les méthodes basées sur l’art, dans leur diversité et leurs spécificités</a:t>
            </a:r>
          </a:p>
          <a:p>
            <a:pPr lvl="1"/>
            <a:endParaRPr lang="fr-FR" dirty="0">
              <a:solidFill>
                <a:srgbClr val="002060"/>
              </a:solidFill>
            </a:endParaRPr>
          </a:p>
          <a:p>
            <a:pPr lvl="1"/>
            <a:r>
              <a:rPr lang="fr-FR" dirty="0">
                <a:solidFill>
                  <a:srgbClr val="002060"/>
                </a:solidFill>
              </a:rPr>
              <a:t>Présenter les usages possibles en recherche et les débats associés</a:t>
            </a:r>
          </a:p>
          <a:p>
            <a:pPr lvl="1"/>
            <a:endParaRPr lang="fr-FR" dirty="0">
              <a:solidFill>
                <a:srgbClr val="002060"/>
              </a:solidFill>
            </a:endParaRPr>
          </a:p>
          <a:p>
            <a:pPr lvl="1"/>
            <a:r>
              <a:rPr lang="fr-FR" dirty="0">
                <a:solidFill>
                  <a:srgbClr val="002060"/>
                </a:solidFill>
              </a:rPr>
              <a:t>Illustrer par quelques exemples de recherches sur/dans les organisations</a:t>
            </a:r>
          </a:p>
          <a:p>
            <a:pPr lvl="1"/>
            <a:endParaRPr lang="fr-FR" dirty="0">
              <a:solidFill>
                <a:srgbClr val="002060"/>
              </a:solidFill>
            </a:endParaRPr>
          </a:p>
          <a:p>
            <a:pPr lvl="1"/>
            <a:r>
              <a:rPr lang="fr-FR" dirty="0">
                <a:solidFill>
                  <a:srgbClr val="002060"/>
                </a:solidFill>
              </a:rPr>
              <a:t>Travailler sur les possibilités ouvertes par ces méthodes dans la recherche doctorale de chaque </a:t>
            </a:r>
            <a:r>
              <a:rPr lang="fr-FR" dirty="0" err="1">
                <a:solidFill>
                  <a:srgbClr val="002060"/>
                </a:solidFill>
              </a:rPr>
              <a:t>participant-e</a:t>
            </a:r>
            <a:r>
              <a:rPr lang="fr-FR" dirty="0">
                <a:solidFill>
                  <a:srgbClr val="00206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002060"/>
                </a:solidFill>
              </a:rPr>
              <a:t>	(en sous-groupes)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3600" dirty="0"/>
              <a:t>	</a:t>
            </a:r>
          </a:p>
          <a:p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7294149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8891</TotalTime>
  <Words>3133</Words>
  <Application>Microsoft Macintosh PowerPoint</Application>
  <PresentationFormat>Affichage à l'écran (4:3)</PresentationFormat>
  <Paragraphs>415</Paragraphs>
  <Slides>54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54</vt:i4>
      </vt:variant>
    </vt:vector>
  </HeadingPairs>
  <TitlesOfParts>
    <vt:vector size="64" baseType="lpstr">
      <vt:lpstr>Arial</vt:lpstr>
      <vt:lpstr>Calibri</vt:lpstr>
      <vt:lpstr>Franklin Gothic Book</vt:lpstr>
      <vt:lpstr>Franklin Gothic Demi</vt:lpstr>
      <vt:lpstr>Franklin Gothic Medium</vt:lpstr>
      <vt:lpstr>Times New Roman</vt:lpstr>
      <vt:lpstr>Wingdings</vt:lpstr>
      <vt:lpstr>Thème Office</vt:lpstr>
      <vt:lpstr>Conception personnalisée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Point de départ et point de vue</vt:lpstr>
      <vt:lpstr>Objectifs</vt:lpstr>
      <vt:lpstr>Une longue histoire du visuel  en sciences sociales</vt:lpstr>
      <vt:lpstr>Omniprésence et signifiance du visuel… </vt:lpstr>
      <vt:lpstr>Omniprésence et signifiance du visuel… </vt:lpstr>
      <vt:lpstr>Et pourtant… (I)</vt:lpstr>
      <vt:lpstr>Et pourtant… (II)</vt:lpstr>
      <vt:lpstr>Et pourtant (III)…</vt:lpstr>
      <vt:lpstr>Définitions et caractéristiques des « visuels »</vt:lpstr>
      <vt:lpstr>Un peu d’épistémologie</vt:lpstr>
      <vt:lpstr>Champs théoriques associés</vt:lpstr>
      <vt:lpstr>Critères de catégorisation des méthodes visuelles</vt:lpstr>
      <vt:lpstr>5 approches du visuel  (Meyer et al., 2013)</vt:lpstr>
      <vt:lpstr>Types de méthodes visuelles</vt:lpstr>
      <vt:lpstr>(a) Analyse du contenu d’un visuel pré-existant</vt:lpstr>
      <vt:lpstr>Présentation PowerPoint</vt:lpstr>
      <vt:lpstr>Présentation PowerPoint</vt:lpstr>
      <vt:lpstr>Présentation PowerPoint</vt:lpstr>
      <vt:lpstr>Présentation PowerPoint</vt:lpstr>
      <vt:lpstr> (b) Démarche d’élicitation d’un visuel produit pendant la recherche</vt:lpstr>
      <vt:lpstr>Skjælaaen et al., 2020 :étude des pratiques organisationnelles au sein d’un gros cabinet d’architectes par une ‘collaborative film-elicitation’  </vt:lpstr>
      <vt:lpstr>Skjælaaen et al., 2020 :étude des pratiques organisationnelles au sein d’un gros cabinet d’architectes par une ‘collaborative film-elicitation’  </vt:lpstr>
      <vt:lpstr>Skjælaaen et al., 2020 :étude des pratiques organisationnelles au sein d’un gros cabinet d’architectes par une ‘collaborative film-elicitation’  </vt:lpstr>
      <vt:lpstr>Présentation PowerPoint</vt:lpstr>
      <vt:lpstr>Présentation PowerPoint</vt:lpstr>
      <vt:lpstr>(c) Les visuels pour rendre compte de la recherche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(c) Les visuels pour rendre compte de la recherche : le processus « NETSA » (Rasolofoarison &amp; Russell, 2023)</vt:lpstr>
      <vt:lpstr>(c) Les visuels pour rendre compte de la recherche : le processus « NETSA » (Rasolofoarison &amp; Russell, 2023)</vt:lpstr>
      <vt:lpstr>(c) Les visuels pour rendre compte de la recherche : le processus « NETSA » (Rasolofoarison &amp; Russell, 2023)</vt:lpstr>
      <vt:lpstr>Quelques défis et débats</vt:lpstr>
      <vt:lpstr>Présentation PowerPoint</vt:lpstr>
      <vt:lpstr>Présentation PowerPoint</vt:lpstr>
      <vt:lpstr>Sélection de références</vt:lpstr>
      <vt:lpstr>Prochaine séance :  les méthodes basées sur l’art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</dc:creator>
  <cp:lastModifiedBy>geraldine schmidt</cp:lastModifiedBy>
  <cp:revision>283</cp:revision>
  <dcterms:created xsi:type="dcterms:W3CDTF">2017-03-28T10:02:06Z</dcterms:created>
  <dcterms:modified xsi:type="dcterms:W3CDTF">2024-03-25T11:33:59Z</dcterms:modified>
</cp:coreProperties>
</file>