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3"/>
  </p:notesMasterIdLst>
  <p:handoutMasterIdLst>
    <p:handoutMasterId r:id="rId64"/>
  </p:handoutMasterIdLst>
  <p:sldIdLst>
    <p:sldId id="256" r:id="rId2"/>
    <p:sldId id="310" r:id="rId3"/>
    <p:sldId id="361" r:id="rId4"/>
    <p:sldId id="311" r:id="rId5"/>
    <p:sldId id="363" r:id="rId6"/>
    <p:sldId id="390" r:id="rId7"/>
    <p:sldId id="362" r:id="rId8"/>
    <p:sldId id="357" r:id="rId9"/>
    <p:sldId id="369" r:id="rId10"/>
    <p:sldId id="374" r:id="rId11"/>
    <p:sldId id="389" r:id="rId12"/>
    <p:sldId id="358" r:id="rId13"/>
    <p:sldId id="371" r:id="rId14"/>
    <p:sldId id="398" r:id="rId15"/>
    <p:sldId id="399" r:id="rId16"/>
    <p:sldId id="372" r:id="rId17"/>
    <p:sldId id="386" r:id="rId18"/>
    <p:sldId id="375" r:id="rId19"/>
    <p:sldId id="393" r:id="rId20"/>
    <p:sldId id="401" r:id="rId21"/>
    <p:sldId id="404" r:id="rId22"/>
    <p:sldId id="402" r:id="rId23"/>
    <p:sldId id="403" r:id="rId24"/>
    <p:sldId id="405" r:id="rId25"/>
    <p:sldId id="406" r:id="rId26"/>
    <p:sldId id="407" r:id="rId27"/>
    <p:sldId id="359" r:id="rId28"/>
    <p:sldId id="364" r:id="rId29"/>
    <p:sldId id="400" r:id="rId30"/>
    <p:sldId id="365" r:id="rId31"/>
    <p:sldId id="391" r:id="rId32"/>
    <p:sldId id="392" r:id="rId33"/>
    <p:sldId id="368" r:id="rId34"/>
    <p:sldId id="394" r:id="rId35"/>
    <p:sldId id="360" r:id="rId36"/>
    <p:sldId id="341" r:id="rId37"/>
    <p:sldId id="315" r:id="rId38"/>
    <p:sldId id="342" r:id="rId39"/>
    <p:sldId id="354" r:id="rId40"/>
    <p:sldId id="355" r:id="rId41"/>
    <p:sldId id="356" r:id="rId42"/>
    <p:sldId id="323" r:id="rId43"/>
    <p:sldId id="325" r:id="rId44"/>
    <p:sldId id="326" r:id="rId45"/>
    <p:sldId id="327" r:id="rId46"/>
    <p:sldId id="328" r:id="rId47"/>
    <p:sldId id="329" r:id="rId48"/>
    <p:sldId id="330" r:id="rId49"/>
    <p:sldId id="331" r:id="rId50"/>
    <p:sldId id="333" r:id="rId51"/>
    <p:sldId id="334" r:id="rId52"/>
    <p:sldId id="385" r:id="rId53"/>
    <p:sldId id="395" r:id="rId54"/>
    <p:sldId id="335" r:id="rId55"/>
    <p:sldId id="338" r:id="rId56"/>
    <p:sldId id="339" r:id="rId57"/>
    <p:sldId id="387" r:id="rId58"/>
    <p:sldId id="388" r:id="rId59"/>
    <p:sldId id="396" r:id="rId60"/>
    <p:sldId id="367" r:id="rId61"/>
    <p:sldId id="397" r:id="rId62"/>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Franklin Gothic Book" charset="0"/>
        <a:ea typeface="ＭＳ Ｐゴシック" charset="0"/>
        <a:cs typeface="Arial" charset="0"/>
      </a:defRPr>
    </a:lvl1pPr>
    <a:lvl2pPr marL="457200" algn="l" rtl="0" fontAlgn="base">
      <a:spcBef>
        <a:spcPct val="0"/>
      </a:spcBef>
      <a:spcAft>
        <a:spcPct val="0"/>
      </a:spcAft>
      <a:defRPr kern="1200">
        <a:solidFill>
          <a:schemeClr val="tx1"/>
        </a:solidFill>
        <a:latin typeface="Franklin Gothic Book" charset="0"/>
        <a:ea typeface="ＭＳ Ｐゴシック" charset="0"/>
        <a:cs typeface="Arial" charset="0"/>
      </a:defRPr>
    </a:lvl2pPr>
    <a:lvl3pPr marL="914400" algn="l" rtl="0" fontAlgn="base">
      <a:spcBef>
        <a:spcPct val="0"/>
      </a:spcBef>
      <a:spcAft>
        <a:spcPct val="0"/>
      </a:spcAft>
      <a:defRPr kern="1200">
        <a:solidFill>
          <a:schemeClr val="tx1"/>
        </a:solidFill>
        <a:latin typeface="Franklin Gothic Book" charset="0"/>
        <a:ea typeface="ＭＳ Ｐゴシック" charset="0"/>
        <a:cs typeface="Arial" charset="0"/>
      </a:defRPr>
    </a:lvl3pPr>
    <a:lvl4pPr marL="1371600" algn="l" rtl="0" fontAlgn="base">
      <a:spcBef>
        <a:spcPct val="0"/>
      </a:spcBef>
      <a:spcAft>
        <a:spcPct val="0"/>
      </a:spcAft>
      <a:defRPr kern="1200">
        <a:solidFill>
          <a:schemeClr val="tx1"/>
        </a:solidFill>
        <a:latin typeface="Franklin Gothic Book" charset="0"/>
        <a:ea typeface="ＭＳ Ｐゴシック" charset="0"/>
        <a:cs typeface="Arial" charset="0"/>
      </a:defRPr>
    </a:lvl4pPr>
    <a:lvl5pPr marL="1828800" algn="l" rtl="0" fontAlgn="base">
      <a:spcBef>
        <a:spcPct val="0"/>
      </a:spcBef>
      <a:spcAft>
        <a:spcPct val="0"/>
      </a:spcAft>
      <a:defRPr kern="1200">
        <a:solidFill>
          <a:schemeClr val="tx1"/>
        </a:solidFill>
        <a:latin typeface="Franklin Gothic Book" charset="0"/>
        <a:ea typeface="ＭＳ Ｐゴシック" charset="0"/>
        <a:cs typeface="Arial" charset="0"/>
      </a:defRPr>
    </a:lvl5pPr>
    <a:lvl6pPr marL="2286000" algn="l" defTabSz="457200" rtl="0" eaLnBrk="1" latinLnBrk="0" hangingPunct="1">
      <a:defRPr kern="1200">
        <a:solidFill>
          <a:schemeClr val="tx1"/>
        </a:solidFill>
        <a:latin typeface="Franklin Gothic Book" charset="0"/>
        <a:ea typeface="ＭＳ Ｐゴシック" charset="0"/>
        <a:cs typeface="Arial" charset="0"/>
      </a:defRPr>
    </a:lvl6pPr>
    <a:lvl7pPr marL="2743200" algn="l" defTabSz="457200" rtl="0" eaLnBrk="1" latinLnBrk="0" hangingPunct="1">
      <a:defRPr kern="1200">
        <a:solidFill>
          <a:schemeClr val="tx1"/>
        </a:solidFill>
        <a:latin typeface="Franklin Gothic Book" charset="0"/>
        <a:ea typeface="ＭＳ Ｐゴシック" charset="0"/>
        <a:cs typeface="Arial" charset="0"/>
      </a:defRPr>
    </a:lvl7pPr>
    <a:lvl8pPr marL="3200400" algn="l" defTabSz="457200" rtl="0" eaLnBrk="1" latinLnBrk="0" hangingPunct="1">
      <a:defRPr kern="1200">
        <a:solidFill>
          <a:schemeClr val="tx1"/>
        </a:solidFill>
        <a:latin typeface="Franklin Gothic Book" charset="0"/>
        <a:ea typeface="ＭＳ Ｐゴシック" charset="0"/>
        <a:cs typeface="Arial" charset="0"/>
      </a:defRPr>
    </a:lvl8pPr>
    <a:lvl9pPr marL="3657600" algn="l" defTabSz="457200" rtl="0" eaLnBrk="1" latinLnBrk="0" hangingPunct="1">
      <a:defRPr kern="1200">
        <a:solidFill>
          <a:schemeClr val="tx1"/>
        </a:solidFill>
        <a:latin typeface="Franklin Gothic Book" charset="0"/>
        <a:ea typeface="ＭＳ Ｐゴシック" charset="0"/>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bw"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486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6199" autoAdjust="0"/>
    <p:restoredTop sz="95638" autoAdjust="0"/>
  </p:normalViewPr>
  <p:slideViewPr>
    <p:cSldViewPr>
      <p:cViewPr varScale="1">
        <p:scale>
          <a:sx n="124" d="100"/>
          <a:sy n="124" d="100"/>
        </p:scale>
        <p:origin x="2720" y="168"/>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notesViewPr>
    <p:cSldViewPr>
      <p:cViewPr varScale="1">
        <p:scale>
          <a:sx n="56" d="100"/>
          <a:sy n="56" d="100"/>
        </p:scale>
        <p:origin x="-2838"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6AF36986-9B2C-534D-B1C8-C03CBA79124B}" type="datetimeFigureOut">
              <a:rPr lang="fr-FR"/>
              <a:pPr/>
              <a:t>25/03/2024</a:t>
            </a:fld>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CC90324D-C7E7-3F4B-8744-D509AB7CE3A1}" type="slidenum">
              <a:rPr lang="fr-FR"/>
              <a:pPr/>
              <a:t>‹N°›</a:t>
            </a:fld>
            <a:endParaRPr lang="fr-FR" dirty="0"/>
          </a:p>
        </p:txBody>
      </p:sp>
    </p:spTree>
    <p:extLst>
      <p:ext uri="{BB962C8B-B14F-4D97-AF65-F5344CB8AC3E}">
        <p14:creationId xmlns:p14="http://schemas.microsoft.com/office/powerpoint/2010/main" val="63363108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defRPr>
            </a:lvl1pPr>
          </a:lstStyle>
          <a:p>
            <a:fld id="{F160C79D-5786-0542-8F74-82628CBEDE87}" type="datetimeFigureOut">
              <a:rPr lang="fr-FR"/>
              <a:pPr/>
              <a:t>25/03/2024</a:t>
            </a:fld>
            <a:endParaRPr lang="fr-FR" dirty="0"/>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A0EFA59A-6057-DE4F-8962-24B33630F866}" type="slidenum">
              <a:rPr lang="fr-FR"/>
              <a:pPr/>
              <a:t>‹N°›</a:t>
            </a:fld>
            <a:endParaRPr lang="fr-FR" dirty="0"/>
          </a:p>
        </p:txBody>
      </p:sp>
    </p:spTree>
    <p:extLst>
      <p:ext uri="{BB962C8B-B14F-4D97-AF65-F5344CB8AC3E}">
        <p14:creationId xmlns:p14="http://schemas.microsoft.com/office/powerpoint/2010/main" val="2764848906"/>
      </p:ext>
    </p:extLst>
  </p:cSld>
  <p:clrMap bg1="lt1" tx1="dk1" bg2="lt2" tx2="dk2" accent1="accent1" accent2="accent2" accent3="accent3" accent4="accent4" accent5="accent5" accent6="accent6" hlink="hlink" folHlink="folHlink"/>
  <p:hf hdr="0" dt="0"/>
  <p:notesStyle>
    <a:lvl1pPr algn="l" rtl="0" fontAlgn="base">
      <a:spcBef>
        <a:spcPct val="30000"/>
      </a:spcBef>
      <a:spcAft>
        <a:spcPct val="0"/>
      </a:spcAft>
      <a:defRPr sz="1200" kern="1200">
        <a:solidFill>
          <a:schemeClr val="tx1"/>
        </a:solidFill>
        <a:latin typeface="+mn-lt"/>
        <a:ea typeface="ＭＳ Ｐゴシック" charset="0"/>
        <a:cs typeface="+mn-cs"/>
      </a:defRPr>
    </a:lvl1pPr>
    <a:lvl2pPr marL="457200" algn="l" rtl="0" fontAlgn="base">
      <a:spcBef>
        <a:spcPct val="30000"/>
      </a:spcBef>
      <a:spcAft>
        <a:spcPct val="0"/>
      </a:spcAft>
      <a:defRPr sz="1200" kern="1200">
        <a:solidFill>
          <a:schemeClr val="tx1"/>
        </a:solidFill>
        <a:latin typeface="+mn-lt"/>
        <a:ea typeface="ＭＳ Ｐゴシック" charset="0"/>
        <a:cs typeface="+mn-cs"/>
      </a:defRPr>
    </a:lvl2pPr>
    <a:lvl3pPr marL="914400" algn="l" rtl="0" fontAlgn="base">
      <a:spcBef>
        <a:spcPct val="30000"/>
      </a:spcBef>
      <a:spcAft>
        <a:spcPct val="0"/>
      </a:spcAft>
      <a:defRPr sz="1200" kern="1200">
        <a:solidFill>
          <a:schemeClr val="tx1"/>
        </a:solidFill>
        <a:latin typeface="+mn-lt"/>
        <a:ea typeface="ＭＳ Ｐゴシック" charset="0"/>
        <a:cs typeface="+mn-cs"/>
      </a:defRPr>
    </a:lvl3pPr>
    <a:lvl4pPr marL="1371600" algn="l" rtl="0" fontAlgn="base">
      <a:spcBef>
        <a:spcPct val="30000"/>
      </a:spcBef>
      <a:spcAft>
        <a:spcPct val="0"/>
      </a:spcAft>
      <a:defRPr sz="1200" kern="1200">
        <a:solidFill>
          <a:schemeClr val="tx1"/>
        </a:solidFill>
        <a:latin typeface="+mn-lt"/>
        <a:ea typeface="ＭＳ Ｐゴシック" charset="0"/>
        <a:cs typeface="+mn-cs"/>
      </a:defRPr>
    </a:lvl4pPr>
    <a:lvl5pPr marL="1828800" algn="l" rtl="0" fontAlgn="base">
      <a:spcBef>
        <a:spcPct val="3000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pPr>
              <a:defRPr/>
            </a:pPr>
            <a:endParaRPr lang="fr-FR" dirty="0"/>
          </a:p>
        </p:txBody>
      </p:sp>
      <p:sp>
        <p:nvSpPr>
          <p:cNvPr id="5" name="Espace réservé du numéro de diapositive 4"/>
          <p:cNvSpPr>
            <a:spLocks noGrp="1"/>
          </p:cNvSpPr>
          <p:nvPr>
            <p:ph type="sldNum" sz="quarter" idx="5"/>
          </p:nvPr>
        </p:nvSpPr>
        <p:spPr/>
        <p:txBody>
          <a:bodyPr/>
          <a:lstStyle/>
          <a:p>
            <a:fld id="{A0EFA59A-6057-DE4F-8962-24B33630F866}" type="slidenum">
              <a:rPr lang="fr-FR" smtClean="0"/>
              <a:pPr/>
              <a:t>7</a:t>
            </a:fld>
            <a:endParaRPr lang="fr-FR" dirty="0"/>
          </a:p>
        </p:txBody>
      </p:sp>
    </p:spTree>
    <p:extLst>
      <p:ext uri="{BB962C8B-B14F-4D97-AF65-F5344CB8AC3E}">
        <p14:creationId xmlns:p14="http://schemas.microsoft.com/office/powerpoint/2010/main" val="12203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3000" y="685800"/>
            <a:ext cx="4572000" cy="3429000"/>
          </a:xfrm>
        </p:spPr>
      </p:sp>
      <p:sp>
        <p:nvSpPr>
          <p:cNvPr id="3" name="Espace réservé des commentaires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sz="1800" dirty="0" err="1">
                <a:latin typeface="Optima"/>
                <a:ea typeface="ＭＳ Ｐゴシック" charset="0"/>
                <a:cs typeface="Optima"/>
              </a:rPr>
              <a:t>Présentation</a:t>
            </a:r>
            <a:r>
              <a:rPr lang="en-US" sz="1800" dirty="0">
                <a:latin typeface="Optima"/>
                <a:ea typeface="ＭＳ Ｐゴシック" charset="0"/>
                <a:cs typeface="Optima"/>
              </a:rPr>
              <a:t> de </a:t>
            </a:r>
            <a:r>
              <a:rPr lang="en-US" sz="1800" dirty="0" err="1">
                <a:latin typeface="Optima"/>
                <a:ea typeface="ＭＳ Ｐゴシック" charset="0"/>
                <a:cs typeface="Optima"/>
              </a:rPr>
              <a:t>notre</a:t>
            </a:r>
            <a:r>
              <a:rPr lang="en-US" sz="1800" dirty="0">
                <a:latin typeface="Optima"/>
                <a:ea typeface="ＭＳ Ｐゴシック" charset="0"/>
                <a:cs typeface="Optima"/>
              </a:rPr>
              <a:t> </a:t>
            </a:r>
            <a:r>
              <a:rPr lang="en-US" sz="1800" dirty="0" err="1">
                <a:latin typeface="Optima"/>
                <a:ea typeface="ＭＳ Ｐゴシック" charset="0"/>
                <a:cs typeface="Optima"/>
              </a:rPr>
              <a:t>dispositif</a:t>
            </a:r>
            <a:r>
              <a:rPr lang="en-US" sz="1800" dirty="0">
                <a:latin typeface="Optima"/>
                <a:ea typeface="ＭＳ Ｐゴシック" charset="0"/>
                <a:cs typeface="Optima"/>
              </a:rPr>
              <a:t> </a:t>
            </a:r>
          </a:p>
          <a:p>
            <a:pPr marL="0" marR="0" lvl="1" indent="0" algn="l" defTabSz="457200" rtl="0" eaLnBrk="1" fontAlgn="auto" latinLnBrk="0" hangingPunct="1">
              <a:lnSpc>
                <a:spcPct val="100000"/>
              </a:lnSpc>
              <a:spcBef>
                <a:spcPts val="0"/>
              </a:spcBef>
              <a:spcAft>
                <a:spcPts val="0"/>
              </a:spcAft>
              <a:buClrTx/>
              <a:buSzTx/>
              <a:buFontTx/>
              <a:buNone/>
              <a:tabLst/>
              <a:defRPr/>
            </a:pPr>
            <a:r>
              <a:rPr lang="en-US" sz="1800" dirty="0" err="1">
                <a:latin typeface="Optima"/>
                <a:ea typeface="ＭＳ Ｐゴシック" charset="0"/>
                <a:cs typeface="Optima"/>
              </a:rPr>
              <a:t>Promouvoir</a:t>
            </a:r>
            <a:r>
              <a:rPr lang="en-US" sz="1800" dirty="0">
                <a:latin typeface="Optima"/>
                <a:ea typeface="ＭＳ Ｐゴシック" charset="0"/>
                <a:cs typeface="Optima"/>
              </a:rPr>
              <a:t> </a:t>
            </a:r>
            <a:r>
              <a:rPr lang="en-US" sz="1800" dirty="0" err="1">
                <a:latin typeface="Optima"/>
                <a:ea typeface="ＭＳ Ｐゴシック" charset="0"/>
                <a:cs typeface="Optima"/>
              </a:rPr>
              <a:t>une</a:t>
            </a:r>
            <a:r>
              <a:rPr lang="en-US" sz="1800" dirty="0">
                <a:latin typeface="Optima"/>
                <a:ea typeface="ＭＳ Ｐゴシック" charset="0"/>
                <a:cs typeface="Optima"/>
              </a:rPr>
              <a:t> </a:t>
            </a:r>
            <a:r>
              <a:rPr lang="en-US" sz="1800" dirty="0" err="1">
                <a:latin typeface="Optima"/>
                <a:ea typeface="ＭＳ Ｐゴシック" charset="0"/>
                <a:cs typeface="Optima"/>
              </a:rPr>
              <a:t>connaissance</a:t>
            </a:r>
            <a:r>
              <a:rPr lang="en-US" sz="1800" dirty="0">
                <a:latin typeface="Optima"/>
                <a:ea typeface="ＭＳ Ｐゴシック" charset="0"/>
                <a:cs typeface="Optima"/>
              </a:rPr>
              <a:t> de type </a:t>
            </a:r>
            <a:r>
              <a:rPr lang="en-US" sz="1800" dirty="0" err="1">
                <a:latin typeface="Optima"/>
                <a:ea typeface="ＭＳ Ｐゴシック" charset="0"/>
                <a:cs typeface="Optima"/>
              </a:rPr>
              <a:t>expérientielle</a:t>
            </a:r>
            <a:r>
              <a:rPr lang="en-US" sz="1800" dirty="0">
                <a:latin typeface="Optima"/>
                <a:ea typeface="ＭＳ Ｐゴシック" charset="0"/>
                <a:cs typeface="Optima"/>
              </a:rPr>
              <a:t> passant par la transformation des </a:t>
            </a:r>
            <a:r>
              <a:rPr lang="en-US" sz="1800" dirty="0" err="1">
                <a:latin typeface="Optima"/>
                <a:ea typeface="ＭＳ Ｐゴシック" charset="0"/>
                <a:cs typeface="Optima"/>
              </a:rPr>
              <a:t>représentations</a:t>
            </a:r>
            <a:r>
              <a:rPr lang="en-US" sz="1800" dirty="0">
                <a:latin typeface="Optima"/>
                <a:ea typeface="ＭＳ Ｐゴシック" charset="0"/>
                <a:cs typeface="Optima"/>
              </a:rPr>
              <a:t>, des points de </a:t>
            </a:r>
            <a:r>
              <a:rPr lang="en-US" sz="1800" dirty="0" err="1">
                <a:latin typeface="Optima"/>
                <a:ea typeface="ＭＳ Ｐゴシック" charset="0"/>
                <a:cs typeface="Optima"/>
              </a:rPr>
              <a:t>vue</a:t>
            </a:r>
            <a:r>
              <a:rPr lang="en-US" sz="1800" dirty="0">
                <a:latin typeface="Optima"/>
                <a:ea typeface="ＭＳ Ｐゴシック" charset="0"/>
                <a:cs typeface="Optima"/>
              </a:rPr>
              <a:t> et des </a:t>
            </a:r>
            <a:r>
              <a:rPr lang="en-US" sz="1800" dirty="0" err="1">
                <a:latin typeface="Optima"/>
                <a:ea typeface="ＭＳ Ｐゴシック" charset="0"/>
                <a:cs typeface="Optima"/>
              </a:rPr>
              <a:t>pratiques</a:t>
            </a:r>
            <a:r>
              <a:rPr lang="en-US" sz="1800" dirty="0">
                <a:latin typeface="Optima"/>
                <a:ea typeface="ＭＳ Ｐゴシック" charset="0"/>
                <a:cs typeface="Optima"/>
              </a:rPr>
              <a:t> des participants. </a:t>
            </a:r>
            <a:endParaRPr lang="fr-FR" sz="1800" dirty="0">
              <a:latin typeface="Optima"/>
              <a:cs typeface="Optima"/>
            </a:endParaRPr>
          </a:p>
          <a:p>
            <a:endParaRPr lang="fr-FR" dirty="0"/>
          </a:p>
        </p:txBody>
      </p:sp>
      <p:sp>
        <p:nvSpPr>
          <p:cNvPr id="4" name="Espace réservé du numéro de diapositive 3"/>
          <p:cNvSpPr>
            <a:spLocks noGrp="1"/>
          </p:cNvSpPr>
          <p:nvPr>
            <p:ph type="sldNum" sz="quarter" idx="10"/>
          </p:nvPr>
        </p:nvSpPr>
        <p:spPr/>
        <p:txBody>
          <a:bodyPr/>
          <a:lstStyle/>
          <a:p>
            <a:fld id="{636D3D70-AC5B-0144-8176-557A84FB5E49}" type="slidenum">
              <a:rPr lang="fr-FR" smtClean="0"/>
              <a:pPr/>
              <a:t>39</a:t>
            </a:fld>
            <a:endParaRPr lang="fr-FR"/>
          </a:p>
        </p:txBody>
      </p:sp>
    </p:spTree>
    <p:extLst>
      <p:ext uri="{BB962C8B-B14F-4D97-AF65-F5344CB8AC3E}">
        <p14:creationId xmlns:p14="http://schemas.microsoft.com/office/powerpoint/2010/main" val="1896360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36D3D70-AC5B-0144-8176-557A84FB5E49}" type="slidenum">
              <a:rPr lang="fr-FR" smtClean="0"/>
              <a:pPr/>
              <a:t>51</a:t>
            </a:fld>
            <a:endParaRPr lang="fr-FR"/>
          </a:p>
        </p:txBody>
      </p:sp>
    </p:spTree>
    <p:extLst>
      <p:ext uri="{BB962C8B-B14F-4D97-AF65-F5344CB8AC3E}">
        <p14:creationId xmlns:p14="http://schemas.microsoft.com/office/powerpoint/2010/main" val="6160442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4" name="Rectangle 3"/>
          <p:cNvSpPr/>
          <p:nvPr/>
        </p:nvSpPr>
        <p:spPr>
          <a:xfrm>
            <a:off x="0" y="1916113"/>
            <a:ext cx="9144000" cy="338455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5" name="Rectangle 4"/>
          <p:cNvSpPr/>
          <p:nvPr/>
        </p:nvSpPr>
        <p:spPr>
          <a:xfrm>
            <a:off x="6084888" y="3429000"/>
            <a:ext cx="2232025" cy="144463"/>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pic>
        <p:nvPicPr>
          <p:cNvPr id="6" name="Image 8"/>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95513" y="549275"/>
            <a:ext cx="4176712" cy="846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685800" y="2130425"/>
            <a:ext cx="7772400" cy="1470025"/>
          </a:xfrm>
        </p:spPr>
        <p:txBody>
          <a:bodyPr/>
          <a:lstStyle>
            <a:lvl1pPr algn="r">
              <a:defRPr>
                <a:solidFill>
                  <a:schemeClr val="bg1"/>
                </a:solidFill>
              </a:defRPr>
            </a:lvl1pPr>
          </a:lstStyle>
          <a:p>
            <a:r>
              <a:rPr lang="fr-FR"/>
              <a:t>Cliquez et modifiez le titre</a:t>
            </a:r>
            <a:endParaRPr lang="fr-FR" dirty="0"/>
          </a:p>
        </p:txBody>
      </p:sp>
      <p:sp>
        <p:nvSpPr>
          <p:cNvPr id="3" name="Sous-titre 2"/>
          <p:cNvSpPr>
            <a:spLocks noGrp="1"/>
          </p:cNvSpPr>
          <p:nvPr>
            <p:ph type="subTitle" idx="1"/>
          </p:nvPr>
        </p:nvSpPr>
        <p:spPr>
          <a:xfrm>
            <a:off x="651520" y="3645024"/>
            <a:ext cx="7840960" cy="1008112"/>
          </a:xfrm>
        </p:spPr>
        <p:txBody>
          <a:bodyPr>
            <a:normAutofit/>
          </a:bodyPr>
          <a:lstStyle>
            <a:lvl1pPr marL="0" indent="0" algn="r">
              <a:buNone/>
              <a:defRPr sz="2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endParaRPr lang="fr-FR" dirty="0"/>
          </a:p>
        </p:txBody>
      </p:sp>
      <p:sp>
        <p:nvSpPr>
          <p:cNvPr id="7" name="Espace réservé du numéro de diapositive 5"/>
          <p:cNvSpPr>
            <a:spLocks noGrp="1"/>
          </p:cNvSpPr>
          <p:nvPr>
            <p:ph type="sldNum" sz="quarter" idx="10"/>
          </p:nvPr>
        </p:nvSpPr>
        <p:spPr/>
        <p:txBody>
          <a:bodyPr/>
          <a:lstStyle>
            <a:lvl1pPr>
              <a:defRPr/>
            </a:lvl1pPr>
          </a:lstStyle>
          <a:p>
            <a:fld id="{2D457052-B2BB-9941-96A3-C321A7F3C427}" type="slidenum">
              <a:rPr lang="fr-FR"/>
              <a:pPr/>
              <a:t>‹N°›</a:t>
            </a:fld>
            <a:endParaRPr lang="fr-FR" dirty="0"/>
          </a:p>
        </p:txBody>
      </p:sp>
      <p:sp>
        <p:nvSpPr>
          <p:cNvPr id="8" name="Espace réservé du pied de page 3"/>
          <p:cNvSpPr>
            <a:spLocks noGrp="1"/>
          </p:cNvSpPr>
          <p:nvPr>
            <p:ph type="ftr" sz="quarter" idx="11"/>
          </p:nvPr>
        </p:nvSpPr>
        <p:spPr/>
        <p:txBody>
          <a:bodyPr/>
          <a:lstStyle>
            <a:lvl1pPr algn="ctr">
              <a:defRPr sz="900" smtClean="0">
                <a:solidFill>
                  <a:schemeClr val="bg1">
                    <a:lumMod val="50000"/>
                  </a:schemeClr>
                </a:solidFill>
              </a:defRPr>
            </a:lvl1pPr>
          </a:lstStyle>
          <a:p>
            <a:pPr>
              <a:defRPr/>
            </a:pPr>
            <a:endParaRPr lang="fr-FR" dirty="0"/>
          </a:p>
        </p:txBody>
      </p:sp>
    </p:spTree>
    <p:extLst>
      <p:ext uri="{BB962C8B-B14F-4D97-AF65-F5344CB8AC3E}">
        <p14:creationId xmlns:p14="http://schemas.microsoft.com/office/powerpoint/2010/main" val="4206402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apositive de fin">
    <p:spTree>
      <p:nvGrpSpPr>
        <p:cNvPr id="1" name=""/>
        <p:cNvGrpSpPr/>
        <p:nvPr/>
      </p:nvGrpSpPr>
      <p:grpSpPr>
        <a:xfrm>
          <a:off x="0" y="0"/>
          <a:ext cx="0" cy="0"/>
          <a:chOff x="0" y="0"/>
          <a:chExt cx="0" cy="0"/>
        </a:xfrm>
      </p:grpSpPr>
      <p:sp>
        <p:nvSpPr>
          <p:cNvPr id="3" name="Rectangle 2"/>
          <p:cNvSpPr/>
          <p:nvPr/>
        </p:nvSpPr>
        <p:spPr>
          <a:xfrm>
            <a:off x="0" y="1916113"/>
            <a:ext cx="9144000" cy="338455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4" name="Rectangle 3"/>
          <p:cNvSpPr/>
          <p:nvPr/>
        </p:nvSpPr>
        <p:spPr>
          <a:xfrm>
            <a:off x="684213" y="3500438"/>
            <a:ext cx="2232025" cy="14446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dirty="0"/>
          </a:p>
        </p:txBody>
      </p:sp>
      <p:sp>
        <p:nvSpPr>
          <p:cNvPr id="2" name="Titre 1"/>
          <p:cNvSpPr>
            <a:spLocks noGrp="1"/>
          </p:cNvSpPr>
          <p:nvPr>
            <p:ph type="title"/>
          </p:nvPr>
        </p:nvSpPr>
        <p:spPr>
          <a:xfrm>
            <a:off x="611560" y="2492896"/>
            <a:ext cx="8157592" cy="1143000"/>
          </a:xfrm>
        </p:spPr>
        <p:txBody>
          <a:bodyPr>
            <a:normAutofit/>
          </a:bodyPr>
          <a:lstStyle>
            <a:lvl1pPr algn="l">
              <a:defRPr sz="2400">
                <a:solidFill>
                  <a:schemeClr val="bg1"/>
                </a:solidFill>
              </a:defRPr>
            </a:lvl1pPr>
          </a:lstStyle>
          <a:p>
            <a:r>
              <a:rPr lang="fr-FR"/>
              <a:t>Cliquez et modifiez le titre</a:t>
            </a:r>
            <a:endParaRPr lang="fr-FR" dirty="0"/>
          </a:p>
        </p:txBody>
      </p:sp>
      <p:sp>
        <p:nvSpPr>
          <p:cNvPr id="5" name="Espace réservé du numéro de diapositive 3"/>
          <p:cNvSpPr>
            <a:spLocks noGrp="1"/>
          </p:cNvSpPr>
          <p:nvPr>
            <p:ph type="sldNum" sz="quarter" idx="10"/>
          </p:nvPr>
        </p:nvSpPr>
        <p:spPr/>
        <p:txBody>
          <a:bodyPr/>
          <a:lstStyle>
            <a:lvl1pPr>
              <a:defRPr/>
            </a:lvl1pPr>
          </a:lstStyle>
          <a:p>
            <a:fld id="{8FCA949C-E993-DC4D-AF54-7EAB7CF85EA0}" type="slidenum">
              <a:rPr lang="fr-FR"/>
              <a:pPr/>
              <a:t>‹N°›</a:t>
            </a:fld>
            <a:endParaRPr lang="fr-FR" dirty="0"/>
          </a:p>
        </p:txBody>
      </p:sp>
      <p:sp>
        <p:nvSpPr>
          <p:cNvPr id="6" name="Espace réservé du pied de page 3"/>
          <p:cNvSpPr>
            <a:spLocks noGrp="1"/>
          </p:cNvSpPr>
          <p:nvPr>
            <p:ph type="ftr" sz="quarter" idx="11"/>
          </p:nvPr>
        </p:nvSpPr>
        <p:spPr/>
        <p:txBody>
          <a:bodyPr/>
          <a:lstStyle>
            <a:lvl1pPr algn="ctr">
              <a:defRPr sz="900" smtClean="0">
                <a:solidFill>
                  <a:schemeClr val="bg1">
                    <a:lumMod val="50000"/>
                  </a:schemeClr>
                </a:solidFill>
              </a:defRPr>
            </a:lvl1pPr>
          </a:lstStyle>
          <a:p>
            <a:pPr>
              <a:defRPr/>
            </a:pPr>
            <a:endParaRPr lang="fr-FR" dirty="0"/>
          </a:p>
        </p:txBody>
      </p:sp>
    </p:spTree>
    <p:extLst>
      <p:ext uri="{BB962C8B-B14F-4D97-AF65-F5344CB8AC3E}">
        <p14:creationId xmlns:p14="http://schemas.microsoft.com/office/powerpoint/2010/main" val="1185612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numéro de diapositive 5"/>
          <p:cNvSpPr>
            <a:spLocks noGrp="1"/>
          </p:cNvSpPr>
          <p:nvPr>
            <p:ph type="sldNum" sz="quarter" idx="10"/>
          </p:nvPr>
        </p:nvSpPr>
        <p:spPr/>
        <p:txBody>
          <a:bodyPr/>
          <a:lstStyle>
            <a:lvl1pPr>
              <a:defRPr/>
            </a:lvl1pPr>
          </a:lstStyle>
          <a:p>
            <a:fld id="{4C5ED5B8-F27B-9F48-B22F-4CC8DD342BF9}" type="slidenum">
              <a:rPr lang="fr-FR"/>
              <a:pPr/>
              <a:t>‹N°›</a:t>
            </a:fld>
            <a:endParaRPr lang="fr-FR" dirty="0"/>
          </a:p>
        </p:txBody>
      </p:sp>
      <p:sp>
        <p:nvSpPr>
          <p:cNvPr id="5" name="Espace réservé du pied de page 3"/>
          <p:cNvSpPr>
            <a:spLocks noGrp="1"/>
          </p:cNvSpPr>
          <p:nvPr>
            <p:ph type="ftr" sz="quarter" idx="11"/>
          </p:nvPr>
        </p:nvSpPr>
        <p:spPr/>
        <p:txBody>
          <a:bodyPr/>
          <a:lstStyle>
            <a:lvl1pPr>
              <a:defRPr/>
            </a:lvl1pPr>
          </a:lstStyle>
          <a:p>
            <a:pPr>
              <a:defRPr/>
            </a:pPr>
            <a:endParaRPr lang="fr-FR" dirty="0"/>
          </a:p>
        </p:txBody>
      </p:sp>
    </p:spTree>
    <p:extLst>
      <p:ext uri="{BB962C8B-B14F-4D97-AF65-F5344CB8AC3E}">
        <p14:creationId xmlns:p14="http://schemas.microsoft.com/office/powerpoint/2010/main" val="3792624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0" cap="all"/>
            </a:lvl1pPr>
          </a:lstStyle>
          <a:p>
            <a:r>
              <a:rPr lang="fr-FR"/>
              <a:t>Cliquez et modifiez le titre</a:t>
            </a:r>
            <a:endParaRPr lang="fr-FR" dirty="0"/>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u numéro de diapositive 5"/>
          <p:cNvSpPr>
            <a:spLocks noGrp="1"/>
          </p:cNvSpPr>
          <p:nvPr>
            <p:ph type="sldNum" sz="quarter" idx="10"/>
          </p:nvPr>
        </p:nvSpPr>
        <p:spPr/>
        <p:txBody>
          <a:bodyPr/>
          <a:lstStyle>
            <a:lvl1pPr>
              <a:defRPr/>
            </a:lvl1pPr>
          </a:lstStyle>
          <a:p>
            <a:fld id="{8A3836AC-FFB4-8143-B3D9-E0085AC6658D}" type="slidenum">
              <a:rPr lang="fr-FR"/>
              <a:pPr/>
              <a:t>‹N°›</a:t>
            </a:fld>
            <a:endParaRPr lang="fr-FR" dirty="0"/>
          </a:p>
        </p:txBody>
      </p:sp>
      <p:sp>
        <p:nvSpPr>
          <p:cNvPr id="5" name="Espace réservé du pied de page 3"/>
          <p:cNvSpPr>
            <a:spLocks noGrp="1"/>
          </p:cNvSpPr>
          <p:nvPr>
            <p:ph type="ftr" sz="quarter" idx="11"/>
          </p:nvPr>
        </p:nvSpPr>
        <p:spPr/>
        <p:txBody>
          <a:bodyPr/>
          <a:lstStyle>
            <a:lvl1pPr>
              <a:defRPr/>
            </a:lvl1pPr>
          </a:lstStyle>
          <a:p>
            <a:pPr>
              <a:defRPr/>
            </a:pPr>
            <a:endParaRPr lang="fr-FR" dirty="0"/>
          </a:p>
        </p:txBody>
      </p:sp>
    </p:spTree>
    <p:extLst>
      <p:ext uri="{BB962C8B-B14F-4D97-AF65-F5344CB8AC3E}">
        <p14:creationId xmlns:p14="http://schemas.microsoft.com/office/powerpoint/2010/main" val="2064649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numéro de diapositive 5"/>
          <p:cNvSpPr>
            <a:spLocks noGrp="1"/>
          </p:cNvSpPr>
          <p:nvPr>
            <p:ph type="sldNum" sz="quarter" idx="10"/>
          </p:nvPr>
        </p:nvSpPr>
        <p:spPr/>
        <p:txBody>
          <a:bodyPr/>
          <a:lstStyle>
            <a:lvl1pPr>
              <a:defRPr/>
            </a:lvl1pPr>
          </a:lstStyle>
          <a:p>
            <a:fld id="{77DAB4B6-C149-CA43-BA1F-9AE7AE36E96A}" type="slidenum">
              <a:rPr lang="fr-FR"/>
              <a:pPr/>
              <a:t>‹N°›</a:t>
            </a:fld>
            <a:endParaRPr lang="fr-FR" dirty="0"/>
          </a:p>
        </p:txBody>
      </p:sp>
      <p:sp>
        <p:nvSpPr>
          <p:cNvPr id="6" name="Espace réservé du pied de page 3"/>
          <p:cNvSpPr>
            <a:spLocks noGrp="1"/>
          </p:cNvSpPr>
          <p:nvPr>
            <p:ph type="ftr" sz="quarter" idx="11"/>
          </p:nvPr>
        </p:nvSpPr>
        <p:spPr/>
        <p:txBody>
          <a:bodyPr/>
          <a:lstStyle>
            <a:lvl1pPr>
              <a:defRPr/>
            </a:lvl1pPr>
          </a:lstStyle>
          <a:p>
            <a:pPr>
              <a:defRPr/>
            </a:pPr>
            <a:endParaRPr lang="fr-FR" dirty="0"/>
          </a:p>
        </p:txBody>
      </p:sp>
    </p:spTree>
    <p:extLst>
      <p:ext uri="{BB962C8B-B14F-4D97-AF65-F5344CB8AC3E}">
        <p14:creationId xmlns:p14="http://schemas.microsoft.com/office/powerpoint/2010/main" val="18932402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u numéro de diapositive 5"/>
          <p:cNvSpPr>
            <a:spLocks noGrp="1"/>
          </p:cNvSpPr>
          <p:nvPr>
            <p:ph type="sldNum" sz="quarter" idx="10"/>
          </p:nvPr>
        </p:nvSpPr>
        <p:spPr/>
        <p:txBody>
          <a:bodyPr/>
          <a:lstStyle>
            <a:lvl1pPr>
              <a:defRPr/>
            </a:lvl1pPr>
          </a:lstStyle>
          <a:p>
            <a:fld id="{E1EECB62-BB3E-F34C-8196-E9B87F552D8E}" type="slidenum">
              <a:rPr lang="fr-FR"/>
              <a:pPr/>
              <a:t>‹N°›</a:t>
            </a:fld>
            <a:endParaRPr lang="fr-FR" dirty="0"/>
          </a:p>
        </p:txBody>
      </p:sp>
      <p:sp>
        <p:nvSpPr>
          <p:cNvPr id="8" name="Espace réservé du pied de page 3"/>
          <p:cNvSpPr>
            <a:spLocks noGrp="1"/>
          </p:cNvSpPr>
          <p:nvPr>
            <p:ph type="ftr" sz="quarter" idx="11"/>
          </p:nvPr>
        </p:nvSpPr>
        <p:spPr/>
        <p:txBody>
          <a:bodyPr/>
          <a:lstStyle>
            <a:lvl1pPr>
              <a:defRPr/>
            </a:lvl1pPr>
          </a:lstStyle>
          <a:p>
            <a:pPr>
              <a:defRPr/>
            </a:pPr>
            <a:endParaRPr lang="fr-FR" dirty="0"/>
          </a:p>
        </p:txBody>
      </p:sp>
    </p:spTree>
    <p:extLst>
      <p:ext uri="{BB962C8B-B14F-4D97-AF65-F5344CB8AC3E}">
        <p14:creationId xmlns:p14="http://schemas.microsoft.com/office/powerpoint/2010/main" val="2305204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numéro de diapositive 5"/>
          <p:cNvSpPr>
            <a:spLocks noGrp="1"/>
          </p:cNvSpPr>
          <p:nvPr>
            <p:ph type="sldNum" sz="quarter" idx="10"/>
          </p:nvPr>
        </p:nvSpPr>
        <p:spPr/>
        <p:txBody>
          <a:bodyPr/>
          <a:lstStyle>
            <a:lvl1pPr>
              <a:defRPr/>
            </a:lvl1pPr>
          </a:lstStyle>
          <a:p>
            <a:fld id="{1FE4EBE4-AE4A-A444-83E3-92D11FD09E28}" type="slidenum">
              <a:rPr lang="fr-FR"/>
              <a:pPr/>
              <a:t>‹N°›</a:t>
            </a:fld>
            <a:endParaRPr lang="fr-FR" dirty="0"/>
          </a:p>
        </p:txBody>
      </p:sp>
      <p:sp>
        <p:nvSpPr>
          <p:cNvPr id="4" name="Espace réservé du pied de page 3"/>
          <p:cNvSpPr>
            <a:spLocks noGrp="1"/>
          </p:cNvSpPr>
          <p:nvPr>
            <p:ph type="ftr" sz="quarter" idx="11"/>
          </p:nvPr>
        </p:nvSpPr>
        <p:spPr/>
        <p:txBody>
          <a:bodyPr/>
          <a:lstStyle>
            <a:lvl1pPr>
              <a:defRPr/>
            </a:lvl1pPr>
          </a:lstStyle>
          <a:p>
            <a:pPr>
              <a:defRPr/>
            </a:pPr>
            <a:endParaRPr lang="fr-FR" dirty="0"/>
          </a:p>
        </p:txBody>
      </p:sp>
    </p:spTree>
    <p:extLst>
      <p:ext uri="{BB962C8B-B14F-4D97-AF65-F5344CB8AC3E}">
        <p14:creationId xmlns:p14="http://schemas.microsoft.com/office/powerpoint/2010/main" val="991429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2" name="Espace réservé du numéro de diapositive 5"/>
          <p:cNvSpPr>
            <a:spLocks noGrp="1"/>
          </p:cNvSpPr>
          <p:nvPr>
            <p:ph type="sldNum" sz="quarter" idx="10"/>
          </p:nvPr>
        </p:nvSpPr>
        <p:spPr/>
        <p:txBody>
          <a:bodyPr/>
          <a:lstStyle>
            <a:lvl1pPr>
              <a:defRPr/>
            </a:lvl1pPr>
          </a:lstStyle>
          <a:p>
            <a:fld id="{058B9217-B9E0-604D-83AC-16205F9D871A}" type="slidenum">
              <a:rPr lang="fr-FR"/>
              <a:pPr/>
              <a:t>‹N°›</a:t>
            </a:fld>
            <a:endParaRPr lang="fr-FR" dirty="0"/>
          </a:p>
        </p:txBody>
      </p:sp>
      <p:sp>
        <p:nvSpPr>
          <p:cNvPr id="3" name="Espace réservé du pied de page 3"/>
          <p:cNvSpPr>
            <a:spLocks noGrp="1"/>
          </p:cNvSpPr>
          <p:nvPr>
            <p:ph type="ftr" sz="quarter" idx="11"/>
          </p:nvPr>
        </p:nvSpPr>
        <p:spPr/>
        <p:txBody>
          <a:bodyPr/>
          <a:lstStyle>
            <a:lvl1pPr>
              <a:defRPr/>
            </a:lvl1pPr>
          </a:lstStyle>
          <a:p>
            <a:pPr>
              <a:defRPr/>
            </a:pPr>
            <a:endParaRPr lang="fr-FR" dirty="0"/>
          </a:p>
        </p:txBody>
      </p:sp>
    </p:spTree>
    <p:extLst>
      <p:ext uri="{BB962C8B-B14F-4D97-AF65-F5344CB8AC3E}">
        <p14:creationId xmlns:p14="http://schemas.microsoft.com/office/powerpoint/2010/main" val="3225344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u numéro de diapositive 5"/>
          <p:cNvSpPr>
            <a:spLocks noGrp="1"/>
          </p:cNvSpPr>
          <p:nvPr>
            <p:ph type="sldNum" sz="quarter" idx="10"/>
          </p:nvPr>
        </p:nvSpPr>
        <p:spPr/>
        <p:txBody>
          <a:bodyPr/>
          <a:lstStyle>
            <a:lvl1pPr>
              <a:defRPr/>
            </a:lvl1pPr>
          </a:lstStyle>
          <a:p>
            <a:fld id="{F542C2EF-7886-9C4E-9821-EF45BE8981F0}" type="slidenum">
              <a:rPr lang="fr-FR"/>
              <a:pPr/>
              <a:t>‹N°›</a:t>
            </a:fld>
            <a:endParaRPr lang="fr-FR" dirty="0"/>
          </a:p>
        </p:txBody>
      </p:sp>
      <p:sp>
        <p:nvSpPr>
          <p:cNvPr id="6" name="Espace réservé du pied de page 3"/>
          <p:cNvSpPr>
            <a:spLocks noGrp="1"/>
          </p:cNvSpPr>
          <p:nvPr>
            <p:ph type="ftr" sz="quarter" idx="11"/>
          </p:nvPr>
        </p:nvSpPr>
        <p:spPr/>
        <p:txBody>
          <a:bodyPr/>
          <a:lstStyle>
            <a:lvl1pPr>
              <a:defRPr/>
            </a:lvl1pPr>
          </a:lstStyle>
          <a:p>
            <a:pPr>
              <a:defRPr/>
            </a:pPr>
            <a:endParaRPr lang="fr-FR" dirty="0"/>
          </a:p>
        </p:txBody>
      </p:sp>
    </p:spTree>
    <p:extLst>
      <p:ext uri="{BB962C8B-B14F-4D97-AF65-F5344CB8AC3E}">
        <p14:creationId xmlns:p14="http://schemas.microsoft.com/office/powerpoint/2010/main" val="9849685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dirty="0"/>
              <a:t>Faire glisser l'image vers l'espace réservé ou cliquer sur l'icône pour l'ajouter</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u numéro de diapositive 5"/>
          <p:cNvSpPr>
            <a:spLocks noGrp="1"/>
          </p:cNvSpPr>
          <p:nvPr>
            <p:ph type="sldNum" sz="quarter" idx="10"/>
          </p:nvPr>
        </p:nvSpPr>
        <p:spPr/>
        <p:txBody>
          <a:bodyPr/>
          <a:lstStyle>
            <a:lvl1pPr>
              <a:defRPr/>
            </a:lvl1pPr>
          </a:lstStyle>
          <a:p>
            <a:fld id="{8C7F4FD2-61DA-5544-9DA2-4EA9B26F3453}" type="slidenum">
              <a:rPr lang="fr-FR"/>
              <a:pPr/>
              <a:t>‹N°›</a:t>
            </a:fld>
            <a:endParaRPr lang="fr-FR" dirty="0"/>
          </a:p>
        </p:txBody>
      </p:sp>
      <p:sp>
        <p:nvSpPr>
          <p:cNvPr id="6" name="Espace réservé du pied de page 3"/>
          <p:cNvSpPr>
            <a:spLocks noGrp="1"/>
          </p:cNvSpPr>
          <p:nvPr>
            <p:ph type="ftr" sz="quarter" idx="11"/>
          </p:nvPr>
        </p:nvSpPr>
        <p:spPr/>
        <p:txBody>
          <a:bodyPr/>
          <a:lstStyle>
            <a:lvl1pPr>
              <a:defRPr/>
            </a:lvl1pPr>
          </a:lstStyle>
          <a:p>
            <a:pPr>
              <a:defRPr/>
            </a:pPr>
            <a:endParaRPr lang="fr-FR" dirty="0"/>
          </a:p>
        </p:txBody>
      </p:sp>
    </p:spTree>
    <p:extLst>
      <p:ext uri="{BB962C8B-B14F-4D97-AF65-F5344CB8AC3E}">
        <p14:creationId xmlns:p14="http://schemas.microsoft.com/office/powerpoint/2010/main" val="912725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t>Modifiez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8D852D49-6DF1-9B4E-A7B7-3008F5E10C40}" type="slidenum">
              <a:rPr lang="fr-FR"/>
              <a:pPr/>
              <a:t>‹N°›</a:t>
            </a:fld>
            <a:endParaRPr lang="fr-FR" dirty="0"/>
          </a:p>
        </p:txBody>
      </p:sp>
      <p:pic>
        <p:nvPicPr>
          <p:cNvPr id="1029" name="Image 4"/>
          <p:cNvPicPr>
            <a:picLocks noChangeAspect="1"/>
          </p:cNvPicPr>
          <p:nvPr/>
        </p:nvPicPr>
        <p:blipFill>
          <a:blip r:embed="rId12" cstate="email">
            <a:extLst>
              <a:ext uri="{28A0092B-C50C-407E-A947-70E740481C1C}">
                <a14:useLocalDpi xmlns:a14="http://schemas.microsoft.com/office/drawing/2010/main" val="0"/>
              </a:ext>
            </a:extLst>
          </a:blip>
          <a:srcRect/>
          <a:stretch>
            <a:fillRect/>
          </a:stretch>
        </p:blipFill>
        <p:spPr bwMode="auto">
          <a:xfrm>
            <a:off x="323850" y="6381750"/>
            <a:ext cx="1546225" cy="312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Espace réservé du pied de page 3"/>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900" smtClean="0">
                <a:solidFill>
                  <a:schemeClr val="bg1">
                    <a:lumMod val="50000"/>
                  </a:schemeClr>
                </a:solidFill>
                <a:latin typeface="+mn-lt"/>
                <a:ea typeface="+mn-ea"/>
                <a:cs typeface="+mn-cs"/>
              </a:defRPr>
            </a:lvl1pPr>
          </a:lstStyle>
          <a:p>
            <a:pPr>
              <a:defRPr/>
            </a:pPr>
            <a:endParaRPr lang="fr-FR" dirty="0"/>
          </a:p>
        </p:txBody>
      </p:sp>
    </p:spTree>
  </p:cSld>
  <p:clrMap bg1="lt1" tx1="dk1" bg2="lt2" tx2="dk2" accent1="accent1" accent2="accent2" accent3="accent3" accent4="accent4" accent5="accent5" accent6="accent6" hlink="hlink" folHlink="folHlink"/>
  <p:sldLayoutIdLst>
    <p:sldLayoutId id="2147483669"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70" r:id="rId10"/>
  </p:sldLayoutIdLst>
  <p:hf hdr="0" dt="0"/>
  <p:txStyles>
    <p:titleStyle>
      <a:lvl1pPr algn="ctr" rtl="0" eaLnBrk="1" fontAlgn="base" hangingPunct="1">
        <a:spcBef>
          <a:spcPct val="0"/>
        </a:spcBef>
        <a:spcAft>
          <a:spcPct val="0"/>
        </a:spcAft>
        <a:defRPr sz="4400" kern="1200">
          <a:solidFill>
            <a:srgbClr val="254061"/>
          </a:solidFill>
          <a:latin typeface="+mj-lt"/>
          <a:ea typeface="ＭＳ Ｐゴシック" charset="0"/>
          <a:cs typeface="+mj-cs"/>
        </a:defRPr>
      </a:lvl1pPr>
      <a:lvl2pPr algn="ctr" rtl="0" eaLnBrk="1" fontAlgn="base" hangingPunct="1">
        <a:spcBef>
          <a:spcPct val="0"/>
        </a:spcBef>
        <a:spcAft>
          <a:spcPct val="0"/>
        </a:spcAft>
        <a:defRPr sz="4400">
          <a:solidFill>
            <a:srgbClr val="254061"/>
          </a:solidFill>
          <a:latin typeface="Franklin Gothic Demi" charset="0"/>
          <a:ea typeface="ＭＳ Ｐゴシック" charset="0"/>
        </a:defRPr>
      </a:lvl2pPr>
      <a:lvl3pPr algn="ctr" rtl="0" eaLnBrk="1" fontAlgn="base" hangingPunct="1">
        <a:spcBef>
          <a:spcPct val="0"/>
        </a:spcBef>
        <a:spcAft>
          <a:spcPct val="0"/>
        </a:spcAft>
        <a:defRPr sz="4400">
          <a:solidFill>
            <a:srgbClr val="254061"/>
          </a:solidFill>
          <a:latin typeface="Franklin Gothic Demi" charset="0"/>
          <a:ea typeface="ＭＳ Ｐゴシック" charset="0"/>
        </a:defRPr>
      </a:lvl3pPr>
      <a:lvl4pPr algn="ctr" rtl="0" eaLnBrk="1" fontAlgn="base" hangingPunct="1">
        <a:spcBef>
          <a:spcPct val="0"/>
        </a:spcBef>
        <a:spcAft>
          <a:spcPct val="0"/>
        </a:spcAft>
        <a:defRPr sz="4400">
          <a:solidFill>
            <a:srgbClr val="254061"/>
          </a:solidFill>
          <a:latin typeface="Franklin Gothic Demi" charset="0"/>
          <a:ea typeface="ＭＳ Ｐゴシック" charset="0"/>
        </a:defRPr>
      </a:lvl4pPr>
      <a:lvl5pPr algn="ctr" rtl="0" eaLnBrk="1" fontAlgn="base" hangingPunct="1">
        <a:spcBef>
          <a:spcPct val="0"/>
        </a:spcBef>
        <a:spcAft>
          <a:spcPct val="0"/>
        </a:spcAft>
        <a:defRPr sz="4400">
          <a:solidFill>
            <a:srgbClr val="254061"/>
          </a:solidFill>
          <a:latin typeface="Franklin Gothic Demi" charset="0"/>
          <a:ea typeface="ＭＳ Ｐゴシック" charset="0"/>
        </a:defRPr>
      </a:lvl5pPr>
      <a:lvl6pPr marL="457200" algn="ctr" rtl="0" eaLnBrk="1" fontAlgn="base" hangingPunct="1">
        <a:spcBef>
          <a:spcPct val="0"/>
        </a:spcBef>
        <a:spcAft>
          <a:spcPct val="0"/>
        </a:spcAft>
        <a:defRPr sz="4400">
          <a:solidFill>
            <a:srgbClr val="254061"/>
          </a:solidFill>
          <a:latin typeface="Franklin Gothic Demi" charset="0"/>
          <a:ea typeface="ＭＳ Ｐゴシック" charset="0"/>
        </a:defRPr>
      </a:lvl6pPr>
      <a:lvl7pPr marL="914400" algn="ctr" rtl="0" eaLnBrk="1" fontAlgn="base" hangingPunct="1">
        <a:spcBef>
          <a:spcPct val="0"/>
        </a:spcBef>
        <a:spcAft>
          <a:spcPct val="0"/>
        </a:spcAft>
        <a:defRPr sz="4400">
          <a:solidFill>
            <a:srgbClr val="254061"/>
          </a:solidFill>
          <a:latin typeface="Franklin Gothic Demi" charset="0"/>
          <a:ea typeface="ＭＳ Ｐゴシック" charset="0"/>
        </a:defRPr>
      </a:lvl7pPr>
      <a:lvl8pPr marL="1371600" algn="ctr" rtl="0" eaLnBrk="1" fontAlgn="base" hangingPunct="1">
        <a:spcBef>
          <a:spcPct val="0"/>
        </a:spcBef>
        <a:spcAft>
          <a:spcPct val="0"/>
        </a:spcAft>
        <a:defRPr sz="4400">
          <a:solidFill>
            <a:srgbClr val="254061"/>
          </a:solidFill>
          <a:latin typeface="Franklin Gothic Demi" charset="0"/>
          <a:ea typeface="ＭＳ Ｐゴシック" charset="0"/>
        </a:defRPr>
      </a:lvl8pPr>
      <a:lvl9pPr marL="1828800" algn="ctr" rtl="0" eaLnBrk="1" fontAlgn="base" hangingPunct="1">
        <a:spcBef>
          <a:spcPct val="0"/>
        </a:spcBef>
        <a:spcAft>
          <a:spcPct val="0"/>
        </a:spcAft>
        <a:defRPr sz="4400">
          <a:solidFill>
            <a:srgbClr val="254061"/>
          </a:solidFill>
          <a:latin typeface="Franklin Gothic Demi" charset="0"/>
          <a:ea typeface="ＭＳ Ｐゴシック" charset="0"/>
        </a:defRPr>
      </a:lvl9pPr>
    </p:titleStyle>
    <p:bodyStyle>
      <a:lvl1pPr marL="342900" indent="-342900" algn="l" rtl="0" eaLnBrk="1" fontAlgn="base" hangingPunct="1">
        <a:spcBef>
          <a:spcPct val="20000"/>
        </a:spcBef>
        <a:spcAft>
          <a:spcPct val="0"/>
        </a:spcAft>
        <a:buFont typeface="Arial" charset="0"/>
        <a:buChar char="•"/>
        <a:defRPr sz="3200" kern="1200">
          <a:solidFill>
            <a:srgbClr val="254061"/>
          </a:solidFill>
          <a:latin typeface="+mn-lt"/>
          <a:ea typeface="ＭＳ Ｐゴシック" charset="0"/>
          <a:cs typeface="+mn-cs"/>
        </a:defRPr>
      </a:lvl1pPr>
      <a:lvl2pPr marL="742950" indent="-285750" algn="l" rtl="0" eaLnBrk="1" fontAlgn="base" hangingPunct="1">
        <a:spcBef>
          <a:spcPct val="20000"/>
        </a:spcBef>
        <a:spcAft>
          <a:spcPct val="0"/>
        </a:spcAft>
        <a:buFont typeface="Arial" charset="0"/>
        <a:buChar char="–"/>
        <a:defRPr sz="2800" kern="1200">
          <a:solidFill>
            <a:srgbClr val="25406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rgbClr val="25406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rgbClr val="25406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rgbClr val="25406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vgpic.com/lejaby.html" TargetMode="External"/><Relationship Id="rId7" Type="http://schemas.openxmlformats.org/officeDocument/2006/relationships/image" Target="../media/image27.png"/><Relationship Id="rId2" Type="http://schemas.openxmlformats.org/officeDocument/2006/relationships/hyperlink" Target="http://lejaby.blogs.liberation.fr/" TargetMode="Externa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vgpic.com/lejaby.html" TargetMode="External"/><Relationship Id="rId2" Type="http://schemas.openxmlformats.org/officeDocument/2006/relationships/hyperlink" Target="http://lejaby.blogs.liberation.fr/"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www.agence-nationale-recherche.fr/Projet-ANR-13-BSH1-0007"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396552" y="2559588"/>
            <a:ext cx="9289032" cy="707886"/>
          </a:xfrm>
          <a:prstGeom prst="rect">
            <a:avLst/>
          </a:prstGeom>
          <a:noFill/>
        </p:spPr>
        <p:txBody>
          <a:bodyPr wrap="square" rtlCol="0">
            <a:spAutoFit/>
          </a:bodyPr>
          <a:lstStyle/>
          <a:p>
            <a:pPr algn="r"/>
            <a:r>
              <a:rPr lang="fr-FR" sz="4000" dirty="0">
                <a:solidFill>
                  <a:schemeClr val="bg1"/>
                </a:solidFill>
                <a:latin typeface="Franklin Gothic Demi" panose="020B0703020102020204" pitchFamily="34" charset="0"/>
              </a:rPr>
              <a:t>Arts-</a:t>
            </a:r>
            <a:r>
              <a:rPr lang="fr-FR" sz="4000" dirty="0" err="1">
                <a:solidFill>
                  <a:schemeClr val="bg1"/>
                </a:solidFill>
                <a:latin typeface="Franklin Gothic Demi" panose="020B0703020102020204" pitchFamily="34" charset="0"/>
              </a:rPr>
              <a:t>based</a:t>
            </a:r>
            <a:r>
              <a:rPr lang="fr-FR" sz="4000" dirty="0">
                <a:solidFill>
                  <a:schemeClr val="bg1"/>
                </a:solidFill>
                <a:latin typeface="Franklin Gothic Demi" panose="020B0703020102020204" pitchFamily="34" charset="0"/>
              </a:rPr>
              <a:t> </a:t>
            </a:r>
            <a:r>
              <a:rPr lang="fr-FR" sz="4000" dirty="0" err="1">
                <a:solidFill>
                  <a:schemeClr val="bg1"/>
                </a:solidFill>
                <a:latin typeface="Franklin Gothic Demi" panose="020B0703020102020204" pitchFamily="34" charset="0"/>
              </a:rPr>
              <a:t>research</a:t>
            </a:r>
            <a:r>
              <a:rPr lang="fr-FR" sz="4000" dirty="0">
                <a:solidFill>
                  <a:schemeClr val="bg1"/>
                </a:solidFill>
                <a:latin typeface="Franklin Gothic Demi" panose="020B0703020102020204" pitchFamily="34" charset="0"/>
              </a:rPr>
              <a:t> </a:t>
            </a:r>
            <a:r>
              <a:rPr lang="fr-FR" sz="4000" dirty="0" err="1">
                <a:solidFill>
                  <a:schemeClr val="bg1"/>
                </a:solidFill>
                <a:latin typeface="Franklin Gothic Demi" panose="020B0703020102020204" pitchFamily="34" charset="0"/>
              </a:rPr>
              <a:t>methods</a:t>
            </a:r>
            <a:endParaRPr lang="fr-FR" sz="4000" dirty="0">
              <a:solidFill>
                <a:schemeClr val="bg1"/>
              </a:solidFill>
              <a:latin typeface="Franklin Gothic Demi" panose="020B0703020102020204" pitchFamily="34" charset="0"/>
            </a:endParaRPr>
          </a:p>
        </p:txBody>
      </p:sp>
      <p:sp>
        <p:nvSpPr>
          <p:cNvPr id="5" name="Rectangle 4"/>
          <p:cNvSpPr/>
          <p:nvPr/>
        </p:nvSpPr>
        <p:spPr>
          <a:xfrm>
            <a:off x="5970380" y="3356992"/>
            <a:ext cx="2520280" cy="216024"/>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2771800" y="3662534"/>
            <a:ext cx="5711572" cy="1292662"/>
          </a:xfrm>
          <a:prstGeom prst="rect">
            <a:avLst/>
          </a:prstGeom>
          <a:noFill/>
        </p:spPr>
        <p:txBody>
          <a:bodyPr wrap="square" rtlCol="0">
            <a:spAutoFit/>
          </a:bodyPr>
          <a:lstStyle/>
          <a:p>
            <a:pPr algn="r"/>
            <a:r>
              <a:rPr lang="fr-FR" sz="2400" b="1" dirty="0">
                <a:solidFill>
                  <a:schemeClr val="bg1"/>
                </a:solidFill>
                <a:latin typeface="Franklin Gothic Book" panose="020B0503020102020204" pitchFamily="34" charset="0"/>
              </a:rPr>
              <a:t>Géraldine Schmidt</a:t>
            </a:r>
          </a:p>
          <a:p>
            <a:pPr algn="r"/>
            <a:endParaRPr lang="fr-FR" i="1" dirty="0">
              <a:solidFill>
                <a:schemeClr val="bg1"/>
              </a:solidFill>
              <a:latin typeface="Franklin Gothic Book" panose="020B0503020102020204" pitchFamily="34" charset="0"/>
            </a:endParaRPr>
          </a:p>
          <a:p>
            <a:pPr algn="r"/>
            <a:r>
              <a:rPr lang="fr-FR" dirty="0">
                <a:solidFill>
                  <a:schemeClr val="bg1"/>
                </a:solidFill>
                <a:latin typeface="Franklin Gothic Book" panose="020B0503020102020204" pitchFamily="34" charset="0"/>
              </a:rPr>
              <a:t>March 2024</a:t>
            </a:r>
          </a:p>
          <a:p>
            <a:pPr algn="r"/>
            <a:endParaRPr lang="fr-FR" dirty="0">
              <a:solidFill>
                <a:schemeClr val="bg1"/>
              </a:solidFill>
              <a:latin typeface="Franklin Gothic Book" panose="020B0503020102020204" pitchFamily="34" charset="0"/>
            </a:endParaRPr>
          </a:p>
        </p:txBody>
      </p:sp>
      <p:sp>
        <p:nvSpPr>
          <p:cNvPr id="2" name="ZoneTexte 1">
            <a:extLst>
              <a:ext uri="{FF2B5EF4-FFF2-40B4-BE49-F238E27FC236}">
                <a16:creationId xmlns:a16="http://schemas.microsoft.com/office/drawing/2014/main" id="{E04015B7-87D5-0644-9D58-0DD194D325E0}"/>
              </a:ext>
            </a:extLst>
          </p:cNvPr>
          <p:cNvSpPr txBox="1"/>
          <p:nvPr/>
        </p:nvSpPr>
        <p:spPr>
          <a:xfrm>
            <a:off x="1733145" y="6021288"/>
            <a:ext cx="5677709" cy="707886"/>
          </a:xfrm>
          <a:prstGeom prst="rect">
            <a:avLst/>
          </a:prstGeom>
          <a:noFill/>
        </p:spPr>
        <p:txBody>
          <a:bodyPr wrap="none" rtlCol="0">
            <a:spAutoFit/>
          </a:bodyPr>
          <a:lstStyle/>
          <a:p>
            <a:pPr algn="ctr"/>
            <a:r>
              <a:rPr lang="fr-FR" sz="2000" dirty="0">
                <a:solidFill>
                  <a:srgbClr val="002060"/>
                </a:solidFill>
                <a:latin typeface="Franklin Gothic Medium" panose="020B0603020102020204" pitchFamily="34" charset="0"/>
              </a:rPr>
              <a:t>Ecole Doctorale Management Panthéon Sorbonne</a:t>
            </a:r>
          </a:p>
          <a:p>
            <a:pPr algn="ctr"/>
            <a:r>
              <a:rPr lang="fr-FR" sz="2000" dirty="0">
                <a:solidFill>
                  <a:srgbClr val="002060"/>
                </a:solidFill>
                <a:latin typeface="Franklin Gothic Medium" panose="020B0603020102020204" pitchFamily="34" charset="0"/>
              </a:rPr>
              <a:t>(EDMPS / 559)</a:t>
            </a:r>
          </a:p>
        </p:txBody>
      </p:sp>
    </p:spTree>
    <p:extLst>
      <p:ext uri="{BB962C8B-B14F-4D97-AF65-F5344CB8AC3E}">
        <p14:creationId xmlns:p14="http://schemas.microsoft.com/office/powerpoint/2010/main" val="1863382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88640"/>
            <a:ext cx="8697144" cy="1143000"/>
          </a:xfrm>
        </p:spPr>
        <p:txBody>
          <a:bodyPr/>
          <a:lstStyle/>
          <a:p>
            <a:pPr marL="514350" indent="-457200">
              <a:spcBef>
                <a:spcPts val="0"/>
              </a:spcBef>
            </a:pPr>
            <a:r>
              <a:rPr lang="fr-FR" sz="3600" dirty="0">
                <a:solidFill>
                  <a:srgbClr val="660066"/>
                </a:solidFill>
              </a:rPr>
              <a:t>C</a:t>
            </a:r>
            <a:r>
              <a:rPr lang="fr-FR" sz="3200" dirty="0">
                <a:solidFill>
                  <a:srgbClr val="660066"/>
                </a:solidFill>
              </a:rPr>
              <a:t>ommon arguments in </a:t>
            </a:r>
            <a:r>
              <a:rPr lang="fr-FR" sz="3200" dirty="0" err="1">
                <a:solidFill>
                  <a:srgbClr val="660066"/>
                </a:solidFill>
              </a:rPr>
              <a:t>favor</a:t>
            </a:r>
            <a:r>
              <a:rPr lang="fr-FR" sz="3200" dirty="0">
                <a:solidFill>
                  <a:srgbClr val="660066"/>
                </a:solidFill>
              </a:rPr>
              <a:t> of A-B M</a:t>
            </a:r>
          </a:p>
        </p:txBody>
      </p:sp>
      <p:sp>
        <p:nvSpPr>
          <p:cNvPr id="3" name="Espace réservé du contenu 2"/>
          <p:cNvSpPr>
            <a:spLocks noGrp="1"/>
          </p:cNvSpPr>
          <p:nvPr>
            <p:ph idx="1"/>
          </p:nvPr>
        </p:nvSpPr>
        <p:spPr>
          <a:xfrm>
            <a:off x="25134" y="1340768"/>
            <a:ext cx="8939354" cy="5040560"/>
          </a:xfrm>
        </p:spPr>
        <p:txBody>
          <a:bodyPr/>
          <a:lstStyle/>
          <a:p>
            <a:pPr marL="857250" lvl="2" indent="0" algn="just">
              <a:spcBef>
                <a:spcPts val="0"/>
              </a:spcBef>
              <a:buNone/>
            </a:pPr>
            <a:r>
              <a:rPr lang="fr-FR" dirty="0">
                <a:solidFill>
                  <a:srgbClr val="2F4861"/>
                </a:solidFill>
              </a:rPr>
              <a:t>A-B M </a:t>
            </a:r>
            <a:r>
              <a:rPr lang="fr-FR" dirty="0" err="1">
                <a:solidFill>
                  <a:srgbClr val="2F4861"/>
                </a:solidFill>
              </a:rPr>
              <a:t>generate</a:t>
            </a:r>
            <a:r>
              <a:rPr lang="fr-FR" dirty="0">
                <a:solidFill>
                  <a:srgbClr val="2F4861"/>
                </a:solidFill>
              </a:rPr>
              <a:t> </a:t>
            </a:r>
            <a:r>
              <a:rPr lang="fr-FR" b="1" dirty="0" err="1">
                <a:solidFill>
                  <a:srgbClr val="2F4861"/>
                </a:solidFill>
              </a:rPr>
              <a:t>multifaceted</a:t>
            </a:r>
            <a:r>
              <a:rPr lang="fr-FR" b="1" dirty="0">
                <a:solidFill>
                  <a:srgbClr val="2F4861"/>
                </a:solidFill>
              </a:rPr>
              <a:t> insights </a:t>
            </a:r>
            <a:r>
              <a:rPr lang="fr-FR" dirty="0">
                <a:solidFill>
                  <a:srgbClr val="2F4861"/>
                </a:solidFill>
              </a:rPr>
              <a:t>by </a:t>
            </a:r>
            <a:r>
              <a:rPr lang="fr-FR" dirty="0" err="1">
                <a:solidFill>
                  <a:srgbClr val="2F4861"/>
                </a:solidFill>
              </a:rPr>
              <a:t>going</a:t>
            </a:r>
            <a:r>
              <a:rPr lang="fr-FR" dirty="0">
                <a:solidFill>
                  <a:srgbClr val="2F4861"/>
                </a:solidFill>
              </a:rPr>
              <a:t> </a:t>
            </a:r>
            <a:r>
              <a:rPr lang="fr-FR" dirty="0" err="1">
                <a:solidFill>
                  <a:srgbClr val="2F4861"/>
                </a:solidFill>
              </a:rPr>
              <a:t>beyond</a:t>
            </a:r>
            <a:r>
              <a:rPr lang="fr-FR" dirty="0">
                <a:solidFill>
                  <a:srgbClr val="2F4861"/>
                </a:solidFill>
              </a:rPr>
              <a:t> rational/cognitive </a:t>
            </a:r>
            <a:r>
              <a:rPr lang="fr-FR" dirty="0" err="1">
                <a:solidFill>
                  <a:srgbClr val="2F4861"/>
                </a:solidFill>
              </a:rPr>
              <a:t>ways</a:t>
            </a:r>
            <a:r>
              <a:rPr lang="fr-FR" dirty="0">
                <a:solidFill>
                  <a:srgbClr val="2F4861"/>
                </a:solidFill>
              </a:rPr>
              <a:t> of </a:t>
            </a:r>
            <a:r>
              <a:rPr lang="fr-FR" dirty="0" err="1">
                <a:solidFill>
                  <a:srgbClr val="2F4861"/>
                </a:solidFill>
              </a:rPr>
              <a:t>knowing</a:t>
            </a:r>
            <a:endParaRPr lang="fr-FR" dirty="0">
              <a:solidFill>
                <a:srgbClr val="2F4861"/>
              </a:solidFill>
            </a:endParaRPr>
          </a:p>
          <a:p>
            <a:pPr marL="857250" lvl="2" indent="0" algn="just">
              <a:spcBef>
                <a:spcPts val="0"/>
              </a:spcBef>
              <a:buNone/>
            </a:pPr>
            <a:endParaRPr lang="fr-FR" dirty="0">
              <a:solidFill>
                <a:srgbClr val="2F4861"/>
              </a:solidFill>
            </a:endParaRPr>
          </a:p>
          <a:p>
            <a:pPr marL="857250" lvl="2" indent="0" algn="just">
              <a:spcBef>
                <a:spcPts val="0"/>
              </a:spcBef>
              <a:buNone/>
            </a:pPr>
            <a:r>
              <a:rPr lang="fr-FR" dirty="0">
                <a:solidFill>
                  <a:srgbClr val="2F4861"/>
                </a:solidFill>
              </a:rPr>
              <a:t>A-B M </a:t>
            </a:r>
            <a:r>
              <a:rPr lang="fr-FR" dirty="0" err="1">
                <a:solidFill>
                  <a:srgbClr val="2F4861"/>
                </a:solidFill>
              </a:rPr>
              <a:t>provide</a:t>
            </a:r>
            <a:r>
              <a:rPr lang="fr-FR" dirty="0">
                <a:solidFill>
                  <a:srgbClr val="2F4861"/>
                </a:solidFill>
              </a:rPr>
              <a:t> </a:t>
            </a:r>
            <a:r>
              <a:rPr lang="fr-FR" b="1" dirty="0">
                <a:solidFill>
                  <a:srgbClr val="2F4861"/>
                </a:solidFill>
              </a:rPr>
              <a:t>new </a:t>
            </a:r>
            <a:r>
              <a:rPr lang="fr-FR" b="1" dirty="0" err="1">
                <a:solidFill>
                  <a:srgbClr val="2F4861"/>
                </a:solidFill>
              </a:rPr>
              <a:t>ways</a:t>
            </a:r>
            <a:r>
              <a:rPr lang="fr-FR" b="1" dirty="0">
                <a:solidFill>
                  <a:srgbClr val="2F4861"/>
                </a:solidFill>
              </a:rPr>
              <a:t> of </a:t>
            </a:r>
            <a:r>
              <a:rPr lang="fr-FR" b="1" dirty="0" err="1">
                <a:solidFill>
                  <a:srgbClr val="2F4861"/>
                </a:solidFill>
              </a:rPr>
              <a:t>understanding</a:t>
            </a:r>
            <a:r>
              <a:rPr lang="fr-FR" b="1" dirty="0">
                <a:solidFill>
                  <a:srgbClr val="2F4861"/>
                </a:solidFill>
              </a:rPr>
              <a:t> </a:t>
            </a:r>
            <a:r>
              <a:rPr lang="fr-FR" dirty="0" err="1">
                <a:solidFill>
                  <a:srgbClr val="2F4861"/>
                </a:solidFill>
              </a:rPr>
              <a:t>people’s</a:t>
            </a:r>
            <a:r>
              <a:rPr lang="fr-FR" dirty="0">
                <a:solidFill>
                  <a:srgbClr val="2F4861"/>
                </a:solidFill>
              </a:rPr>
              <a:t> real, </a:t>
            </a:r>
            <a:r>
              <a:rPr lang="fr-FR" dirty="0" err="1">
                <a:solidFill>
                  <a:srgbClr val="2F4861"/>
                </a:solidFill>
              </a:rPr>
              <a:t>lived</a:t>
            </a:r>
            <a:r>
              <a:rPr lang="fr-FR" dirty="0">
                <a:solidFill>
                  <a:srgbClr val="2F4861"/>
                </a:solidFill>
              </a:rPr>
              <a:t> </a:t>
            </a:r>
            <a:r>
              <a:rPr lang="fr-FR" dirty="0" err="1">
                <a:solidFill>
                  <a:srgbClr val="2F4861"/>
                </a:solidFill>
              </a:rPr>
              <a:t>experiences</a:t>
            </a:r>
            <a:r>
              <a:rPr lang="fr-FR" dirty="0">
                <a:solidFill>
                  <a:srgbClr val="2F4861"/>
                </a:solidFill>
              </a:rPr>
              <a:t> and </a:t>
            </a:r>
            <a:r>
              <a:rPr lang="fr-FR" dirty="0" err="1">
                <a:solidFill>
                  <a:srgbClr val="2F4861"/>
                </a:solidFill>
              </a:rPr>
              <a:t>views</a:t>
            </a:r>
            <a:endParaRPr lang="fr-FR" dirty="0">
              <a:solidFill>
                <a:srgbClr val="2F4861"/>
              </a:solidFill>
            </a:endParaRPr>
          </a:p>
          <a:p>
            <a:pPr marL="857250" lvl="2" indent="0" algn="just">
              <a:spcBef>
                <a:spcPts val="0"/>
              </a:spcBef>
              <a:buNone/>
            </a:pPr>
            <a:endParaRPr lang="fr-FR" dirty="0">
              <a:solidFill>
                <a:srgbClr val="2F4861"/>
              </a:solidFill>
            </a:endParaRPr>
          </a:p>
          <a:p>
            <a:pPr marL="857250" lvl="2" indent="0" algn="just">
              <a:spcBef>
                <a:spcPts val="0"/>
              </a:spcBef>
              <a:buNone/>
            </a:pPr>
            <a:r>
              <a:rPr lang="fr-FR" dirty="0">
                <a:solidFill>
                  <a:srgbClr val="2F4861"/>
                </a:solidFill>
              </a:rPr>
              <a:t>A-B M </a:t>
            </a:r>
            <a:r>
              <a:rPr lang="fr-FR" dirty="0" err="1">
                <a:solidFill>
                  <a:srgbClr val="2F4861"/>
                </a:solidFill>
              </a:rPr>
              <a:t>present</a:t>
            </a:r>
            <a:r>
              <a:rPr lang="fr-FR" dirty="0">
                <a:solidFill>
                  <a:srgbClr val="2F4861"/>
                </a:solidFill>
              </a:rPr>
              <a:t> </a:t>
            </a:r>
            <a:r>
              <a:rPr lang="fr-FR" dirty="0" err="1">
                <a:solidFill>
                  <a:srgbClr val="2F4861"/>
                </a:solidFill>
              </a:rPr>
              <a:t>ways</a:t>
            </a:r>
            <a:r>
              <a:rPr lang="fr-FR" dirty="0">
                <a:solidFill>
                  <a:srgbClr val="2F4861"/>
                </a:solidFill>
              </a:rPr>
              <a:t> to </a:t>
            </a:r>
            <a:r>
              <a:rPr lang="fr-FR" b="1" dirty="0" err="1">
                <a:solidFill>
                  <a:srgbClr val="2F4861"/>
                </a:solidFill>
              </a:rPr>
              <a:t>give</a:t>
            </a:r>
            <a:r>
              <a:rPr lang="fr-FR" b="1" dirty="0">
                <a:solidFill>
                  <a:srgbClr val="2F4861"/>
                </a:solidFill>
              </a:rPr>
              <a:t> back and </a:t>
            </a:r>
            <a:r>
              <a:rPr lang="fr-FR" b="1" dirty="0" err="1">
                <a:solidFill>
                  <a:srgbClr val="2F4861"/>
                </a:solidFill>
              </a:rPr>
              <a:t>contribute</a:t>
            </a:r>
            <a:r>
              <a:rPr lang="fr-FR" b="1" dirty="0">
                <a:solidFill>
                  <a:srgbClr val="2F4861"/>
                </a:solidFill>
              </a:rPr>
              <a:t> </a:t>
            </a:r>
            <a:r>
              <a:rPr lang="fr-FR" dirty="0">
                <a:solidFill>
                  <a:srgbClr val="2F4861"/>
                </a:solidFill>
              </a:rPr>
              <a:t>to a </a:t>
            </a:r>
            <a:r>
              <a:rPr lang="fr-FR" dirty="0" err="1">
                <a:solidFill>
                  <a:srgbClr val="2F4861"/>
                </a:solidFill>
              </a:rPr>
              <a:t>community</a:t>
            </a:r>
            <a:r>
              <a:rPr lang="fr-FR" dirty="0">
                <a:solidFill>
                  <a:srgbClr val="2F4861"/>
                </a:solidFill>
              </a:rPr>
              <a:t> (direct </a:t>
            </a:r>
            <a:r>
              <a:rPr lang="fr-FR" dirty="0" err="1">
                <a:solidFill>
                  <a:srgbClr val="2F4861"/>
                </a:solidFill>
              </a:rPr>
              <a:t>benefits</a:t>
            </a:r>
            <a:r>
              <a:rPr lang="fr-FR" dirty="0">
                <a:solidFill>
                  <a:srgbClr val="2F4861"/>
                </a:solidFill>
              </a:rPr>
              <a:t> to </a:t>
            </a:r>
            <a:r>
              <a:rPr lang="fr-FR" dirty="0" err="1">
                <a:solidFill>
                  <a:srgbClr val="2F4861"/>
                </a:solidFill>
              </a:rPr>
              <a:t>those</a:t>
            </a:r>
            <a:r>
              <a:rPr lang="fr-FR" dirty="0">
                <a:solidFill>
                  <a:srgbClr val="2F4861"/>
                </a:solidFill>
              </a:rPr>
              <a:t> </a:t>
            </a:r>
            <a:r>
              <a:rPr lang="fr-FR" dirty="0" err="1">
                <a:solidFill>
                  <a:srgbClr val="2F4861"/>
                </a:solidFill>
              </a:rPr>
              <a:t>involved</a:t>
            </a:r>
            <a:r>
              <a:rPr lang="fr-FR" dirty="0">
                <a:solidFill>
                  <a:srgbClr val="2F4861"/>
                </a:solidFill>
              </a:rPr>
              <a:t>)</a:t>
            </a:r>
          </a:p>
          <a:p>
            <a:pPr marL="857250" lvl="2" indent="0" algn="just">
              <a:spcBef>
                <a:spcPts val="0"/>
              </a:spcBef>
              <a:buNone/>
            </a:pPr>
            <a:endParaRPr lang="fr-FR" dirty="0">
              <a:solidFill>
                <a:srgbClr val="2F4861"/>
              </a:solidFill>
            </a:endParaRPr>
          </a:p>
          <a:p>
            <a:pPr marL="857250" lvl="2" indent="0" algn="just">
              <a:spcBef>
                <a:spcPts val="0"/>
              </a:spcBef>
              <a:buNone/>
            </a:pPr>
            <a:r>
              <a:rPr lang="fr-FR" dirty="0">
                <a:solidFill>
                  <a:srgbClr val="2F4861"/>
                </a:solidFill>
              </a:rPr>
              <a:t>A-B M lead to </a:t>
            </a:r>
            <a:r>
              <a:rPr lang="fr-FR" b="1" dirty="0" err="1">
                <a:solidFill>
                  <a:srgbClr val="2F4861"/>
                </a:solidFill>
              </a:rPr>
              <a:t>share</a:t>
            </a:r>
            <a:r>
              <a:rPr lang="fr-FR" b="1" dirty="0">
                <a:solidFill>
                  <a:srgbClr val="2F4861"/>
                </a:solidFill>
              </a:rPr>
              <a:t> </a:t>
            </a:r>
            <a:r>
              <a:rPr lang="fr-FR" b="1" dirty="0" err="1">
                <a:solidFill>
                  <a:srgbClr val="2F4861"/>
                </a:solidFill>
              </a:rPr>
              <a:t>research</a:t>
            </a:r>
            <a:r>
              <a:rPr lang="fr-FR" b="1" dirty="0">
                <a:solidFill>
                  <a:srgbClr val="2F4861"/>
                </a:solidFill>
              </a:rPr>
              <a:t> </a:t>
            </a:r>
            <a:r>
              <a:rPr lang="fr-FR" b="1" dirty="0" err="1">
                <a:solidFill>
                  <a:srgbClr val="2F4861"/>
                </a:solidFill>
              </a:rPr>
              <a:t>findings</a:t>
            </a:r>
            <a:r>
              <a:rPr lang="fr-FR" b="1" dirty="0">
                <a:solidFill>
                  <a:srgbClr val="2F4861"/>
                </a:solidFill>
              </a:rPr>
              <a:t> </a:t>
            </a:r>
            <a:r>
              <a:rPr lang="fr-FR" dirty="0" err="1">
                <a:solidFill>
                  <a:srgbClr val="2F4861"/>
                </a:solidFill>
              </a:rPr>
              <a:t>with</a:t>
            </a:r>
            <a:r>
              <a:rPr lang="fr-FR" dirty="0">
                <a:solidFill>
                  <a:srgbClr val="2F4861"/>
                </a:solidFill>
              </a:rPr>
              <a:t> a </a:t>
            </a:r>
            <a:r>
              <a:rPr lang="fr-FR" dirty="0" err="1">
                <a:solidFill>
                  <a:srgbClr val="2F4861"/>
                </a:solidFill>
              </a:rPr>
              <a:t>boader</a:t>
            </a:r>
            <a:r>
              <a:rPr lang="fr-FR" dirty="0">
                <a:solidFill>
                  <a:srgbClr val="2F4861"/>
                </a:solidFill>
              </a:rPr>
              <a:t>, non </a:t>
            </a:r>
            <a:r>
              <a:rPr lang="fr-FR" dirty="0" err="1">
                <a:solidFill>
                  <a:srgbClr val="2F4861"/>
                </a:solidFill>
              </a:rPr>
              <a:t>academic</a:t>
            </a:r>
            <a:r>
              <a:rPr lang="fr-FR" dirty="0">
                <a:solidFill>
                  <a:srgbClr val="2F4861"/>
                </a:solidFill>
              </a:rPr>
              <a:t>, audience</a:t>
            </a:r>
          </a:p>
          <a:p>
            <a:pPr marL="857250" lvl="2" indent="0" algn="just">
              <a:spcBef>
                <a:spcPts val="0"/>
              </a:spcBef>
              <a:buNone/>
            </a:pPr>
            <a:endParaRPr lang="fr-FR" dirty="0">
              <a:solidFill>
                <a:srgbClr val="2F4861"/>
              </a:solidFill>
            </a:endParaRPr>
          </a:p>
        </p:txBody>
      </p:sp>
      <p:sp>
        <p:nvSpPr>
          <p:cNvPr id="4" name="Espace réservé du numéro de diapositive 3"/>
          <p:cNvSpPr>
            <a:spLocks noGrp="1"/>
          </p:cNvSpPr>
          <p:nvPr>
            <p:ph type="sldNum" sz="quarter" idx="10"/>
          </p:nvPr>
        </p:nvSpPr>
        <p:spPr/>
        <p:txBody>
          <a:bodyPr/>
          <a:lstStyle/>
          <a:p>
            <a:fld id="{4C5ED5B8-F27B-9F48-B22F-4CC8DD342BF9}" type="slidenum">
              <a:rPr lang="fr-FR" smtClean="0"/>
              <a:pPr/>
              <a:t>10</a:t>
            </a:fld>
            <a:endParaRPr lang="fr-FR" dirty="0"/>
          </a:p>
        </p:txBody>
      </p:sp>
    </p:spTree>
    <p:extLst>
      <p:ext uri="{BB962C8B-B14F-4D97-AF65-F5344CB8AC3E}">
        <p14:creationId xmlns:p14="http://schemas.microsoft.com/office/powerpoint/2010/main" val="345202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BAA7460-1FC8-634A-AFAC-8A6ADDFB5899}"/>
              </a:ext>
            </a:extLst>
          </p:cNvPr>
          <p:cNvSpPr>
            <a:spLocks noGrp="1"/>
          </p:cNvSpPr>
          <p:nvPr>
            <p:ph type="sldNum" sz="quarter" idx="10"/>
          </p:nvPr>
        </p:nvSpPr>
        <p:spPr/>
        <p:txBody>
          <a:bodyPr/>
          <a:lstStyle/>
          <a:p>
            <a:fld id="{4C5ED5B8-F27B-9F48-B22F-4CC8DD342BF9}" type="slidenum">
              <a:rPr lang="fr-FR" smtClean="0"/>
              <a:pPr/>
              <a:t>11</a:t>
            </a:fld>
            <a:endParaRPr lang="fr-FR" dirty="0"/>
          </a:p>
        </p:txBody>
      </p:sp>
      <p:pic>
        <p:nvPicPr>
          <p:cNvPr id="6" name="Image 5">
            <a:extLst>
              <a:ext uri="{FF2B5EF4-FFF2-40B4-BE49-F238E27FC236}">
                <a16:creationId xmlns:a16="http://schemas.microsoft.com/office/drawing/2014/main" id="{447958C6-89B2-AA45-AFA5-6A446790C746}"/>
              </a:ext>
            </a:extLst>
          </p:cNvPr>
          <p:cNvPicPr>
            <a:picLocks noChangeAspect="1"/>
          </p:cNvPicPr>
          <p:nvPr/>
        </p:nvPicPr>
        <p:blipFill>
          <a:blip r:embed="rId2"/>
          <a:stretch>
            <a:fillRect/>
          </a:stretch>
        </p:blipFill>
        <p:spPr>
          <a:xfrm>
            <a:off x="3491880" y="22843"/>
            <a:ext cx="4669812" cy="6858000"/>
          </a:xfrm>
          <a:prstGeom prst="rect">
            <a:avLst/>
          </a:prstGeom>
        </p:spPr>
      </p:pic>
      <p:sp>
        <p:nvSpPr>
          <p:cNvPr id="7" name="ZoneTexte 6">
            <a:extLst>
              <a:ext uri="{FF2B5EF4-FFF2-40B4-BE49-F238E27FC236}">
                <a16:creationId xmlns:a16="http://schemas.microsoft.com/office/drawing/2014/main" id="{C2318793-782A-9649-BF2B-6E9580C0217E}"/>
              </a:ext>
            </a:extLst>
          </p:cNvPr>
          <p:cNvSpPr txBox="1"/>
          <p:nvPr/>
        </p:nvSpPr>
        <p:spPr>
          <a:xfrm>
            <a:off x="251520" y="1772816"/>
            <a:ext cx="3024336" cy="1446550"/>
          </a:xfrm>
          <a:prstGeom prst="rect">
            <a:avLst/>
          </a:prstGeom>
          <a:noFill/>
        </p:spPr>
        <p:txBody>
          <a:bodyPr wrap="square" rtlCol="0">
            <a:spAutoFit/>
          </a:bodyPr>
          <a:lstStyle/>
          <a:p>
            <a:pPr algn="ctr"/>
            <a:r>
              <a:rPr lang="fr-FR" sz="2000" b="1" dirty="0">
                <a:solidFill>
                  <a:srgbClr val="7030A0"/>
                </a:solidFill>
                <a:latin typeface="+mj-lt"/>
              </a:rPr>
              <a:t>A-B M… in the plural : </a:t>
            </a:r>
          </a:p>
          <a:p>
            <a:pPr algn="ctr"/>
            <a:r>
              <a:rPr lang="fr-FR" sz="2000" b="1" dirty="0">
                <a:solidFill>
                  <a:srgbClr val="7030A0"/>
                </a:solidFill>
                <a:latin typeface="+mj-lt"/>
              </a:rPr>
              <a:t>a </a:t>
            </a:r>
            <a:r>
              <a:rPr lang="fr-FR" sz="2000" b="1" dirty="0" err="1">
                <a:solidFill>
                  <a:srgbClr val="7030A0"/>
                </a:solidFill>
                <a:latin typeface="+mj-lt"/>
              </a:rPr>
              <a:t>suggested</a:t>
            </a:r>
            <a:r>
              <a:rPr lang="fr-FR" sz="2000" b="1" dirty="0">
                <a:solidFill>
                  <a:srgbClr val="7030A0"/>
                </a:solidFill>
                <a:latin typeface="+mj-lt"/>
              </a:rPr>
              <a:t> of </a:t>
            </a:r>
            <a:r>
              <a:rPr lang="fr-FR" sz="2000" b="1" dirty="0" err="1">
                <a:solidFill>
                  <a:srgbClr val="7030A0"/>
                </a:solidFill>
                <a:latin typeface="+mj-lt"/>
              </a:rPr>
              <a:t>typology</a:t>
            </a:r>
            <a:endParaRPr lang="fr-FR" sz="2000" b="1" dirty="0">
              <a:solidFill>
                <a:srgbClr val="7030A0"/>
              </a:solidFill>
              <a:latin typeface="+mj-lt"/>
            </a:endParaRPr>
          </a:p>
          <a:p>
            <a:endParaRPr lang="fr-FR" sz="1600" dirty="0">
              <a:solidFill>
                <a:srgbClr val="002060"/>
              </a:solidFill>
            </a:endParaRPr>
          </a:p>
          <a:p>
            <a:pPr algn="ctr"/>
            <a:r>
              <a:rPr lang="fr-FR" sz="1600" dirty="0">
                <a:solidFill>
                  <a:srgbClr val="002060"/>
                </a:solidFill>
              </a:rPr>
              <a:t>Source : Mairesse Ph. (2019), </a:t>
            </a:r>
            <a:r>
              <a:rPr lang="fr-FR" sz="1600" i="1" dirty="0">
                <a:solidFill>
                  <a:srgbClr val="002060"/>
                </a:solidFill>
              </a:rPr>
              <a:t>in </a:t>
            </a:r>
            <a:r>
              <a:rPr lang="fr-FR" sz="1600" dirty="0" err="1">
                <a:solidFill>
                  <a:srgbClr val="002060"/>
                </a:solidFill>
              </a:rPr>
              <a:t>Moriceau</a:t>
            </a:r>
            <a:r>
              <a:rPr lang="fr-FR" sz="1600" dirty="0">
                <a:solidFill>
                  <a:srgbClr val="002060"/>
                </a:solidFill>
              </a:rPr>
              <a:t> et al., 101-129</a:t>
            </a:r>
          </a:p>
        </p:txBody>
      </p:sp>
    </p:spTree>
    <p:extLst>
      <p:ext uri="{BB962C8B-B14F-4D97-AF65-F5344CB8AC3E}">
        <p14:creationId xmlns:p14="http://schemas.microsoft.com/office/powerpoint/2010/main" val="1321605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6552" y="0"/>
            <a:ext cx="9144000" cy="1143000"/>
          </a:xfrm>
        </p:spPr>
        <p:txBody>
          <a:bodyPr/>
          <a:lstStyle/>
          <a:p>
            <a:pPr marL="857250" lvl="2" indent="0">
              <a:spcBef>
                <a:spcPts val="0"/>
              </a:spcBef>
            </a:pPr>
            <a:br>
              <a:rPr lang="fr-FR" sz="3200" dirty="0">
                <a:solidFill>
                  <a:srgbClr val="660066"/>
                </a:solidFill>
              </a:rPr>
            </a:br>
            <a:r>
              <a:rPr lang="fr-FR" sz="3200" dirty="0">
                <a:solidFill>
                  <a:srgbClr val="660066"/>
                </a:solidFill>
              </a:rPr>
              <a:t>A-B Ms</a:t>
            </a:r>
            <a:r>
              <a:rPr lang="mr-IN" sz="3200" dirty="0">
                <a:solidFill>
                  <a:srgbClr val="660066"/>
                </a:solidFill>
              </a:rPr>
              <a:t>…</a:t>
            </a:r>
            <a:r>
              <a:rPr lang="fr-FR" sz="3200" dirty="0">
                <a:solidFill>
                  <a:srgbClr val="660066"/>
                </a:solidFill>
              </a:rPr>
              <a:t> in the plural</a:t>
            </a:r>
          </a:p>
        </p:txBody>
      </p:sp>
      <p:sp>
        <p:nvSpPr>
          <p:cNvPr id="4" name="Espace réservé du numéro de diapositive 3"/>
          <p:cNvSpPr>
            <a:spLocks noGrp="1"/>
          </p:cNvSpPr>
          <p:nvPr>
            <p:ph type="sldNum" sz="quarter" idx="10"/>
          </p:nvPr>
        </p:nvSpPr>
        <p:spPr/>
        <p:txBody>
          <a:bodyPr/>
          <a:lstStyle/>
          <a:p>
            <a:fld id="{4C5ED5B8-F27B-9F48-B22F-4CC8DD342BF9}" type="slidenum">
              <a:rPr lang="fr-FR" smtClean="0"/>
              <a:pPr/>
              <a:t>12</a:t>
            </a:fld>
            <a:endParaRPr lang="fr-FR" dirty="0"/>
          </a:p>
        </p:txBody>
      </p:sp>
      <p:sp>
        <p:nvSpPr>
          <p:cNvPr id="5" name="ZoneTexte 4"/>
          <p:cNvSpPr txBox="1"/>
          <p:nvPr/>
        </p:nvSpPr>
        <p:spPr>
          <a:xfrm>
            <a:off x="467544" y="1628800"/>
            <a:ext cx="8424936" cy="4462760"/>
          </a:xfrm>
          <a:prstGeom prst="rect">
            <a:avLst/>
          </a:prstGeom>
          <a:noFill/>
        </p:spPr>
        <p:txBody>
          <a:bodyPr wrap="square" rtlCol="0">
            <a:spAutoFit/>
          </a:bodyPr>
          <a:lstStyle/>
          <a:p>
            <a:r>
              <a:rPr lang="fr-FR" sz="2800" dirty="0">
                <a:solidFill>
                  <a:srgbClr val="2F4861"/>
                </a:solidFill>
              </a:rPr>
              <a:t>A large </a:t>
            </a:r>
            <a:r>
              <a:rPr lang="fr-FR" sz="2800" dirty="0" err="1">
                <a:solidFill>
                  <a:srgbClr val="2F4861"/>
                </a:solidFill>
              </a:rPr>
              <a:t>variety</a:t>
            </a:r>
            <a:r>
              <a:rPr lang="fr-FR" sz="2800" dirty="0">
                <a:solidFill>
                  <a:srgbClr val="2F4861"/>
                </a:solidFill>
              </a:rPr>
              <a:t> </a:t>
            </a:r>
            <a:r>
              <a:rPr lang="fr-FR" sz="2800" dirty="0">
                <a:solidFill>
                  <a:srgbClr val="660066"/>
                </a:solidFill>
              </a:rPr>
              <a:t>of art genres </a:t>
            </a:r>
            <a:r>
              <a:rPr lang="fr-FR" sz="2800" dirty="0">
                <a:solidFill>
                  <a:srgbClr val="2F4861"/>
                </a:solidFill>
              </a:rPr>
              <a:t>(</a:t>
            </a:r>
            <a:r>
              <a:rPr lang="fr-FR" sz="2800" dirty="0" err="1">
                <a:solidFill>
                  <a:srgbClr val="2F4861"/>
                </a:solidFill>
              </a:rPr>
              <a:t>visual</a:t>
            </a:r>
            <a:r>
              <a:rPr lang="fr-FR" sz="2800" dirty="0">
                <a:solidFill>
                  <a:srgbClr val="2F4861"/>
                </a:solidFill>
              </a:rPr>
              <a:t>, </a:t>
            </a:r>
            <a:r>
              <a:rPr lang="fr-FR" sz="2800" dirty="0" err="1">
                <a:solidFill>
                  <a:srgbClr val="2F4861"/>
                </a:solidFill>
              </a:rPr>
              <a:t>literary</a:t>
            </a:r>
            <a:r>
              <a:rPr lang="fr-FR" sz="2800" dirty="0">
                <a:solidFill>
                  <a:srgbClr val="2F4861"/>
                </a:solidFill>
              </a:rPr>
              <a:t>, </a:t>
            </a:r>
            <a:r>
              <a:rPr lang="fr-FR" sz="2800" dirty="0" err="1">
                <a:solidFill>
                  <a:srgbClr val="2F4861"/>
                </a:solidFill>
              </a:rPr>
              <a:t>sound</a:t>
            </a:r>
            <a:r>
              <a:rPr lang="fr-FR" sz="2800" dirty="0">
                <a:solidFill>
                  <a:srgbClr val="2F4861"/>
                </a:solidFill>
              </a:rPr>
              <a:t>, </a:t>
            </a:r>
            <a:r>
              <a:rPr lang="fr-FR" sz="2800" dirty="0" err="1">
                <a:solidFill>
                  <a:srgbClr val="2F4861"/>
                </a:solidFill>
              </a:rPr>
              <a:t>performing</a:t>
            </a:r>
            <a:r>
              <a:rPr lang="fr-FR" sz="2800" dirty="0">
                <a:solidFill>
                  <a:srgbClr val="2F4861"/>
                </a:solidFill>
              </a:rPr>
              <a:t>, new media,…) </a:t>
            </a:r>
          </a:p>
          <a:p>
            <a:r>
              <a:rPr lang="fr-FR" sz="2800" dirty="0">
                <a:solidFill>
                  <a:srgbClr val="2F4861"/>
                </a:solidFill>
              </a:rPr>
              <a:t>+ </a:t>
            </a:r>
          </a:p>
          <a:p>
            <a:r>
              <a:rPr lang="fr-FR" sz="2800" dirty="0">
                <a:solidFill>
                  <a:srgbClr val="2F4861"/>
                </a:solidFill>
              </a:rPr>
              <a:t>A large </a:t>
            </a:r>
            <a:r>
              <a:rPr lang="fr-FR" sz="2800" dirty="0" err="1">
                <a:solidFill>
                  <a:srgbClr val="2F4861"/>
                </a:solidFill>
              </a:rPr>
              <a:t>variety</a:t>
            </a:r>
            <a:r>
              <a:rPr lang="fr-FR" sz="2800" dirty="0">
                <a:solidFill>
                  <a:srgbClr val="2F4861"/>
                </a:solidFill>
              </a:rPr>
              <a:t> </a:t>
            </a:r>
            <a:r>
              <a:rPr lang="fr-FR" sz="2800" dirty="0">
                <a:solidFill>
                  <a:srgbClr val="660066"/>
                </a:solidFill>
              </a:rPr>
              <a:t>of </a:t>
            </a:r>
            <a:r>
              <a:rPr lang="fr-FR" sz="2800" dirty="0" err="1">
                <a:solidFill>
                  <a:srgbClr val="660066"/>
                </a:solidFill>
              </a:rPr>
              <a:t>ways</a:t>
            </a:r>
            <a:r>
              <a:rPr lang="fr-FR" sz="2800" dirty="0">
                <a:solidFill>
                  <a:srgbClr val="660066"/>
                </a:solidFill>
              </a:rPr>
              <a:t> to use </a:t>
            </a:r>
            <a:r>
              <a:rPr lang="fr-FR" sz="2800" dirty="0" err="1">
                <a:solidFill>
                  <a:srgbClr val="660066"/>
                </a:solidFill>
              </a:rPr>
              <a:t>them</a:t>
            </a:r>
            <a:endParaRPr lang="fr-FR" sz="2800" dirty="0">
              <a:solidFill>
                <a:srgbClr val="2F4861"/>
              </a:solidFill>
            </a:endParaRPr>
          </a:p>
          <a:p>
            <a:endParaRPr lang="fr-FR" sz="2800" b="1" dirty="0">
              <a:solidFill>
                <a:srgbClr val="2F4861"/>
              </a:solidFill>
            </a:endParaRPr>
          </a:p>
          <a:p>
            <a:r>
              <a:rPr lang="fr-FR" sz="2800" b="1" dirty="0">
                <a:solidFill>
                  <a:srgbClr val="2F4861"/>
                </a:solidFill>
              </a:rPr>
              <a:t>• </a:t>
            </a:r>
            <a:r>
              <a:rPr lang="fr-FR" sz="2800" b="1" dirty="0" err="1">
                <a:solidFill>
                  <a:srgbClr val="2F4861"/>
                </a:solidFill>
              </a:rPr>
              <a:t>Mainly</a:t>
            </a:r>
            <a:r>
              <a:rPr lang="fr-FR" sz="2800" b="1" dirty="0">
                <a:solidFill>
                  <a:srgbClr val="2F4861"/>
                </a:solidFill>
              </a:rPr>
              <a:t> </a:t>
            </a:r>
            <a:r>
              <a:rPr lang="fr-FR" sz="2800" b="1" dirty="0">
                <a:solidFill>
                  <a:srgbClr val="660066"/>
                </a:solidFill>
              </a:rPr>
              <a:t>3 types </a:t>
            </a:r>
            <a:r>
              <a:rPr lang="fr-FR" sz="2800" b="1" dirty="0">
                <a:solidFill>
                  <a:srgbClr val="2F4861"/>
                </a:solidFill>
              </a:rPr>
              <a:t>of A-B Ms </a:t>
            </a:r>
            <a:r>
              <a:rPr lang="fr-FR" sz="2400" b="1" dirty="0">
                <a:solidFill>
                  <a:srgbClr val="2F4861"/>
                </a:solidFill>
              </a:rPr>
              <a:t>(</a:t>
            </a:r>
            <a:r>
              <a:rPr lang="fr-FR" sz="2400" b="1" dirty="0" err="1">
                <a:solidFill>
                  <a:srgbClr val="2F4861"/>
                </a:solidFill>
              </a:rPr>
              <a:t>that</a:t>
            </a:r>
            <a:r>
              <a:rPr lang="fr-FR" sz="2400" b="1" dirty="0">
                <a:solidFill>
                  <a:srgbClr val="2F4861"/>
                </a:solidFill>
              </a:rPr>
              <a:t> </a:t>
            </a:r>
            <a:r>
              <a:rPr lang="fr-FR" sz="2400" b="1" dirty="0" err="1">
                <a:solidFill>
                  <a:srgbClr val="2F4861"/>
                </a:solidFill>
              </a:rPr>
              <a:t>might</a:t>
            </a:r>
            <a:r>
              <a:rPr lang="fr-FR" sz="2400" b="1" dirty="0">
                <a:solidFill>
                  <a:srgbClr val="2F4861"/>
                </a:solidFill>
              </a:rPr>
              <a:t> </a:t>
            </a:r>
            <a:r>
              <a:rPr lang="fr-FR" sz="2400" b="1" dirty="0" err="1">
                <a:solidFill>
                  <a:srgbClr val="2F4861"/>
                </a:solidFill>
              </a:rPr>
              <a:t>be</a:t>
            </a:r>
            <a:r>
              <a:rPr lang="fr-FR" sz="2400" b="1" dirty="0">
                <a:solidFill>
                  <a:srgbClr val="2F4861"/>
                </a:solidFill>
              </a:rPr>
              <a:t> </a:t>
            </a:r>
            <a:r>
              <a:rPr lang="fr-FR" sz="2400" b="1" dirty="0" err="1">
                <a:solidFill>
                  <a:srgbClr val="2F4861"/>
                </a:solidFill>
              </a:rPr>
              <a:t>combined</a:t>
            </a:r>
            <a:r>
              <a:rPr lang="fr-FR" sz="2400" b="1" dirty="0">
                <a:solidFill>
                  <a:srgbClr val="2F4861"/>
                </a:solidFill>
              </a:rPr>
              <a:t>):</a:t>
            </a:r>
          </a:p>
          <a:p>
            <a:pPr lvl="1">
              <a:buClr>
                <a:schemeClr val="accent1">
                  <a:lumMod val="75000"/>
                </a:schemeClr>
              </a:buClr>
              <a:buSzPct val="101000"/>
            </a:pPr>
            <a:r>
              <a:rPr lang="fr-FR" sz="3200" b="1" dirty="0">
                <a:solidFill>
                  <a:srgbClr val="0070C0"/>
                </a:solidFill>
                <a:highlight>
                  <a:srgbClr val="FFFF00"/>
                </a:highlight>
              </a:rPr>
              <a:t>a) </a:t>
            </a:r>
            <a:r>
              <a:rPr lang="fr-FR" sz="2800" dirty="0">
                <a:solidFill>
                  <a:srgbClr val="2F4861"/>
                </a:solidFill>
              </a:rPr>
              <a:t>Artwork as </a:t>
            </a:r>
            <a:r>
              <a:rPr lang="fr-FR" sz="2800" dirty="0">
                <a:solidFill>
                  <a:srgbClr val="660066"/>
                </a:solidFill>
              </a:rPr>
              <a:t>a </a:t>
            </a:r>
            <a:r>
              <a:rPr lang="fr-FR" sz="2800" dirty="0" err="1">
                <a:solidFill>
                  <a:srgbClr val="660066"/>
                </a:solidFill>
              </a:rPr>
              <a:t>material</a:t>
            </a:r>
            <a:r>
              <a:rPr lang="fr-FR" sz="2800" dirty="0">
                <a:solidFill>
                  <a:srgbClr val="660066"/>
                </a:solidFill>
              </a:rPr>
              <a:t> for </a:t>
            </a:r>
            <a:r>
              <a:rPr lang="fr-FR" sz="2800" dirty="0" err="1">
                <a:solidFill>
                  <a:srgbClr val="660066"/>
                </a:solidFill>
              </a:rPr>
              <a:t>research</a:t>
            </a:r>
            <a:r>
              <a:rPr lang="fr-FR" sz="2800" dirty="0">
                <a:solidFill>
                  <a:srgbClr val="2F4861"/>
                </a:solidFill>
              </a:rPr>
              <a:t> </a:t>
            </a:r>
          </a:p>
          <a:p>
            <a:pPr lvl="1">
              <a:buClr>
                <a:schemeClr val="accent1">
                  <a:lumMod val="75000"/>
                </a:schemeClr>
              </a:buClr>
              <a:buSzPct val="101000"/>
            </a:pPr>
            <a:r>
              <a:rPr lang="fr-FR" sz="2800" b="1" dirty="0">
                <a:solidFill>
                  <a:srgbClr val="0070C0"/>
                </a:solidFill>
                <a:highlight>
                  <a:srgbClr val="FFFF00"/>
                </a:highlight>
              </a:rPr>
              <a:t>b) 	</a:t>
            </a:r>
            <a:r>
              <a:rPr lang="fr-FR" sz="2800" dirty="0" err="1">
                <a:solidFill>
                  <a:srgbClr val="2F4861"/>
                </a:solidFill>
              </a:rPr>
              <a:t>Artistic</a:t>
            </a:r>
            <a:r>
              <a:rPr lang="fr-FR" sz="2800" dirty="0">
                <a:solidFill>
                  <a:srgbClr val="2F4861"/>
                </a:solidFill>
              </a:rPr>
              <a:t> practice as </a:t>
            </a:r>
            <a:r>
              <a:rPr lang="fr-FR" sz="2800" dirty="0">
                <a:solidFill>
                  <a:srgbClr val="660066"/>
                </a:solidFill>
              </a:rPr>
              <a:t>a </a:t>
            </a:r>
            <a:r>
              <a:rPr lang="fr-FR" sz="2800" dirty="0" err="1">
                <a:solidFill>
                  <a:srgbClr val="660066"/>
                </a:solidFill>
              </a:rPr>
              <a:t>research</a:t>
            </a:r>
            <a:r>
              <a:rPr lang="fr-FR" sz="2800" dirty="0">
                <a:solidFill>
                  <a:srgbClr val="660066"/>
                </a:solidFill>
              </a:rPr>
              <a:t> </a:t>
            </a:r>
            <a:r>
              <a:rPr lang="fr-FR" sz="2800" dirty="0" err="1">
                <a:solidFill>
                  <a:srgbClr val="660066"/>
                </a:solidFill>
              </a:rPr>
              <a:t>method</a:t>
            </a:r>
            <a:endParaRPr lang="fr-FR" sz="2800" dirty="0">
              <a:solidFill>
                <a:srgbClr val="660066"/>
              </a:solidFill>
            </a:endParaRPr>
          </a:p>
          <a:p>
            <a:pPr lvl="1">
              <a:buClr>
                <a:schemeClr val="accent1">
                  <a:lumMod val="75000"/>
                </a:schemeClr>
              </a:buClr>
              <a:buSzPct val="101000"/>
            </a:pPr>
            <a:r>
              <a:rPr lang="fr-FR" sz="2800" b="1" dirty="0">
                <a:solidFill>
                  <a:srgbClr val="0070C0"/>
                </a:solidFill>
                <a:highlight>
                  <a:srgbClr val="FFFF00"/>
                </a:highlight>
              </a:rPr>
              <a:t>c)  </a:t>
            </a:r>
            <a:r>
              <a:rPr lang="fr-FR" sz="2800" dirty="0">
                <a:solidFill>
                  <a:srgbClr val="002060"/>
                </a:solidFill>
              </a:rPr>
              <a:t>Art as a </a:t>
            </a:r>
            <a:r>
              <a:rPr lang="fr-FR" sz="2800" dirty="0" err="1">
                <a:solidFill>
                  <a:srgbClr val="660066"/>
                </a:solidFill>
              </a:rPr>
              <a:t>dissemination</a:t>
            </a:r>
            <a:r>
              <a:rPr lang="fr-FR" sz="2800" dirty="0">
                <a:solidFill>
                  <a:srgbClr val="660066"/>
                </a:solidFill>
              </a:rPr>
              <a:t> </a:t>
            </a:r>
            <a:r>
              <a:rPr lang="fr-FR" sz="2800" dirty="0" err="1">
                <a:solidFill>
                  <a:srgbClr val="660066"/>
                </a:solidFill>
              </a:rPr>
              <a:t>method</a:t>
            </a:r>
            <a:endParaRPr lang="fr-FR" sz="2800" dirty="0">
              <a:solidFill>
                <a:srgbClr val="660066"/>
              </a:solidFill>
            </a:endParaRPr>
          </a:p>
          <a:p>
            <a:r>
              <a:rPr lang="fr-FR" sz="2800" dirty="0">
                <a:solidFill>
                  <a:srgbClr val="2F4861"/>
                </a:solidFill>
              </a:rPr>
              <a:t>			</a:t>
            </a:r>
          </a:p>
        </p:txBody>
      </p:sp>
    </p:spTree>
    <p:extLst>
      <p:ext uri="{BB962C8B-B14F-4D97-AF65-F5344CB8AC3E}">
        <p14:creationId xmlns:p14="http://schemas.microsoft.com/office/powerpoint/2010/main" val="3549132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5516" y="26720"/>
            <a:ext cx="9144000" cy="1143000"/>
          </a:xfrm>
        </p:spPr>
        <p:txBody>
          <a:bodyPr/>
          <a:lstStyle/>
          <a:p>
            <a:pPr marL="857250" lvl="2">
              <a:spcBef>
                <a:spcPts val="0"/>
              </a:spcBef>
            </a:pPr>
            <a:br>
              <a:rPr lang="fr-FR" sz="3200" dirty="0">
                <a:solidFill>
                  <a:srgbClr val="660066"/>
                </a:solidFill>
              </a:rPr>
            </a:br>
            <a:r>
              <a:rPr lang="fr-FR" sz="3200" dirty="0">
                <a:solidFill>
                  <a:srgbClr val="0070C0"/>
                </a:solidFill>
                <a:highlight>
                  <a:srgbClr val="FFFF00"/>
                </a:highlight>
              </a:rPr>
              <a:t>a) </a:t>
            </a:r>
            <a:r>
              <a:rPr lang="fr-FR" sz="3200" dirty="0">
                <a:solidFill>
                  <a:srgbClr val="2F4861"/>
                </a:solidFill>
              </a:rPr>
              <a:t>Artwork as </a:t>
            </a:r>
            <a:r>
              <a:rPr lang="fr-FR" sz="3200" dirty="0">
                <a:solidFill>
                  <a:srgbClr val="660066"/>
                </a:solidFill>
              </a:rPr>
              <a:t>a </a:t>
            </a:r>
            <a:r>
              <a:rPr lang="fr-FR" sz="3200" dirty="0" err="1">
                <a:solidFill>
                  <a:srgbClr val="660066"/>
                </a:solidFill>
              </a:rPr>
              <a:t>material</a:t>
            </a:r>
            <a:r>
              <a:rPr lang="fr-FR" sz="3200" dirty="0">
                <a:solidFill>
                  <a:srgbClr val="660066"/>
                </a:solidFill>
              </a:rPr>
              <a:t> for </a:t>
            </a:r>
            <a:r>
              <a:rPr lang="fr-FR" sz="3200" dirty="0" err="1">
                <a:solidFill>
                  <a:srgbClr val="660066"/>
                </a:solidFill>
              </a:rPr>
              <a:t>research</a:t>
            </a:r>
            <a:r>
              <a:rPr lang="fr-FR" sz="3200" dirty="0">
                <a:solidFill>
                  <a:srgbClr val="2F4861"/>
                </a:solidFill>
              </a:rPr>
              <a:t> </a:t>
            </a:r>
            <a:br>
              <a:rPr lang="fr-FR" sz="3200" dirty="0">
                <a:solidFill>
                  <a:srgbClr val="2F4861"/>
                </a:solidFill>
              </a:rPr>
            </a:br>
            <a:r>
              <a:rPr lang="fr-FR" sz="3200" dirty="0">
                <a:solidFill>
                  <a:srgbClr val="2F4861"/>
                </a:solidFill>
              </a:rPr>
              <a:t>(</a:t>
            </a:r>
            <a:r>
              <a:rPr lang="fr-FR" sz="3200" dirty="0">
                <a:solidFill>
                  <a:srgbClr val="0070C0"/>
                </a:solidFill>
              </a:rPr>
              <a:t>H. </a:t>
            </a:r>
            <a:r>
              <a:rPr lang="fr-FR" sz="2800" dirty="0">
                <a:solidFill>
                  <a:srgbClr val="0070C0"/>
                </a:solidFill>
              </a:rPr>
              <a:t>Becker</a:t>
            </a:r>
            <a:r>
              <a:rPr lang="fr-FR" sz="2800" dirty="0">
                <a:solidFill>
                  <a:srgbClr val="2F4861"/>
                </a:solidFill>
              </a:rPr>
              <a:t>, </a:t>
            </a:r>
            <a:r>
              <a:rPr lang="fr-FR" sz="2800" i="1" dirty="0" err="1">
                <a:solidFill>
                  <a:srgbClr val="2F4861"/>
                </a:solidFill>
              </a:rPr>
              <a:t>Telling</a:t>
            </a:r>
            <a:r>
              <a:rPr lang="fr-FR" sz="2800" i="1" dirty="0">
                <a:solidFill>
                  <a:srgbClr val="2F4861"/>
                </a:solidFill>
              </a:rPr>
              <a:t> about society</a:t>
            </a:r>
            <a:r>
              <a:rPr lang="fr-FR" sz="2800" dirty="0">
                <a:solidFill>
                  <a:srgbClr val="2F4861"/>
                </a:solidFill>
              </a:rPr>
              <a:t>)</a:t>
            </a:r>
            <a:br>
              <a:rPr lang="fr-FR" sz="2800" dirty="0">
                <a:solidFill>
                  <a:srgbClr val="2F4861"/>
                </a:solidFill>
              </a:rPr>
            </a:br>
            <a:endParaRPr lang="fr-FR" sz="3200" dirty="0">
              <a:solidFill>
                <a:srgbClr val="660066"/>
              </a:solidFill>
            </a:endParaRPr>
          </a:p>
        </p:txBody>
      </p:sp>
      <p:sp>
        <p:nvSpPr>
          <p:cNvPr id="4" name="Espace réservé du numéro de diapositive 3"/>
          <p:cNvSpPr>
            <a:spLocks noGrp="1"/>
          </p:cNvSpPr>
          <p:nvPr>
            <p:ph type="sldNum" sz="quarter" idx="10"/>
          </p:nvPr>
        </p:nvSpPr>
        <p:spPr/>
        <p:txBody>
          <a:bodyPr/>
          <a:lstStyle/>
          <a:p>
            <a:fld id="{4C5ED5B8-F27B-9F48-B22F-4CC8DD342BF9}" type="slidenum">
              <a:rPr lang="fr-FR" smtClean="0"/>
              <a:pPr/>
              <a:t>13</a:t>
            </a:fld>
            <a:endParaRPr lang="fr-FR" dirty="0"/>
          </a:p>
        </p:txBody>
      </p:sp>
      <p:sp>
        <p:nvSpPr>
          <p:cNvPr id="5" name="ZoneTexte 4"/>
          <p:cNvSpPr txBox="1"/>
          <p:nvPr/>
        </p:nvSpPr>
        <p:spPr>
          <a:xfrm>
            <a:off x="215516" y="1047754"/>
            <a:ext cx="8712968" cy="6370975"/>
          </a:xfrm>
          <a:prstGeom prst="rect">
            <a:avLst/>
          </a:prstGeom>
          <a:noFill/>
        </p:spPr>
        <p:txBody>
          <a:bodyPr wrap="square" rtlCol="0">
            <a:spAutoFit/>
          </a:bodyPr>
          <a:lstStyle/>
          <a:p>
            <a:endParaRPr lang="fr-FR" sz="2400" dirty="0">
              <a:solidFill>
                <a:srgbClr val="2F4861"/>
              </a:solidFill>
            </a:endParaRPr>
          </a:p>
          <a:p>
            <a:pPr marL="800100" lvl="1" indent="-342900" algn="r">
              <a:buFont typeface="Arial"/>
              <a:buChar char="•"/>
            </a:pPr>
            <a:r>
              <a:rPr lang="fr-FR" sz="2400" dirty="0" err="1">
                <a:solidFill>
                  <a:srgbClr val="2F4861"/>
                </a:solidFill>
              </a:rPr>
              <a:t>telling</a:t>
            </a:r>
            <a:r>
              <a:rPr lang="fr-FR" sz="2400" dirty="0">
                <a:solidFill>
                  <a:srgbClr val="2F4861"/>
                </a:solidFill>
              </a:rPr>
              <a:t> about </a:t>
            </a:r>
            <a:r>
              <a:rPr lang="fr-FR" sz="2400" b="1" dirty="0">
                <a:solidFill>
                  <a:srgbClr val="2F4861"/>
                </a:solidFill>
              </a:rPr>
              <a:t>the social </a:t>
            </a:r>
            <a:r>
              <a:rPr lang="fr-FR" sz="2400" b="1" dirty="0" err="1">
                <a:solidFill>
                  <a:srgbClr val="2F4861"/>
                </a:solidFill>
              </a:rPr>
              <a:t>context</a:t>
            </a:r>
            <a:r>
              <a:rPr lang="fr-FR" sz="2400" b="1" dirty="0">
                <a:solidFill>
                  <a:srgbClr val="2F4861"/>
                </a:solidFill>
              </a:rPr>
              <a:t> </a:t>
            </a:r>
            <a:r>
              <a:rPr lang="fr-FR" sz="2400" dirty="0">
                <a:solidFill>
                  <a:srgbClr val="2F4861"/>
                </a:solidFill>
              </a:rPr>
              <a:t>of </a:t>
            </a:r>
            <a:r>
              <a:rPr lang="fr-FR" sz="2400" dirty="0" err="1">
                <a:solidFill>
                  <a:srgbClr val="2F4861"/>
                </a:solidFill>
              </a:rPr>
              <a:t>its</a:t>
            </a:r>
            <a:r>
              <a:rPr lang="fr-FR" sz="2400" dirty="0">
                <a:solidFill>
                  <a:srgbClr val="2F4861"/>
                </a:solidFill>
              </a:rPr>
              <a:t> </a:t>
            </a:r>
            <a:r>
              <a:rPr lang="fr-FR" sz="2400" dirty="0" err="1">
                <a:solidFill>
                  <a:srgbClr val="2F4861"/>
                </a:solidFill>
              </a:rPr>
              <a:t>creation</a:t>
            </a:r>
            <a:r>
              <a:rPr lang="fr-FR" sz="2400" dirty="0">
                <a:solidFill>
                  <a:srgbClr val="2F4861"/>
                </a:solidFill>
              </a:rPr>
              <a:t> : </a:t>
            </a:r>
          </a:p>
          <a:p>
            <a:pPr lvl="1" algn="r"/>
            <a:r>
              <a:rPr lang="fr-FR" sz="2400" dirty="0" err="1">
                <a:solidFill>
                  <a:srgbClr val="2F4861"/>
                </a:solidFill>
              </a:rPr>
              <a:t>artwork</a:t>
            </a:r>
            <a:r>
              <a:rPr lang="fr-FR" sz="2400" dirty="0">
                <a:solidFill>
                  <a:srgbClr val="2F4861"/>
                </a:solidFill>
              </a:rPr>
              <a:t> </a:t>
            </a:r>
            <a:r>
              <a:rPr lang="fr-FR" sz="2400" dirty="0" err="1">
                <a:solidFill>
                  <a:srgbClr val="2F4861"/>
                </a:solidFill>
              </a:rPr>
              <a:t>is</a:t>
            </a:r>
            <a:r>
              <a:rPr lang="fr-FR" sz="2400" dirty="0">
                <a:solidFill>
                  <a:srgbClr val="2F4861"/>
                </a:solidFill>
              </a:rPr>
              <a:t> a </a:t>
            </a:r>
            <a:r>
              <a:rPr lang="fr-FR" sz="2400" b="1" dirty="0" err="1">
                <a:solidFill>
                  <a:srgbClr val="2F4861"/>
                </a:solidFill>
              </a:rPr>
              <a:t>documentary</a:t>
            </a:r>
            <a:r>
              <a:rPr lang="fr-FR" sz="2400" b="1" dirty="0">
                <a:solidFill>
                  <a:srgbClr val="2F4861"/>
                </a:solidFill>
              </a:rPr>
              <a:t> source </a:t>
            </a:r>
            <a:r>
              <a:rPr lang="fr-FR" sz="2400" dirty="0">
                <a:solidFill>
                  <a:srgbClr val="2F4861"/>
                </a:solidFill>
              </a:rPr>
              <a:t>of information</a:t>
            </a:r>
          </a:p>
          <a:p>
            <a:pPr algn="r"/>
            <a:r>
              <a:rPr lang="fr-FR" sz="2400" i="1" dirty="0">
                <a:solidFill>
                  <a:srgbClr val="660066"/>
                </a:solidFill>
              </a:rPr>
              <a:t>Ex. </a:t>
            </a:r>
            <a:r>
              <a:rPr lang="fr-FR" sz="2400" i="1" dirty="0">
                <a:solidFill>
                  <a:srgbClr val="2F4861"/>
                </a:solidFill>
              </a:rPr>
              <a:t>: </a:t>
            </a:r>
            <a:r>
              <a:rPr lang="fr-FR" sz="2400" dirty="0">
                <a:solidFill>
                  <a:srgbClr val="0070C0"/>
                </a:solidFill>
              </a:rPr>
              <a:t>Hancock (2008) </a:t>
            </a:r>
            <a:r>
              <a:rPr lang="fr-FR" sz="2400" i="1" dirty="0">
                <a:solidFill>
                  <a:srgbClr val="660066"/>
                </a:solidFill>
              </a:rPr>
              <a:t>: British sitcoms in the 70’s </a:t>
            </a:r>
          </a:p>
          <a:p>
            <a:pPr algn="r"/>
            <a:r>
              <a:rPr lang="fr-FR" sz="2400" i="1" dirty="0">
                <a:solidFill>
                  <a:srgbClr val="660066"/>
                </a:solidFill>
              </a:rPr>
              <a:t>and  the ambivalence of the Society</a:t>
            </a:r>
          </a:p>
          <a:p>
            <a:pPr algn="r"/>
            <a:r>
              <a:rPr lang="fr-FR" sz="2400" i="1" dirty="0">
                <a:solidFill>
                  <a:srgbClr val="660066"/>
                </a:solidFill>
              </a:rPr>
              <a:t> about the </a:t>
            </a:r>
            <a:r>
              <a:rPr lang="fr-FR" sz="2400" i="1" dirty="0" err="1">
                <a:solidFill>
                  <a:srgbClr val="660066"/>
                </a:solidFill>
              </a:rPr>
              <a:t>dominating</a:t>
            </a:r>
            <a:r>
              <a:rPr lang="fr-FR" sz="2400" i="1" dirty="0">
                <a:solidFill>
                  <a:srgbClr val="660066"/>
                </a:solidFill>
              </a:rPr>
              <a:t> </a:t>
            </a:r>
            <a:r>
              <a:rPr lang="fr-FR" sz="2400" i="1" dirty="0" err="1">
                <a:solidFill>
                  <a:srgbClr val="660066"/>
                </a:solidFill>
              </a:rPr>
              <a:t>managerial</a:t>
            </a:r>
            <a:r>
              <a:rPr lang="fr-FR" sz="2400" i="1" dirty="0">
                <a:solidFill>
                  <a:srgbClr val="660066"/>
                </a:solidFill>
              </a:rPr>
              <a:t> </a:t>
            </a:r>
            <a:r>
              <a:rPr lang="fr-FR" sz="2400" i="1" dirty="0" err="1">
                <a:solidFill>
                  <a:srgbClr val="660066"/>
                </a:solidFill>
              </a:rPr>
              <a:t>ideology</a:t>
            </a:r>
            <a:endParaRPr lang="fr-FR" sz="2400" i="1" dirty="0">
              <a:solidFill>
                <a:srgbClr val="660066"/>
              </a:solidFill>
            </a:endParaRPr>
          </a:p>
          <a:p>
            <a:pPr marL="800100" lvl="1" indent="-342900">
              <a:buFont typeface="Arial"/>
              <a:buChar char="•"/>
            </a:pPr>
            <a:endParaRPr lang="fr-FR" sz="2400" dirty="0">
              <a:solidFill>
                <a:srgbClr val="2F4861"/>
              </a:solidFill>
            </a:endParaRPr>
          </a:p>
          <a:p>
            <a:pPr lvl="1"/>
            <a:endParaRPr lang="fr-FR" sz="2400" dirty="0">
              <a:solidFill>
                <a:srgbClr val="2F4861"/>
              </a:solidFill>
            </a:endParaRPr>
          </a:p>
          <a:p>
            <a:pPr lvl="1"/>
            <a:endParaRPr lang="fr-FR" sz="2400" dirty="0">
              <a:solidFill>
                <a:srgbClr val="2F4861"/>
              </a:solidFill>
            </a:endParaRPr>
          </a:p>
          <a:p>
            <a:pPr marL="800100" lvl="1" indent="-342900" algn="r">
              <a:buFont typeface="Arial"/>
              <a:buChar char="•"/>
            </a:pPr>
            <a:r>
              <a:rPr lang="fr-FR" sz="2400" dirty="0" err="1">
                <a:solidFill>
                  <a:srgbClr val="2F4861"/>
                </a:solidFill>
              </a:rPr>
              <a:t>telling</a:t>
            </a:r>
            <a:r>
              <a:rPr lang="fr-FR" sz="2400" dirty="0">
                <a:solidFill>
                  <a:srgbClr val="2F4861"/>
                </a:solidFill>
              </a:rPr>
              <a:t> about </a:t>
            </a:r>
            <a:r>
              <a:rPr lang="fr-FR" sz="2400" b="1" dirty="0">
                <a:solidFill>
                  <a:srgbClr val="2F4861"/>
                </a:solidFill>
              </a:rPr>
              <a:t>social </a:t>
            </a:r>
            <a:r>
              <a:rPr lang="fr-FR" sz="2400" b="1" dirty="0" err="1">
                <a:solidFill>
                  <a:srgbClr val="2F4861"/>
                </a:solidFill>
              </a:rPr>
              <a:t>topics</a:t>
            </a:r>
            <a:r>
              <a:rPr lang="fr-FR" sz="2400" b="1" dirty="0">
                <a:solidFill>
                  <a:srgbClr val="2F4861"/>
                </a:solidFill>
              </a:rPr>
              <a:t> or </a:t>
            </a:r>
            <a:r>
              <a:rPr lang="fr-FR" sz="2400" b="1" dirty="0" err="1">
                <a:solidFill>
                  <a:srgbClr val="2F4861"/>
                </a:solidFill>
              </a:rPr>
              <a:t>objects</a:t>
            </a:r>
            <a:r>
              <a:rPr lang="fr-FR" sz="2400" b="1" dirty="0">
                <a:solidFill>
                  <a:srgbClr val="2F4861"/>
                </a:solidFill>
              </a:rPr>
              <a:t> </a:t>
            </a:r>
            <a:r>
              <a:rPr lang="fr-FR" sz="2400" dirty="0" err="1">
                <a:solidFill>
                  <a:srgbClr val="2F4861"/>
                </a:solidFill>
              </a:rPr>
              <a:t>it</a:t>
            </a:r>
            <a:r>
              <a:rPr lang="fr-FR" sz="2400" dirty="0">
                <a:solidFill>
                  <a:srgbClr val="2F4861"/>
                </a:solidFill>
              </a:rPr>
              <a:t> </a:t>
            </a:r>
            <a:r>
              <a:rPr lang="fr-FR" sz="2400" dirty="0" err="1">
                <a:solidFill>
                  <a:srgbClr val="2F4861"/>
                </a:solidFill>
              </a:rPr>
              <a:t>refers</a:t>
            </a:r>
            <a:r>
              <a:rPr lang="fr-FR" sz="2400" dirty="0">
                <a:solidFill>
                  <a:srgbClr val="2F4861"/>
                </a:solidFill>
              </a:rPr>
              <a:t> to: </a:t>
            </a:r>
          </a:p>
          <a:p>
            <a:pPr lvl="1" algn="r"/>
            <a:r>
              <a:rPr lang="fr-FR" sz="2400" dirty="0" err="1">
                <a:solidFill>
                  <a:srgbClr val="2F4861"/>
                </a:solidFill>
              </a:rPr>
              <a:t>artwork</a:t>
            </a:r>
            <a:r>
              <a:rPr lang="fr-FR" sz="2400" dirty="0">
                <a:solidFill>
                  <a:srgbClr val="2F4861"/>
                </a:solidFill>
              </a:rPr>
              <a:t> </a:t>
            </a:r>
            <a:r>
              <a:rPr lang="fr-FR" sz="2400" dirty="0" err="1">
                <a:solidFill>
                  <a:srgbClr val="2F4861"/>
                </a:solidFill>
              </a:rPr>
              <a:t>is</a:t>
            </a:r>
            <a:r>
              <a:rPr lang="fr-FR" sz="2400" dirty="0">
                <a:solidFill>
                  <a:srgbClr val="2F4861"/>
                </a:solidFill>
              </a:rPr>
              <a:t>  </a:t>
            </a:r>
            <a:r>
              <a:rPr lang="fr-FR" sz="2400" dirty="0" err="1">
                <a:solidFill>
                  <a:srgbClr val="2F4861"/>
                </a:solidFill>
              </a:rPr>
              <a:t>triggering</a:t>
            </a:r>
            <a:r>
              <a:rPr lang="fr-FR" sz="2400" dirty="0">
                <a:solidFill>
                  <a:srgbClr val="2F4861"/>
                </a:solidFill>
              </a:rPr>
              <a:t> </a:t>
            </a:r>
            <a:r>
              <a:rPr lang="fr-FR" sz="2400" b="1" dirty="0">
                <a:solidFill>
                  <a:srgbClr val="2F4861"/>
                </a:solidFill>
              </a:rPr>
              <a:t>new </a:t>
            </a:r>
            <a:r>
              <a:rPr lang="fr-FR" sz="2400" b="1" dirty="0" err="1">
                <a:solidFill>
                  <a:srgbClr val="2F4861"/>
                </a:solidFill>
              </a:rPr>
              <a:t>theoretical</a:t>
            </a:r>
            <a:r>
              <a:rPr lang="fr-FR" sz="2400" b="1" dirty="0">
                <a:solidFill>
                  <a:srgbClr val="2F4861"/>
                </a:solidFill>
              </a:rPr>
              <a:t> insights</a:t>
            </a:r>
          </a:p>
          <a:p>
            <a:pPr algn="r"/>
            <a:r>
              <a:rPr lang="fr-FR" sz="2400" i="1" dirty="0">
                <a:solidFill>
                  <a:srgbClr val="660066"/>
                </a:solidFill>
              </a:rPr>
              <a:t>Ex. : </a:t>
            </a:r>
            <a:r>
              <a:rPr lang="fr-FR" sz="2400" dirty="0" err="1">
                <a:solidFill>
                  <a:srgbClr val="0070C0"/>
                </a:solidFill>
              </a:rPr>
              <a:t>Debenedetti</a:t>
            </a:r>
            <a:r>
              <a:rPr lang="fr-FR" sz="2400" dirty="0">
                <a:solidFill>
                  <a:srgbClr val="0070C0"/>
                </a:solidFill>
              </a:rPr>
              <a:t> &amp; al. (2016) : </a:t>
            </a:r>
          </a:p>
          <a:p>
            <a:pPr algn="r"/>
            <a:r>
              <a:rPr lang="fr-FR" sz="2400" i="1" dirty="0" err="1">
                <a:solidFill>
                  <a:srgbClr val="660066"/>
                </a:solidFill>
              </a:rPr>
              <a:t>Chaplin’s</a:t>
            </a:r>
            <a:r>
              <a:rPr lang="fr-FR" sz="2400" i="1" dirty="0">
                <a:solidFill>
                  <a:srgbClr val="660066"/>
                </a:solidFill>
              </a:rPr>
              <a:t> Modern Times and </a:t>
            </a:r>
            <a:r>
              <a:rPr lang="fr-FR" sz="2400" i="1" dirty="0" err="1">
                <a:solidFill>
                  <a:srgbClr val="660066"/>
                </a:solidFill>
              </a:rPr>
              <a:t>resistance</a:t>
            </a:r>
            <a:r>
              <a:rPr lang="fr-FR" sz="2400" i="1" dirty="0">
                <a:solidFill>
                  <a:srgbClr val="660066"/>
                </a:solidFill>
              </a:rPr>
              <a:t> </a:t>
            </a:r>
          </a:p>
          <a:p>
            <a:pPr algn="r"/>
            <a:r>
              <a:rPr lang="fr-FR" sz="2400" i="1" dirty="0">
                <a:solidFill>
                  <a:srgbClr val="660066"/>
                </a:solidFill>
              </a:rPr>
              <a:t>to power in the </a:t>
            </a:r>
            <a:r>
              <a:rPr lang="fr-FR" sz="2400" i="1" dirty="0" err="1">
                <a:solidFill>
                  <a:srgbClr val="660066"/>
                </a:solidFill>
              </a:rPr>
              <a:t>workplace</a:t>
            </a:r>
            <a:endParaRPr lang="fr-FR" sz="2400" i="1" dirty="0">
              <a:solidFill>
                <a:srgbClr val="660066"/>
              </a:solidFill>
            </a:endParaRPr>
          </a:p>
          <a:p>
            <a:pPr marL="800100" lvl="1" indent="-342900">
              <a:buFont typeface="Arial"/>
              <a:buChar char="•"/>
            </a:pPr>
            <a:endParaRPr lang="fr-FR" sz="2400" dirty="0">
              <a:solidFill>
                <a:srgbClr val="2F4861"/>
              </a:solidFill>
            </a:endParaRPr>
          </a:p>
          <a:p>
            <a:endParaRPr lang="fr-FR" sz="2400" i="1" dirty="0">
              <a:solidFill>
                <a:srgbClr val="660066"/>
              </a:solidFill>
            </a:endParaRPr>
          </a:p>
          <a:p>
            <a:endParaRPr lang="fr-FR" sz="2400" dirty="0">
              <a:solidFill>
                <a:srgbClr val="2F4861"/>
              </a:solidFill>
            </a:endParaRPr>
          </a:p>
        </p:txBody>
      </p:sp>
      <p:pic>
        <p:nvPicPr>
          <p:cNvPr id="3" name="Image 2"/>
          <p:cNvPicPr>
            <a:picLocks noChangeAspect="1"/>
          </p:cNvPicPr>
          <p:nvPr/>
        </p:nvPicPr>
        <p:blipFill>
          <a:blip r:embed="rId2"/>
          <a:stretch>
            <a:fillRect/>
          </a:stretch>
        </p:blipFill>
        <p:spPr>
          <a:xfrm>
            <a:off x="246036" y="4149080"/>
            <a:ext cx="2103512" cy="1895929"/>
          </a:xfrm>
          <a:prstGeom prst="rect">
            <a:avLst/>
          </a:prstGeom>
        </p:spPr>
      </p:pic>
      <p:pic>
        <p:nvPicPr>
          <p:cNvPr id="6" name="Image 5"/>
          <p:cNvPicPr>
            <a:picLocks noChangeAspect="1"/>
          </p:cNvPicPr>
          <p:nvPr/>
        </p:nvPicPr>
        <p:blipFill>
          <a:blip r:embed="rId3"/>
          <a:stretch>
            <a:fillRect/>
          </a:stretch>
        </p:blipFill>
        <p:spPr>
          <a:xfrm>
            <a:off x="531484" y="1169720"/>
            <a:ext cx="1818064" cy="2690389"/>
          </a:xfrm>
          <a:prstGeom prst="rect">
            <a:avLst/>
          </a:prstGeom>
        </p:spPr>
      </p:pic>
    </p:spTree>
    <p:extLst>
      <p:ext uri="{BB962C8B-B14F-4D97-AF65-F5344CB8AC3E}">
        <p14:creationId xmlns:p14="http://schemas.microsoft.com/office/powerpoint/2010/main" val="2233692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8138" y="53752"/>
            <a:ext cx="9612052" cy="1143000"/>
          </a:xfrm>
        </p:spPr>
        <p:txBody>
          <a:bodyPr/>
          <a:lstStyle/>
          <a:p>
            <a:pPr marL="857250" lvl="2">
              <a:spcBef>
                <a:spcPts val="0"/>
              </a:spcBef>
            </a:pPr>
            <a:br>
              <a:rPr lang="fr-FR" sz="3200" dirty="0">
                <a:solidFill>
                  <a:srgbClr val="660066"/>
                </a:solidFill>
              </a:rPr>
            </a:br>
            <a:r>
              <a:rPr lang="fr-FR" sz="3200" dirty="0">
                <a:solidFill>
                  <a:srgbClr val="2F4861"/>
                </a:solidFill>
              </a:rPr>
              <a:t>A </a:t>
            </a:r>
            <a:r>
              <a:rPr lang="fr-FR" sz="3200" dirty="0" err="1">
                <a:solidFill>
                  <a:srgbClr val="2F4861"/>
                </a:solidFill>
              </a:rPr>
              <a:t>two-steps</a:t>
            </a:r>
            <a:r>
              <a:rPr lang="fr-FR" sz="3200" dirty="0">
                <a:solidFill>
                  <a:srgbClr val="2F4861"/>
                </a:solidFill>
              </a:rPr>
              <a:t>, abductive </a:t>
            </a:r>
            <a:r>
              <a:rPr lang="fr-FR" sz="3200" dirty="0" err="1">
                <a:solidFill>
                  <a:srgbClr val="2F4861"/>
                </a:solidFill>
              </a:rPr>
              <a:t>analysis</a:t>
            </a:r>
            <a:r>
              <a:rPr lang="fr-FR" sz="3200" dirty="0">
                <a:solidFill>
                  <a:srgbClr val="2F4861"/>
                </a:solidFill>
              </a:rPr>
              <a:t> of an artwork (I)</a:t>
            </a:r>
            <a:br>
              <a:rPr lang="fr-FR" sz="3200" dirty="0">
                <a:solidFill>
                  <a:srgbClr val="2F4861"/>
                </a:solidFill>
              </a:rPr>
            </a:br>
            <a:r>
              <a:rPr lang="fr-FR" sz="2400" dirty="0" err="1">
                <a:solidFill>
                  <a:srgbClr val="0070C0"/>
                </a:solidFill>
                <a:latin typeface="+mn-lt"/>
              </a:rPr>
              <a:t>Debenedetti</a:t>
            </a:r>
            <a:r>
              <a:rPr lang="fr-FR" sz="2400" dirty="0">
                <a:solidFill>
                  <a:srgbClr val="0070C0"/>
                </a:solidFill>
                <a:latin typeface="+mn-lt"/>
              </a:rPr>
              <a:t>, Perret &amp; Schmidt, 2019</a:t>
            </a:r>
            <a:endParaRPr lang="fr-FR" sz="3200" dirty="0">
              <a:solidFill>
                <a:srgbClr val="0070C0"/>
              </a:solidFill>
              <a:latin typeface="+mn-lt"/>
            </a:endParaRPr>
          </a:p>
        </p:txBody>
      </p:sp>
      <p:sp>
        <p:nvSpPr>
          <p:cNvPr id="4" name="Espace réservé du numéro de diapositive 3"/>
          <p:cNvSpPr>
            <a:spLocks noGrp="1"/>
          </p:cNvSpPr>
          <p:nvPr>
            <p:ph type="sldNum" sz="quarter" idx="10"/>
          </p:nvPr>
        </p:nvSpPr>
        <p:spPr/>
        <p:txBody>
          <a:bodyPr/>
          <a:lstStyle/>
          <a:p>
            <a:fld id="{4C5ED5B8-F27B-9F48-B22F-4CC8DD342BF9}" type="slidenum">
              <a:rPr lang="fr-FR" smtClean="0"/>
              <a:pPr/>
              <a:t>14</a:t>
            </a:fld>
            <a:endParaRPr lang="fr-FR" dirty="0"/>
          </a:p>
        </p:txBody>
      </p:sp>
      <p:sp>
        <p:nvSpPr>
          <p:cNvPr id="5" name="ZoneTexte 4"/>
          <p:cNvSpPr txBox="1"/>
          <p:nvPr/>
        </p:nvSpPr>
        <p:spPr>
          <a:xfrm>
            <a:off x="29427" y="906601"/>
            <a:ext cx="8899057" cy="5078313"/>
          </a:xfrm>
          <a:prstGeom prst="rect">
            <a:avLst/>
          </a:prstGeom>
          <a:noFill/>
        </p:spPr>
        <p:txBody>
          <a:bodyPr wrap="square" rtlCol="0">
            <a:spAutoFit/>
          </a:bodyPr>
          <a:lstStyle/>
          <a:p>
            <a:endParaRPr lang="fr-FR" sz="2800" dirty="0">
              <a:solidFill>
                <a:srgbClr val="2F4861"/>
              </a:solidFill>
            </a:endParaRPr>
          </a:p>
          <a:p>
            <a:endParaRPr lang="fr-FR" sz="2400" dirty="0">
              <a:solidFill>
                <a:srgbClr val="2F4861"/>
              </a:solidFill>
            </a:endParaRPr>
          </a:p>
          <a:p>
            <a:pPr marL="800100" lvl="1" indent="-342900" algn="r">
              <a:buFont typeface="Arial"/>
              <a:buChar char="•"/>
            </a:pPr>
            <a:r>
              <a:rPr lang="fr-FR" sz="2800" b="1" dirty="0" err="1">
                <a:solidFill>
                  <a:srgbClr val="7030A0"/>
                </a:solidFill>
              </a:rPr>
              <a:t>Step</a:t>
            </a:r>
            <a:r>
              <a:rPr lang="fr-FR" sz="2800" b="1" dirty="0">
                <a:solidFill>
                  <a:srgbClr val="7030A0"/>
                </a:solidFill>
              </a:rPr>
              <a:t> 1. </a:t>
            </a:r>
            <a:r>
              <a:rPr lang="fr-FR" sz="2800" dirty="0">
                <a:solidFill>
                  <a:srgbClr val="7030A0"/>
                </a:solidFill>
              </a:rPr>
              <a:t>A </a:t>
            </a:r>
            <a:r>
              <a:rPr lang="fr-FR" sz="2800" dirty="0" err="1">
                <a:solidFill>
                  <a:srgbClr val="7030A0"/>
                </a:solidFill>
              </a:rPr>
              <a:t>formal</a:t>
            </a:r>
            <a:r>
              <a:rPr lang="fr-FR" sz="2800" dirty="0">
                <a:solidFill>
                  <a:srgbClr val="7030A0"/>
                </a:solidFill>
              </a:rPr>
              <a:t> </a:t>
            </a:r>
            <a:r>
              <a:rPr lang="fr-FR" sz="2800" dirty="0" err="1">
                <a:solidFill>
                  <a:srgbClr val="7030A0"/>
                </a:solidFill>
              </a:rPr>
              <a:t>analysis</a:t>
            </a:r>
            <a:r>
              <a:rPr lang="fr-FR" sz="2800" dirty="0">
                <a:solidFill>
                  <a:srgbClr val="7030A0"/>
                </a:solidFill>
              </a:rPr>
              <a:t> of the </a:t>
            </a:r>
            <a:r>
              <a:rPr lang="fr-FR" sz="2800" dirty="0" err="1">
                <a:solidFill>
                  <a:srgbClr val="7030A0"/>
                </a:solidFill>
              </a:rPr>
              <a:t>artwork</a:t>
            </a:r>
            <a:endParaRPr lang="fr-FR" sz="2800" dirty="0">
              <a:solidFill>
                <a:srgbClr val="7030A0"/>
              </a:solidFill>
            </a:endParaRPr>
          </a:p>
          <a:p>
            <a:pPr marL="800100" lvl="1" indent="-342900" algn="r">
              <a:buFont typeface="Arial"/>
              <a:buChar char="•"/>
            </a:pPr>
            <a:endParaRPr lang="fr-FR" sz="2400" dirty="0">
              <a:solidFill>
                <a:srgbClr val="7030A0"/>
              </a:solidFill>
            </a:endParaRPr>
          </a:p>
          <a:p>
            <a:pPr marL="800100" lvl="1" indent="-342900">
              <a:buFont typeface="Wingdings" pitchFamily="2" charset="2"/>
              <a:buChar char="ü"/>
            </a:pPr>
            <a:r>
              <a:rPr lang="fr-FR" sz="2400" dirty="0" err="1">
                <a:solidFill>
                  <a:srgbClr val="2F4861"/>
                </a:solidFill>
              </a:rPr>
              <a:t>Based</a:t>
            </a:r>
            <a:r>
              <a:rPr lang="fr-FR" sz="2400" dirty="0">
                <a:solidFill>
                  <a:srgbClr val="2F4861"/>
                </a:solidFill>
              </a:rPr>
              <a:t> on the </a:t>
            </a:r>
            <a:r>
              <a:rPr lang="fr-FR" sz="2400" dirty="0" err="1">
                <a:solidFill>
                  <a:srgbClr val="2F4861"/>
                </a:solidFill>
              </a:rPr>
              <a:t>specific</a:t>
            </a:r>
            <a:r>
              <a:rPr lang="fr-FR" sz="2400" dirty="0">
                <a:solidFill>
                  <a:srgbClr val="2F4861"/>
                </a:solidFill>
              </a:rPr>
              <a:t> </a:t>
            </a:r>
            <a:r>
              <a:rPr lang="fr-FR" sz="2400" dirty="0" err="1">
                <a:solidFill>
                  <a:srgbClr val="2F4861"/>
                </a:solidFill>
              </a:rPr>
              <a:t>analytical</a:t>
            </a:r>
            <a:r>
              <a:rPr lang="fr-FR" sz="2400" dirty="0">
                <a:solidFill>
                  <a:srgbClr val="2F4861"/>
                </a:solidFill>
              </a:rPr>
              <a:t> </a:t>
            </a:r>
            <a:r>
              <a:rPr lang="fr-FR" sz="2400" dirty="0" err="1">
                <a:solidFill>
                  <a:srgbClr val="2F4861"/>
                </a:solidFill>
              </a:rPr>
              <a:t>tools</a:t>
            </a:r>
            <a:r>
              <a:rPr lang="fr-FR" sz="2400" dirty="0">
                <a:solidFill>
                  <a:srgbClr val="2F4861"/>
                </a:solidFill>
              </a:rPr>
              <a:t> of </a:t>
            </a:r>
            <a:r>
              <a:rPr lang="fr-FR" sz="2400" dirty="0" err="1">
                <a:solidFill>
                  <a:srgbClr val="2F4861"/>
                </a:solidFill>
              </a:rPr>
              <a:t>each</a:t>
            </a:r>
            <a:r>
              <a:rPr lang="fr-FR" sz="2400" dirty="0">
                <a:solidFill>
                  <a:srgbClr val="2F4861"/>
                </a:solidFill>
              </a:rPr>
              <a:t> art </a:t>
            </a:r>
            <a:r>
              <a:rPr lang="fr-FR" sz="2400" dirty="0" err="1">
                <a:solidFill>
                  <a:srgbClr val="2F4861"/>
                </a:solidFill>
              </a:rPr>
              <a:t>field</a:t>
            </a:r>
            <a:r>
              <a:rPr lang="fr-FR" sz="2400" dirty="0">
                <a:solidFill>
                  <a:srgbClr val="2F4861"/>
                </a:solidFill>
              </a:rPr>
              <a:t> (</a:t>
            </a:r>
            <a:r>
              <a:rPr lang="fr-FR" sz="2400" dirty="0" err="1">
                <a:solidFill>
                  <a:srgbClr val="2F4861"/>
                </a:solidFill>
              </a:rPr>
              <a:t>literature</a:t>
            </a:r>
            <a:r>
              <a:rPr lang="fr-FR" sz="2400" dirty="0">
                <a:solidFill>
                  <a:srgbClr val="2F4861"/>
                </a:solidFill>
              </a:rPr>
              <a:t>, film, photo,…)</a:t>
            </a:r>
          </a:p>
          <a:p>
            <a:pPr marL="800100" lvl="1" indent="-342900">
              <a:buFont typeface="Wingdings" pitchFamily="2" charset="2"/>
              <a:buChar char="ü"/>
            </a:pPr>
            <a:r>
              <a:rPr lang="fr-FR" sz="2400" dirty="0">
                <a:solidFill>
                  <a:srgbClr val="2F4861"/>
                </a:solidFill>
              </a:rPr>
              <a:t>Multiple </a:t>
            </a:r>
            <a:r>
              <a:rPr lang="fr-FR" sz="2400" dirty="0" err="1">
                <a:solidFill>
                  <a:srgbClr val="2F4861"/>
                </a:solidFill>
              </a:rPr>
              <a:t>readings</a:t>
            </a:r>
            <a:r>
              <a:rPr lang="fr-FR" sz="2400" dirty="0">
                <a:solidFill>
                  <a:srgbClr val="2F4861"/>
                </a:solidFill>
              </a:rPr>
              <a:t> of the </a:t>
            </a:r>
            <a:r>
              <a:rPr lang="fr-FR" sz="2400" dirty="0" err="1">
                <a:solidFill>
                  <a:srgbClr val="2F4861"/>
                </a:solidFill>
              </a:rPr>
              <a:t>artwork</a:t>
            </a:r>
            <a:endParaRPr lang="fr-FR" sz="2400" dirty="0">
              <a:solidFill>
                <a:srgbClr val="2F4861"/>
              </a:solidFill>
            </a:endParaRPr>
          </a:p>
          <a:p>
            <a:pPr marL="800100" lvl="1" indent="-342900">
              <a:buFont typeface="Wingdings" pitchFamily="2" charset="2"/>
              <a:buChar char="ü"/>
            </a:pPr>
            <a:r>
              <a:rPr lang="fr-FR" sz="2400" dirty="0" err="1">
                <a:solidFill>
                  <a:srgbClr val="2F4861"/>
                </a:solidFill>
              </a:rPr>
              <a:t>Using</a:t>
            </a:r>
            <a:r>
              <a:rPr lang="fr-FR" sz="2400" dirty="0">
                <a:solidFill>
                  <a:srgbClr val="2F4861"/>
                </a:solidFill>
              </a:rPr>
              <a:t> concept(s) and/or a </a:t>
            </a:r>
            <a:r>
              <a:rPr lang="fr-FR" sz="2400" dirty="0" err="1">
                <a:solidFill>
                  <a:srgbClr val="2F4861"/>
                </a:solidFill>
              </a:rPr>
              <a:t>theoretical</a:t>
            </a:r>
            <a:r>
              <a:rPr lang="fr-FR" sz="2400" dirty="0">
                <a:solidFill>
                  <a:srgbClr val="2F4861"/>
                </a:solidFill>
              </a:rPr>
              <a:t> </a:t>
            </a:r>
            <a:r>
              <a:rPr lang="fr-FR" sz="2400" dirty="0" err="1">
                <a:solidFill>
                  <a:srgbClr val="2F4861"/>
                </a:solidFill>
              </a:rPr>
              <a:t>framework</a:t>
            </a:r>
            <a:r>
              <a:rPr lang="fr-FR" sz="2400" dirty="0">
                <a:solidFill>
                  <a:srgbClr val="2F4861"/>
                </a:solidFill>
              </a:rPr>
              <a:t> (</a:t>
            </a:r>
            <a:r>
              <a:rPr lang="fr-FR" sz="2400" dirty="0" err="1">
                <a:solidFill>
                  <a:srgbClr val="2F4861"/>
                </a:solidFill>
              </a:rPr>
              <a:t>from</a:t>
            </a:r>
            <a:r>
              <a:rPr lang="fr-FR" sz="2400" dirty="0">
                <a:solidFill>
                  <a:srgbClr val="2F4861"/>
                </a:solidFill>
              </a:rPr>
              <a:t> arts or </a:t>
            </a:r>
            <a:r>
              <a:rPr lang="fr-FR" sz="2400" dirty="0" err="1">
                <a:solidFill>
                  <a:srgbClr val="2F4861"/>
                </a:solidFill>
              </a:rPr>
              <a:t>philosophy</a:t>
            </a:r>
            <a:r>
              <a:rPr lang="fr-FR" sz="2400" dirty="0">
                <a:solidFill>
                  <a:srgbClr val="2F4861"/>
                </a:solidFill>
              </a:rPr>
              <a:t>)</a:t>
            </a:r>
          </a:p>
          <a:p>
            <a:pPr marL="800100" lvl="1" indent="-342900">
              <a:buFont typeface="Wingdings" pitchFamily="2" charset="2"/>
              <a:buChar char="ü"/>
            </a:pPr>
            <a:r>
              <a:rPr lang="fr-FR" sz="2400" dirty="0" err="1">
                <a:solidFill>
                  <a:srgbClr val="2F4861"/>
                </a:solidFill>
              </a:rPr>
              <a:t>Suggesting</a:t>
            </a:r>
            <a:r>
              <a:rPr lang="fr-FR" sz="2400" dirty="0">
                <a:solidFill>
                  <a:srgbClr val="2F4861"/>
                </a:solidFill>
              </a:rPr>
              <a:t> </a:t>
            </a:r>
            <a:r>
              <a:rPr lang="fr-FR" sz="2400" dirty="0" err="1">
                <a:solidFill>
                  <a:srgbClr val="2F4861"/>
                </a:solidFill>
              </a:rPr>
              <a:t>different</a:t>
            </a:r>
            <a:r>
              <a:rPr lang="fr-FR" sz="2400" dirty="0">
                <a:solidFill>
                  <a:srgbClr val="2F4861"/>
                </a:solidFill>
              </a:rPr>
              <a:t> possible </a:t>
            </a:r>
            <a:r>
              <a:rPr lang="fr-FR" sz="2400" dirty="0" err="1">
                <a:solidFill>
                  <a:srgbClr val="2F4861"/>
                </a:solidFill>
              </a:rPr>
              <a:t>interpretations</a:t>
            </a:r>
            <a:endParaRPr lang="fr-FR" sz="2400" dirty="0">
              <a:solidFill>
                <a:srgbClr val="2F4861"/>
              </a:solidFill>
            </a:endParaRPr>
          </a:p>
          <a:p>
            <a:pPr marL="800100" lvl="1" indent="-342900">
              <a:buFont typeface="Wingdings" pitchFamily="2" charset="2"/>
              <a:buChar char="ü"/>
            </a:pPr>
            <a:r>
              <a:rPr lang="fr-FR" sz="2400" dirty="0" err="1">
                <a:solidFill>
                  <a:srgbClr val="2F4861"/>
                </a:solidFill>
              </a:rPr>
              <a:t>Analysing</a:t>
            </a:r>
            <a:r>
              <a:rPr lang="fr-FR" sz="2400" dirty="0">
                <a:solidFill>
                  <a:srgbClr val="2F4861"/>
                </a:solidFill>
              </a:rPr>
              <a:t> the </a:t>
            </a:r>
            <a:r>
              <a:rPr lang="fr-FR" sz="2400" dirty="0" err="1">
                <a:solidFill>
                  <a:srgbClr val="2F4861"/>
                </a:solidFill>
              </a:rPr>
              <a:t>technical</a:t>
            </a:r>
            <a:r>
              <a:rPr lang="fr-FR" sz="2400" dirty="0">
                <a:solidFill>
                  <a:srgbClr val="2F4861"/>
                </a:solidFill>
              </a:rPr>
              <a:t> and </a:t>
            </a:r>
            <a:r>
              <a:rPr lang="fr-FR" sz="2400" dirty="0" err="1">
                <a:solidFill>
                  <a:srgbClr val="2F4861"/>
                </a:solidFill>
              </a:rPr>
              <a:t>formal</a:t>
            </a:r>
            <a:r>
              <a:rPr lang="fr-FR" sz="2400" dirty="0">
                <a:solidFill>
                  <a:srgbClr val="2F4861"/>
                </a:solidFill>
              </a:rPr>
              <a:t> dimension of the </a:t>
            </a:r>
            <a:r>
              <a:rPr lang="fr-FR" sz="2400" dirty="0" err="1">
                <a:solidFill>
                  <a:srgbClr val="2F4861"/>
                </a:solidFill>
              </a:rPr>
              <a:t>artwork</a:t>
            </a:r>
            <a:endParaRPr lang="fr-FR" sz="2400" dirty="0">
              <a:solidFill>
                <a:srgbClr val="2F4861"/>
              </a:solidFill>
            </a:endParaRPr>
          </a:p>
          <a:p>
            <a:pPr marL="800100" lvl="1" indent="-342900" algn="r">
              <a:buFont typeface="Arial"/>
              <a:buChar char="•"/>
            </a:pPr>
            <a:endParaRPr lang="fr-FR" sz="2800" b="1" dirty="0">
              <a:solidFill>
                <a:srgbClr val="2F4861"/>
              </a:solidFill>
            </a:endParaRPr>
          </a:p>
          <a:p>
            <a:endParaRPr lang="fr-FR" sz="2400" dirty="0">
              <a:solidFill>
                <a:srgbClr val="2F4861"/>
              </a:solidFill>
            </a:endParaRPr>
          </a:p>
        </p:txBody>
      </p:sp>
    </p:spTree>
    <p:extLst>
      <p:ext uri="{BB962C8B-B14F-4D97-AF65-F5344CB8AC3E}">
        <p14:creationId xmlns:p14="http://schemas.microsoft.com/office/powerpoint/2010/main" val="343906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35558" y="-171400"/>
            <a:ext cx="9756068" cy="1143000"/>
          </a:xfrm>
        </p:spPr>
        <p:txBody>
          <a:bodyPr/>
          <a:lstStyle/>
          <a:p>
            <a:pPr marL="857250" lvl="2">
              <a:spcBef>
                <a:spcPts val="0"/>
              </a:spcBef>
            </a:pPr>
            <a:br>
              <a:rPr lang="fr-FR" sz="3200" dirty="0">
                <a:solidFill>
                  <a:srgbClr val="660066"/>
                </a:solidFill>
              </a:rPr>
            </a:br>
            <a:r>
              <a:rPr lang="fr-FR" sz="3200" dirty="0">
                <a:solidFill>
                  <a:srgbClr val="2F4861"/>
                </a:solidFill>
              </a:rPr>
              <a:t>A </a:t>
            </a:r>
            <a:r>
              <a:rPr lang="fr-FR" sz="3200" dirty="0" err="1">
                <a:solidFill>
                  <a:srgbClr val="2F4861"/>
                </a:solidFill>
              </a:rPr>
              <a:t>two-steps</a:t>
            </a:r>
            <a:r>
              <a:rPr lang="fr-FR" sz="3200" dirty="0">
                <a:solidFill>
                  <a:srgbClr val="2F4861"/>
                </a:solidFill>
              </a:rPr>
              <a:t>, abductive </a:t>
            </a:r>
            <a:r>
              <a:rPr lang="fr-FR" sz="3200" dirty="0" err="1">
                <a:solidFill>
                  <a:srgbClr val="2F4861"/>
                </a:solidFill>
              </a:rPr>
              <a:t>analysis</a:t>
            </a:r>
            <a:r>
              <a:rPr lang="fr-FR" sz="3200" dirty="0">
                <a:solidFill>
                  <a:srgbClr val="2F4861"/>
                </a:solidFill>
              </a:rPr>
              <a:t> of an artwork (II)</a:t>
            </a:r>
            <a:endParaRPr lang="fr-FR" sz="3200" dirty="0">
              <a:solidFill>
                <a:srgbClr val="660066"/>
              </a:solidFill>
            </a:endParaRPr>
          </a:p>
        </p:txBody>
      </p:sp>
      <p:sp>
        <p:nvSpPr>
          <p:cNvPr id="4" name="Espace réservé du numéro de diapositive 3"/>
          <p:cNvSpPr>
            <a:spLocks noGrp="1"/>
          </p:cNvSpPr>
          <p:nvPr>
            <p:ph type="sldNum" sz="quarter" idx="10"/>
          </p:nvPr>
        </p:nvSpPr>
        <p:spPr/>
        <p:txBody>
          <a:bodyPr/>
          <a:lstStyle/>
          <a:p>
            <a:fld id="{4C5ED5B8-F27B-9F48-B22F-4CC8DD342BF9}" type="slidenum">
              <a:rPr lang="fr-FR" smtClean="0"/>
              <a:pPr/>
              <a:t>15</a:t>
            </a:fld>
            <a:endParaRPr lang="fr-FR" dirty="0"/>
          </a:p>
        </p:txBody>
      </p:sp>
      <p:sp>
        <p:nvSpPr>
          <p:cNvPr id="5" name="ZoneTexte 4"/>
          <p:cNvSpPr txBox="1"/>
          <p:nvPr/>
        </p:nvSpPr>
        <p:spPr>
          <a:xfrm>
            <a:off x="199126" y="902631"/>
            <a:ext cx="8705859" cy="5693866"/>
          </a:xfrm>
          <a:prstGeom prst="rect">
            <a:avLst/>
          </a:prstGeom>
          <a:noFill/>
        </p:spPr>
        <p:txBody>
          <a:bodyPr wrap="square" rtlCol="0">
            <a:spAutoFit/>
          </a:bodyPr>
          <a:lstStyle/>
          <a:p>
            <a:endParaRPr lang="fr-FR" sz="2400" dirty="0">
              <a:solidFill>
                <a:srgbClr val="2F4861"/>
              </a:solidFill>
            </a:endParaRPr>
          </a:p>
          <a:p>
            <a:pPr marL="800100" lvl="1" indent="-342900" algn="r">
              <a:buFont typeface="Arial"/>
              <a:buChar char="•"/>
            </a:pPr>
            <a:r>
              <a:rPr lang="fr-FR" sz="2800" b="1" dirty="0" err="1">
                <a:solidFill>
                  <a:srgbClr val="7030A0"/>
                </a:solidFill>
              </a:rPr>
              <a:t>Step</a:t>
            </a:r>
            <a:r>
              <a:rPr lang="fr-FR" sz="2800" b="1" dirty="0">
                <a:solidFill>
                  <a:srgbClr val="7030A0"/>
                </a:solidFill>
              </a:rPr>
              <a:t> 2. </a:t>
            </a:r>
            <a:r>
              <a:rPr lang="fr-FR" sz="2800" dirty="0">
                <a:solidFill>
                  <a:srgbClr val="7030A0"/>
                </a:solidFill>
              </a:rPr>
              <a:t>A </a:t>
            </a:r>
            <a:r>
              <a:rPr lang="fr-FR" sz="2800" dirty="0" err="1">
                <a:solidFill>
                  <a:srgbClr val="7030A0"/>
                </a:solidFill>
              </a:rPr>
              <a:t>dialog</a:t>
            </a:r>
            <a:r>
              <a:rPr lang="fr-FR" sz="2800" dirty="0">
                <a:solidFill>
                  <a:srgbClr val="7030A0"/>
                </a:solidFill>
              </a:rPr>
              <a:t> </a:t>
            </a:r>
            <a:r>
              <a:rPr lang="fr-FR" sz="2800" dirty="0" err="1">
                <a:solidFill>
                  <a:srgbClr val="7030A0"/>
                </a:solidFill>
              </a:rPr>
              <a:t>with</a:t>
            </a:r>
            <a:r>
              <a:rPr lang="fr-FR" sz="2800" dirty="0">
                <a:solidFill>
                  <a:srgbClr val="7030A0"/>
                </a:solidFill>
              </a:rPr>
              <a:t> the social sciences </a:t>
            </a:r>
            <a:r>
              <a:rPr lang="fr-FR" sz="2400" dirty="0">
                <a:solidFill>
                  <a:srgbClr val="0070C0"/>
                </a:solidFill>
              </a:rPr>
              <a:t>(</a:t>
            </a:r>
            <a:r>
              <a:rPr lang="fr-FR" sz="2400" dirty="0" err="1">
                <a:solidFill>
                  <a:srgbClr val="0070C0"/>
                </a:solidFill>
              </a:rPr>
              <a:t>Beyes</a:t>
            </a:r>
            <a:r>
              <a:rPr lang="fr-FR" sz="2400" dirty="0">
                <a:solidFill>
                  <a:srgbClr val="0070C0"/>
                </a:solidFill>
              </a:rPr>
              <a:t>, 2009</a:t>
            </a:r>
            <a:r>
              <a:rPr lang="fr-FR" sz="2000" dirty="0">
                <a:solidFill>
                  <a:srgbClr val="0070C0"/>
                </a:solidFill>
              </a:rPr>
              <a:t>)</a:t>
            </a:r>
            <a:r>
              <a:rPr lang="fr-FR" sz="2400" dirty="0">
                <a:solidFill>
                  <a:srgbClr val="7030A0"/>
                </a:solidFill>
              </a:rPr>
              <a:t> </a:t>
            </a:r>
          </a:p>
          <a:p>
            <a:pPr marL="800100" lvl="1" indent="-342900">
              <a:buFont typeface="Wingdings" pitchFamily="2" charset="2"/>
              <a:buChar char="ü"/>
            </a:pPr>
            <a:r>
              <a:rPr lang="fr-FR" sz="2400" b="1" dirty="0">
                <a:solidFill>
                  <a:srgbClr val="2F4861"/>
                </a:solidFill>
              </a:rPr>
              <a:t>EMPLACEMENT: </a:t>
            </a:r>
          </a:p>
          <a:p>
            <a:pPr marL="1371600" lvl="2" indent="-457200">
              <a:buFont typeface="Courier New" panose="02070309020205020404" pitchFamily="49" charset="0"/>
              <a:buChar char="o"/>
            </a:pPr>
            <a:r>
              <a:rPr lang="fr-FR" sz="2400" dirty="0">
                <a:solidFill>
                  <a:srgbClr val="2F4861"/>
                </a:solidFill>
              </a:rPr>
              <a:t>The </a:t>
            </a:r>
            <a:r>
              <a:rPr lang="fr-FR" sz="2400" dirty="0" err="1">
                <a:solidFill>
                  <a:srgbClr val="2F4861"/>
                </a:solidFill>
              </a:rPr>
              <a:t>extent</a:t>
            </a:r>
            <a:r>
              <a:rPr lang="fr-FR" sz="2400" dirty="0">
                <a:solidFill>
                  <a:srgbClr val="2F4861"/>
                </a:solidFill>
              </a:rPr>
              <a:t> to </a:t>
            </a:r>
            <a:r>
              <a:rPr lang="fr-FR" sz="2400" dirty="0" err="1">
                <a:solidFill>
                  <a:srgbClr val="2F4861"/>
                </a:solidFill>
              </a:rPr>
              <a:t>which</a:t>
            </a:r>
            <a:r>
              <a:rPr lang="fr-FR" sz="2400" dirty="0">
                <a:solidFill>
                  <a:srgbClr val="2F4861"/>
                </a:solidFill>
              </a:rPr>
              <a:t> the art </a:t>
            </a:r>
            <a:r>
              <a:rPr lang="fr-FR" sz="2400" dirty="0" err="1">
                <a:solidFill>
                  <a:srgbClr val="2F4861"/>
                </a:solidFill>
              </a:rPr>
              <a:t>work</a:t>
            </a:r>
            <a:r>
              <a:rPr lang="fr-FR" sz="2400" dirty="0">
                <a:solidFill>
                  <a:srgbClr val="2F4861"/>
                </a:solidFill>
              </a:rPr>
              <a:t> </a:t>
            </a:r>
            <a:r>
              <a:rPr lang="fr-FR" sz="2400" dirty="0" err="1">
                <a:solidFill>
                  <a:srgbClr val="2F4861"/>
                </a:solidFill>
              </a:rPr>
              <a:t>is</a:t>
            </a:r>
            <a:r>
              <a:rPr lang="fr-FR" sz="2400" dirty="0">
                <a:solidFill>
                  <a:srgbClr val="2F4861"/>
                </a:solidFill>
              </a:rPr>
              <a:t> </a:t>
            </a:r>
            <a:r>
              <a:rPr lang="fr-FR" sz="2400" dirty="0" err="1">
                <a:solidFill>
                  <a:srgbClr val="2F4861"/>
                </a:solidFill>
              </a:rPr>
              <a:t>telling</a:t>
            </a:r>
            <a:r>
              <a:rPr lang="fr-FR" sz="2400" dirty="0">
                <a:solidFill>
                  <a:srgbClr val="2F4861"/>
                </a:solidFill>
              </a:rPr>
              <a:t> ‘</a:t>
            </a:r>
            <a:r>
              <a:rPr lang="fr-FR" sz="2400" dirty="0" err="1">
                <a:solidFill>
                  <a:srgbClr val="2F4861"/>
                </a:solidFill>
              </a:rPr>
              <a:t>things</a:t>
            </a:r>
            <a:r>
              <a:rPr lang="fr-FR" sz="2400" dirty="0">
                <a:solidFill>
                  <a:srgbClr val="2F4861"/>
                </a:solidFill>
              </a:rPr>
              <a:t>’ </a:t>
            </a:r>
            <a:r>
              <a:rPr lang="fr-FR" sz="2400" dirty="0" err="1">
                <a:solidFill>
                  <a:srgbClr val="2F4861"/>
                </a:solidFill>
              </a:rPr>
              <a:t>differently</a:t>
            </a:r>
            <a:r>
              <a:rPr lang="fr-FR" sz="2400" dirty="0">
                <a:solidFill>
                  <a:srgbClr val="2F4861"/>
                </a:solidFill>
              </a:rPr>
              <a:t>’ (E. Rohmer) </a:t>
            </a:r>
          </a:p>
          <a:p>
            <a:pPr lvl="2" algn="r"/>
            <a:r>
              <a:rPr lang="fr-FR" sz="2400" i="1" dirty="0">
                <a:solidFill>
                  <a:srgbClr val="2F4861"/>
                </a:solidFill>
              </a:rPr>
              <a:t>—&gt; </a:t>
            </a:r>
            <a:r>
              <a:rPr lang="fr-FR" sz="2400" i="1" dirty="0" err="1">
                <a:solidFill>
                  <a:srgbClr val="2F4861"/>
                </a:solidFill>
              </a:rPr>
              <a:t>grasping</a:t>
            </a:r>
            <a:r>
              <a:rPr lang="fr-FR" sz="2400" i="1" dirty="0">
                <a:solidFill>
                  <a:srgbClr val="2F4861"/>
                </a:solidFill>
              </a:rPr>
              <a:t> </a:t>
            </a:r>
            <a:r>
              <a:rPr lang="fr-FR" sz="2400" i="1" dirty="0" err="1">
                <a:solidFill>
                  <a:srgbClr val="2F4861"/>
                </a:solidFill>
              </a:rPr>
              <a:t>hidden</a:t>
            </a:r>
            <a:r>
              <a:rPr lang="fr-FR" sz="2400" i="1" dirty="0">
                <a:solidFill>
                  <a:srgbClr val="2F4861"/>
                </a:solidFill>
              </a:rPr>
              <a:t> dimensions of social </a:t>
            </a:r>
            <a:r>
              <a:rPr lang="fr-FR" sz="2400" i="1" dirty="0" err="1">
                <a:solidFill>
                  <a:srgbClr val="2F4861"/>
                </a:solidFill>
              </a:rPr>
              <a:t>realities</a:t>
            </a:r>
            <a:endParaRPr lang="fr-FR" sz="2400" i="1" dirty="0">
              <a:solidFill>
                <a:srgbClr val="2F4861"/>
              </a:solidFill>
            </a:endParaRPr>
          </a:p>
          <a:p>
            <a:pPr marL="800100" lvl="1" indent="-342900">
              <a:buFont typeface="Wingdings" pitchFamily="2" charset="2"/>
              <a:buChar char="ü"/>
            </a:pPr>
            <a:endParaRPr lang="fr-FR" sz="2400" b="1" dirty="0">
              <a:solidFill>
                <a:srgbClr val="2F4861"/>
              </a:solidFill>
            </a:endParaRPr>
          </a:p>
          <a:p>
            <a:pPr marL="800100" lvl="1" indent="-342900">
              <a:buFont typeface="Wingdings" pitchFamily="2" charset="2"/>
              <a:buChar char="ü"/>
            </a:pPr>
            <a:r>
              <a:rPr lang="fr-FR" sz="2400" b="1" dirty="0">
                <a:solidFill>
                  <a:srgbClr val="2F4861"/>
                </a:solidFill>
              </a:rPr>
              <a:t>DISPLACEMENT:</a:t>
            </a:r>
          </a:p>
          <a:p>
            <a:pPr marL="1371600" lvl="2" indent="-457200">
              <a:buFont typeface="Courier New" panose="02070309020205020404" pitchFamily="49" charset="0"/>
              <a:buChar char="o"/>
            </a:pPr>
            <a:r>
              <a:rPr lang="fr-FR" sz="2400" dirty="0" err="1">
                <a:solidFill>
                  <a:srgbClr val="2F4861"/>
                </a:solidFill>
              </a:rPr>
              <a:t>Going</a:t>
            </a:r>
            <a:r>
              <a:rPr lang="fr-FR" sz="2400" dirty="0">
                <a:solidFill>
                  <a:srgbClr val="2F4861"/>
                </a:solidFill>
              </a:rPr>
              <a:t> </a:t>
            </a:r>
            <a:r>
              <a:rPr lang="fr-FR" sz="2400" dirty="0" err="1">
                <a:solidFill>
                  <a:srgbClr val="2F4861"/>
                </a:solidFill>
              </a:rPr>
              <a:t>beyond</a:t>
            </a:r>
            <a:r>
              <a:rPr lang="fr-FR" sz="2400" dirty="0">
                <a:solidFill>
                  <a:srgbClr val="2F4861"/>
                </a:solidFill>
              </a:rPr>
              <a:t> concepts and </a:t>
            </a:r>
            <a:r>
              <a:rPr lang="fr-FR" sz="2400" dirty="0" err="1">
                <a:solidFill>
                  <a:srgbClr val="2F4861"/>
                </a:solidFill>
              </a:rPr>
              <a:t>expanding</a:t>
            </a:r>
            <a:r>
              <a:rPr lang="fr-FR" sz="2400" dirty="0">
                <a:solidFill>
                  <a:srgbClr val="2F4861"/>
                </a:solidFill>
              </a:rPr>
              <a:t> the </a:t>
            </a:r>
            <a:r>
              <a:rPr lang="fr-FR" sz="2400" dirty="0" err="1">
                <a:solidFill>
                  <a:srgbClr val="2F4861"/>
                </a:solidFill>
              </a:rPr>
              <a:t>researcher’s</a:t>
            </a:r>
            <a:r>
              <a:rPr lang="fr-FR" sz="2400" dirty="0">
                <a:solidFill>
                  <a:srgbClr val="2F4861"/>
                </a:solidFill>
              </a:rPr>
              <a:t>  imagination</a:t>
            </a:r>
          </a:p>
          <a:p>
            <a:pPr marL="1371600" lvl="2" indent="-457200">
              <a:buFont typeface="Courier New" panose="02070309020205020404" pitchFamily="49" charset="0"/>
              <a:buChar char="o"/>
            </a:pPr>
            <a:r>
              <a:rPr lang="fr-FR" sz="2400" dirty="0">
                <a:solidFill>
                  <a:srgbClr val="2F4861"/>
                </a:solidFill>
              </a:rPr>
              <a:t>The </a:t>
            </a:r>
            <a:r>
              <a:rPr lang="fr-FR" sz="2400" dirty="0" err="1">
                <a:solidFill>
                  <a:srgbClr val="2F4861"/>
                </a:solidFill>
              </a:rPr>
              <a:t>artwork</a:t>
            </a:r>
            <a:r>
              <a:rPr lang="fr-FR" sz="2400" dirty="0">
                <a:solidFill>
                  <a:srgbClr val="2F4861"/>
                </a:solidFill>
              </a:rPr>
              <a:t> </a:t>
            </a:r>
            <a:r>
              <a:rPr lang="fr-FR" sz="2400" dirty="0" err="1">
                <a:solidFill>
                  <a:srgbClr val="2F4861"/>
                </a:solidFill>
              </a:rPr>
              <a:t>defines</a:t>
            </a:r>
            <a:r>
              <a:rPr lang="fr-FR" sz="2400" dirty="0">
                <a:solidFill>
                  <a:srgbClr val="2F4861"/>
                </a:solidFill>
              </a:rPr>
              <a:t> a new </a:t>
            </a:r>
            <a:r>
              <a:rPr lang="fr-FR" sz="2400" dirty="0" err="1">
                <a:solidFill>
                  <a:srgbClr val="2F4861"/>
                </a:solidFill>
              </a:rPr>
              <a:t>category</a:t>
            </a:r>
            <a:endParaRPr lang="fr-FR" sz="2400" dirty="0">
              <a:solidFill>
                <a:srgbClr val="660066"/>
              </a:solidFill>
            </a:endParaRPr>
          </a:p>
          <a:p>
            <a:pPr marL="800100" lvl="1" indent="-342900">
              <a:buFont typeface="Arial"/>
              <a:buChar char="•"/>
            </a:pPr>
            <a:endParaRPr lang="fr-FR" sz="2400" dirty="0">
              <a:solidFill>
                <a:srgbClr val="2F4861"/>
              </a:solidFill>
            </a:endParaRPr>
          </a:p>
          <a:p>
            <a:endParaRPr lang="fr-FR" sz="2400" i="1" dirty="0">
              <a:solidFill>
                <a:srgbClr val="660066"/>
              </a:solidFill>
            </a:endParaRPr>
          </a:p>
          <a:p>
            <a:endParaRPr lang="fr-FR" sz="2000" dirty="0">
              <a:solidFill>
                <a:srgbClr val="2F4861"/>
              </a:solidFill>
            </a:endParaRPr>
          </a:p>
        </p:txBody>
      </p:sp>
    </p:spTree>
    <p:extLst>
      <p:ext uri="{BB962C8B-B14F-4D97-AF65-F5344CB8AC3E}">
        <p14:creationId xmlns:p14="http://schemas.microsoft.com/office/powerpoint/2010/main" val="1638914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3348" y="-28942"/>
            <a:ext cx="9144000" cy="1143000"/>
          </a:xfrm>
        </p:spPr>
        <p:txBody>
          <a:bodyPr/>
          <a:lstStyle/>
          <a:p>
            <a:pPr marL="857250" lvl="2">
              <a:spcBef>
                <a:spcPts val="0"/>
              </a:spcBef>
            </a:pPr>
            <a:br>
              <a:rPr lang="fr-FR" sz="3200" dirty="0">
                <a:solidFill>
                  <a:srgbClr val="660066"/>
                </a:solidFill>
              </a:rPr>
            </a:br>
            <a:r>
              <a:rPr lang="fr-FR" sz="3200" dirty="0">
                <a:solidFill>
                  <a:srgbClr val="0070C0"/>
                </a:solidFill>
                <a:highlight>
                  <a:srgbClr val="FFFF00"/>
                </a:highlight>
              </a:rPr>
              <a:t>b) </a:t>
            </a:r>
            <a:r>
              <a:rPr lang="fr-FR" sz="3200" dirty="0" err="1">
                <a:solidFill>
                  <a:srgbClr val="2F4861"/>
                </a:solidFill>
              </a:rPr>
              <a:t>Artistic</a:t>
            </a:r>
            <a:r>
              <a:rPr lang="fr-FR" sz="3200" dirty="0">
                <a:solidFill>
                  <a:srgbClr val="2F4861"/>
                </a:solidFill>
              </a:rPr>
              <a:t> practice as </a:t>
            </a:r>
            <a:r>
              <a:rPr lang="fr-FR" sz="3200" dirty="0">
                <a:solidFill>
                  <a:srgbClr val="660066"/>
                </a:solidFill>
              </a:rPr>
              <a:t>a </a:t>
            </a:r>
            <a:r>
              <a:rPr lang="fr-FR" sz="3200" dirty="0" err="1">
                <a:solidFill>
                  <a:srgbClr val="660066"/>
                </a:solidFill>
              </a:rPr>
              <a:t>research</a:t>
            </a:r>
            <a:r>
              <a:rPr lang="fr-FR" sz="3200" dirty="0">
                <a:solidFill>
                  <a:srgbClr val="660066"/>
                </a:solidFill>
              </a:rPr>
              <a:t> </a:t>
            </a:r>
            <a:r>
              <a:rPr lang="fr-FR" sz="3200" dirty="0" err="1">
                <a:solidFill>
                  <a:srgbClr val="660066"/>
                </a:solidFill>
              </a:rPr>
              <a:t>method</a:t>
            </a:r>
            <a:br>
              <a:rPr lang="fr-FR" sz="3200" dirty="0">
                <a:solidFill>
                  <a:srgbClr val="660066"/>
                </a:solidFill>
              </a:rPr>
            </a:br>
            <a:endParaRPr lang="fr-FR" sz="3200" dirty="0">
              <a:solidFill>
                <a:srgbClr val="660066"/>
              </a:solidFill>
            </a:endParaRPr>
          </a:p>
        </p:txBody>
      </p:sp>
      <p:sp>
        <p:nvSpPr>
          <p:cNvPr id="4" name="Espace réservé du numéro de diapositive 3"/>
          <p:cNvSpPr>
            <a:spLocks noGrp="1"/>
          </p:cNvSpPr>
          <p:nvPr>
            <p:ph type="sldNum" sz="quarter" idx="10"/>
          </p:nvPr>
        </p:nvSpPr>
        <p:spPr/>
        <p:txBody>
          <a:bodyPr/>
          <a:lstStyle/>
          <a:p>
            <a:fld id="{4C5ED5B8-F27B-9F48-B22F-4CC8DD342BF9}" type="slidenum">
              <a:rPr lang="fr-FR" smtClean="0"/>
              <a:pPr/>
              <a:t>16</a:t>
            </a:fld>
            <a:endParaRPr lang="fr-FR" dirty="0"/>
          </a:p>
        </p:txBody>
      </p:sp>
      <p:sp>
        <p:nvSpPr>
          <p:cNvPr id="5" name="ZoneTexte 4"/>
          <p:cNvSpPr txBox="1"/>
          <p:nvPr/>
        </p:nvSpPr>
        <p:spPr>
          <a:xfrm>
            <a:off x="323528" y="836712"/>
            <a:ext cx="8568952" cy="5324535"/>
          </a:xfrm>
          <a:prstGeom prst="rect">
            <a:avLst/>
          </a:prstGeom>
          <a:noFill/>
        </p:spPr>
        <p:txBody>
          <a:bodyPr wrap="square" rtlCol="0">
            <a:spAutoFit/>
          </a:bodyPr>
          <a:lstStyle/>
          <a:p>
            <a:endParaRPr lang="fr-FR" sz="2800" dirty="0">
              <a:solidFill>
                <a:srgbClr val="660066"/>
              </a:solidFill>
            </a:endParaRPr>
          </a:p>
          <a:p>
            <a:r>
              <a:rPr lang="fr-FR" sz="2400" dirty="0">
                <a:solidFill>
                  <a:srgbClr val="2F4861"/>
                </a:solidFill>
              </a:rPr>
              <a:t>- </a:t>
            </a:r>
            <a:r>
              <a:rPr lang="fr-FR" sz="2400" dirty="0" err="1">
                <a:solidFill>
                  <a:srgbClr val="2F4861"/>
                </a:solidFill>
              </a:rPr>
              <a:t>knowledge</a:t>
            </a:r>
            <a:r>
              <a:rPr lang="fr-FR" sz="2400" dirty="0">
                <a:solidFill>
                  <a:srgbClr val="2F4861"/>
                </a:solidFill>
              </a:rPr>
              <a:t> production by the </a:t>
            </a:r>
            <a:r>
              <a:rPr lang="fr-FR" sz="2400" dirty="0" err="1">
                <a:solidFill>
                  <a:srgbClr val="2F4861"/>
                </a:solidFill>
              </a:rPr>
              <a:t>artist-researcher</a:t>
            </a:r>
            <a:endParaRPr lang="fr-FR" sz="2400" dirty="0">
              <a:solidFill>
                <a:srgbClr val="2F4861"/>
              </a:solidFill>
            </a:endParaRPr>
          </a:p>
          <a:p>
            <a:r>
              <a:rPr lang="fr-FR" sz="2400" i="1" dirty="0">
                <a:solidFill>
                  <a:srgbClr val="660066"/>
                </a:solidFill>
              </a:rPr>
              <a:t>Ex. </a:t>
            </a:r>
            <a:r>
              <a:rPr lang="fr-FR" sz="2400" i="1" dirty="0" err="1">
                <a:solidFill>
                  <a:srgbClr val="660066"/>
                </a:solidFill>
              </a:rPr>
              <a:t>visual</a:t>
            </a:r>
            <a:r>
              <a:rPr lang="fr-FR" sz="2400" i="1" dirty="0">
                <a:solidFill>
                  <a:srgbClr val="660066"/>
                </a:solidFill>
              </a:rPr>
              <a:t> </a:t>
            </a:r>
            <a:r>
              <a:rPr lang="fr-FR" sz="2400" i="1" dirty="0" err="1">
                <a:solidFill>
                  <a:srgbClr val="660066"/>
                </a:solidFill>
              </a:rPr>
              <a:t>methods</a:t>
            </a:r>
            <a:r>
              <a:rPr lang="fr-FR" sz="2400" i="1" dirty="0">
                <a:solidFill>
                  <a:srgbClr val="660066"/>
                </a:solidFill>
              </a:rPr>
              <a:t> (films, photos, </a:t>
            </a:r>
            <a:r>
              <a:rPr lang="fr-FR" sz="2400" i="1" dirty="0" err="1">
                <a:solidFill>
                  <a:srgbClr val="660066"/>
                </a:solidFill>
              </a:rPr>
              <a:t>videos</a:t>
            </a:r>
            <a:r>
              <a:rPr lang="fr-FR" sz="2400" i="1" dirty="0">
                <a:solidFill>
                  <a:srgbClr val="660066"/>
                </a:solidFill>
              </a:rPr>
              <a:t>,…)</a:t>
            </a:r>
          </a:p>
          <a:p>
            <a:endParaRPr lang="fr-FR" sz="2400" i="1" dirty="0">
              <a:solidFill>
                <a:srgbClr val="660066"/>
              </a:solidFill>
            </a:endParaRPr>
          </a:p>
          <a:p>
            <a:r>
              <a:rPr lang="fr-FR" sz="2400" dirty="0">
                <a:solidFill>
                  <a:srgbClr val="2F4861"/>
                </a:solidFill>
              </a:rPr>
              <a:t>- </a:t>
            </a:r>
            <a:r>
              <a:rPr lang="fr-FR" sz="2400" dirty="0" err="1">
                <a:solidFill>
                  <a:srgbClr val="2F4861"/>
                </a:solidFill>
              </a:rPr>
              <a:t>reporting</a:t>
            </a:r>
            <a:r>
              <a:rPr lang="fr-FR" sz="2400" dirty="0">
                <a:solidFill>
                  <a:srgbClr val="2F4861"/>
                </a:solidFill>
              </a:rPr>
              <a:t> on &amp; </a:t>
            </a:r>
            <a:r>
              <a:rPr lang="fr-FR" sz="2400" dirty="0" err="1">
                <a:solidFill>
                  <a:srgbClr val="2F4861"/>
                </a:solidFill>
              </a:rPr>
              <a:t>dissemination</a:t>
            </a:r>
            <a:r>
              <a:rPr lang="fr-FR" sz="2400" dirty="0">
                <a:solidFill>
                  <a:srgbClr val="2F4861"/>
                </a:solidFill>
              </a:rPr>
              <a:t> of </a:t>
            </a:r>
            <a:r>
              <a:rPr lang="fr-FR" sz="2400" dirty="0" err="1">
                <a:solidFill>
                  <a:srgbClr val="2F4861"/>
                </a:solidFill>
              </a:rPr>
              <a:t>findings</a:t>
            </a:r>
            <a:endParaRPr lang="fr-FR" sz="2400" dirty="0">
              <a:solidFill>
                <a:srgbClr val="2F4861"/>
              </a:solidFill>
            </a:endParaRPr>
          </a:p>
          <a:p>
            <a:r>
              <a:rPr lang="fr-FR" sz="2400" i="1" dirty="0">
                <a:solidFill>
                  <a:srgbClr val="660066"/>
                </a:solidFill>
              </a:rPr>
              <a:t>Ex. </a:t>
            </a:r>
            <a:r>
              <a:rPr lang="fr-FR" sz="2400" i="1" dirty="0" err="1">
                <a:solidFill>
                  <a:srgbClr val="660066"/>
                </a:solidFill>
              </a:rPr>
              <a:t>Sociorama</a:t>
            </a:r>
            <a:r>
              <a:rPr lang="fr-FR" sz="2400" i="1" dirty="0">
                <a:solidFill>
                  <a:srgbClr val="660066"/>
                </a:solidFill>
              </a:rPr>
              <a:t> ; </a:t>
            </a:r>
            <a:r>
              <a:rPr lang="fr-FR" sz="2400" i="1" dirty="0" err="1">
                <a:solidFill>
                  <a:srgbClr val="660066"/>
                </a:solidFill>
              </a:rPr>
              <a:t>Lordon’s</a:t>
            </a:r>
            <a:r>
              <a:rPr lang="fr-FR" sz="2400" i="1" dirty="0">
                <a:solidFill>
                  <a:srgbClr val="660066"/>
                </a:solidFill>
              </a:rPr>
              <a:t> </a:t>
            </a:r>
            <a:r>
              <a:rPr lang="fr-FR" sz="2400" i="1" dirty="0" err="1">
                <a:solidFill>
                  <a:srgbClr val="660066"/>
                </a:solidFill>
              </a:rPr>
              <a:t>theater</a:t>
            </a:r>
            <a:r>
              <a:rPr lang="fr-FR" sz="2400" i="1" dirty="0">
                <a:solidFill>
                  <a:srgbClr val="660066"/>
                </a:solidFill>
              </a:rPr>
              <a:t> </a:t>
            </a:r>
            <a:r>
              <a:rPr lang="fr-FR" sz="2400" i="1" dirty="0" err="1">
                <a:solidFill>
                  <a:srgbClr val="660066"/>
                </a:solidFill>
              </a:rPr>
              <a:t>play</a:t>
            </a:r>
            <a:r>
              <a:rPr lang="fr-FR" sz="2400" i="1" dirty="0">
                <a:solidFill>
                  <a:srgbClr val="660066"/>
                </a:solidFill>
              </a:rPr>
              <a:t> about the</a:t>
            </a:r>
          </a:p>
          <a:p>
            <a:r>
              <a:rPr lang="fr-FR" sz="2400" i="1" dirty="0">
                <a:solidFill>
                  <a:srgbClr val="660066"/>
                </a:solidFill>
              </a:rPr>
              <a:t> </a:t>
            </a:r>
            <a:r>
              <a:rPr lang="fr-FR" sz="2400" i="1" dirty="0" err="1">
                <a:solidFill>
                  <a:srgbClr val="660066"/>
                </a:solidFill>
              </a:rPr>
              <a:t>financial</a:t>
            </a:r>
            <a:r>
              <a:rPr lang="fr-FR" sz="2400" i="1" dirty="0">
                <a:solidFill>
                  <a:srgbClr val="660066"/>
                </a:solidFill>
              </a:rPr>
              <a:t> </a:t>
            </a:r>
            <a:r>
              <a:rPr lang="fr-FR" sz="2400" i="1" dirty="0" err="1">
                <a:solidFill>
                  <a:srgbClr val="660066"/>
                </a:solidFill>
              </a:rPr>
              <a:t>crisis</a:t>
            </a:r>
            <a:r>
              <a:rPr lang="fr-FR" sz="2400" i="1" dirty="0">
                <a:solidFill>
                  <a:srgbClr val="660066"/>
                </a:solidFill>
              </a:rPr>
              <a:t> in 2008 ; …</a:t>
            </a:r>
          </a:p>
          <a:p>
            <a:endParaRPr lang="fr-FR" sz="2400" i="1" dirty="0">
              <a:solidFill>
                <a:srgbClr val="660066"/>
              </a:solidFill>
            </a:endParaRPr>
          </a:p>
          <a:p>
            <a:r>
              <a:rPr lang="fr-FR" sz="2400" dirty="0">
                <a:solidFill>
                  <a:srgbClr val="2F4861"/>
                </a:solidFill>
              </a:rPr>
              <a:t>- </a:t>
            </a:r>
            <a:r>
              <a:rPr lang="fr-FR" sz="2400" dirty="0" err="1">
                <a:solidFill>
                  <a:srgbClr val="2F4861"/>
                </a:solidFill>
              </a:rPr>
              <a:t>artistic</a:t>
            </a:r>
            <a:r>
              <a:rPr lang="fr-FR" sz="2400" dirty="0">
                <a:solidFill>
                  <a:srgbClr val="2F4861"/>
                </a:solidFill>
              </a:rPr>
              <a:t> intervention-</a:t>
            </a:r>
            <a:r>
              <a:rPr lang="fr-FR" sz="2400" dirty="0" err="1">
                <a:solidFill>
                  <a:srgbClr val="2F4861"/>
                </a:solidFill>
              </a:rPr>
              <a:t>research</a:t>
            </a:r>
            <a:endParaRPr lang="fr-FR" sz="2400" dirty="0">
              <a:solidFill>
                <a:srgbClr val="2F4861"/>
              </a:solidFill>
            </a:endParaRPr>
          </a:p>
          <a:p>
            <a:r>
              <a:rPr lang="fr-FR" sz="2400" i="1" dirty="0">
                <a:solidFill>
                  <a:srgbClr val="660066"/>
                </a:solidFill>
              </a:rPr>
              <a:t>Ex. </a:t>
            </a:r>
            <a:r>
              <a:rPr lang="fr-FR" sz="2400" dirty="0" err="1">
                <a:solidFill>
                  <a:srgbClr val="0070C0"/>
                </a:solidFill>
              </a:rPr>
              <a:t>Berthoin</a:t>
            </a:r>
            <a:r>
              <a:rPr lang="fr-FR" sz="2400" dirty="0">
                <a:solidFill>
                  <a:srgbClr val="0070C0"/>
                </a:solidFill>
              </a:rPr>
              <a:t>-Antal &amp; Strauss  (2013); </a:t>
            </a:r>
          </a:p>
          <a:p>
            <a:r>
              <a:rPr lang="fr-FR" sz="2400" dirty="0">
                <a:solidFill>
                  <a:srgbClr val="0070C0"/>
                </a:solidFill>
              </a:rPr>
              <a:t>Mairesse (2014): </a:t>
            </a:r>
            <a:r>
              <a:rPr lang="fr-FR" sz="2400" i="1" dirty="0">
                <a:solidFill>
                  <a:srgbClr val="660066"/>
                </a:solidFill>
              </a:rPr>
              <a:t>the sharing of speech</a:t>
            </a:r>
            <a:r>
              <a:rPr lang="fr-FR" sz="2400" dirty="0">
                <a:solidFill>
                  <a:srgbClr val="2F4861"/>
                </a:solidFill>
              </a:rPr>
              <a:t>…</a:t>
            </a:r>
          </a:p>
          <a:p>
            <a:r>
              <a:rPr lang="fr-FR" sz="2400" dirty="0">
                <a:solidFill>
                  <a:srgbClr val="2F4861"/>
                </a:solidFill>
              </a:rPr>
              <a:t>	</a:t>
            </a:r>
          </a:p>
          <a:p>
            <a:endParaRPr lang="fr-FR" sz="2400" dirty="0">
              <a:solidFill>
                <a:srgbClr val="2F4861"/>
              </a:solidFill>
            </a:endParaRPr>
          </a:p>
          <a:p>
            <a:endParaRPr lang="fr-FR" sz="2400" dirty="0">
              <a:solidFill>
                <a:srgbClr val="2F4861"/>
              </a:solidFill>
            </a:endParaRPr>
          </a:p>
        </p:txBody>
      </p:sp>
      <p:pic>
        <p:nvPicPr>
          <p:cNvPr id="6" name="Image 5"/>
          <p:cNvPicPr>
            <a:picLocks noChangeAspect="1"/>
          </p:cNvPicPr>
          <p:nvPr/>
        </p:nvPicPr>
        <p:blipFill>
          <a:blip r:embed="rId2"/>
          <a:stretch>
            <a:fillRect/>
          </a:stretch>
        </p:blipFill>
        <p:spPr>
          <a:xfrm>
            <a:off x="6876256" y="1328985"/>
            <a:ext cx="2024396" cy="2406713"/>
          </a:xfrm>
          <a:prstGeom prst="rect">
            <a:avLst/>
          </a:prstGeom>
        </p:spPr>
      </p:pic>
      <p:pic>
        <p:nvPicPr>
          <p:cNvPr id="7" name="Image 6"/>
          <p:cNvPicPr>
            <a:picLocks noChangeAspect="1"/>
          </p:cNvPicPr>
          <p:nvPr/>
        </p:nvPicPr>
        <p:blipFill>
          <a:blip r:embed="rId3"/>
          <a:stretch>
            <a:fillRect/>
          </a:stretch>
        </p:blipFill>
        <p:spPr>
          <a:xfrm>
            <a:off x="6836320" y="3735698"/>
            <a:ext cx="2028304" cy="2877361"/>
          </a:xfrm>
          <a:prstGeom prst="rect">
            <a:avLst/>
          </a:prstGeom>
        </p:spPr>
      </p:pic>
      <p:pic>
        <p:nvPicPr>
          <p:cNvPr id="8" name="Image 7"/>
          <p:cNvPicPr>
            <a:picLocks noChangeAspect="1"/>
          </p:cNvPicPr>
          <p:nvPr/>
        </p:nvPicPr>
        <p:blipFill>
          <a:blip r:embed="rId4"/>
          <a:stretch>
            <a:fillRect/>
          </a:stretch>
        </p:blipFill>
        <p:spPr>
          <a:xfrm>
            <a:off x="2178403" y="5013176"/>
            <a:ext cx="4196973" cy="1844824"/>
          </a:xfrm>
          <a:prstGeom prst="rect">
            <a:avLst/>
          </a:prstGeom>
        </p:spPr>
      </p:pic>
    </p:spTree>
    <p:extLst>
      <p:ext uri="{BB962C8B-B14F-4D97-AF65-F5344CB8AC3E}">
        <p14:creationId xmlns:p14="http://schemas.microsoft.com/office/powerpoint/2010/main" val="1008278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8640"/>
            <a:ext cx="8229600" cy="1143000"/>
          </a:xfrm>
        </p:spPr>
        <p:txBody>
          <a:bodyPr/>
          <a:lstStyle/>
          <a:p>
            <a:r>
              <a:rPr lang="fr-FR" sz="3600" dirty="0">
                <a:solidFill>
                  <a:srgbClr val="0070C0"/>
                </a:solidFill>
                <a:highlight>
                  <a:srgbClr val="FFFF00"/>
                </a:highlight>
              </a:rPr>
              <a:t>c) </a:t>
            </a:r>
            <a:r>
              <a:rPr lang="fr-FR" sz="3600" dirty="0"/>
              <a:t>A-B M as a </a:t>
            </a:r>
            <a:r>
              <a:rPr lang="fr-FR" sz="3600" dirty="0" err="1"/>
              <a:t>dissemination</a:t>
            </a:r>
            <a:r>
              <a:rPr lang="fr-FR" sz="3600" dirty="0"/>
              <a:t> </a:t>
            </a:r>
            <a:r>
              <a:rPr lang="fr-FR" sz="3600" dirty="0" err="1"/>
              <a:t>method</a:t>
            </a:r>
            <a:r>
              <a:rPr lang="fr-FR" sz="3600" dirty="0"/>
              <a:t> </a:t>
            </a:r>
            <a:br>
              <a:rPr lang="fr-FR" sz="3600" dirty="0"/>
            </a:br>
            <a:r>
              <a:rPr lang="fr-FR" sz="3600" i="1" dirty="0">
                <a:solidFill>
                  <a:srgbClr val="660066"/>
                </a:solidFill>
              </a:rPr>
              <a:t>Art &amp; </a:t>
            </a:r>
            <a:r>
              <a:rPr lang="fr-FR" sz="3600" i="1" dirty="0" err="1">
                <a:solidFill>
                  <a:srgbClr val="660066"/>
                </a:solidFill>
              </a:rPr>
              <a:t>Restructuring</a:t>
            </a:r>
            <a:r>
              <a:rPr lang="fr-FR" sz="3600" i="1" dirty="0">
                <a:solidFill>
                  <a:srgbClr val="660066"/>
                </a:solidFill>
              </a:rPr>
              <a:t> (2011-12)</a:t>
            </a:r>
          </a:p>
        </p:txBody>
      </p:sp>
      <p:sp>
        <p:nvSpPr>
          <p:cNvPr id="4" name="Espace réservé du numéro de diapositive 3"/>
          <p:cNvSpPr>
            <a:spLocks noGrp="1"/>
          </p:cNvSpPr>
          <p:nvPr>
            <p:ph type="sldNum" sz="quarter" idx="10"/>
          </p:nvPr>
        </p:nvSpPr>
        <p:spPr/>
        <p:txBody>
          <a:bodyPr/>
          <a:lstStyle/>
          <a:p>
            <a:fld id="{4C5ED5B8-F27B-9F48-B22F-4CC8DD342BF9}" type="slidenum">
              <a:rPr lang="fr-FR" smtClean="0"/>
              <a:pPr/>
              <a:t>17</a:t>
            </a:fld>
            <a:endParaRPr lang="fr-FR" dirty="0"/>
          </a:p>
        </p:txBody>
      </p:sp>
      <p:pic>
        <p:nvPicPr>
          <p:cNvPr id="8" name="Image 7"/>
          <p:cNvPicPr>
            <a:picLocks noChangeAspect="1"/>
          </p:cNvPicPr>
          <p:nvPr/>
        </p:nvPicPr>
        <p:blipFill>
          <a:blip r:embed="rId2"/>
          <a:stretch>
            <a:fillRect/>
          </a:stretch>
        </p:blipFill>
        <p:spPr>
          <a:xfrm>
            <a:off x="251520" y="1772816"/>
            <a:ext cx="4669360" cy="3436812"/>
          </a:xfrm>
          <a:prstGeom prst="rect">
            <a:avLst/>
          </a:prstGeom>
        </p:spPr>
      </p:pic>
      <p:pic>
        <p:nvPicPr>
          <p:cNvPr id="9" name="Image 2"/>
          <p:cNvPicPr>
            <a:picLocks noChangeAspect="1"/>
          </p:cNvPicPr>
          <p:nvPr/>
        </p:nvPicPr>
        <p:blipFill>
          <a:blip r:embed="rId3">
            <a:extLst>
              <a:ext uri="{28A0092B-C50C-407E-A947-70E740481C1C}">
                <a14:useLocalDpi xmlns:a14="http://schemas.microsoft.com/office/drawing/2010/main" val="0"/>
              </a:ext>
            </a:extLst>
          </a:blip>
          <a:srcRect b="3200"/>
          <a:stretch>
            <a:fillRect/>
          </a:stretch>
        </p:blipFill>
        <p:spPr bwMode="auto">
          <a:xfrm>
            <a:off x="5004048" y="1219745"/>
            <a:ext cx="4104456" cy="56187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re 1"/>
          <p:cNvSpPr txBox="1">
            <a:spLocks/>
          </p:cNvSpPr>
          <p:nvPr/>
        </p:nvSpPr>
        <p:spPr bwMode="auto">
          <a:xfrm>
            <a:off x="179512" y="5373216"/>
            <a:ext cx="4824536" cy="936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rgbClr val="254061"/>
                </a:solidFill>
                <a:latin typeface="+mj-lt"/>
                <a:ea typeface="ＭＳ Ｐゴシック" charset="0"/>
                <a:cs typeface="+mj-cs"/>
              </a:defRPr>
            </a:lvl1pPr>
            <a:lvl2pPr algn="ctr" rtl="0" eaLnBrk="1" fontAlgn="base" hangingPunct="1">
              <a:spcBef>
                <a:spcPct val="0"/>
              </a:spcBef>
              <a:spcAft>
                <a:spcPct val="0"/>
              </a:spcAft>
              <a:defRPr sz="4400">
                <a:solidFill>
                  <a:srgbClr val="254061"/>
                </a:solidFill>
                <a:latin typeface="Franklin Gothic Demi" charset="0"/>
                <a:ea typeface="ＭＳ Ｐゴシック" charset="0"/>
              </a:defRPr>
            </a:lvl2pPr>
            <a:lvl3pPr algn="ctr" rtl="0" eaLnBrk="1" fontAlgn="base" hangingPunct="1">
              <a:spcBef>
                <a:spcPct val="0"/>
              </a:spcBef>
              <a:spcAft>
                <a:spcPct val="0"/>
              </a:spcAft>
              <a:defRPr sz="4400">
                <a:solidFill>
                  <a:srgbClr val="254061"/>
                </a:solidFill>
                <a:latin typeface="Franklin Gothic Demi" charset="0"/>
                <a:ea typeface="ＭＳ Ｐゴシック" charset="0"/>
              </a:defRPr>
            </a:lvl3pPr>
            <a:lvl4pPr algn="ctr" rtl="0" eaLnBrk="1" fontAlgn="base" hangingPunct="1">
              <a:spcBef>
                <a:spcPct val="0"/>
              </a:spcBef>
              <a:spcAft>
                <a:spcPct val="0"/>
              </a:spcAft>
              <a:defRPr sz="4400">
                <a:solidFill>
                  <a:srgbClr val="254061"/>
                </a:solidFill>
                <a:latin typeface="Franklin Gothic Demi" charset="0"/>
                <a:ea typeface="ＭＳ Ｐゴシック" charset="0"/>
              </a:defRPr>
            </a:lvl4pPr>
            <a:lvl5pPr algn="ctr" rtl="0" eaLnBrk="1" fontAlgn="base" hangingPunct="1">
              <a:spcBef>
                <a:spcPct val="0"/>
              </a:spcBef>
              <a:spcAft>
                <a:spcPct val="0"/>
              </a:spcAft>
              <a:defRPr sz="4400">
                <a:solidFill>
                  <a:srgbClr val="254061"/>
                </a:solidFill>
                <a:latin typeface="Franklin Gothic Demi" charset="0"/>
                <a:ea typeface="ＭＳ Ｐゴシック" charset="0"/>
              </a:defRPr>
            </a:lvl5pPr>
            <a:lvl6pPr marL="457200" algn="ctr" rtl="0" eaLnBrk="1" fontAlgn="base" hangingPunct="1">
              <a:spcBef>
                <a:spcPct val="0"/>
              </a:spcBef>
              <a:spcAft>
                <a:spcPct val="0"/>
              </a:spcAft>
              <a:defRPr sz="4400">
                <a:solidFill>
                  <a:srgbClr val="254061"/>
                </a:solidFill>
                <a:latin typeface="Franklin Gothic Demi" charset="0"/>
                <a:ea typeface="ＭＳ Ｐゴシック" charset="0"/>
              </a:defRPr>
            </a:lvl6pPr>
            <a:lvl7pPr marL="914400" algn="ctr" rtl="0" eaLnBrk="1" fontAlgn="base" hangingPunct="1">
              <a:spcBef>
                <a:spcPct val="0"/>
              </a:spcBef>
              <a:spcAft>
                <a:spcPct val="0"/>
              </a:spcAft>
              <a:defRPr sz="4400">
                <a:solidFill>
                  <a:srgbClr val="254061"/>
                </a:solidFill>
                <a:latin typeface="Franklin Gothic Demi" charset="0"/>
                <a:ea typeface="ＭＳ Ｐゴシック" charset="0"/>
              </a:defRPr>
            </a:lvl7pPr>
            <a:lvl8pPr marL="1371600" algn="ctr" rtl="0" eaLnBrk="1" fontAlgn="base" hangingPunct="1">
              <a:spcBef>
                <a:spcPct val="0"/>
              </a:spcBef>
              <a:spcAft>
                <a:spcPct val="0"/>
              </a:spcAft>
              <a:defRPr sz="4400">
                <a:solidFill>
                  <a:srgbClr val="254061"/>
                </a:solidFill>
                <a:latin typeface="Franklin Gothic Demi" charset="0"/>
                <a:ea typeface="ＭＳ Ｐゴシック" charset="0"/>
              </a:defRPr>
            </a:lvl8pPr>
            <a:lvl9pPr marL="1828800" algn="ctr" rtl="0" eaLnBrk="1" fontAlgn="base" hangingPunct="1">
              <a:spcBef>
                <a:spcPct val="0"/>
              </a:spcBef>
              <a:spcAft>
                <a:spcPct val="0"/>
              </a:spcAft>
              <a:defRPr sz="4400">
                <a:solidFill>
                  <a:srgbClr val="254061"/>
                </a:solidFill>
                <a:latin typeface="Franklin Gothic Demi" charset="0"/>
                <a:ea typeface="ＭＳ Ｐゴシック" charset="0"/>
              </a:defRPr>
            </a:lvl9pPr>
          </a:lstStyle>
          <a:p>
            <a:r>
              <a:rPr lang="fr-FR" sz="2000" b="1" i="1" dirty="0" err="1">
                <a:solidFill>
                  <a:srgbClr val="660066"/>
                </a:solidFill>
              </a:rPr>
              <a:t>RestructuARTions</a:t>
            </a:r>
            <a:r>
              <a:rPr lang="fr-FR" sz="2000" i="1" dirty="0">
                <a:solidFill>
                  <a:srgbClr val="660066"/>
                </a:solidFill>
              </a:rPr>
              <a:t>, Exhibition &amp; Performances, </a:t>
            </a:r>
            <a:r>
              <a:rPr lang="fr-FR" sz="2000" dirty="0">
                <a:solidFill>
                  <a:srgbClr val="660066"/>
                </a:solidFill>
              </a:rPr>
              <a:t>Maison des </a:t>
            </a:r>
            <a:r>
              <a:rPr lang="fr-FR" sz="2000" dirty="0" err="1">
                <a:solidFill>
                  <a:srgbClr val="660066"/>
                </a:solidFill>
              </a:rPr>
              <a:t>Metallos</a:t>
            </a:r>
            <a:r>
              <a:rPr lang="fr-FR" sz="2000" dirty="0">
                <a:solidFill>
                  <a:srgbClr val="660066"/>
                </a:solidFill>
              </a:rPr>
              <a:t>, Paris, March 2012</a:t>
            </a:r>
          </a:p>
        </p:txBody>
      </p:sp>
    </p:spTree>
    <p:extLst>
      <p:ext uri="{BB962C8B-B14F-4D97-AF65-F5344CB8AC3E}">
        <p14:creationId xmlns:p14="http://schemas.microsoft.com/office/powerpoint/2010/main" val="5956550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88640"/>
            <a:ext cx="8229600" cy="1143000"/>
          </a:xfrm>
        </p:spPr>
        <p:txBody>
          <a:bodyPr/>
          <a:lstStyle/>
          <a:p>
            <a:pPr algn="r"/>
            <a:r>
              <a:rPr lang="fr-FR" sz="3600" dirty="0"/>
              <a:t>A-B M as a </a:t>
            </a:r>
            <a:r>
              <a:rPr lang="fr-FR" sz="3600" dirty="0" err="1"/>
              <a:t>dissemination</a:t>
            </a:r>
            <a:r>
              <a:rPr lang="fr-FR" sz="3600" dirty="0"/>
              <a:t> </a:t>
            </a:r>
            <a:r>
              <a:rPr lang="fr-FR" sz="3600" dirty="0" err="1"/>
              <a:t>method</a:t>
            </a:r>
            <a:r>
              <a:rPr lang="fr-FR" sz="3600" dirty="0"/>
              <a:t> </a:t>
            </a:r>
            <a:br>
              <a:rPr lang="fr-FR" sz="3600" dirty="0"/>
            </a:br>
            <a:r>
              <a:rPr lang="fr-FR" sz="3600" i="1" dirty="0">
                <a:solidFill>
                  <a:srgbClr val="660066"/>
                </a:solidFill>
              </a:rPr>
              <a:t>ABRIR (2014-17)</a:t>
            </a:r>
          </a:p>
        </p:txBody>
      </p:sp>
      <p:sp>
        <p:nvSpPr>
          <p:cNvPr id="4" name="Espace réservé du numéro de diapositive 3"/>
          <p:cNvSpPr>
            <a:spLocks noGrp="1"/>
          </p:cNvSpPr>
          <p:nvPr>
            <p:ph type="sldNum" sz="quarter" idx="10"/>
          </p:nvPr>
        </p:nvSpPr>
        <p:spPr/>
        <p:txBody>
          <a:bodyPr/>
          <a:lstStyle/>
          <a:p>
            <a:fld id="{4C5ED5B8-F27B-9F48-B22F-4CC8DD342BF9}" type="slidenum">
              <a:rPr lang="fr-FR" smtClean="0"/>
              <a:pPr/>
              <a:t>18</a:t>
            </a:fld>
            <a:endParaRPr lang="fr-FR" dirty="0"/>
          </a:p>
        </p:txBody>
      </p:sp>
      <p:pic>
        <p:nvPicPr>
          <p:cNvPr id="10" name="Image 9"/>
          <p:cNvPicPr>
            <a:picLocks noChangeAspect="1"/>
          </p:cNvPicPr>
          <p:nvPr/>
        </p:nvPicPr>
        <p:blipFill>
          <a:blip r:embed="rId2"/>
          <a:stretch>
            <a:fillRect/>
          </a:stretch>
        </p:blipFill>
        <p:spPr>
          <a:xfrm>
            <a:off x="395536" y="1340768"/>
            <a:ext cx="3876628" cy="5369040"/>
          </a:xfrm>
          <a:prstGeom prst="rect">
            <a:avLst/>
          </a:prstGeom>
        </p:spPr>
      </p:pic>
      <p:pic>
        <p:nvPicPr>
          <p:cNvPr id="5" name="Image 4"/>
          <p:cNvPicPr>
            <a:picLocks noChangeAspect="1"/>
          </p:cNvPicPr>
          <p:nvPr/>
        </p:nvPicPr>
        <p:blipFill>
          <a:blip r:embed="rId3"/>
          <a:stretch>
            <a:fillRect/>
          </a:stretch>
        </p:blipFill>
        <p:spPr>
          <a:xfrm>
            <a:off x="467544" y="332656"/>
            <a:ext cx="1224136" cy="782928"/>
          </a:xfrm>
          <a:prstGeom prst="rect">
            <a:avLst/>
          </a:prstGeom>
        </p:spPr>
      </p:pic>
      <p:pic>
        <p:nvPicPr>
          <p:cNvPr id="6" name="Image 5"/>
          <p:cNvPicPr>
            <a:picLocks noChangeAspect="1"/>
          </p:cNvPicPr>
          <p:nvPr/>
        </p:nvPicPr>
        <p:blipFill>
          <a:blip r:embed="rId4"/>
          <a:stretch>
            <a:fillRect/>
          </a:stretch>
        </p:blipFill>
        <p:spPr>
          <a:xfrm>
            <a:off x="4932040" y="1450213"/>
            <a:ext cx="3816424" cy="5291155"/>
          </a:xfrm>
          <a:prstGeom prst="rect">
            <a:avLst/>
          </a:prstGeom>
        </p:spPr>
      </p:pic>
    </p:spTree>
    <p:extLst>
      <p:ext uri="{BB962C8B-B14F-4D97-AF65-F5344CB8AC3E}">
        <p14:creationId xmlns:p14="http://schemas.microsoft.com/office/powerpoint/2010/main" val="42900122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F9944A0-9688-CB42-8162-F281F1C8048B}"/>
              </a:ext>
            </a:extLst>
          </p:cNvPr>
          <p:cNvSpPr>
            <a:spLocks noGrp="1"/>
          </p:cNvSpPr>
          <p:nvPr>
            <p:ph type="sldNum" sz="quarter" idx="10"/>
          </p:nvPr>
        </p:nvSpPr>
        <p:spPr/>
        <p:txBody>
          <a:bodyPr/>
          <a:lstStyle/>
          <a:p>
            <a:fld id="{4C5ED5B8-F27B-9F48-B22F-4CC8DD342BF9}" type="slidenum">
              <a:rPr lang="fr-FR" smtClean="0"/>
              <a:pPr/>
              <a:t>19</a:t>
            </a:fld>
            <a:endParaRPr lang="fr-FR" dirty="0"/>
          </a:p>
        </p:txBody>
      </p:sp>
      <p:sp>
        <p:nvSpPr>
          <p:cNvPr id="5" name="Espace réservé du pied de page 4">
            <a:extLst>
              <a:ext uri="{FF2B5EF4-FFF2-40B4-BE49-F238E27FC236}">
                <a16:creationId xmlns:a16="http://schemas.microsoft.com/office/drawing/2014/main" id="{E3BD0E4D-66C1-0A4A-A7F6-ED91E4F47187}"/>
              </a:ext>
            </a:extLst>
          </p:cNvPr>
          <p:cNvSpPr>
            <a:spLocks noGrp="1"/>
          </p:cNvSpPr>
          <p:nvPr>
            <p:ph type="ftr" sz="quarter" idx="11"/>
          </p:nvPr>
        </p:nvSpPr>
        <p:spPr/>
        <p:txBody>
          <a:bodyPr/>
          <a:lstStyle/>
          <a:p>
            <a:pPr>
              <a:defRPr/>
            </a:pPr>
            <a:endParaRPr lang="fr-FR" dirty="0"/>
          </a:p>
        </p:txBody>
      </p:sp>
      <p:pic>
        <p:nvPicPr>
          <p:cNvPr id="6" name="Image 5">
            <a:extLst>
              <a:ext uri="{FF2B5EF4-FFF2-40B4-BE49-F238E27FC236}">
                <a16:creationId xmlns:a16="http://schemas.microsoft.com/office/drawing/2014/main" id="{A99E849D-D915-DC45-BA5C-7D5E4BAF89EE}"/>
              </a:ext>
            </a:extLst>
          </p:cNvPr>
          <p:cNvPicPr>
            <a:picLocks noChangeAspect="1"/>
          </p:cNvPicPr>
          <p:nvPr/>
        </p:nvPicPr>
        <p:blipFill>
          <a:blip r:embed="rId2"/>
          <a:stretch>
            <a:fillRect/>
          </a:stretch>
        </p:blipFill>
        <p:spPr>
          <a:xfrm>
            <a:off x="2483768" y="0"/>
            <a:ext cx="5768788" cy="6858000"/>
          </a:xfrm>
          <a:prstGeom prst="rect">
            <a:avLst/>
          </a:prstGeom>
        </p:spPr>
      </p:pic>
      <p:sp>
        <p:nvSpPr>
          <p:cNvPr id="7" name="ZoneTexte 6">
            <a:extLst>
              <a:ext uri="{FF2B5EF4-FFF2-40B4-BE49-F238E27FC236}">
                <a16:creationId xmlns:a16="http://schemas.microsoft.com/office/drawing/2014/main" id="{90A9DDA2-474E-5D4F-A7D0-BEAC35CEC098}"/>
              </a:ext>
            </a:extLst>
          </p:cNvPr>
          <p:cNvSpPr txBox="1"/>
          <p:nvPr/>
        </p:nvSpPr>
        <p:spPr>
          <a:xfrm>
            <a:off x="251520" y="2690336"/>
            <a:ext cx="2160241" cy="1754326"/>
          </a:xfrm>
          <a:prstGeom prst="rect">
            <a:avLst/>
          </a:prstGeom>
          <a:noFill/>
        </p:spPr>
        <p:txBody>
          <a:bodyPr wrap="square" rtlCol="0">
            <a:spAutoFit/>
          </a:bodyPr>
          <a:lstStyle/>
          <a:p>
            <a:pPr algn="ctr"/>
            <a:r>
              <a:rPr lang="fr-FR" dirty="0"/>
              <a:t>Source : </a:t>
            </a:r>
          </a:p>
          <a:p>
            <a:pPr algn="ctr"/>
            <a:r>
              <a:rPr lang="fr-FR" dirty="0">
                <a:solidFill>
                  <a:srgbClr val="0070C0"/>
                </a:solidFill>
              </a:rPr>
              <a:t>E. </a:t>
            </a:r>
            <a:r>
              <a:rPr lang="fr-FR" dirty="0" err="1">
                <a:solidFill>
                  <a:srgbClr val="0070C0"/>
                </a:solidFill>
              </a:rPr>
              <a:t>Szendy</a:t>
            </a:r>
            <a:r>
              <a:rPr lang="fr-FR" dirty="0">
                <a:solidFill>
                  <a:srgbClr val="0070C0"/>
                </a:solidFill>
              </a:rPr>
              <a:t>-El </a:t>
            </a:r>
            <a:r>
              <a:rPr lang="fr-FR" dirty="0" err="1">
                <a:solidFill>
                  <a:srgbClr val="0070C0"/>
                </a:solidFill>
              </a:rPr>
              <a:t>Kurdi</a:t>
            </a:r>
            <a:r>
              <a:rPr lang="fr-FR" dirty="0">
                <a:solidFill>
                  <a:srgbClr val="002060"/>
                </a:solidFill>
              </a:rPr>
              <a:t>,</a:t>
            </a:r>
          </a:p>
          <a:p>
            <a:pPr algn="ctr"/>
            <a:r>
              <a:rPr lang="fr-FR" dirty="0">
                <a:solidFill>
                  <a:srgbClr val="002060"/>
                </a:solidFill>
              </a:rPr>
              <a:t>extrait du poème qui clôt sa thèse de doctorat </a:t>
            </a:r>
          </a:p>
          <a:p>
            <a:pPr algn="ctr"/>
            <a:r>
              <a:rPr lang="fr-FR" dirty="0">
                <a:solidFill>
                  <a:srgbClr val="002060"/>
                </a:solidFill>
              </a:rPr>
              <a:t>(</a:t>
            </a:r>
            <a:r>
              <a:rPr lang="fr-FR" dirty="0" err="1">
                <a:solidFill>
                  <a:srgbClr val="002060"/>
                </a:solidFill>
              </a:rPr>
              <a:t>Cnam</a:t>
            </a:r>
            <a:r>
              <a:rPr lang="fr-FR" dirty="0">
                <a:solidFill>
                  <a:srgbClr val="002060"/>
                </a:solidFill>
              </a:rPr>
              <a:t>, 2011) </a:t>
            </a:r>
          </a:p>
        </p:txBody>
      </p:sp>
    </p:spTree>
    <p:extLst>
      <p:ext uri="{BB962C8B-B14F-4D97-AF65-F5344CB8AC3E}">
        <p14:creationId xmlns:p14="http://schemas.microsoft.com/office/powerpoint/2010/main" val="3408883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188640"/>
            <a:ext cx="8229600" cy="1143000"/>
          </a:xfrm>
        </p:spPr>
        <p:txBody>
          <a:bodyPr/>
          <a:lstStyle/>
          <a:p>
            <a:r>
              <a:rPr lang="fr-FR" sz="3200" dirty="0" err="1"/>
              <a:t>Outline</a:t>
            </a:r>
            <a:endParaRPr lang="fr-FR" sz="3200" dirty="0"/>
          </a:p>
        </p:txBody>
      </p:sp>
      <p:sp>
        <p:nvSpPr>
          <p:cNvPr id="3" name="Espace réservé du contenu 2"/>
          <p:cNvSpPr>
            <a:spLocks noGrp="1"/>
          </p:cNvSpPr>
          <p:nvPr>
            <p:ph idx="1"/>
          </p:nvPr>
        </p:nvSpPr>
        <p:spPr>
          <a:xfrm>
            <a:off x="285272" y="1331640"/>
            <a:ext cx="8573456" cy="5040560"/>
          </a:xfrm>
        </p:spPr>
        <p:txBody>
          <a:bodyPr/>
          <a:lstStyle/>
          <a:p>
            <a:pPr marL="914400" lvl="1" indent="-457200" algn="just">
              <a:spcBef>
                <a:spcPts val="0"/>
              </a:spcBef>
              <a:buAutoNum type="arabicPeriod"/>
            </a:pPr>
            <a:r>
              <a:rPr lang="fr-FR" dirty="0">
                <a:solidFill>
                  <a:srgbClr val="2F4861"/>
                </a:solidFill>
              </a:rPr>
              <a:t>Management </a:t>
            </a:r>
            <a:r>
              <a:rPr lang="fr-FR" dirty="0" err="1">
                <a:solidFill>
                  <a:srgbClr val="2F4861"/>
                </a:solidFill>
              </a:rPr>
              <a:t>research</a:t>
            </a:r>
            <a:r>
              <a:rPr lang="fr-FR" dirty="0">
                <a:solidFill>
                  <a:srgbClr val="2F4861"/>
                </a:solidFill>
              </a:rPr>
              <a:t> and arts. </a:t>
            </a:r>
            <a:r>
              <a:rPr lang="fr-FR" dirty="0" err="1">
                <a:solidFill>
                  <a:srgbClr val="2F4861"/>
                </a:solidFill>
              </a:rPr>
              <a:t>Many</a:t>
            </a:r>
            <a:r>
              <a:rPr lang="fr-FR" dirty="0">
                <a:solidFill>
                  <a:srgbClr val="2F4861"/>
                </a:solidFill>
              </a:rPr>
              <a:t> promises!</a:t>
            </a:r>
          </a:p>
          <a:p>
            <a:pPr marL="914400" lvl="1" indent="-457200" algn="just">
              <a:spcBef>
                <a:spcPts val="0"/>
              </a:spcBef>
              <a:buAutoNum type="arabicPeriod"/>
            </a:pPr>
            <a:endParaRPr lang="fr-FR" dirty="0">
              <a:solidFill>
                <a:srgbClr val="2F4861"/>
              </a:solidFill>
            </a:endParaRPr>
          </a:p>
          <a:p>
            <a:pPr marL="914400" lvl="1" indent="-457200" algn="just">
              <a:spcBef>
                <a:spcPts val="0"/>
              </a:spcBef>
              <a:buAutoNum type="arabicPeriod"/>
            </a:pPr>
            <a:r>
              <a:rPr lang="fr-FR" dirty="0">
                <a:solidFill>
                  <a:srgbClr val="2F4861"/>
                </a:solidFill>
              </a:rPr>
              <a:t>The road </a:t>
            </a:r>
            <a:r>
              <a:rPr lang="fr-FR" dirty="0" err="1">
                <a:solidFill>
                  <a:srgbClr val="2F4861"/>
                </a:solidFill>
              </a:rPr>
              <a:t>ahead</a:t>
            </a:r>
            <a:r>
              <a:rPr lang="fr-FR" dirty="0">
                <a:solidFill>
                  <a:srgbClr val="2F4861"/>
                </a:solidFill>
              </a:rPr>
              <a:t>: challenges and perspectives for management </a:t>
            </a:r>
            <a:r>
              <a:rPr lang="fr-FR" dirty="0" err="1">
                <a:solidFill>
                  <a:srgbClr val="2F4861"/>
                </a:solidFill>
              </a:rPr>
              <a:t>scholars</a:t>
            </a:r>
            <a:endParaRPr lang="fr-FR" dirty="0">
              <a:solidFill>
                <a:srgbClr val="2F4861"/>
              </a:solidFill>
            </a:endParaRPr>
          </a:p>
          <a:p>
            <a:pPr marL="914400" lvl="1" indent="-457200" algn="just">
              <a:spcBef>
                <a:spcPts val="0"/>
              </a:spcBef>
              <a:buAutoNum type="arabicPeriod"/>
            </a:pPr>
            <a:endParaRPr lang="fr-FR" dirty="0">
              <a:solidFill>
                <a:srgbClr val="2F4861"/>
              </a:solidFill>
            </a:endParaRPr>
          </a:p>
          <a:p>
            <a:pPr marL="914400" lvl="1" indent="-457200" algn="just">
              <a:spcBef>
                <a:spcPts val="0"/>
              </a:spcBef>
              <a:buFont typeface="Arial" charset="0"/>
              <a:buAutoNum type="arabicPeriod" startAt="3"/>
            </a:pPr>
            <a:r>
              <a:rPr lang="fr-FR" dirty="0">
                <a:solidFill>
                  <a:srgbClr val="2F4861"/>
                </a:solidFill>
              </a:rPr>
              <a:t>‘Under </a:t>
            </a:r>
            <a:r>
              <a:rPr lang="fr-FR" dirty="0" err="1">
                <a:solidFill>
                  <a:srgbClr val="2F4861"/>
                </a:solidFill>
              </a:rPr>
              <a:t>Lejaby’s</a:t>
            </a:r>
            <a:r>
              <a:rPr lang="fr-FR" dirty="0">
                <a:solidFill>
                  <a:srgbClr val="2F4861"/>
                </a:solidFill>
              </a:rPr>
              <a:t> Bra’. An </a:t>
            </a:r>
            <a:r>
              <a:rPr lang="fr-FR" dirty="0" err="1">
                <a:solidFill>
                  <a:srgbClr val="2F4861"/>
                </a:solidFill>
              </a:rPr>
              <a:t>example</a:t>
            </a:r>
            <a:r>
              <a:rPr lang="fr-FR" dirty="0">
                <a:solidFill>
                  <a:srgbClr val="2F4861"/>
                </a:solidFill>
              </a:rPr>
              <a:t> of A-B </a:t>
            </a:r>
            <a:r>
              <a:rPr lang="fr-FR" dirty="0" err="1">
                <a:solidFill>
                  <a:srgbClr val="2F4861"/>
                </a:solidFill>
              </a:rPr>
              <a:t>research</a:t>
            </a:r>
            <a:r>
              <a:rPr lang="fr-FR" dirty="0">
                <a:solidFill>
                  <a:srgbClr val="2F4861"/>
                </a:solidFill>
              </a:rPr>
              <a:t> in management</a:t>
            </a:r>
          </a:p>
          <a:p>
            <a:pPr marL="914400" lvl="1" indent="-457200" algn="just">
              <a:spcBef>
                <a:spcPts val="0"/>
              </a:spcBef>
              <a:buAutoNum type="arabicPeriod" startAt="3"/>
            </a:pPr>
            <a:endParaRPr lang="fr-FR" dirty="0">
              <a:solidFill>
                <a:srgbClr val="2F4861"/>
              </a:solidFill>
            </a:endParaRPr>
          </a:p>
          <a:p>
            <a:pPr marL="914400" lvl="1" indent="-457200" algn="just">
              <a:spcBef>
                <a:spcPts val="0"/>
              </a:spcBef>
              <a:buAutoNum type="arabicPeriod" startAt="3"/>
            </a:pPr>
            <a:r>
              <a:rPr lang="fr-FR" dirty="0">
                <a:solidFill>
                  <a:srgbClr val="2F4861"/>
                </a:solidFill>
              </a:rPr>
              <a:t>Arts-</a:t>
            </a:r>
            <a:r>
              <a:rPr lang="fr-FR" dirty="0" err="1">
                <a:solidFill>
                  <a:srgbClr val="2F4861"/>
                </a:solidFill>
              </a:rPr>
              <a:t>based</a:t>
            </a:r>
            <a:r>
              <a:rPr lang="fr-FR" dirty="0">
                <a:solidFill>
                  <a:srgbClr val="2F4861"/>
                </a:solidFill>
              </a:rPr>
              <a:t> </a:t>
            </a:r>
            <a:r>
              <a:rPr lang="fr-FR" dirty="0" err="1">
                <a:solidFill>
                  <a:srgbClr val="2F4861"/>
                </a:solidFill>
              </a:rPr>
              <a:t>research</a:t>
            </a:r>
            <a:r>
              <a:rPr lang="fr-FR" dirty="0">
                <a:solidFill>
                  <a:srgbClr val="2F4861"/>
                </a:solidFill>
              </a:rPr>
              <a:t> for </a:t>
            </a:r>
            <a:r>
              <a:rPr lang="fr-FR" dirty="0" err="1">
                <a:solidFill>
                  <a:srgbClr val="2F4861"/>
                </a:solidFill>
              </a:rPr>
              <a:t>your</a:t>
            </a:r>
            <a:r>
              <a:rPr lang="fr-FR" dirty="0">
                <a:solidFill>
                  <a:srgbClr val="2F4861"/>
                </a:solidFill>
              </a:rPr>
              <a:t> PhD: in-group (</a:t>
            </a:r>
            <a:r>
              <a:rPr lang="fr-FR" dirty="0" err="1">
                <a:solidFill>
                  <a:srgbClr val="2F4861"/>
                </a:solidFill>
              </a:rPr>
              <a:t>creative</a:t>
            </a:r>
            <a:r>
              <a:rPr lang="fr-FR" dirty="0">
                <a:solidFill>
                  <a:srgbClr val="2F4861"/>
                </a:solidFill>
              </a:rPr>
              <a:t> !) discussions</a:t>
            </a:r>
          </a:p>
          <a:p>
            <a:pPr marL="1314450" lvl="2" indent="-457200" algn="just">
              <a:spcBef>
                <a:spcPts val="0"/>
              </a:spcBef>
            </a:pPr>
            <a:endParaRPr lang="fr-FR" sz="2800" dirty="0">
              <a:solidFill>
                <a:srgbClr val="2F4861"/>
              </a:solidFill>
            </a:endParaRPr>
          </a:p>
          <a:p>
            <a:pPr marL="1314450" lvl="2" indent="-457200" algn="just">
              <a:spcBef>
                <a:spcPts val="0"/>
              </a:spcBef>
            </a:pPr>
            <a:endParaRPr lang="fr-FR" sz="2800" dirty="0">
              <a:solidFill>
                <a:srgbClr val="2F4861"/>
              </a:solidFill>
            </a:endParaRPr>
          </a:p>
          <a:p>
            <a:pPr marL="1314450" lvl="2" indent="-457200" algn="just">
              <a:spcBef>
                <a:spcPts val="0"/>
              </a:spcBef>
            </a:pPr>
            <a:endParaRPr lang="fr-FR" sz="2800" dirty="0">
              <a:solidFill>
                <a:srgbClr val="2F4861"/>
              </a:solidFill>
            </a:endParaRPr>
          </a:p>
          <a:p>
            <a:pPr algn="ctr">
              <a:spcBef>
                <a:spcPts val="0"/>
              </a:spcBef>
              <a:buFont typeface="Times" charset="0"/>
              <a:buNone/>
            </a:pPr>
            <a:endParaRPr lang="fr-FR" sz="2800" i="1" dirty="0">
              <a:solidFill>
                <a:srgbClr val="2F4861"/>
              </a:solidFill>
              <a:cs typeface="ＭＳ Ｐゴシック" charset="0"/>
            </a:endParaRPr>
          </a:p>
          <a:p>
            <a:pPr>
              <a:spcBef>
                <a:spcPts val="0"/>
              </a:spcBef>
            </a:pPr>
            <a:endParaRPr lang="fr-FR" sz="2800" dirty="0">
              <a:solidFill>
                <a:srgbClr val="2F4861"/>
              </a:solidFill>
            </a:endParaRPr>
          </a:p>
        </p:txBody>
      </p:sp>
      <p:sp>
        <p:nvSpPr>
          <p:cNvPr id="4" name="Espace réservé du numéro de diapositive 3"/>
          <p:cNvSpPr>
            <a:spLocks noGrp="1"/>
          </p:cNvSpPr>
          <p:nvPr>
            <p:ph type="sldNum" sz="quarter" idx="10"/>
          </p:nvPr>
        </p:nvSpPr>
        <p:spPr/>
        <p:txBody>
          <a:bodyPr/>
          <a:lstStyle/>
          <a:p>
            <a:fld id="{4C5ED5B8-F27B-9F48-B22F-4CC8DD342BF9}" type="slidenum">
              <a:rPr lang="fr-FR" smtClean="0"/>
              <a:pPr/>
              <a:t>2</a:t>
            </a:fld>
            <a:endParaRPr lang="fr-FR" dirty="0"/>
          </a:p>
        </p:txBody>
      </p:sp>
    </p:spTree>
    <p:extLst>
      <p:ext uri="{BB962C8B-B14F-4D97-AF65-F5344CB8AC3E}">
        <p14:creationId xmlns:p14="http://schemas.microsoft.com/office/powerpoint/2010/main" val="7175198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13E71C-3D5B-D14C-B880-0B357139A83F}"/>
              </a:ext>
            </a:extLst>
          </p:cNvPr>
          <p:cNvSpPr>
            <a:spLocks noGrp="1"/>
          </p:cNvSpPr>
          <p:nvPr>
            <p:ph type="title"/>
          </p:nvPr>
        </p:nvSpPr>
        <p:spPr>
          <a:xfrm>
            <a:off x="-11667" y="5213350"/>
            <a:ext cx="9144000" cy="1143000"/>
          </a:xfrm>
        </p:spPr>
        <p:txBody>
          <a:bodyPr/>
          <a:lstStyle/>
          <a:p>
            <a:r>
              <a:rPr lang="fr-FR" sz="1800" dirty="0">
                <a:solidFill>
                  <a:srgbClr val="0070C0"/>
                </a:solidFill>
                <a:latin typeface="+mn-lt"/>
              </a:rPr>
              <a:t>Source, F. </a:t>
            </a:r>
            <a:r>
              <a:rPr lang="fr-FR" sz="1800" dirty="0" err="1">
                <a:solidFill>
                  <a:srgbClr val="0070C0"/>
                </a:solidFill>
                <a:latin typeface="+mn-lt"/>
              </a:rPr>
              <a:t>Lordon</a:t>
            </a:r>
            <a:r>
              <a:rPr lang="fr-FR" sz="1800" dirty="0">
                <a:solidFill>
                  <a:srgbClr val="0070C0"/>
                </a:solidFill>
                <a:latin typeface="+mn-lt"/>
              </a:rPr>
              <a:t> (2010), postface of </a:t>
            </a:r>
            <a:r>
              <a:rPr lang="fr-FR" sz="1800" dirty="0" err="1">
                <a:solidFill>
                  <a:srgbClr val="0070C0"/>
                </a:solidFill>
                <a:latin typeface="+mn-lt"/>
              </a:rPr>
              <a:t>his</a:t>
            </a:r>
            <a:r>
              <a:rPr lang="fr-FR" sz="1800" dirty="0">
                <a:solidFill>
                  <a:srgbClr val="0070C0"/>
                </a:solidFill>
                <a:latin typeface="+mn-lt"/>
              </a:rPr>
              <a:t> </a:t>
            </a:r>
            <a:r>
              <a:rPr lang="fr-FR" sz="1800" dirty="0" err="1">
                <a:solidFill>
                  <a:srgbClr val="0070C0"/>
                </a:solidFill>
                <a:latin typeface="+mn-lt"/>
              </a:rPr>
              <a:t>theater</a:t>
            </a:r>
            <a:r>
              <a:rPr lang="fr-FR" sz="1800" dirty="0">
                <a:solidFill>
                  <a:srgbClr val="0070C0"/>
                </a:solidFill>
                <a:latin typeface="+mn-lt"/>
              </a:rPr>
              <a:t> </a:t>
            </a:r>
            <a:r>
              <a:rPr lang="fr-FR" sz="1800" dirty="0" err="1">
                <a:solidFill>
                  <a:srgbClr val="0070C0"/>
                </a:solidFill>
                <a:latin typeface="+mn-lt"/>
              </a:rPr>
              <a:t>play</a:t>
            </a:r>
            <a:r>
              <a:rPr lang="fr-FR" sz="1800" dirty="0">
                <a:solidFill>
                  <a:srgbClr val="0070C0"/>
                </a:solidFill>
                <a:latin typeface="+mn-lt"/>
              </a:rPr>
              <a:t> </a:t>
            </a:r>
            <a:br>
              <a:rPr lang="fr-FR" sz="1800" dirty="0">
                <a:solidFill>
                  <a:srgbClr val="0070C0"/>
                </a:solidFill>
                <a:latin typeface="+mn-lt"/>
              </a:rPr>
            </a:br>
            <a:r>
              <a:rPr lang="fr-FR" sz="1600" dirty="0">
                <a:solidFill>
                  <a:srgbClr val="002060"/>
                </a:solidFill>
                <a:latin typeface="+mn-lt"/>
              </a:rPr>
              <a:t>(« D’un retournement à l’autre. Comédie sérieuse sur la crise financière de 2008 »)</a:t>
            </a:r>
          </a:p>
        </p:txBody>
      </p:sp>
      <p:sp>
        <p:nvSpPr>
          <p:cNvPr id="3" name="Espace réservé du contenu 2">
            <a:extLst>
              <a:ext uri="{FF2B5EF4-FFF2-40B4-BE49-F238E27FC236}">
                <a16:creationId xmlns:a16="http://schemas.microsoft.com/office/drawing/2014/main" id="{8EEEE169-9F4E-BD47-999E-4CF0852CAF05}"/>
              </a:ext>
            </a:extLst>
          </p:cNvPr>
          <p:cNvSpPr>
            <a:spLocks noGrp="1"/>
          </p:cNvSpPr>
          <p:nvPr>
            <p:ph idx="1"/>
          </p:nvPr>
        </p:nvSpPr>
        <p:spPr>
          <a:xfrm>
            <a:off x="439119" y="512421"/>
            <a:ext cx="8229600" cy="4525963"/>
          </a:xfrm>
        </p:spPr>
        <p:txBody>
          <a:bodyPr/>
          <a:lstStyle/>
          <a:p>
            <a:pPr marL="0" indent="0" algn="ctr">
              <a:buNone/>
            </a:pPr>
            <a:r>
              <a:rPr lang="fr-FR" sz="2000" dirty="0"/>
              <a:t>« </a:t>
            </a:r>
            <a:r>
              <a:rPr lang="fr-FR" sz="2000" i="1" dirty="0"/>
              <a:t>(…) les idées pures (…) n’ont jamais rien mené, sauf à être accompagnées, et soutenues, d’affects qui seuls peuvent les doter d’une force (…). C’est l’art qui dispose constitutivement de tous les moyens d’affecter, parce qu’il s’adresse aux corps, auxquels il propose immédiatement des affections : des images et des sons. On pourra analyser la crise financière sous toutes ses coutures, raffiner l'argument autant qu'on veut, démonter les systèmes, exposer les rouages, tout ça ne vaudra jamais une image bien choisie qui fait bouillir les sangs ou, comme le dit fort à propos une expression commune, qu'on prend en pleine gueule – la gueule : le corps. Il ne faut plus seulement dire la crise capitaliste, il faut la montrer, ou bien la faire entendre. (…) Contre les avantages inertiels de la domination, tous les moyens sont bons, tout est envisageable, cinéma, de fiction ou de documentaire, littérature, photo, BD, installations, tous les procédés sont à considérer pour monter des machines affectantes </a:t>
            </a:r>
            <a:r>
              <a:rPr lang="fr-FR" sz="2000" dirty="0"/>
              <a:t>». </a:t>
            </a:r>
          </a:p>
        </p:txBody>
      </p:sp>
      <p:sp>
        <p:nvSpPr>
          <p:cNvPr id="4" name="Espace réservé du numéro de diapositive 3">
            <a:extLst>
              <a:ext uri="{FF2B5EF4-FFF2-40B4-BE49-F238E27FC236}">
                <a16:creationId xmlns:a16="http://schemas.microsoft.com/office/drawing/2014/main" id="{AFFCB2FB-A9AA-6C4E-BFC2-E906EDEF9BFC}"/>
              </a:ext>
            </a:extLst>
          </p:cNvPr>
          <p:cNvSpPr>
            <a:spLocks noGrp="1"/>
          </p:cNvSpPr>
          <p:nvPr>
            <p:ph type="sldNum" sz="quarter" idx="10"/>
          </p:nvPr>
        </p:nvSpPr>
        <p:spPr/>
        <p:txBody>
          <a:bodyPr/>
          <a:lstStyle/>
          <a:p>
            <a:fld id="{4C5ED5B8-F27B-9F48-B22F-4CC8DD342BF9}" type="slidenum">
              <a:rPr lang="fr-FR" smtClean="0"/>
              <a:pPr/>
              <a:t>20</a:t>
            </a:fld>
            <a:endParaRPr lang="fr-FR" dirty="0"/>
          </a:p>
        </p:txBody>
      </p:sp>
      <p:sp>
        <p:nvSpPr>
          <p:cNvPr id="5" name="Espace réservé du pied de page 4">
            <a:extLst>
              <a:ext uri="{FF2B5EF4-FFF2-40B4-BE49-F238E27FC236}">
                <a16:creationId xmlns:a16="http://schemas.microsoft.com/office/drawing/2014/main" id="{3194117B-CDDA-A642-A47A-BA417F00DE09}"/>
              </a:ext>
            </a:extLst>
          </p:cNvPr>
          <p:cNvSpPr>
            <a:spLocks noGrp="1"/>
          </p:cNvSpPr>
          <p:nvPr>
            <p:ph type="ftr" sz="quarter" idx="11"/>
          </p:nvPr>
        </p:nvSpPr>
        <p:spPr/>
        <p:txBody>
          <a:bodyPr/>
          <a:lstStyle/>
          <a:p>
            <a:pPr>
              <a:defRPr/>
            </a:pPr>
            <a:endParaRPr lang="fr-FR" dirty="0"/>
          </a:p>
        </p:txBody>
      </p:sp>
    </p:spTree>
    <p:extLst>
      <p:ext uri="{BB962C8B-B14F-4D97-AF65-F5344CB8AC3E}">
        <p14:creationId xmlns:p14="http://schemas.microsoft.com/office/powerpoint/2010/main" val="2216237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FFCB2FB-A9AA-6C4E-BFC2-E906EDEF9BFC}"/>
              </a:ext>
            </a:extLst>
          </p:cNvPr>
          <p:cNvSpPr>
            <a:spLocks noGrp="1"/>
          </p:cNvSpPr>
          <p:nvPr>
            <p:ph type="sldNum" sz="quarter" idx="10"/>
          </p:nvPr>
        </p:nvSpPr>
        <p:spPr/>
        <p:txBody>
          <a:bodyPr/>
          <a:lstStyle/>
          <a:p>
            <a:fld id="{4C5ED5B8-F27B-9F48-B22F-4CC8DD342BF9}" type="slidenum">
              <a:rPr lang="fr-FR" smtClean="0"/>
              <a:pPr/>
              <a:t>21</a:t>
            </a:fld>
            <a:endParaRPr lang="fr-FR" dirty="0"/>
          </a:p>
        </p:txBody>
      </p:sp>
      <p:sp>
        <p:nvSpPr>
          <p:cNvPr id="5" name="Espace réservé du pied de page 4">
            <a:extLst>
              <a:ext uri="{FF2B5EF4-FFF2-40B4-BE49-F238E27FC236}">
                <a16:creationId xmlns:a16="http://schemas.microsoft.com/office/drawing/2014/main" id="{3194117B-CDDA-A642-A47A-BA417F00DE09}"/>
              </a:ext>
            </a:extLst>
          </p:cNvPr>
          <p:cNvSpPr>
            <a:spLocks noGrp="1"/>
          </p:cNvSpPr>
          <p:nvPr>
            <p:ph type="ftr" sz="quarter" idx="11"/>
          </p:nvPr>
        </p:nvSpPr>
        <p:spPr/>
        <p:txBody>
          <a:bodyPr/>
          <a:lstStyle/>
          <a:p>
            <a:pPr>
              <a:defRPr/>
            </a:pPr>
            <a:endParaRPr lang="fr-FR" dirty="0"/>
          </a:p>
        </p:txBody>
      </p:sp>
      <p:sp>
        <p:nvSpPr>
          <p:cNvPr id="9" name="Titre 8">
            <a:extLst>
              <a:ext uri="{FF2B5EF4-FFF2-40B4-BE49-F238E27FC236}">
                <a16:creationId xmlns:a16="http://schemas.microsoft.com/office/drawing/2014/main" id="{82053C09-20B0-F04C-2C2C-54D34766A969}"/>
              </a:ext>
            </a:extLst>
          </p:cNvPr>
          <p:cNvSpPr>
            <a:spLocks noGrp="1"/>
          </p:cNvSpPr>
          <p:nvPr>
            <p:ph type="title"/>
          </p:nvPr>
        </p:nvSpPr>
        <p:spPr>
          <a:xfrm>
            <a:off x="457200" y="0"/>
            <a:ext cx="8229600" cy="1143000"/>
          </a:xfrm>
        </p:spPr>
        <p:txBody>
          <a:bodyPr/>
          <a:lstStyle/>
          <a:p>
            <a:r>
              <a:rPr lang="fr-FR" sz="3600" dirty="0"/>
              <a:t>La mise en récit/fiction de sa thèse</a:t>
            </a:r>
          </a:p>
        </p:txBody>
      </p:sp>
      <p:sp>
        <p:nvSpPr>
          <p:cNvPr id="11" name="ZoneTexte 10">
            <a:extLst>
              <a:ext uri="{FF2B5EF4-FFF2-40B4-BE49-F238E27FC236}">
                <a16:creationId xmlns:a16="http://schemas.microsoft.com/office/drawing/2014/main" id="{8D5F58F9-4DEB-5E01-8F1A-A570AF4F0531}"/>
              </a:ext>
            </a:extLst>
          </p:cNvPr>
          <p:cNvSpPr txBox="1"/>
          <p:nvPr/>
        </p:nvSpPr>
        <p:spPr>
          <a:xfrm>
            <a:off x="457200" y="1069725"/>
            <a:ext cx="8647908" cy="5277727"/>
          </a:xfrm>
          <a:prstGeom prst="rect">
            <a:avLst/>
          </a:prstGeom>
          <a:noFill/>
        </p:spPr>
        <p:txBody>
          <a:bodyPr wrap="square">
            <a:spAutoFit/>
          </a:bodyPr>
          <a:lstStyle/>
          <a:p>
            <a:pPr>
              <a:lnSpc>
                <a:spcPct val="107000"/>
              </a:lnSpc>
              <a:spcBef>
                <a:spcPts val="600"/>
              </a:spcBef>
              <a:spcAft>
                <a:spcPts val="600"/>
              </a:spcAft>
            </a:pPr>
            <a:r>
              <a:rPr lang="fr-FR" sz="2000" dirty="0">
                <a:latin typeface="Calibri" panose="020F0502020204030204" pitchFamily="34" charset="0"/>
                <a:ea typeface="Calibri" panose="020F0502020204030204" pitchFamily="34" charset="0"/>
                <a:cs typeface="Times New Roman" panose="02020603050405020304" pitchFamily="18" charset="0"/>
              </a:rPr>
              <a:t>• Ecriture n</a:t>
            </a:r>
            <a:r>
              <a:rPr lang="fr-FR" sz="2000" dirty="0">
                <a:effectLst/>
                <a:latin typeface="Calibri" panose="020F0502020204030204" pitchFamily="34" charset="0"/>
                <a:ea typeface="Calibri" panose="020F0502020204030204" pitchFamily="34" charset="0"/>
                <a:cs typeface="Times New Roman" panose="02020603050405020304" pitchFamily="18" charset="0"/>
              </a:rPr>
              <a:t>arrative vs. écriture académique / fiction vs. science ?</a:t>
            </a:r>
          </a:p>
          <a:p>
            <a:pPr>
              <a:lnSpc>
                <a:spcPct val="107000"/>
              </a:lnSpc>
              <a:spcBef>
                <a:spcPts val="600"/>
              </a:spcBef>
              <a:spcAft>
                <a:spcPts val="600"/>
              </a:spcAft>
            </a:pPr>
            <a:r>
              <a:rPr lang="fr-FR" sz="2000" dirty="0">
                <a:latin typeface="Calibri" panose="020F0502020204030204" pitchFamily="34" charset="0"/>
                <a:ea typeface="Calibri" panose="020F0502020204030204" pitchFamily="34" charset="0"/>
                <a:cs typeface="Times New Roman" panose="02020603050405020304" pitchFamily="18" charset="0"/>
              </a:rPr>
              <a:t>• M</a:t>
            </a:r>
            <a:r>
              <a:rPr lang="fr-FR" sz="2000" dirty="0">
                <a:effectLst/>
                <a:latin typeface="Calibri" panose="020F0502020204030204" pitchFamily="34" charset="0"/>
                <a:ea typeface="Calibri" panose="020F0502020204030204" pitchFamily="34" charset="0"/>
                <a:cs typeface="Times New Roman" panose="02020603050405020304" pitchFamily="18" charset="0"/>
              </a:rPr>
              <a:t>ise en récit pour convaincre, pour expliquer, pour sensibiliser, pour diffuser…</a:t>
            </a:r>
          </a:p>
          <a:p>
            <a:pPr>
              <a:lnSpc>
                <a:spcPct val="107000"/>
              </a:lnSpc>
              <a:spcBef>
                <a:spcPts val="600"/>
              </a:spcBef>
              <a:spcAft>
                <a:spcPts val="600"/>
              </a:spcAft>
            </a:pPr>
            <a:r>
              <a:rPr lang="fr-FR" sz="2000" dirty="0"/>
              <a:t>…mais aussi pour se </a:t>
            </a:r>
            <a:r>
              <a:rPr lang="fr-FR" sz="2000" dirty="0">
                <a:effectLst/>
                <a:latin typeface="Calibri" panose="020F0502020204030204" pitchFamily="34" charset="0"/>
                <a:ea typeface="Calibri" panose="020F0502020204030204" pitchFamily="34" charset="0"/>
                <a:cs typeface="Times New Roman" panose="02020603050405020304" pitchFamily="18" charset="0"/>
              </a:rPr>
              <a:t>questionner, clarifier, regarder sa thèse autrement, mieux la comprendre ou se l’approprier </a:t>
            </a:r>
          </a:p>
          <a:p>
            <a:pPr>
              <a:lnSpc>
                <a:spcPct val="107000"/>
              </a:lnSpc>
              <a:spcBef>
                <a:spcPts val="600"/>
              </a:spcBef>
              <a:spcAft>
                <a:spcPts val="60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 Prendre conscience de son rapport à la thèse, à l’objet de recherche</a:t>
            </a:r>
          </a:p>
          <a:p>
            <a:pPr algn="ctr">
              <a:lnSpc>
                <a:spcPct val="107000"/>
              </a:lnSpc>
              <a:spcBef>
                <a:spcPts val="600"/>
              </a:spcBef>
              <a:spcAft>
                <a:spcPts val="600"/>
              </a:spcAft>
            </a:pPr>
            <a:r>
              <a:rPr lang="fr-FR"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REFLEXIVITE</a:t>
            </a:r>
            <a:endParaRPr lang="fr-FR" sz="2400" b="1" dirty="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fr-FR" sz="2000" dirty="0">
                <a:latin typeface="Calibri" panose="020F0502020204030204" pitchFamily="34" charset="0"/>
                <a:ea typeface="Calibri" panose="020F0502020204030204" pitchFamily="34" charset="0"/>
                <a:cs typeface="Times New Roman" panose="02020603050405020304" pitchFamily="18" charset="0"/>
              </a:rPr>
              <a:t>• Construire </a:t>
            </a:r>
            <a:r>
              <a:rPr lang="fr-FR" sz="2000" dirty="0">
                <a:effectLst/>
                <a:latin typeface="Calibri" panose="020F0502020204030204" pitchFamily="34" charset="0"/>
                <a:ea typeface="Calibri" panose="020F0502020204030204" pitchFamily="34" charset="0"/>
                <a:cs typeface="Times New Roman" panose="02020603050405020304" pitchFamily="18" charset="0"/>
              </a:rPr>
              <a:t>les différentes histoires qui sont derrière la thèse et le fil narratif principal </a:t>
            </a:r>
          </a:p>
          <a:p>
            <a:pPr>
              <a:lnSpc>
                <a:spcPct val="107000"/>
              </a:lnSpc>
              <a:spcBef>
                <a:spcPts val="600"/>
              </a:spcBef>
              <a:spcAft>
                <a:spcPts val="600"/>
              </a:spcAft>
            </a:pPr>
            <a:r>
              <a:rPr lang="fr-FR" sz="2000" dirty="0">
                <a:effectLst/>
                <a:latin typeface="Calibri" panose="020F0502020204030204" pitchFamily="34" charset="0"/>
                <a:ea typeface="Calibri" panose="020F0502020204030204" pitchFamily="34" charset="0"/>
                <a:cs typeface="Times New Roman" panose="02020603050405020304" pitchFamily="18" charset="0"/>
              </a:rPr>
              <a:t>• Mobiliser des ressources rhétoriques, en prendre conscience et les réutiliser</a:t>
            </a:r>
          </a:p>
          <a:p>
            <a:pPr algn="ctr">
              <a:lnSpc>
                <a:spcPct val="107000"/>
              </a:lnSpc>
              <a:spcBef>
                <a:spcPts val="600"/>
              </a:spcBef>
              <a:spcAft>
                <a:spcPts val="600"/>
              </a:spcAft>
            </a:pPr>
            <a:r>
              <a:rPr lang="fr-FR" sz="24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PREPARATION A L’ECRITURE</a:t>
            </a:r>
          </a:p>
          <a:p>
            <a:pPr>
              <a:lnSpc>
                <a:spcPct val="200000"/>
              </a:lnSpc>
              <a:spcBef>
                <a:spcPts val="600"/>
              </a:spcBef>
              <a:spcAft>
                <a:spcPts val="600"/>
              </a:spcAft>
            </a:pPr>
            <a:r>
              <a:rPr lang="fr-FR" sz="2000" i="1" dirty="0">
                <a:latin typeface="Calibri" panose="020F0502020204030204" pitchFamily="34" charset="0"/>
                <a:ea typeface="Calibri" panose="020F0502020204030204" pitchFamily="34" charset="0"/>
                <a:cs typeface="Times New Roman" panose="02020603050405020304" pitchFamily="18" charset="0"/>
              </a:rPr>
              <a:t>Exemple: </a:t>
            </a:r>
            <a:r>
              <a:rPr lang="fr-FR" sz="1600" i="1" dirty="0">
                <a:solidFill>
                  <a:srgbClr val="0070C0"/>
                </a:solidFill>
              </a:rPr>
              <a:t>https://</a:t>
            </a:r>
            <a:r>
              <a:rPr lang="fr-FR" sz="1600" i="1" dirty="0" err="1">
                <a:solidFill>
                  <a:srgbClr val="0070C0"/>
                </a:solidFill>
              </a:rPr>
              <a:t>drive.google.com</a:t>
            </a:r>
            <a:r>
              <a:rPr lang="fr-FR" sz="1600" i="1" dirty="0">
                <a:solidFill>
                  <a:srgbClr val="0070C0"/>
                </a:solidFill>
              </a:rPr>
              <a:t>/drive/folders/1fdNSfYgUaFah1zxAPd1CLI6hYyneQSxT</a:t>
            </a:r>
          </a:p>
        </p:txBody>
      </p:sp>
    </p:spTree>
    <p:extLst>
      <p:ext uri="{BB962C8B-B14F-4D97-AF65-F5344CB8AC3E}">
        <p14:creationId xmlns:p14="http://schemas.microsoft.com/office/powerpoint/2010/main" val="16498578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FFCB2FB-A9AA-6C4E-BFC2-E906EDEF9BFC}"/>
              </a:ext>
            </a:extLst>
          </p:cNvPr>
          <p:cNvSpPr>
            <a:spLocks noGrp="1"/>
          </p:cNvSpPr>
          <p:nvPr>
            <p:ph type="sldNum" sz="quarter" idx="10"/>
          </p:nvPr>
        </p:nvSpPr>
        <p:spPr/>
        <p:txBody>
          <a:bodyPr/>
          <a:lstStyle/>
          <a:p>
            <a:fld id="{4C5ED5B8-F27B-9F48-B22F-4CC8DD342BF9}" type="slidenum">
              <a:rPr lang="fr-FR" smtClean="0"/>
              <a:pPr/>
              <a:t>22</a:t>
            </a:fld>
            <a:endParaRPr lang="fr-FR" dirty="0"/>
          </a:p>
        </p:txBody>
      </p:sp>
      <p:sp>
        <p:nvSpPr>
          <p:cNvPr id="5" name="Espace réservé du pied de page 4">
            <a:extLst>
              <a:ext uri="{FF2B5EF4-FFF2-40B4-BE49-F238E27FC236}">
                <a16:creationId xmlns:a16="http://schemas.microsoft.com/office/drawing/2014/main" id="{3194117B-CDDA-A642-A47A-BA417F00DE09}"/>
              </a:ext>
            </a:extLst>
          </p:cNvPr>
          <p:cNvSpPr>
            <a:spLocks noGrp="1"/>
          </p:cNvSpPr>
          <p:nvPr>
            <p:ph type="ftr" sz="quarter" idx="11"/>
          </p:nvPr>
        </p:nvSpPr>
        <p:spPr/>
        <p:txBody>
          <a:bodyPr/>
          <a:lstStyle/>
          <a:p>
            <a:pPr>
              <a:defRPr/>
            </a:pPr>
            <a:endParaRPr lang="fr-FR" dirty="0"/>
          </a:p>
        </p:txBody>
      </p:sp>
      <p:pic>
        <p:nvPicPr>
          <p:cNvPr id="10" name="Image 9">
            <a:extLst>
              <a:ext uri="{FF2B5EF4-FFF2-40B4-BE49-F238E27FC236}">
                <a16:creationId xmlns:a16="http://schemas.microsoft.com/office/drawing/2014/main" id="{92CFAA16-73C3-0853-7D89-D6FA9E50E010}"/>
              </a:ext>
            </a:extLst>
          </p:cNvPr>
          <p:cNvPicPr>
            <a:picLocks noChangeAspect="1"/>
          </p:cNvPicPr>
          <p:nvPr/>
        </p:nvPicPr>
        <p:blipFill>
          <a:blip r:embed="rId2"/>
          <a:stretch>
            <a:fillRect/>
          </a:stretch>
        </p:blipFill>
        <p:spPr>
          <a:xfrm>
            <a:off x="2189349" y="0"/>
            <a:ext cx="4758915" cy="6848810"/>
          </a:xfrm>
          <a:prstGeom prst="rect">
            <a:avLst/>
          </a:prstGeom>
        </p:spPr>
      </p:pic>
    </p:spTree>
    <p:extLst>
      <p:ext uri="{BB962C8B-B14F-4D97-AF65-F5344CB8AC3E}">
        <p14:creationId xmlns:p14="http://schemas.microsoft.com/office/powerpoint/2010/main" val="9533462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FFCB2FB-A9AA-6C4E-BFC2-E906EDEF9BFC}"/>
              </a:ext>
            </a:extLst>
          </p:cNvPr>
          <p:cNvSpPr>
            <a:spLocks noGrp="1"/>
          </p:cNvSpPr>
          <p:nvPr>
            <p:ph type="sldNum" sz="quarter" idx="10"/>
          </p:nvPr>
        </p:nvSpPr>
        <p:spPr/>
        <p:txBody>
          <a:bodyPr/>
          <a:lstStyle/>
          <a:p>
            <a:fld id="{4C5ED5B8-F27B-9F48-B22F-4CC8DD342BF9}" type="slidenum">
              <a:rPr lang="fr-FR" smtClean="0"/>
              <a:pPr/>
              <a:t>23</a:t>
            </a:fld>
            <a:endParaRPr lang="fr-FR" dirty="0"/>
          </a:p>
        </p:txBody>
      </p:sp>
      <p:sp>
        <p:nvSpPr>
          <p:cNvPr id="5" name="Espace réservé du pied de page 4">
            <a:extLst>
              <a:ext uri="{FF2B5EF4-FFF2-40B4-BE49-F238E27FC236}">
                <a16:creationId xmlns:a16="http://schemas.microsoft.com/office/drawing/2014/main" id="{3194117B-CDDA-A642-A47A-BA417F00DE09}"/>
              </a:ext>
            </a:extLst>
          </p:cNvPr>
          <p:cNvSpPr>
            <a:spLocks noGrp="1"/>
          </p:cNvSpPr>
          <p:nvPr>
            <p:ph type="ftr" sz="quarter" idx="11"/>
          </p:nvPr>
        </p:nvSpPr>
        <p:spPr/>
        <p:txBody>
          <a:bodyPr/>
          <a:lstStyle/>
          <a:p>
            <a:pPr>
              <a:defRPr/>
            </a:pPr>
            <a:endParaRPr lang="fr-FR" dirty="0"/>
          </a:p>
        </p:txBody>
      </p:sp>
      <p:pic>
        <p:nvPicPr>
          <p:cNvPr id="2" name="Image 1">
            <a:extLst>
              <a:ext uri="{FF2B5EF4-FFF2-40B4-BE49-F238E27FC236}">
                <a16:creationId xmlns:a16="http://schemas.microsoft.com/office/drawing/2014/main" id="{6A9E0122-B075-18B5-E9C0-C6E067BCB4E1}"/>
              </a:ext>
            </a:extLst>
          </p:cNvPr>
          <p:cNvPicPr>
            <a:picLocks noChangeAspect="1"/>
          </p:cNvPicPr>
          <p:nvPr/>
        </p:nvPicPr>
        <p:blipFill>
          <a:blip r:embed="rId2"/>
          <a:stretch>
            <a:fillRect/>
          </a:stretch>
        </p:blipFill>
        <p:spPr>
          <a:xfrm>
            <a:off x="1043608" y="548680"/>
            <a:ext cx="7488832" cy="4828326"/>
          </a:xfrm>
          <a:prstGeom prst="rect">
            <a:avLst/>
          </a:prstGeom>
        </p:spPr>
      </p:pic>
      <p:sp>
        <p:nvSpPr>
          <p:cNvPr id="3" name="Titre 1">
            <a:extLst>
              <a:ext uri="{FF2B5EF4-FFF2-40B4-BE49-F238E27FC236}">
                <a16:creationId xmlns:a16="http://schemas.microsoft.com/office/drawing/2014/main" id="{9A6E031C-AD5A-9D6C-5769-0AB96BEA9361}"/>
              </a:ext>
            </a:extLst>
          </p:cNvPr>
          <p:cNvSpPr>
            <a:spLocks noGrp="1"/>
          </p:cNvSpPr>
          <p:nvPr>
            <p:ph type="title"/>
          </p:nvPr>
        </p:nvSpPr>
        <p:spPr>
          <a:xfrm>
            <a:off x="194265" y="5518526"/>
            <a:ext cx="8755470" cy="1020386"/>
          </a:xfrm>
        </p:spPr>
        <p:txBody>
          <a:bodyPr/>
          <a:lstStyle/>
          <a:p>
            <a:r>
              <a:rPr lang="fr-FR" sz="1600" dirty="0">
                <a:solidFill>
                  <a:srgbClr val="0070C0"/>
                </a:solidFill>
                <a:latin typeface="+mn-lt"/>
              </a:rPr>
              <a:t>Source : E. de </a:t>
            </a:r>
            <a:r>
              <a:rPr lang="fr-FR" sz="1600" dirty="0" err="1">
                <a:solidFill>
                  <a:srgbClr val="0070C0"/>
                </a:solidFill>
                <a:latin typeface="+mn-lt"/>
              </a:rPr>
              <a:t>Lamballerie</a:t>
            </a:r>
            <a:r>
              <a:rPr lang="fr-FR" sz="1600" dirty="0">
                <a:solidFill>
                  <a:srgbClr val="0070C0"/>
                </a:solidFill>
                <a:latin typeface="+mn-lt"/>
              </a:rPr>
              <a:t> (2021), travail de mise en récit de la thèse / séminaire CEFAG</a:t>
            </a:r>
            <a:br>
              <a:rPr lang="fr-FR" sz="1600" dirty="0">
                <a:solidFill>
                  <a:srgbClr val="0070C0"/>
                </a:solidFill>
                <a:latin typeface="+mn-lt"/>
              </a:rPr>
            </a:br>
            <a:endParaRPr lang="fr-FR" sz="1400" dirty="0">
              <a:solidFill>
                <a:srgbClr val="002060"/>
              </a:solidFill>
              <a:latin typeface="+mn-lt"/>
            </a:endParaRPr>
          </a:p>
        </p:txBody>
      </p:sp>
    </p:spTree>
    <p:extLst>
      <p:ext uri="{BB962C8B-B14F-4D97-AF65-F5344CB8AC3E}">
        <p14:creationId xmlns:p14="http://schemas.microsoft.com/office/powerpoint/2010/main" val="41238849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B5969BC-D4AA-4FD5-29F7-8A787D21AB15}"/>
              </a:ext>
            </a:extLst>
          </p:cNvPr>
          <p:cNvPicPr>
            <a:picLocks noChangeAspect="1"/>
          </p:cNvPicPr>
          <p:nvPr/>
        </p:nvPicPr>
        <p:blipFill>
          <a:blip r:embed="rId2"/>
          <a:stretch>
            <a:fillRect/>
          </a:stretch>
        </p:blipFill>
        <p:spPr>
          <a:xfrm>
            <a:off x="531842" y="116632"/>
            <a:ext cx="8612158" cy="5616624"/>
          </a:xfrm>
          <a:prstGeom prst="rect">
            <a:avLst/>
          </a:prstGeom>
        </p:spPr>
      </p:pic>
      <p:sp>
        <p:nvSpPr>
          <p:cNvPr id="7" name="Titre 1">
            <a:extLst>
              <a:ext uri="{FF2B5EF4-FFF2-40B4-BE49-F238E27FC236}">
                <a16:creationId xmlns:a16="http://schemas.microsoft.com/office/drawing/2014/main" id="{A733FE91-814C-6EC0-6798-BB4811BFF5D1}"/>
              </a:ext>
            </a:extLst>
          </p:cNvPr>
          <p:cNvSpPr>
            <a:spLocks noGrp="1"/>
          </p:cNvSpPr>
          <p:nvPr>
            <p:ph type="title"/>
          </p:nvPr>
        </p:nvSpPr>
        <p:spPr>
          <a:xfrm>
            <a:off x="194265" y="5837614"/>
            <a:ext cx="8755470" cy="1020386"/>
          </a:xfrm>
        </p:spPr>
        <p:txBody>
          <a:bodyPr/>
          <a:lstStyle/>
          <a:p>
            <a:r>
              <a:rPr lang="fr-FR" sz="1800" dirty="0">
                <a:solidFill>
                  <a:srgbClr val="0070C0"/>
                </a:solidFill>
                <a:latin typeface="+mn-lt"/>
              </a:rPr>
              <a:t>Source : M. </a:t>
            </a:r>
            <a:r>
              <a:rPr lang="fr-FR" sz="1800" dirty="0" err="1">
                <a:solidFill>
                  <a:srgbClr val="0070C0"/>
                </a:solidFill>
                <a:latin typeface="+mn-lt"/>
              </a:rPr>
              <a:t>Valès</a:t>
            </a:r>
            <a:r>
              <a:rPr lang="fr-FR" sz="1800" dirty="0">
                <a:solidFill>
                  <a:srgbClr val="0070C0"/>
                </a:solidFill>
                <a:latin typeface="+mn-lt"/>
              </a:rPr>
              <a:t> (2019), travail de mise en récit de la thèse / séminaire CEFAG</a:t>
            </a:r>
            <a:br>
              <a:rPr lang="fr-FR" sz="1800" dirty="0">
                <a:solidFill>
                  <a:srgbClr val="0070C0"/>
                </a:solidFill>
                <a:latin typeface="+mn-lt"/>
              </a:rPr>
            </a:br>
            <a:endParaRPr lang="fr-FR" sz="1600" dirty="0">
              <a:solidFill>
                <a:srgbClr val="002060"/>
              </a:solidFill>
              <a:latin typeface="+mn-lt"/>
            </a:endParaRPr>
          </a:p>
        </p:txBody>
      </p:sp>
    </p:spTree>
    <p:extLst>
      <p:ext uri="{BB962C8B-B14F-4D97-AF65-F5344CB8AC3E}">
        <p14:creationId xmlns:p14="http://schemas.microsoft.com/office/powerpoint/2010/main" val="6899193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294EE71-CDAA-7DCE-7EC5-67088C466346}"/>
              </a:ext>
            </a:extLst>
          </p:cNvPr>
          <p:cNvSpPr>
            <a:spLocks noGrp="1"/>
          </p:cNvSpPr>
          <p:nvPr>
            <p:ph type="sldNum" sz="quarter" idx="10"/>
          </p:nvPr>
        </p:nvSpPr>
        <p:spPr/>
        <p:txBody>
          <a:bodyPr/>
          <a:lstStyle/>
          <a:p>
            <a:fld id="{4C5ED5B8-F27B-9F48-B22F-4CC8DD342BF9}" type="slidenum">
              <a:rPr lang="fr-FR" smtClean="0"/>
              <a:pPr/>
              <a:t>25</a:t>
            </a:fld>
            <a:endParaRPr lang="fr-FR" dirty="0"/>
          </a:p>
        </p:txBody>
      </p:sp>
      <p:sp>
        <p:nvSpPr>
          <p:cNvPr id="5" name="Espace réservé du pied de page 4">
            <a:extLst>
              <a:ext uri="{FF2B5EF4-FFF2-40B4-BE49-F238E27FC236}">
                <a16:creationId xmlns:a16="http://schemas.microsoft.com/office/drawing/2014/main" id="{41476CAD-E63A-D11C-81F7-640C758C6878}"/>
              </a:ext>
            </a:extLst>
          </p:cNvPr>
          <p:cNvSpPr>
            <a:spLocks noGrp="1"/>
          </p:cNvSpPr>
          <p:nvPr>
            <p:ph type="ftr" sz="quarter" idx="11"/>
          </p:nvPr>
        </p:nvSpPr>
        <p:spPr/>
        <p:txBody>
          <a:bodyPr/>
          <a:lstStyle/>
          <a:p>
            <a:pPr>
              <a:defRPr/>
            </a:pPr>
            <a:endParaRPr lang="fr-FR" dirty="0"/>
          </a:p>
        </p:txBody>
      </p:sp>
      <p:pic>
        <p:nvPicPr>
          <p:cNvPr id="6" name="Image 5">
            <a:extLst>
              <a:ext uri="{FF2B5EF4-FFF2-40B4-BE49-F238E27FC236}">
                <a16:creationId xmlns:a16="http://schemas.microsoft.com/office/drawing/2014/main" id="{A0CBEE75-46D5-8F0C-AD97-D2818DB84A89}"/>
              </a:ext>
            </a:extLst>
          </p:cNvPr>
          <p:cNvPicPr>
            <a:picLocks noChangeAspect="1"/>
          </p:cNvPicPr>
          <p:nvPr/>
        </p:nvPicPr>
        <p:blipFill>
          <a:blip r:embed="rId2"/>
          <a:stretch>
            <a:fillRect/>
          </a:stretch>
        </p:blipFill>
        <p:spPr>
          <a:xfrm>
            <a:off x="685800" y="405259"/>
            <a:ext cx="7772400" cy="6047481"/>
          </a:xfrm>
          <a:prstGeom prst="rect">
            <a:avLst/>
          </a:prstGeom>
        </p:spPr>
      </p:pic>
    </p:spTree>
    <p:extLst>
      <p:ext uri="{BB962C8B-B14F-4D97-AF65-F5344CB8AC3E}">
        <p14:creationId xmlns:p14="http://schemas.microsoft.com/office/powerpoint/2010/main" val="19177641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EACF7719-849B-884E-77E9-86679F50890B}"/>
              </a:ext>
            </a:extLst>
          </p:cNvPr>
          <p:cNvSpPr>
            <a:spLocks noGrp="1"/>
          </p:cNvSpPr>
          <p:nvPr>
            <p:ph type="sldNum" sz="quarter" idx="10"/>
          </p:nvPr>
        </p:nvSpPr>
        <p:spPr/>
        <p:txBody>
          <a:bodyPr/>
          <a:lstStyle/>
          <a:p>
            <a:fld id="{4C5ED5B8-F27B-9F48-B22F-4CC8DD342BF9}" type="slidenum">
              <a:rPr lang="fr-FR" smtClean="0"/>
              <a:pPr/>
              <a:t>26</a:t>
            </a:fld>
            <a:endParaRPr lang="fr-FR" dirty="0"/>
          </a:p>
        </p:txBody>
      </p:sp>
      <p:sp>
        <p:nvSpPr>
          <p:cNvPr id="7" name="ZoneTexte 6">
            <a:extLst>
              <a:ext uri="{FF2B5EF4-FFF2-40B4-BE49-F238E27FC236}">
                <a16:creationId xmlns:a16="http://schemas.microsoft.com/office/drawing/2014/main" id="{33F30375-24CC-E8BE-FB3F-9F72CF7C8730}"/>
              </a:ext>
            </a:extLst>
          </p:cNvPr>
          <p:cNvSpPr txBox="1"/>
          <p:nvPr/>
        </p:nvSpPr>
        <p:spPr>
          <a:xfrm>
            <a:off x="171681" y="387553"/>
            <a:ext cx="8811852" cy="5322739"/>
          </a:xfrm>
          <a:prstGeom prst="rect">
            <a:avLst/>
          </a:prstGeom>
          <a:noFill/>
        </p:spPr>
        <p:txBody>
          <a:bodyPr wrap="square">
            <a:spAutoFit/>
          </a:bodyPr>
          <a:lstStyle/>
          <a:p>
            <a:pPr algn="ctr">
              <a:lnSpc>
                <a:spcPct val="107000"/>
              </a:lnSpc>
              <a:spcAft>
                <a:spcPts val="800"/>
              </a:spcAft>
            </a:pPr>
            <a:r>
              <a:rPr lang="fr-FR" b="1" i="1" dirty="0">
                <a:effectLst/>
                <a:latin typeface="Calibri" panose="020F0502020204030204" pitchFamily="34" charset="0"/>
                <a:ea typeface="Calibri" panose="020F0502020204030204" pitchFamily="34" charset="0"/>
                <a:cs typeface="Times New Roman" panose="02020603050405020304" pitchFamily="18" charset="0"/>
              </a:rPr>
              <a:t>Zoé, la télé</a:t>
            </a:r>
            <a:endParaRPr lang="fr-FR" sz="2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C’est l’histoire d’une télévision, surnommée Zoé. En un bel après-midi de juin 1999, Kevin et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Kévina</a:t>
            </a:r>
            <a:r>
              <a:rPr lang="fr-FR" sz="1200" dirty="0">
                <a:effectLst/>
                <a:latin typeface="Calibri" panose="020F0502020204030204" pitchFamily="34" charset="0"/>
                <a:ea typeface="Calibri" panose="020F0502020204030204" pitchFamily="34" charset="0"/>
                <a:cs typeface="Times New Roman" panose="02020603050405020304" pitchFamily="18" charset="0"/>
              </a:rPr>
              <a:t>, un couple d’une trentaine d’années, vinrent la déloger de son rayon Carrefour pour l’emporter chez eux. Zoé connut alors des années de gloire. Elle faisait tous les soirs le bonheur de Kévin et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Kévina</a:t>
            </a:r>
            <a:r>
              <a:rPr lang="fr-FR" sz="1200" dirty="0">
                <a:effectLst/>
                <a:latin typeface="Calibri" panose="020F0502020204030204" pitchFamily="34" charset="0"/>
                <a:ea typeface="Calibri" panose="020F0502020204030204" pitchFamily="34" charset="0"/>
                <a:cs typeface="Times New Roman" panose="02020603050405020304" pitchFamily="18" charset="0"/>
              </a:rPr>
              <a:t>, les réunissant sur le canapé, tous deux enlacés sous une pile de couvertures, une tasse de tisane à la main. Zoé ne cessait de nourrir la vie de ce couple, à base de comédies romantiques le soir, de feuilletons en début d’après-midi le week-end, de journaux télévisés à leur retour du travail, d’émissions intellectuelles qu’ils écoutaient d’une oreille distraite tout en faisant des projets d’avenir, ou encore de matchs de foot passionnés qui faisaient vibrer Kévin. Elle suscitait leurs rires, mais aussi leurs larmes, leurs peurs et stupéfactions. Et voici que, tour à tour, Zoé vit une troisième, puis une quatrième, et enfin une cinquième tête prendre place face à elle sur le canapé. Elle travailla alors dur pour régaler ces petites têtes blondes de dessins animés et de films pour enfants.</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fr-FR" sz="1200" dirty="0">
                <a:effectLst/>
                <a:latin typeface="Calibri" panose="020F0502020204030204" pitchFamily="34" charset="0"/>
                <a:ea typeface="Calibri" panose="020F0502020204030204" pitchFamily="34" charset="0"/>
                <a:cs typeface="Times New Roman" panose="02020603050405020304" pitchFamily="18" charset="0"/>
              </a:rPr>
              <a:t>(…) Mais ces belles années prirent fin pour Zoé. Elle eut d’abord quelques frayeurs quant à son rôle central dans la famille lorsqu’apparut une boîte noire, placée à proximité d’elle, dans laquelle les membres de la famille mettaient parfois une cassette pour enregistrer des programmes. Puis, petit à petit, elle vit apparaître dans la maison de petits rectangles, appelés ‘portables’, qui ne quittaient pas les mains de leurs propriétaires. Et de plus gros rectangles, qualifiés d’‘ordis portables’, furent ensuite introduits dans le foyer, captant toute l’attention de chacun des membres. Progressivement, le canapé se vida, et Zoé, de moins en moins souvent allumée, se sentit délaissée. Le salon fut de plus en plus désert, les membres de la famille étant souvent dans leur chambre à regarder, sur l’un de ces rectangles, un film ou une série diffusé(e) par des adversaires de taille, dénommés « streaming », « replay », « Netflix », etc. </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a:effectLst/>
                <a:latin typeface="Calibri" panose="020F0502020204030204" pitchFamily="34" charset="0"/>
                <a:ea typeface="Calibri" panose="020F0502020204030204" pitchFamily="34" charset="0"/>
              </a:rPr>
              <a:t>Zoé a ainsi progressivement pris sa retraite, ses cheveux blancs se mesurant à l’épaisse couche de poussière la recouvrant. Ayant désormais tout le temps de penser, elle s’interroge régulièrement sur ces bouleversements qui ont touché la vie de ses cinq compagnons. En effet, interloquée par ces nouvelles formes d’interactions émergeant au sein de la famille, qui ne correspondent en rien avec ce qu’elle a pu connaître jusqu’alors, Zoé assiste à la naissance progressive de nouvelles formes de tensions au sein de la famille, mais également à la résolution d’autres types de conflits. Spectatrice d’une évolution considérable dans les rituels, les interactions quotidiennes ou encore les références partagées au sein de cette famille, éléments qui contribuent à définir cette dernière, Zoé se pose souvent des questions sur l’influence que ces bouleversements ont engendré sur son identité familiale. (…) Elle n’a jusqu’à alors pas trouvé de réponse à ses questionnements dans les émissions de réflexion qu’elle diffuse, mais est bien déterminée à mieux comprendre ce phénomène avant qu’on ne la mette définitivement au placard…</a:t>
            </a:r>
            <a:r>
              <a:rPr lang="fr-FR" sz="1200" dirty="0">
                <a:effectLst/>
              </a:rPr>
              <a:t> </a:t>
            </a:r>
            <a:endParaRPr lang="fr-FR" sz="1200" dirty="0"/>
          </a:p>
        </p:txBody>
      </p:sp>
      <p:sp>
        <p:nvSpPr>
          <p:cNvPr id="10" name="Titre 1">
            <a:extLst>
              <a:ext uri="{FF2B5EF4-FFF2-40B4-BE49-F238E27FC236}">
                <a16:creationId xmlns:a16="http://schemas.microsoft.com/office/drawing/2014/main" id="{8DBB10E0-B77C-8AA8-3303-B4224649F216}"/>
              </a:ext>
            </a:extLst>
          </p:cNvPr>
          <p:cNvSpPr>
            <a:spLocks noGrp="1"/>
          </p:cNvSpPr>
          <p:nvPr>
            <p:ph type="title"/>
          </p:nvPr>
        </p:nvSpPr>
        <p:spPr>
          <a:xfrm>
            <a:off x="194265" y="6021692"/>
            <a:ext cx="8755470" cy="669315"/>
          </a:xfrm>
        </p:spPr>
        <p:txBody>
          <a:bodyPr/>
          <a:lstStyle/>
          <a:p>
            <a:r>
              <a:rPr lang="fr-FR" sz="1800" dirty="0">
                <a:solidFill>
                  <a:srgbClr val="0070C0"/>
                </a:solidFill>
                <a:latin typeface="+mn-lt"/>
              </a:rPr>
              <a:t>Source: M. Lapostolle (2018), travail de mise en récit de la thèse / séminaire CEFAG</a:t>
            </a:r>
            <a:br>
              <a:rPr lang="fr-FR" sz="1800" dirty="0">
                <a:solidFill>
                  <a:srgbClr val="0070C0"/>
                </a:solidFill>
                <a:latin typeface="+mn-lt"/>
              </a:rPr>
            </a:br>
            <a:endParaRPr lang="fr-FR" sz="1600" dirty="0">
              <a:solidFill>
                <a:srgbClr val="002060"/>
              </a:solidFill>
              <a:latin typeface="+mn-lt"/>
            </a:endParaRPr>
          </a:p>
        </p:txBody>
      </p:sp>
    </p:spTree>
    <p:extLst>
      <p:ext uri="{BB962C8B-B14F-4D97-AF65-F5344CB8AC3E}">
        <p14:creationId xmlns:p14="http://schemas.microsoft.com/office/powerpoint/2010/main" val="8927430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4544" y="1844824"/>
            <a:ext cx="9144000" cy="2160240"/>
          </a:xfrm>
        </p:spPr>
        <p:txBody>
          <a:bodyPr/>
          <a:lstStyle/>
          <a:p>
            <a:pPr marL="857250">
              <a:spcBef>
                <a:spcPts val="0"/>
              </a:spcBef>
            </a:pPr>
            <a:br>
              <a:rPr lang="fr-FR" sz="2000" b="1" dirty="0">
                <a:solidFill>
                  <a:srgbClr val="2F4861"/>
                </a:solidFill>
              </a:rPr>
            </a:br>
            <a:r>
              <a:rPr lang="fr-FR" sz="3600" b="1" dirty="0">
                <a:solidFill>
                  <a:srgbClr val="2F4861"/>
                </a:solidFill>
                <a:latin typeface="+mn-lt"/>
              </a:rPr>
              <a:t>2. The road </a:t>
            </a:r>
            <a:r>
              <a:rPr lang="fr-FR" sz="3600" b="1" dirty="0" err="1">
                <a:solidFill>
                  <a:srgbClr val="2F4861"/>
                </a:solidFill>
                <a:latin typeface="+mn-lt"/>
              </a:rPr>
              <a:t>ahead</a:t>
            </a:r>
            <a:r>
              <a:rPr lang="fr-FR" sz="3600" b="1" dirty="0">
                <a:solidFill>
                  <a:srgbClr val="2F4861"/>
                </a:solidFill>
                <a:latin typeface="+mn-lt"/>
              </a:rPr>
              <a:t>: </a:t>
            </a:r>
            <a:br>
              <a:rPr lang="fr-FR" sz="3600" b="1" dirty="0">
                <a:solidFill>
                  <a:srgbClr val="2F4861"/>
                </a:solidFill>
                <a:latin typeface="+mn-lt"/>
              </a:rPr>
            </a:br>
            <a:r>
              <a:rPr lang="fr-FR" sz="3600" b="1" dirty="0">
                <a:solidFill>
                  <a:srgbClr val="2F4861"/>
                </a:solidFill>
                <a:latin typeface="+mn-lt"/>
              </a:rPr>
              <a:t>challenges and perspectives </a:t>
            </a:r>
            <a:br>
              <a:rPr lang="fr-FR" sz="3600" b="1" dirty="0">
                <a:solidFill>
                  <a:srgbClr val="2F4861"/>
                </a:solidFill>
                <a:latin typeface="+mn-lt"/>
              </a:rPr>
            </a:br>
            <a:r>
              <a:rPr lang="fr-FR" sz="3600" b="1" dirty="0">
                <a:solidFill>
                  <a:srgbClr val="2F4861"/>
                </a:solidFill>
                <a:latin typeface="+mn-lt"/>
              </a:rPr>
              <a:t>of A-B </a:t>
            </a:r>
            <a:r>
              <a:rPr lang="fr-FR" sz="3600" b="1" dirty="0" err="1">
                <a:solidFill>
                  <a:srgbClr val="2F4861"/>
                </a:solidFill>
                <a:latin typeface="+mn-lt"/>
              </a:rPr>
              <a:t>Methods</a:t>
            </a:r>
            <a:endParaRPr lang="fr-FR" sz="3600" b="1" dirty="0">
              <a:latin typeface="+mn-lt"/>
            </a:endParaRPr>
          </a:p>
        </p:txBody>
      </p:sp>
      <p:sp>
        <p:nvSpPr>
          <p:cNvPr id="4" name="Espace réservé du numéro de diapositive 3"/>
          <p:cNvSpPr>
            <a:spLocks noGrp="1"/>
          </p:cNvSpPr>
          <p:nvPr>
            <p:ph type="sldNum" sz="quarter" idx="10"/>
          </p:nvPr>
        </p:nvSpPr>
        <p:spPr/>
        <p:txBody>
          <a:bodyPr/>
          <a:lstStyle/>
          <a:p>
            <a:fld id="{4C5ED5B8-F27B-9F48-B22F-4CC8DD342BF9}" type="slidenum">
              <a:rPr lang="fr-FR" smtClean="0"/>
              <a:pPr/>
              <a:t>27</a:t>
            </a:fld>
            <a:endParaRPr lang="fr-FR" dirty="0"/>
          </a:p>
        </p:txBody>
      </p:sp>
    </p:spTree>
    <p:extLst>
      <p:ext uri="{BB962C8B-B14F-4D97-AF65-F5344CB8AC3E}">
        <p14:creationId xmlns:p14="http://schemas.microsoft.com/office/powerpoint/2010/main" val="9912114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082965"/>
            <a:ext cx="9144000" cy="5760640"/>
          </a:xfrm>
        </p:spPr>
        <p:txBody>
          <a:bodyPr/>
          <a:lstStyle/>
          <a:p>
            <a:pPr lvl="1"/>
            <a:r>
              <a:rPr lang="fr-FR" sz="3200" dirty="0">
                <a:latin typeface="+mn-lt"/>
              </a:rPr>
              <a:t>• </a:t>
            </a:r>
            <a:r>
              <a:rPr lang="fr-FR" sz="3200" dirty="0" err="1">
                <a:latin typeface="+mn-lt"/>
              </a:rPr>
              <a:t>Required</a:t>
            </a:r>
            <a:r>
              <a:rPr lang="fr-FR" sz="3200" dirty="0">
                <a:latin typeface="+mn-lt"/>
              </a:rPr>
              <a:t> </a:t>
            </a:r>
            <a:r>
              <a:rPr lang="fr-FR" sz="3200" b="1" dirty="0" err="1">
                <a:latin typeface="+mn-lt"/>
              </a:rPr>
              <a:t>skills</a:t>
            </a:r>
            <a:br>
              <a:rPr lang="fr-FR" sz="2800" b="1" dirty="0">
                <a:latin typeface="+mn-lt"/>
              </a:rPr>
            </a:br>
            <a:br>
              <a:rPr lang="fr-FR" sz="2800" dirty="0">
                <a:latin typeface="+mn-lt"/>
              </a:rPr>
            </a:br>
            <a:r>
              <a:rPr lang="fr-FR" sz="2400" dirty="0">
                <a:solidFill>
                  <a:schemeClr val="accent4">
                    <a:lumMod val="75000"/>
                  </a:schemeClr>
                </a:solidFill>
                <a:latin typeface="+mn-lt"/>
              </a:rPr>
              <a:t>« </a:t>
            </a:r>
            <a:r>
              <a:rPr lang="en-US" sz="2400" i="1" dirty="0">
                <a:solidFill>
                  <a:schemeClr val="accent4">
                    <a:lumMod val="75000"/>
                  </a:schemeClr>
                </a:solidFill>
                <a:latin typeface="+mn-lt"/>
              </a:rPr>
              <a:t>to know a lot about that form of art, to know what someone who does that knows</a:t>
            </a:r>
            <a:r>
              <a:rPr lang="en-US" sz="2400" dirty="0">
                <a:solidFill>
                  <a:schemeClr val="accent4">
                    <a:lumMod val="75000"/>
                  </a:schemeClr>
                </a:solidFill>
                <a:latin typeface="+mn-lt"/>
              </a:rPr>
              <a:t> »  </a:t>
            </a:r>
            <a:r>
              <a:rPr lang="en-US" sz="2000" dirty="0">
                <a:solidFill>
                  <a:srgbClr val="C00000"/>
                </a:solidFill>
                <a:latin typeface="+mn-lt"/>
              </a:rPr>
              <a:t>(</a:t>
            </a:r>
            <a:r>
              <a:rPr lang="en-US" sz="2400" dirty="0">
                <a:solidFill>
                  <a:srgbClr val="0070C0"/>
                </a:solidFill>
                <a:latin typeface="+mn-lt"/>
              </a:rPr>
              <a:t>H. Becker, 2015)</a:t>
            </a:r>
            <a:br>
              <a:rPr lang="en-US" sz="2400" dirty="0">
                <a:solidFill>
                  <a:srgbClr val="0070C0"/>
                </a:solidFill>
                <a:latin typeface="+mn-lt"/>
              </a:rPr>
            </a:br>
            <a:br>
              <a:rPr lang="fr-FR" sz="2400" dirty="0">
                <a:solidFill>
                  <a:srgbClr val="0070C0"/>
                </a:solidFill>
                <a:latin typeface="+mn-lt"/>
              </a:rPr>
            </a:br>
            <a:r>
              <a:rPr lang="fr-FR" sz="2800" dirty="0">
                <a:latin typeface="+mn-lt"/>
              </a:rPr>
              <a:t> </a:t>
            </a:r>
            <a:r>
              <a:rPr lang="fr-FR" sz="2400" dirty="0">
                <a:latin typeface="+mn-lt"/>
              </a:rPr>
              <a:t> </a:t>
            </a:r>
            <a:r>
              <a:rPr lang="fr-FR" sz="2400" i="1" dirty="0" err="1">
                <a:solidFill>
                  <a:schemeClr val="accent4">
                    <a:lumMod val="75000"/>
                  </a:schemeClr>
                </a:solidFill>
                <a:latin typeface="+mn-lt"/>
              </a:rPr>
              <a:t>avoiding</a:t>
            </a:r>
            <a:r>
              <a:rPr lang="fr-FR" sz="2400" i="1" dirty="0">
                <a:solidFill>
                  <a:schemeClr val="accent4">
                    <a:lumMod val="75000"/>
                  </a:schemeClr>
                </a:solidFill>
                <a:latin typeface="+mn-lt"/>
              </a:rPr>
              <a:t> passive </a:t>
            </a:r>
            <a:r>
              <a:rPr lang="fr-FR" sz="2400" i="1" dirty="0" err="1">
                <a:solidFill>
                  <a:schemeClr val="accent4">
                    <a:lumMod val="75000"/>
                  </a:schemeClr>
                </a:solidFill>
                <a:latin typeface="+mn-lt"/>
              </a:rPr>
              <a:t>viewing</a:t>
            </a:r>
            <a:r>
              <a:rPr lang="fr-FR" sz="2400" i="1" dirty="0">
                <a:solidFill>
                  <a:schemeClr val="accent4">
                    <a:lumMod val="75000"/>
                  </a:schemeClr>
                </a:solidFill>
                <a:latin typeface="+mn-lt"/>
              </a:rPr>
              <a:t> and </a:t>
            </a:r>
            <a:br>
              <a:rPr lang="fr-FR" sz="2400" i="1" dirty="0">
                <a:solidFill>
                  <a:schemeClr val="accent4">
                    <a:lumMod val="75000"/>
                  </a:schemeClr>
                </a:solidFill>
                <a:latin typeface="+mn-lt"/>
              </a:rPr>
            </a:br>
            <a:r>
              <a:rPr lang="fr-FR" sz="2400" i="1" dirty="0" err="1">
                <a:solidFill>
                  <a:schemeClr val="accent4">
                    <a:lumMod val="75000"/>
                  </a:schemeClr>
                </a:solidFill>
                <a:latin typeface="+mn-lt"/>
              </a:rPr>
              <a:t>going</a:t>
            </a:r>
            <a:r>
              <a:rPr lang="fr-FR" sz="2400" i="1" dirty="0">
                <a:solidFill>
                  <a:schemeClr val="accent4">
                    <a:lumMod val="75000"/>
                  </a:schemeClr>
                </a:solidFill>
                <a:latin typeface="+mn-lt"/>
              </a:rPr>
              <a:t> </a:t>
            </a:r>
            <a:r>
              <a:rPr lang="fr-FR" sz="2400" i="1" dirty="0" err="1">
                <a:solidFill>
                  <a:schemeClr val="accent4">
                    <a:lumMod val="75000"/>
                  </a:schemeClr>
                </a:solidFill>
                <a:latin typeface="+mn-lt"/>
              </a:rPr>
              <a:t>beyond</a:t>
            </a:r>
            <a:r>
              <a:rPr lang="fr-FR" sz="2400" i="1" dirty="0">
                <a:solidFill>
                  <a:schemeClr val="accent4">
                    <a:lumMod val="75000"/>
                  </a:schemeClr>
                </a:solidFill>
                <a:latin typeface="+mn-lt"/>
              </a:rPr>
              <a:t> the facial value of the artwork</a:t>
            </a:r>
            <a:br>
              <a:rPr lang="fr-FR" sz="2400" i="1" dirty="0">
                <a:solidFill>
                  <a:schemeClr val="accent4">
                    <a:lumMod val="75000"/>
                  </a:schemeClr>
                </a:solidFill>
                <a:latin typeface="+mn-lt"/>
              </a:rPr>
            </a:br>
            <a:br>
              <a:rPr lang="fr-FR" sz="2400" i="1" dirty="0">
                <a:solidFill>
                  <a:schemeClr val="accent4">
                    <a:lumMod val="75000"/>
                  </a:schemeClr>
                </a:solidFill>
                <a:latin typeface="+mn-lt"/>
              </a:rPr>
            </a:br>
            <a:r>
              <a:rPr lang="fr-FR" sz="2400" dirty="0">
                <a:latin typeface="+mn-lt"/>
              </a:rPr>
              <a:t>’</a:t>
            </a:r>
            <a:r>
              <a:rPr lang="fr-FR" sz="2400" i="1" dirty="0">
                <a:solidFill>
                  <a:srgbClr val="660066"/>
                </a:solidFill>
                <a:latin typeface="+mn-lt"/>
              </a:rPr>
              <a:t>courage, confidence, a </a:t>
            </a:r>
            <a:r>
              <a:rPr lang="fr-FR" sz="2400" i="1" dirty="0" err="1">
                <a:solidFill>
                  <a:srgbClr val="660066"/>
                </a:solidFill>
                <a:latin typeface="+mn-lt"/>
              </a:rPr>
              <a:t>willingness</a:t>
            </a:r>
            <a:r>
              <a:rPr lang="fr-FR" sz="2400" i="1" dirty="0">
                <a:solidFill>
                  <a:srgbClr val="660066"/>
                </a:solidFill>
                <a:latin typeface="+mn-lt"/>
              </a:rPr>
              <a:t> to </a:t>
            </a:r>
            <a:r>
              <a:rPr lang="fr-FR" sz="2400" i="1" dirty="0" err="1">
                <a:solidFill>
                  <a:srgbClr val="660066"/>
                </a:solidFill>
                <a:latin typeface="+mn-lt"/>
              </a:rPr>
              <a:t>work</a:t>
            </a:r>
            <a:r>
              <a:rPr lang="fr-FR" sz="2400" i="1" dirty="0">
                <a:solidFill>
                  <a:srgbClr val="660066"/>
                </a:solidFill>
                <a:latin typeface="+mn-lt"/>
              </a:rPr>
              <a:t> at the </a:t>
            </a:r>
            <a:r>
              <a:rPr lang="fr-FR" sz="2400" i="1" dirty="0" err="1">
                <a:solidFill>
                  <a:srgbClr val="660066"/>
                </a:solidFill>
                <a:latin typeface="+mn-lt"/>
              </a:rPr>
              <a:t>edge</a:t>
            </a:r>
            <a:r>
              <a:rPr lang="fr-FR" sz="2400" i="1" dirty="0">
                <a:solidFill>
                  <a:srgbClr val="660066"/>
                </a:solidFill>
                <a:latin typeface="+mn-lt"/>
              </a:rPr>
              <a:t>’ </a:t>
            </a:r>
            <a:br>
              <a:rPr lang="fr-FR" sz="2400" i="1" dirty="0">
                <a:solidFill>
                  <a:srgbClr val="660066"/>
                </a:solidFill>
                <a:latin typeface="+mn-lt"/>
              </a:rPr>
            </a:br>
            <a:r>
              <a:rPr lang="fr-FR" sz="2400" dirty="0">
                <a:solidFill>
                  <a:srgbClr val="0070C0"/>
                </a:solidFill>
                <a:latin typeface="+mn-lt"/>
              </a:rPr>
              <a:t>(Latham, 2014)</a:t>
            </a:r>
            <a:br>
              <a:rPr lang="fr-FR" sz="2400" dirty="0">
                <a:solidFill>
                  <a:srgbClr val="0070C0"/>
                </a:solidFill>
                <a:latin typeface="+mn-lt"/>
              </a:rPr>
            </a:br>
            <a:br>
              <a:rPr lang="fr-FR" sz="2400" dirty="0">
                <a:solidFill>
                  <a:srgbClr val="0070C0"/>
                </a:solidFill>
                <a:latin typeface="+mn-lt"/>
              </a:rPr>
            </a:br>
            <a:r>
              <a:rPr lang="fr-FR" sz="2400" b="1" i="1" dirty="0">
                <a:solidFill>
                  <a:srgbClr val="7030A0"/>
                </a:solidFill>
                <a:latin typeface="+mn-lt"/>
              </a:rPr>
              <a:t>not </a:t>
            </a:r>
            <a:r>
              <a:rPr lang="fr-FR" sz="2400" b="1" i="1" dirty="0" err="1">
                <a:solidFill>
                  <a:srgbClr val="7030A0"/>
                </a:solidFill>
                <a:latin typeface="+mn-lt"/>
              </a:rPr>
              <a:t>adding</a:t>
            </a:r>
            <a:r>
              <a:rPr lang="fr-FR" sz="2400" b="1" i="1" dirty="0">
                <a:solidFill>
                  <a:srgbClr val="7030A0"/>
                </a:solidFill>
                <a:latin typeface="+mn-lt"/>
              </a:rPr>
              <a:t> </a:t>
            </a:r>
            <a:r>
              <a:rPr lang="fr-FR" sz="2400" b="1" i="1" dirty="0" err="1">
                <a:solidFill>
                  <a:srgbClr val="7030A0"/>
                </a:solidFill>
                <a:latin typeface="+mn-lt"/>
              </a:rPr>
              <a:t>something</a:t>
            </a:r>
            <a:r>
              <a:rPr lang="fr-FR" sz="2400" b="1" i="1" dirty="0">
                <a:solidFill>
                  <a:srgbClr val="7030A0"/>
                </a:solidFill>
                <a:latin typeface="+mn-lt"/>
              </a:rPr>
              <a:t> </a:t>
            </a:r>
            <a:r>
              <a:rPr lang="fr-FR" sz="2400" b="1" i="1" dirty="0" err="1">
                <a:solidFill>
                  <a:srgbClr val="7030A0"/>
                </a:solidFill>
                <a:latin typeface="+mn-lt"/>
              </a:rPr>
              <a:t>else</a:t>
            </a:r>
            <a:r>
              <a:rPr lang="fr-FR" sz="2400" b="1" i="1" dirty="0">
                <a:solidFill>
                  <a:srgbClr val="7030A0"/>
                </a:solidFill>
                <a:latin typeface="+mn-lt"/>
              </a:rPr>
              <a:t> to the </a:t>
            </a:r>
            <a:r>
              <a:rPr lang="fr-FR" sz="2400" b="1" i="1" dirty="0" err="1">
                <a:solidFill>
                  <a:srgbClr val="7030A0"/>
                </a:solidFill>
                <a:latin typeface="+mn-lt"/>
              </a:rPr>
              <a:t>existing</a:t>
            </a:r>
            <a:r>
              <a:rPr lang="fr-FR" sz="2400" b="1" i="1" dirty="0">
                <a:solidFill>
                  <a:srgbClr val="7030A0"/>
                </a:solidFill>
                <a:latin typeface="+mn-lt"/>
              </a:rPr>
              <a:t> </a:t>
            </a:r>
            <a:r>
              <a:rPr lang="fr-FR" sz="2400" b="1" i="1" dirty="0" err="1">
                <a:solidFill>
                  <a:srgbClr val="7030A0"/>
                </a:solidFill>
                <a:latin typeface="+mn-lt"/>
              </a:rPr>
              <a:t>approaches</a:t>
            </a:r>
            <a:r>
              <a:rPr lang="fr-FR" sz="2400" b="1" i="1" dirty="0">
                <a:solidFill>
                  <a:srgbClr val="7030A0"/>
                </a:solidFill>
                <a:latin typeface="+mn-lt"/>
              </a:rPr>
              <a:t>, </a:t>
            </a:r>
            <a:br>
              <a:rPr lang="fr-FR" sz="2400" b="1" i="1" dirty="0">
                <a:solidFill>
                  <a:srgbClr val="7030A0"/>
                </a:solidFill>
                <a:latin typeface="+mn-lt"/>
              </a:rPr>
            </a:br>
            <a:r>
              <a:rPr lang="fr-FR" sz="2400" b="1" i="1" dirty="0">
                <a:solidFill>
                  <a:srgbClr val="7030A0"/>
                </a:solidFill>
                <a:latin typeface="+mn-lt"/>
              </a:rPr>
              <a:t>but new </a:t>
            </a:r>
            <a:r>
              <a:rPr lang="fr-FR" sz="2400" b="1" i="1" dirty="0" err="1">
                <a:solidFill>
                  <a:srgbClr val="7030A0"/>
                </a:solidFill>
                <a:latin typeface="+mn-lt"/>
              </a:rPr>
              <a:t>ways</a:t>
            </a:r>
            <a:r>
              <a:rPr lang="fr-FR" sz="2400" b="1" i="1" dirty="0">
                <a:solidFill>
                  <a:srgbClr val="7030A0"/>
                </a:solidFill>
                <a:latin typeface="+mn-lt"/>
              </a:rPr>
              <a:t> of seeing and </a:t>
            </a:r>
            <a:r>
              <a:rPr lang="fr-FR" sz="2400" b="1" i="1" dirty="0" err="1">
                <a:solidFill>
                  <a:srgbClr val="7030A0"/>
                </a:solidFill>
                <a:latin typeface="+mn-lt"/>
              </a:rPr>
              <a:t>knowing</a:t>
            </a:r>
            <a:br>
              <a:rPr lang="fr-FR" sz="2400" b="1" dirty="0">
                <a:solidFill>
                  <a:srgbClr val="0070C0"/>
                </a:solidFill>
              </a:rPr>
            </a:br>
            <a:br>
              <a:rPr lang="fr-FR" sz="2400" b="1" dirty="0">
                <a:solidFill>
                  <a:srgbClr val="0070C0"/>
                </a:solidFill>
                <a:latin typeface="+mn-lt"/>
              </a:rPr>
            </a:br>
            <a:endParaRPr lang="fr-FR" sz="2800" b="1" dirty="0">
              <a:latin typeface="+mn-lt"/>
            </a:endParaRPr>
          </a:p>
        </p:txBody>
      </p:sp>
      <p:sp>
        <p:nvSpPr>
          <p:cNvPr id="4" name="Espace réservé du numéro de diapositive 3"/>
          <p:cNvSpPr>
            <a:spLocks noGrp="1"/>
          </p:cNvSpPr>
          <p:nvPr>
            <p:ph type="sldNum" sz="quarter" idx="10"/>
          </p:nvPr>
        </p:nvSpPr>
        <p:spPr/>
        <p:txBody>
          <a:bodyPr/>
          <a:lstStyle/>
          <a:p>
            <a:fld id="{4C5ED5B8-F27B-9F48-B22F-4CC8DD342BF9}" type="slidenum">
              <a:rPr lang="fr-FR" smtClean="0"/>
              <a:pPr/>
              <a:t>28</a:t>
            </a:fld>
            <a:endParaRPr lang="fr-FR" dirty="0"/>
          </a:p>
        </p:txBody>
      </p:sp>
      <p:sp>
        <p:nvSpPr>
          <p:cNvPr id="5" name="Titre 1"/>
          <p:cNvSpPr txBox="1">
            <a:spLocks/>
          </p:cNvSpPr>
          <p:nvPr/>
        </p:nvSpPr>
        <p:spPr bwMode="auto">
          <a:xfrm>
            <a:off x="190499" y="-154253"/>
            <a:ext cx="8762999" cy="1311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rgbClr val="254061"/>
                </a:solidFill>
                <a:latin typeface="+mj-lt"/>
                <a:ea typeface="ＭＳ Ｐゴシック" charset="0"/>
                <a:cs typeface="+mj-cs"/>
              </a:defRPr>
            </a:lvl1pPr>
            <a:lvl2pPr algn="ctr" rtl="0" eaLnBrk="1" fontAlgn="base" hangingPunct="1">
              <a:spcBef>
                <a:spcPct val="0"/>
              </a:spcBef>
              <a:spcAft>
                <a:spcPct val="0"/>
              </a:spcAft>
              <a:defRPr sz="4400">
                <a:solidFill>
                  <a:srgbClr val="254061"/>
                </a:solidFill>
                <a:latin typeface="Franklin Gothic Demi" charset="0"/>
                <a:ea typeface="ＭＳ Ｐゴシック" charset="0"/>
              </a:defRPr>
            </a:lvl2pPr>
            <a:lvl3pPr algn="ctr" rtl="0" eaLnBrk="1" fontAlgn="base" hangingPunct="1">
              <a:spcBef>
                <a:spcPct val="0"/>
              </a:spcBef>
              <a:spcAft>
                <a:spcPct val="0"/>
              </a:spcAft>
              <a:defRPr sz="4400">
                <a:solidFill>
                  <a:srgbClr val="254061"/>
                </a:solidFill>
                <a:latin typeface="Franklin Gothic Demi" charset="0"/>
                <a:ea typeface="ＭＳ Ｐゴシック" charset="0"/>
              </a:defRPr>
            </a:lvl3pPr>
            <a:lvl4pPr algn="ctr" rtl="0" eaLnBrk="1" fontAlgn="base" hangingPunct="1">
              <a:spcBef>
                <a:spcPct val="0"/>
              </a:spcBef>
              <a:spcAft>
                <a:spcPct val="0"/>
              </a:spcAft>
              <a:defRPr sz="4400">
                <a:solidFill>
                  <a:srgbClr val="254061"/>
                </a:solidFill>
                <a:latin typeface="Franklin Gothic Demi" charset="0"/>
                <a:ea typeface="ＭＳ Ｐゴシック" charset="0"/>
              </a:defRPr>
            </a:lvl4pPr>
            <a:lvl5pPr algn="ctr" rtl="0" eaLnBrk="1" fontAlgn="base" hangingPunct="1">
              <a:spcBef>
                <a:spcPct val="0"/>
              </a:spcBef>
              <a:spcAft>
                <a:spcPct val="0"/>
              </a:spcAft>
              <a:defRPr sz="4400">
                <a:solidFill>
                  <a:srgbClr val="254061"/>
                </a:solidFill>
                <a:latin typeface="Franklin Gothic Demi" charset="0"/>
                <a:ea typeface="ＭＳ Ｐゴシック" charset="0"/>
              </a:defRPr>
            </a:lvl5pPr>
            <a:lvl6pPr marL="457200" algn="ctr" rtl="0" eaLnBrk="1" fontAlgn="base" hangingPunct="1">
              <a:spcBef>
                <a:spcPct val="0"/>
              </a:spcBef>
              <a:spcAft>
                <a:spcPct val="0"/>
              </a:spcAft>
              <a:defRPr sz="4400">
                <a:solidFill>
                  <a:srgbClr val="254061"/>
                </a:solidFill>
                <a:latin typeface="Franklin Gothic Demi" charset="0"/>
                <a:ea typeface="ＭＳ Ｐゴシック" charset="0"/>
              </a:defRPr>
            </a:lvl6pPr>
            <a:lvl7pPr marL="914400" algn="ctr" rtl="0" eaLnBrk="1" fontAlgn="base" hangingPunct="1">
              <a:spcBef>
                <a:spcPct val="0"/>
              </a:spcBef>
              <a:spcAft>
                <a:spcPct val="0"/>
              </a:spcAft>
              <a:defRPr sz="4400">
                <a:solidFill>
                  <a:srgbClr val="254061"/>
                </a:solidFill>
                <a:latin typeface="Franklin Gothic Demi" charset="0"/>
                <a:ea typeface="ＭＳ Ｐゴシック" charset="0"/>
              </a:defRPr>
            </a:lvl7pPr>
            <a:lvl8pPr marL="1371600" algn="ctr" rtl="0" eaLnBrk="1" fontAlgn="base" hangingPunct="1">
              <a:spcBef>
                <a:spcPct val="0"/>
              </a:spcBef>
              <a:spcAft>
                <a:spcPct val="0"/>
              </a:spcAft>
              <a:defRPr sz="4400">
                <a:solidFill>
                  <a:srgbClr val="254061"/>
                </a:solidFill>
                <a:latin typeface="Franklin Gothic Demi" charset="0"/>
                <a:ea typeface="ＭＳ Ｐゴシック" charset="0"/>
              </a:defRPr>
            </a:lvl8pPr>
            <a:lvl9pPr marL="1828800" algn="ctr" rtl="0" eaLnBrk="1" fontAlgn="base" hangingPunct="1">
              <a:spcBef>
                <a:spcPct val="0"/>
              </a:spcBef>
              <a:spcAft>
                <a:spcPct val="0"/>
              </a:spcAft>
              <a:defRPr sz="4400">
                <a:solidFill>
                  <a:srgbClr val="254061"/>
                </a:solidFill>
                <a:latin typeface="Franklin Gothic Demi" charset="0"/>
                <a:ea typeface="ＭＳ Ｐゴシック" charset="0"/>
              </a:defRPr>
            </a:lvl9pPr>
          </a:lstStyle>
          <a:p>
            <a:r>
              <a:rPr lang="fr-FR" sz="3600" dirty="0" err="1">
                <a:solidFill>
                  <a:srgbClr val="2F4861"/>
                </a:solidFill>
              </a:rPr>
              <a:t>Some</a:t>
            </a:r>
            <a:r>
              <a:rPr lang="fr-FR" sz="3600" dirty="0">
                <a:solidFill>
                  <a:srgbClr val="2F4861"/>
                </a:solidFill>
              </a:rPr>
              <a:t> challenges for A-B </a:t>
            </a:r>
            <a:r>
              <a:rPr lang="fr-FR" sz="3600" dirty="0" err="1">
                <a:solidFill>
                  <a:srgbClr val="2F4861"/>
                </a:solidFill>
              </a:rPr>
              <a:t>researchers</a:t>
            </a:r>
            <a:endParaRPr lang="fr-FR" sz="2400" dirty="0">
              <a:solidFill>
                <a:srgbClr val="2F4861"/>
              </a:solidFill>
            </a:endParaRPr>
          </a:p>
        </p:txBody>
      </p:sp>
    </p:spTree>
    <p:extLst>
      <p:ext uri="{BB962C8B-B14F-4D97-AF65-F5344CB8AC3E}">
        <p14:creationId xmlns:p14="http://schemas.microsoft.com/office/powerpoint/2010/main" val="2546216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548680"/>
            <a:ext cx="9144000" cy="5760640"/>
          </a:xfrm>
        </p:spPr>
        <p:txBody>
          <a:bodyPr/>
          <a:lstStyle/>
          <a:p>
            <a:pPr lvl="1"/>
            <a:br>
              <a:rPr lang="fr-FR" sz="2800" dirty="0">
                <a:latin typeface="+mn-lt"/>
              </a:rPr>
            </a:br>
            <a:br>
              <a:rPr lang="fr-FR" sz="2800" dirty="0">
                <a:latin typeface="+mn-lt"/>
              </a:rPr>
            </a:br>
            <a:r>
              <a:rPr lang="fr-FR" sz="3200" dirty="0">
                <a:latin typeface="+mn-lt"/>
              </a:rPr>
              <a:t>• </a:t>
            </a:r>
            <a:r>
              <a:rPr lang="fr-FR" sz="3200" b="1" dirty="0" err="1">
                <a:latin typeface="+mn-lt"/>
              </a:rPr>
              <a:t>Theorizing</a:t>
            </a:r>
            <a:r>
              <a:rPr lang="fr-FR" sz="3200" dirty="0">
                <a:latin typeface="+mn-lt"/>
              </a:rPr>
              <a:t> in ABR</a:t>
            </a:r>
            <a:br>
              <a:rPr lang="fr-FR" sz="2800" dirty="0">
                <a:latin typeface="+mn-lt"/>
              </a:rPr>
            </a:br>
            <a:br>
              <a:rPr lang="fr-FR" sz="2800" dirty="0">
                <a:latin typeface="+mn-lt"/>
              </a:rPr>
            </a:br>
            <a:r>
              <a:rPr lang="fr-FR" sz="3200" dirty="0">
                <a:solidFill>
                  <a:srgbClr val="660066"/>
                </a:solidFill>
                <a:latin typeface="+mn-lt"/>
              </a:rPr>
              <a:t>‘</a:t>
            </a:r>
            <a:r>
              <a:rPr lang="fr-FR" sz="3200" i="1" dirty="0">
                <a:solidFill>
                  <a:srgbClr val="660066"/>
                </a:solidFill>
                <a:latin typeface="+mn-lt"/>
              </a:rPr>
              <a:t>Let the case </a:t>
            </a:r>
            <a:r>
              <a:rPr lang="fr-FR" sz="3200" i="1" dirty="0" err="1">
                <a:solidFill>
                  <a:srgbClr val="660066"/>
                </a:solidFill>
                <a:latin typeface="+mn-lt"/>
              </a:rPr>
              <a:t>define</a:t>
            </a:r>
            <a:r>
              <a:rPr lang="fr-FR" sz="3200" i="1" dirty="0">
                <a:solidFill>
                  <a:srgbClr val="660066"/>
                </a:solidFill>
                <a:latin typeface="+mn-lt"/>
              </a:rPr>
              <a:t> the </a:t>
            </a:r>
            <a:r>
              <a:rPr lang="fr-FR" sz="3200" i="1" dirty="0" err="1">
                <a:solidFill>
                  <a:srgbClr val="660066"/>
                </a:solidFill>
                <a:latin typeface="+mn-lt"/>
              </a:rPr>
              <a:t>category</a:t>
            </a:r>
            <a:r>
              <a:rPr lang="fr-FR" sz="3200" i="1" dirty="0">
                <a:solidFill>
                  <a:srgbClr val="660066"/>
                </a:solidFill>
                <a:latin typeface="+mn-lt"/>
              </a:rPr>
              <a:t>’ </a:t>
            </a:r>
            <a:br>
              <a:rPr lang="fr-FR" sz="3200" i="1" dirty="0">
                <a:solidFill>
                  <a:srgbClr val="660066"/>
                </a:solidFill>
                <a:latin typeface="+mn-lt"/>
              </a:rPr>
            </a:br>
            <a:r>
              <a:rPr lang="fr-FR" sz="2400" dirty="0">
                <a:solidFill>
                  <a:srgbClr val="0070C0"/>
                </a:solidFill>
                <a:latin typeface="+mn-lt"/>
              </a:rPr>
              <a:t>(H. Becker)</a:t>
            </a:r>
            <a:br>
              <a:rPr lang="fr-FR" sz="2400" dirty="0">
                <a:solidFill>
                  <a:srgbClr val="0070C0"/>
                </a:solidFill>
                <a:latin typeface="+mn-lt"/>
              </a:rPr>
            </a:br>
            <a:br>
              <a:rPr lang="fr-FR" sz="2400" dirty="0">
                <a:solidFill>
                  <a:srgbClr val="2F4861"/>
                </a:solidFill>
                <a:latin typeface="+mn-lt"/>
              </a:rPr>
            </a:br>
            <a:r>
              <a:rPr lang="fr-FR" sz="2800" dirty="0">
                <a:latin typeface="+mn-lt"/>
              </a:rPr>
              <a:t>—&gt; </a:t>
            </a:r>
            <a:r>
              <a:rPr lang="fr-FR" sz="2800" dirty="0" err="1">
                <a:latin typeface="+mn-lt"/>
              </a:rPr>
              <a:t>Abductive</a:t>
            </a:r>
            <a:r>
              <a:rPr lang="fr-FR" sz="2800" dirty="0">
                <a:latin typeface="+mn-lt"/>
              </a:rPr>
              <a:t> </a:t>
            </a:r>
            <a:r>
              <a:rPr lang="fr-FR" sz="2800" dirty="0" err="1">
                <a:latin typeface="+mn-lt"/>
              </a:rPr>
              <a:t>shocks</a:t>
            </a:r>
            <a:r>
              <a:rPr lang="fr-FR" sz="2800" dirty="0">
                <a:latin typeface="+mn-lt"/>
              </a:rPr>
              <a:t> </a:t>
            </a:r>
            <a:r>
              <a:rPr lang="fr-FR" sz="2400" dirty="0">
                <a:latin typeface="+mn-lt"/>
              </a:rPr>
              <a:t>(Ph. </a:t>
            </a:r>
            <a:r>
              <a:rPr lang="fr-FR" sz="2400" dirty="0" err="1">
                <a:latin typeface="+mn-lt"/>
              </a:rPr>
              <a:t>Lorino</a:t>
            </a:r>
            <a:r>
              <a:rPr lang="fr-FR" sz="2400" dirty="0">
                <a:latin typeface="+mn-lt"/>
              </a:rPr>
              <a:t>)</a:t>
            </a:r>
            <a:br>
              <a:rPr lang="fr-FR" sz="2400" dirty="0">
                <a:latin typeface="+mn-lt"/>
              </a:rPr>
            </a:br>
            <a:r>
              <a:rPr lang="fr-FR" sz="2400" dirty="0">
                <a:latin typeface="+mn-lt"/>
              </a:rPr>
              <a:t>—&gt;</a:t>
            </a:r>
            <a:r>
              <a:rPr lang="fr-FR" sz="2800" dirty="0">
                <a:latin typeface="+mn-lt"/>
              </a:rPr>
              <a:t> </a:t>
            </a:r>
            <a:r>
              <a:rPr lang="fr-FR" sz="2800" dirty="0" err="1">
                <a:latin typeface="+mn-lt"/>
              </a:rPr>
              <a:t>Creative</a:t>
            </a:r>
            <a:r>
              <a:rPr lang="fr-FR" sz="2800" dirty="0">
                <a:latin typeface="+mn-lt"/>
              </a:rPr>
              <a:t> lap </a:t>
            </a:r>
            <a:br>
              <a:rPr lang="fr-FR" sz="2800" dirty="0">
                <a:latin typeface="+mn-lt"/>
              </a:rPr>
            </a:br>
            <a:r>
              <a:rPr lang="fr-FR" sz="2800" dirty="0">
                <a:latin typeface="+mn-lt"/>
              </a:rPr>
              <a:t>—&gt; New </a:t>
            </a:r>
            <a:r>
              <a:rPr lang="fr-FR" sz="2800" dirty="0" err="1">
                <a:latin typeface="+mn-lt"/>
              </a:rPr>
              <a:t>hypotheses</a:t>
            </a:r>
            <a:r>
              <a:rPr lang="fr-FR" sz="2800" dirty="0">
                <a:latin typeface="+mn-lt"/>
              </a:rPr>
              <a:t> </a:t>
            </a:r>
            <a:br>
              <a:rPr lang="fr-FR" sz="2800" dirty="0">
                <a:latin typeface="+mn-lt"/>
              </a:rPr>
            </a:br>
            <a:r>
              <a:rPr lang="fr-FR" sz="2800" dirty="0">
                <a:latin typeface="+mn-lt"/>
              </a:rPr>
              <a:t>—&gt; gap </a:t>
            </a:r>
            <a:r>
              <a:rPr lang="fr-FR" sz="2800" dirty="0" err="1">
                <a:latin typeface="+mn-lt"/>
              </a:rPr>
              <a:t>between</a:t>
            </a:r>
            <a:r>
              <a:rPr lang="fr-FR" sz="2800" dirty="0">
                <a:latin typeface="+mn-lt"/>
              </a:rPr>
              <a:t> </a:t>
            </a:r>
            <a:r>
              <a:rPr lang="fr-FR" sz="2800" dirty="0" err="1">
                <a:latin typeface="+mn-lt"/>
              </a:rPr>
              <a:t>artistic</a:t>
            </a:r>
            <a:r>
              <a:rPr lang="fr-FR" sz="2800" dirty="0">
                <a:latin typeface="+mn-lt"/>
              </a:rPr>
              <a:t> </a:t>
            </a:r>
            <a:r>
              <a:rPr lang="fr-FR" sz="2800" dirty="0" err="1">
                <a:latin typeface="+mn-lt"/>
              </a:rPr>
              <a:t>representations</a:t>
            </a:r>
            <a:r>
              <a:rPr lang="fr-FR" sz="2800" dirty="0">
                <a:latin typeface="+mn-lt"/>
              </a:rPr>
              <a:t> and </a:t>
            </a:r>
            <a:r>
              <a:rPr lang="fr-FR" sz="2800" dirty="0" err="1">
                <a:latin typeface="+mn-lt"/>
              </a:rPr>
              <a:t>dominating</a:t>
            </a:r>
            <a:r>
              <a:rPr lang="fr-FR" sz="2800" dirty="0">
                <a:latin typeface="+mn-lt"/>
              </a:rPr>
              <a:t>/</a:t>
            </a:r>
            <a:r>
              <a:rPr lang="fr-FR" sz="2800" dirty="0" err="1">
                <a:latin typeface="+mn-lt"/>
              </a:rPr>
              <a:t>usual</a:t>
            </a:r>
            <a:r>
              <a:rPr lang="fr-FR" sz="2800" dirty="0">
                <a:latin typeface="+mn-lt"/>
              </a:rPr>
              <a:t> </a:t>
            </a:r>
            <a:r>
              <a:rPr lang="fr-FR" sz="2800" dirty="0" err="1">
                <a:latin typeface="+mn-lt"/>
              </a:rPr>
              <a:t>representations</a:t>
            </a:r>
            <a:r>
              <a:rPr lang="fr-FR" sz="2800" dirty="0">
                <a:latin typeface="+mn-lt"/>
              </a:rPr>
              <a:t> of the </a:t>
            </a:r>
            <a:r>
              <a:rPr lang="fr-FR" sz="2800" dirty="0" err="1">
                <a:latin typeface="+mn-lt"/>
              </a:rPr>
              <a:t>phenomenon</a:t>
            </a:r>
            <a:r>
              <a:rPr lang="fr-FR" sz="2800" dirty="0">
                <a:latin typeface="+mn-lt"/>
              </a:rPr>
              <a:t> </a:t>
            </a:r>
            <a:r>
              <a:rPr lang="fr-FR" sz="2800" dirty="0" err="1">
                <a:latin typeface="+mn-lt"/>
              </a:rPr>
              <a:t>under</a:t>
            </a:r>
            <a:r>
              <a:rPr lang="fr-FR" sz="2800" dirty="0">
                <a:latin typeface="+mn-lt"/>
              </a:rPr>
              <a:t> </a:t>
            </a:r>
            <a:r>
              <a:rPr lang="fr-FR" sz="2800" dirty="0" err="1">
                <a:latin typeface="+mn-lt"/>
              </a:rPr>
              <a:t>study</a:t>
            </a:r>
            <a:br>
              <a:rPr lang="fr-FR" sz="2800" dirty="0">
                <a:latin typeface="+mn-lt"/>
              </a:rPr>
            </a:br>
            <a:endParaRPr lang="fr-FR" sz="2800" dirty="0">
              <a:latin typeface="+mn-lt"/>
            </a:endParaRPr>
          </a:p>
        </p:txBody>
      </p:sp>
      <p:sp>
        <p:nvSpPr>
          <p:cNvPr id="4" name="Espace réservé du numéro de diapositive 3"/>
          <p:cNvSpPr>
            <a:spLocks noGrp="1"/>
          </p:cNvSpPr>
          <p:nvPr>
            <p:ph type="sldNum" sz="quarter" idx="10"/>
          </p:nvPr>
        </p:nvSpPr>
        <p:spPr/>
        <p:txBody>
          <a:bodyPr/>
          <a:lstStyle/>
          <a:p>
            <a:fld id="{4C5ED5B8-F27B-9F48-B22F-4CC8DD342BF9}" type="slidenum">
              <a:rPr lang="fr-FR" smtClean="0"/>
              <a:pPr/>
              <a:t>29</a:t>
            </a:fld>
            <a:endParaRPr lang="fr-FR" dirty="0"/>
          </a:p>
        </p:txBody>
      </p:sp>
      <p:sp>
        <p:nvSpPr>
          <p:cNvPr id="5" name="Titre 1"/>
          <p:cNvSpPr txBox="1">
            <a:spLocks/>
          </p:cNvSpPr>
          <p:nvPr/>
        </p:nvSpPr>
        <p:spPr bwMode="auto">
          <a:xfrm>
            <a:off x="190500" y="-140692"/>
            <a:ext cx="8762999" cy="1311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rgbClr val="254061"/>
                </a:solidFill>
                <a:latin typeface="+mj-lt"/>
                <a:ea typeface="ＭＳ Ｐゴシック" charset="0"/>
                <a:cs typeface="+mj-cs"/>
              </a:defRPr>
            </a:lvl1pPr>
            <a:lvl2pPr algn="ctr" rtl="0" eaLnBrk="1" fontAlgn="base" hangingPunct="1">
              <a:spcBef>
                <a:spcPct val="0"/>
              </a:spcBef>
              <a:spcAft>
                <a:spcPct val="0"/>
              </a:spcAft>
              <a:defRPr sz="4400">
                <a:solidFill>
                  <a:srgbClr val="254061"/>
                </a:solidFill>
                <a:latin typeface="Franklin Gothic Demi" charset="0"/>
                <a:ea typeface="ＭＳ Ｐゴシック" charset="0"/>
              </a:defRPr>
            </a:lvl2pPr>
            <a:lvl3pPr algn="ctr" rtl="0" eaLnBrk="1" fontAlgn="base" hangingPunct="1">
              <a:spcBef>
                <a:spcPct val="0"/>
              </a:spcBef>
              <a:spcAft>
                <a:spcPct val="0"/>
              </a:spcAft>
              <a:defRPr sz="4400">
                <a:solidFill>
                  <a:srgbClr val="254061"/>
                </a:solidFill>
                <a:latin typeface="Franklin Gothic Demi" charset="0"/>
                <a:ea typeface="ＭＳ Ｐゴシック" charset="0"/>
              </a:defRPr>
            </a:lvl3pPr>
            <a:lvl4pPr algn="ctr" rtl="0" eaLnBrk="1" fontAlgn="base" hangingPunct="1">
              <a:spcBef>
                <a:spcPct val="0"/>
              </a:spcBef>
              <a:spcAft>
                <a:spcPct val="0"/>
              </a:spcAft>
              <a:defRPr sz="4400">
                <a:solidFill>
                  <a:srgbClr val="254061"/>
                </a:solidFill>
                <a:latin typeface="Franklin Gothic Demi" charset="0"/>
                <a:ea typeface="ＭＳ Ｐゴシック" charset="0"/>
              </a:defRPr>
            </a:lvl4pPr>
            <a:lvl5pPr algn="ctr" rtl="0" eaLnBrk="1" fontAlgn="base" hangingPunct="1">
              <a:spcBef>
                <a:spcPct val="0"/>
              </a:spcBef>
              <a:spcAft>
                <a:spcPct val="0"/>
              </a:spcAft>
              <a:defRPr sz="4400">
                <a:solidFill>
                  <a:srgbClr val="254061"/>
                </a:solidFill>
                <a:latin typeface="Franklin Gothic Demi" charset="0"/>
                <a:ea typeface="ＭＳ Ｐゴシック" charset="0"/>
              </a:defRPr>
            </a:lvl5pPr>
            <a:lvl6pPr marL="457200" algn="ctr" rtl="0" eaLnBrk="1" fontAlgn="base" hangingPunct="1">
              <a:spcBef>
                <a:spcPct val="0"/>
              </a:spcBef>
              <a:spcAft>
                <a:spcPct val="0"/>
              </a:spcAft>
              <a:defRPr sz="4400">
                <a:solidFill>
                  <a:srgbClr val="254061"/>
                </a:solidFill>
                <a:latin typeface="Franklin Gothic Demi" charset="0"/>
                <a:ea typeface="ＭＳ Ｐゴシック" charset="0"/>
              </a:defRPr>
            </a:lvl6pPr>
            <a:lvl7pPr marL="914400" algn="ctr" rtl="0" eaLnBrk="1" fontAlgn="base" hangingPunct="1">
              <a:spcBef>
                <a:spcPct val="0"/>
              </a:spcBef>
              <a:spcAft>
                <a:spcPct val="0"/>
              </a:spcAft>
              <a:defRPr sz="4400">
                <a:solidFill>
                  <a:srgbClr val="254061"/>
                </a:solidFill>
                <a:latin typeface="Franklin Gothic Demi" charset="0"/>
                <a:ea typeface="ＭＳ Ｐゴシック" charset="0"/>
              </a:defRPr>
            </a:lvl7pPr>
            <a:lvl8pPr marL="1371600" algn="ctr" rtl="0" eaLnBrk="1" fontAlgn="base" hangingPunct="1">
              <a:spcBef>
                <a:spcPct val="0"/>
              </a:spcBef>
              <a:spcAft>
                <a:spcPct val="0"/>
              </a:spcAft>
              <a:defRPr sz="4400">
                <a:solidFill>
                  <a:srgbClr val="254061"/>
                </a:solidFill>
                <a:latin typeface="Franklin Gothic Demi" charset="0"/>
                <a:ea typeface="ＭＳ Ｐゴシック" charset="0"/>
              </a:defRPr>
            </a:lvl8pPr>
            <a:lvl9pPr marL="1828800" algn="ctr" rtl="0" eaLnBrk="1" fontAlgn="base" hangingPunct="1">
              <a:spcBef>
                <a:spcPct val="0"/>
              </a:spcBef>
              <a:spcAft>
                <a:spcPct val="0"/>
              </a:spcAft>
              <a:defRPr sz="4400">
                <a:solidFill>
                  <a:srgbClr val="254061"/>
                </a:solidFill>
                <a:latin typeface="Franklin Gothic Demi" charset="0"/>
                <a:ea typeface="ＭＳ Ｐゴシック" charset="0"/>
              </a:defRPr>
            </a:lvl9pPr>
          </a:lstStyle>
          <a:p>
            <a:r>
              <a:rPr lang="fr-FR" sz="3600" dirty="0" err="1">
                <a:solidFill>
                  <a:srgbClr val="2F4861"/>
                </a:solidFill>
              </a:rPr>
              <a:t>Some</a:t>
            </a:r>
            <a:r>
              <a:rPr lang="fr-FR" sz="3600" dirty="0">
                <a:solidFill>
                  <a:srgbClr val="2F4861"/>
                </a:solidFill>
              </a:rPr>
              <a:t> challenges for A-B </a:t>
            </a:r>
            <a:r>
              <a:rPr lang="fr-FR" sz="3600" dirty="0" err="1">
                <a:solidFill>
                  <a:srgbClr val="2F4861"/>
                </a:solidFill>
              </a:rPr>
              <a:t>researchers</a:t>
            </a:r>
            <a:endParaRPr lang="fr-FR" sz="2400" dirty="0">
              <a:solidFill>
                <a:srgbClr val="2F4861"/>
              </a:solidFill>
            </a:endParaRPr>
          </a:p>
        </p:txBody>
      </p:sp>
    </p:spTree>
    <p:extLst>
      <p:ext uri="{BB962C8B-B14F-4D97-AF65-F5344CB8AC3E}">
        <p14:creationId xmlns:p14="http://schemas.microsoft.com/office/powerpoint/2010/main" val="3070124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lgn="ctr">
              <a:buNone/>
            </a:pPr>
            <a:endParaRPr lang="fr-FR" sz="4000" b="1" dirty="0">
              <a:solidFill>
                <a:srgbClr val="2F4861"/>
              </a:solidFill>
            </a:endParaRPr>
          </a:p>
          <a:p>
            <a:pPr marL="0" indent="0" algn="ctr">
              <a:buNone/>
            </a:pPr>
            <a:r>
              <a:rPr lang="fr-FR" sz="4000" b="1" dirty="0">
                <a:solidFill>
                  <a:srgbClr val="2F4861"/>
                </a:solidFill>
              </a:rPr>
              <a:t>1. Management </a:t>
            </a:r>
            <a:r>
              <a:rPr lang="fr-FR" sz="4000" b="1" dirty="0" err="1">
                <a:solidFill>
                  <a:srgbClr val="2F4861"/>
                </a:solidFill>
              </a:rPr>
              <a:t>research</a:t>
            </a:r>
            <a:r>
              <a:rPr lang="fr-FR" sz="4000" b="1" dirty="0">
                <a:solidFill>
                  <a:srgbClr val="2F4861"/>
                </a:solidFill>
              </a:rPr>
              <a:t> and arts. </a:t>
            </a:r>
            <a:r>
              <a:rPr lang="fr-FR" sz="4000" b="1" dirty="0" err="1">
                <a:solidFill>
                  <a:srgbClr val="2F4861"/>
                </a:solidFill>
              </a:rPr>
              <a:t>Many</a:t>
            </a:r>
            <a:r>
              <a:rPr lang="fr-FR" sz="4000" b="1" dirty="0">
                <a:solidFill>
                  <a:srgbClr val="2F4861"/>
                </a:solidFill>
              </a:rPr>
              <a:t> promises</a:t>
            </a:r>
            <a:endParaRPr lang="fr-FR" sz="4000" b="1" dirty="0"/>
          </a:p>
        </p:txBody>
      </p:sp>
      <p:sp>
        <p:nvSpPr>
          <p:cNvPr id="4" name="Espace réservé du numéro de diapositive 3"/>
          <p:cNvSpPr>
            <a:spLocks noGrp="1"/>
          </p:cNvSpPr>
          <p:nvPr>
            <p:ph type="sldNum" sz="quarter" idx="10"/>
          </p:nvPr>
        </p:nvSpPr>
        <p:spPr/>
        <p:txBody>
          <a:bodyPr/>
          <a:lstStyle/>
          <a:p>
            <a:fld id="{4C5ED5B8-F27B-9F48-B22F-4CC8DD342BF9}" type="slidenum">
              <a:rPr lang="fr-FR" smtClean="0"/>
              <a:pPr/>
              <a:t>3</a:t>
            </a:fld>
            <a:endParaRPr lang="fr-FR" dirty="0"/>
          </a:p>
        </p:txBody>
      </p:sp>
    </p:spTree>
    <p:extLst>
      <p:ext uri="{BB962C8B-B14F-4D97-AF65-F5344CB8AC3E}">
        <p14:creationId xmlns:p14="http://schemas.microsoft.com/office/powerpoint/2010/main" val="2548976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8520" y="1293821"/>
            <a:ext cx="9170663" cy="5256584"/>
          </a:xfrm>
        </p:spPr>
        <p:txBody>
          <a:bodyPr/>
          <a:lstStyle/>
          <a:p>
            <a:pPr lvl="2"/>
            <a:br>
              <a:rPr lang="fr-FR" sz="2800" dirty="0">
                <a:solidFill>
                  <a:srgbClr val="660066"/>
                </a:solidFill>
                <a:latin typeface="+mn-lt"/>
              </a:rPr>
            </a:br>
            <a:r>
              <a:rPr lang="fr-FR" sz="2800" dirty="0">
                <a:solidFill>
                  <a:srgbClr val="660066"/>
                </a:solidFill>
                <a:latin typeface="+mn-lt"/>
              </a:rPr>
              <a:t>• </a:t>
            </a:r>
            <a:r>
              <a:rPr lang="fr-FR" sz="2800" b="1" dirty="0" err="1">
                <a:solidFill>
                  <a:srgbClr val="002060"/>
                </a:solidFill>
                <a:latin typeface="+mn-lt"/>
              </a:rPr>
              <a:t>Assessing</a:t>
            </a:r>
            <a:r>
              <a:rPr lang="fr-FR" sz="2800" b="1" dirty="0">
                <a:solidFill>
                  <a:srgbClr val="002060"/>
                </a:solidFill>
                <a:latin typeface="+mn-lt"/>
              </a:rPr>
              <a:t> &amp; </a:t>
            </a:r>
            <a:r>
              <a:rPr lang="fr-FR" sz="2800" b="1" dirty="0" err="1">
                <a:solidFill>
                  <a:srgbClr val="002060"/>
                </a:solidFill>
                <a:latin typeface="+mn-lt"/>
              </a:rPr>
              <a:t>publishing</a:t>
            </a:r>
            <a:r>
              <a:rPr lang="fr-FR" sz="2800" b="1" dirty="0">
                <a:solidFill>
                  <a:srgbClr val="002060"/>
                </a:solidFill>
                <a:latin typeface="+mn-lt"/>
              </a:rPr>
              <a:t> </a:t>
            </a:r>
            <a:r>
              <a:rPr lang="fr-FR" sz="2800" dirty="0">
                <a:solidFill>
                  <a:srgbClr val="002060"/>
                </a:solidFill>
                <a:latin typeface="+mn-lt"/>
              </a:rPr>
              <a:t>A-B M/R: </a:t>
            </a:r>
            <a:br>
              <a:rPr lang="fr-FR" sz="2800" dirty="0">
                <a:solidFill>
                  <a:srgbClr val="002060"/>
                </a:solidFill>
                <a:latin typeface="+mn-lt"/>
              </a:rPr>
            </a:br>
            <a:r>
              <a:rPr lang="fr-FR" sz="2800" dirty="0">
                <a:solidFill>
                  <a:srgbClr val="002060"/>
                </a:solidFill>
                <a:latin typeface="+mn-lt"/>
              </a:rPr>
              <a:t>a set of </a:t>
            </a:r>
            <a:r>
              <a:rPr lang="fr-FR" sz="2800" dirty="0" err="1">
                <a:solidFill>
                  <a:srgbClr val="002060"/>
                </a:solidFill>
                <a:latin typeface="+mn-lt"/>
              </a:rPr>
              <a:t>specific</a:t>
            </a:r>
            <a:r>
              <a:rPr lang="fr-FR" sz="2800" dirty="0">
                <a:solidFill>
                  <a:srgbClr val="002060"/>
                </a:solidFill>
                <a:latin typeface="+mn-lt"/>
              </a:rPr>
              <a:t> </a:t>
            </a:r>
            <a:r>
              <a:rPr lang="fr-FR" sz="2800" dirty="0" err="1">
                <a:solidFill>
                  <a:srgbClr val="002060"/>
                </a:solidFill>
                <a:latin typeface="+mn-lt"/>
              </a:rPr>
              <a:t>criteria</a:t>
            </a:r>
            <a:r>
              <a:rPr lang="fr-FR" sz="2800" dirty="0">
                <a:solidFill>
                  <a:srgbClr val="002060"/>
                </a:solidFill>
                <a:latin typeface="+mn-lt"/>
              </a:rPr>
              <a:t> </a:t>
            </a:r>
            <a:r>
              <a:rPr lang="fr-FR" sz="2800" dirty="0">
                <a:solidFill>
                  <a:srgbClr val="660066"/>
                </a:solidFill>
                <a:latin typeface="+mn-lt"/>
              </a:rPr>
              <a:t>?</a:t>
            </a:r>
            <a:br>
              <a:rPr lang="fr-FR" sz="2800" dirty="0">
                <a:solidFill>
                  <a:srgbClr val="660066"/>
                </a:solidFill>
                <a:latin typeface="+mn-lt"/>
              </a:rPr>
            </a:br>
            <a:br>
              <a:rPr lang="fr-FR" sz="2800" i="1" dirty="0">
                <a:solidFill>
                  <a:srgbClr val="660066"/>
                </a:solidFill>
                <a:latin typeface="+mn-lt"/>
              </a:rPr>
            </a:br>
            <a:r>
              <a:rPr lang="fr-FR" sz="2400" i="1" dirty="0">
                <a:latin typeface="+mn-lt"/>
              </a:rPr>
              <a:t>• </a:t>
            </a:r>
            <a:r>
              <a:rPr lang="fr-FR" sz="2400" i="1" dirty="0" err="1">
                <a:latin typeface="+mn-lt"/>
              </a:rPr>
              <a:t>incisiveness</a:t>
            </a:r>
            <a:r>
              <a:rPr lang="fr-FR" sz="2400" i="1" dirty="0">
                <a:latin typeface="+mn-lt"/>
              </a:rPr>
              <a:t> ; concision ; </a:t>
            </a:r>
            <a:r>
              <a:rPr lang="fr-FR" sz="2400" i="1" dirty="0" err="1">
                <a:latin typeface="+mn-lt"/>
              </a:rPr>
              <a:t>coherence</a:t>
            </a:r>
            <a:r>
              <a:rPr lang="fr-FR" sz="2400" i="1" dirty="0">
                <a:latin typeface="+mn-lt"/>
              </a:rPr>
              <a:t> ; </a:t>
            </a:r>
            <a:r>
              <a:rPr lang="fr-FR" sz="2400" i="1" dirty="0" err="1">
                <a:latin typeface="+mn-lt"/>
              </a:rPr>
              <a:t>generativity</a:t>
            </a:r>
            <a:r>
              <a:rPr lang="fr-FR" sz="2400" i="1" dirty="0">
                <a:latin typeface="+mn-lt"/>
              </a:rPr>
              <a:t> ; social </a:t>
            </a:r>
            <a:r>
              <a:rPr lang="fr-FR" sz="2400" i="1" dirty="0" err="1">
                <a:latin typeface="+mn-lt"/>
              </a:rPr>
              <a:t>significance</a:t>
            </a:r>
            <a:r>
              <a:rPr lang="fr-FR" sz="2400" i="1" dirty="0">
                <a:latin typeface="+mn-lt"/>
              </a:rPr>
              <a:t> ; </a:t>
            </a:r>
            <a:r>
              <a:rPr lang="fr-FR" sz="2400" i="1" dirty="0" err="1">
                <a:latin typeface="+mn-lt"/>
              </a:rPr>
              <a:t>evocation</a:t>
            </a:r>
            <a:r>
              <a:rPr lang="fr-FR" sz="2400" i="1" dirty="0">
                <a:latin typeface="+mn-lt"/>
              </a:rPr>
              <a:t> and illumination</a:t>
            </a:r>
            <a:br>
              <a:rPr lang="fr-FR" sz="2400" i="1" dirty="0">
                <a:latin typeface="+mn-lt"/>
              </a:rPr>
            </a:br>
            <a:r>
              <a:rPr lang="fr-FR" sz="2000" dirty="0">
                <a:solidFill>
                  <a:srgbClr val="0070C0"/>
                </a:solidFill>
                <a:latin typeface="+mn-lt"/>
              </a:rPr>
              <a:t> (</a:t>
            </a:r>
            <a:r>
              <a:rPr lang="fr-FR" sz="2000" dirty="0" err="1">
                <a:solidFill>
                  <a:srgbClr val="0070C0"/>
                </a:solidFill>
                <a:latin typeface="+mn-lt"/>
              </a:rPr>
              <a:t>Barone</a:t>
            </a:r>
            <a:r>
              <a:rPr lang="fr-FR" sz="2000" dirty="0">
                <a:solidFill>
                  <a:srgbClr val="0070C0"/>
                </a:solidFill>
                <a:latin typeface="+mn-lt"/>
              </a:rPr>
              <a:t> &amp; Eisner, 2012)</a:t>
            </a:r>
            <a:br>
              <a:rPr lang="fr-FR" sz="2000" dirty="0">
                <a:solidFill>
                  <a:srgbClr val="0070C0"/>
                </a:solidFill>
                <a:latin typeface="+mn-lt"/>
              </a:rPr>
            </a:br>
            <a:br>
              <a:rPr lang="fr-FR" sz="2000" dirty="0">
                <a:solidFill>
                  <a:srgbClr val="660066"/>
                </a:solidFill>
                <a:latin typeface="+mn-lt"/>
              </a:rPr>
            </a:br>
            <a:r>
              <a:rPr lang="fr-FR" sz="2400" i="1" dirty="0">
                <a:latin typeface="+mn-lt"/>
              </a:rPr>
              <a:t>• </a:t>
            </a:r>
            <a:r>
              <a:rPr lang="fr-FR" sz="2400" b="1" i="1" dirty="0" err="1">
                <a:latin typeface="+mn-lt"/>
              </a:rPr>
              <a:t>artfulness</a:t>
            </a:r>
            <a:r>
              <a:rPr lang="fr-FR" sz="2400" i="1" dirty="0">
                <a:latin typeface="+mn-lt"/>
              </a:rPr>
              <a:t> (</a:t>
            </a:r>
            <a:r>
              <a:rPr lang="fr-FR" sz="2400" i="1" dirty="0" err="1">
                <a:latin typeface="+mn-lt"/>
              </a:rPr>
              <a:t>creative</a:t>
            </a:r>
            <a:r>
              <a:rPr lang="fr-FR" sz="2400" i="1" dirty="0">
                <a:latin typeface="+mn-lt"/>
              </a:rPr>
              <a:t> &amp; </a:t>
            </a:r>
            <a:r>
              <a:rPr lang="fr-FR" sz="2400" i="1" dirty="0" err="1">
                <a:latin typeface="+mn-lt"/>
              </a:rPr>
              <a:t>aesthetics</a:t>
            </a:r>
            <a:r>
              <a:rPr lang="fr-FR" sz="2400" i="1" dirty="0">
                <a:latin typeface="+mn-lt"/>
              </a:rPr>
              <a:t> </a:t>
            </a:r>
            <a:r>
              <a:rPr lang="fr-FR" sz="2400" i="1" dirty="0" err="1">
                <a:latin typeface="+mn-lt"/>
              </a:rPr>
              <a:t>qualities</a:t>
            </a:r>
            <a:r>
              <a:rPr lang="fr-FR" sz="2400" i="1" dirty="0">
                <a:latin typeface="+mn-lt"/>
              </a:rPr>
              <a:t>) + </a:t>
            </a:r>
            <a:r>
              <a:rPr lang="fr-FR" sz="2400" b="1" i="1" dirty="0" err="1">
                <a:latin typeface="+mn-lt"/>
              </a:rPr>
              <a:t>usefulness</a:t>
            </a:r>
            <a:r>
              <a:rPr lang="fr-FR" sz="2400" i="1" dirty="0">
                <a:latin typeface="+mn-lt"/>
              </a:rPr>
              <a:t> (</a:t>
            </a:r>
            <a:r>
              <a:rPr lang="fr-FR" sz="2400" i="1" dirty="0" err="1">
                <a:latin typeface="+mn-lt"/>
              </a:rPr>
              <a:t>coherence</a:t>
            </a:r>
            <a:r>
              <a:rPr lang="fr-FR" sz="2400" i="1" dirty="0">
                <a:latin typeface="+mn-lt"/>
              </a:rPr>
              <a:t>, </a:t>
            </a:r>
            <a:r>
              <a:rPr lang="fr-FR" sz="2400" i="1" dirty="0" err="1">
                <a:latin typeface="+mn-lt"/>
              </a:rPr>
              <a:t>rigor</a:t>
            </a:r>
            <a:r>
              <a:rPr lang="fr-FR" sz="2400" i="1" dirty="0">
                <a:latin typeface="+mn-lt"/>
              </a:rPr>
              <a:t>, impacts)</a:t>
            </a:r>
            <a:br>
              <a:rPr lang="fr-FR" sz="2400" i="1" dirty="0">
                <a:latin typeface="+mn-lt"/>
              </a:rPr>
            </a:br>
            <a:r>
              <a:rPr lang="fr-FR" sz="2000" dirty="0">
                <a:solidFill>
                  <a:srgbClr val="0070C0"/>
                </a:solidFill>
                <a:latin typeface="+mn-lt"/>
              </a:rPr>
              <a:t> (</a:t>
            </a:r>
            <a:r>
              <a:rPr lang="fr-FR" sz="2000" dirty="0" err="1">
                <a:solidFill>
                  <a:srgbClr val="0070C0"/>
                </a:solidFill>
                <a:latin typeface="+mn-lt"/>
              </a:rPr>
              <a:t>Lafrenière</a:t>
            </a:r>
            <a:r>
              <a:rPr lang="fr-FR" sz="2000" dirty="0">
                <a:solidFill>
                  <a:srgbClr val="0070C0"/>
                </a:solidFill>
                <a:latin typeface="+mn-lt"/>
              </a:rPr>
              <a:t> &amp; Cox, 2012</a:t>
            </a:r>
            <a:r>
              <a:rPr lang="fr-FR" sz="2000" dirty="0">
                <a:solidFill>
                  <a:srgbClr val="660066"/>
                </a:solidFill>
                <a:latin typeface="+mn-lt"/>
              </a:rPr>
              <a:t>)</a:t>
            </a:r>
            <a:br>
              <a:rPr lang="fr-FR" sz="2000" dirty="0">
                <a:solidFill>
                  <a:srgbClr val="660066"/>
                </a:solidFill>
                <a:latin typeface="+mn-lt"/>
              </a:rPr>
            </a:br>
            <a:br>
              <a:rPr lang="fr-FR" sz="2000" dirty="0">
                <a:solidFill>
                  <a:srgbClr val="660066"/>
                </a:solidFill>
                <a:latin typeface="+mn-lt"/>
              </a:rPr>
            </a:br>
            <a:r>
              <a:rPr lang="fr-FR" sz="2000" dirty="0">
                <a:solidFill>
                  <a:srgbClr val="660066"/>
                </a:solidFill>
                <a:latin typeface="+mn-lt"/>
              </a:rPr>
              <a:t>—&gt; </a:t>
            </a:r>
            <a:r>
              <a:rPr lang="fr-FR" sz="2000" dirty="0" err="1">
                <a:solidFill>
                  <a:srgbClr val="660066"/>
                </a:solidFill>
                <a:latin typeface="+mn-lt"/>
              </a:rPr>
              <a:t>some</a:t>
            </a:r>
            <a:r>
              <a:rPr lang="fr-FR" sz="2000" dirty="0">
                <a:solidFill>
                  <a:srgbClr val="660066"/>
                </a:solidFill>
                <a:latin typeface="+mn-lt"/>
              </a:rPr>
              <a:t> </a:t>
            </a:r>
            <a:r>
              <a:rPr lang="fr-FR" sz="2400" i="1" dirty="0">
                <a:solidFill>
                  <a:srgbClr val="660066"/>
                </a:solidFill>
                <a:latin typeface="+mn-lt"/>
              </a:rPr>
              <a:t>‘A-B R-</a:t>
            </a:r>
            <a:r>
              <a:rPr lang="fr-FR" sz="2400" i="1" dirty="0" err="1">
                <a:solidFill>
                  <a:srgbClr val="660066"/>
                </a:solidFill>
                <a:latin typeface="+mn-lt"/>
              </a:rPr>
              <a:t>friendly</a:t>
            </a:r>
            <a:r>
              <a:rPr lang="fr-FR" sz="2400" i="1" dirty="0">
                <a:solidFill>
                  <a:srgbClr val="660066"/>
                </a:solidFill>
                <a:latin typeface="+mn-lt"/>
              </a:rPr>
              <a:t>’ </a:t>
            </a:r>
            <a:r>
              <a:rPr lang="fr-FR" sz="2400" i="1" dirty="0" err="1">
                <a:solidFill>
                  <a:srgbClr val="660066"/>
                </a:solidFill>
                <a:latin typeface="+mn-lt"/>
              </a:rPr>
              <a:t>journals</a:t>
            </a:r>
            <a:r>
              <a:rPr lang="fr-FR" sz="2400" i="1" dirty="0">
                <a:solidFill>
                  <a:srgbClr val="660066"/>
                </a:solidFill>
                <a:latin typeface="+mn-lt"/>
              </a:rPr>
              <a:t>? </a:t>
            </a:r>
            <a:br>
              <a:rPr lang="fr-FR" sz="2400" i="1" dirty="0">
                <a:solidFill>
                  <a:srgbClr val="660066"/>
                </a:solidFill>
                <a:latin typeface="+mn-lt"/>
              </a:rPr>
            </a:br>
            <a:r>
              <a:rPr lang="fr-FR" sz="1400" dirty="0">
                <a:latin typeface="+mn-lt"/>
              </a:rPr>
              <a:t>(</a:t>
            </a:r>
            <a:r>
              <a:rPr lang="fr-FR" sz="1400" i="1" dirty="0" err="1">
                <a:latin typeface="+mn-lt"/>
              </a:rPr>
              <a:t>Organization</a:t>
            </a:r>
            <a:r>
              <a:rPr lang="fr-FR" sz="1400" i="1" dirty="0">
                <a:latin typeface="+mn-lt"/>
              </a:rPr>
              <a:t>, </a:t>
            </a:r>
            <a:r>
              <a:rPr lang="fr-FR" sz="1400" i="1" dirty="0" err="1">
                <a:latin typeface="+mn-lt"/>
              </a:rPr>
              <a:t>Org</a:t>
            </a:r>
            <a:r>
              <a:rPr lang="fr-FR" sz="1400" i="1" dirty="0">
                <a:latin typeface="+mn-lt"/>
              </a:rPr>
              <a:t>. </a:t>
            </a:r>
            <a:r>
              <a:rPr lang="fr-FR" sz="1400" i="1" dirty="0" err="1">
                <a:latin typeface="+mn-lt"/>
              </a:rPr>
              <a:t>Studies</a:t>
            </a:r>
            <a:r>
              <a:rPr lang="fr-FR" sz="1400" i="1" dirty="0">
                <a:latin typeface="+mn-lt"/>
              </a:rPr>
              <a:t>, </a:t>
            </a:r>
            <a:r>
              <a:rPr lang="fr-FR" sz="1400" i="1" dirty="0" err="1">
                <a:latin typeface="+mn-lt"/>
              </a:rPr>
              <a:t>Org</a:t>
            </a:r>
            <a:r>
              <a:rPr lang="fr-FR" sz="1400" i="1" dirty="0">
                <a:latin typeface="+mn-lt"/>
              </a:rPr>
              <a:t>. </a:t>
            </a:r>
            <a:r>
              <a:rPr lang="fr-FR" sz="1400" i="1" dirty="0" err="1">
                <a:latin typeface="+mn-lt"/>
              </a:rPr>
              <a:t>Aesthetics</a:t>
            </a:r>
            <a:r>
              <a:rPr lang="fr-FR" sz="1400" dirty="0">
                <a:latin typeface="+mn-lt"/>
              </a:rPr>
              <a:t>, </a:t>
            </a:r>
            <a:r>
              <a:rPr lang="fr-FR" sz="1400" i="1" dirty="0" err="1">
                <a:latin typeface="+mn-lt"/>
              </a:rPr>
              <a:t>M@n@gement</a:t>
            </a:r>
            <a:r>
              <a:rPr lang="fr-FR" sz="1400" i="1" dirty="0">
                <a:latin typeface="+mn-lt"/>
              </a:rPr>
              <a:t>, </a:t>
            </a:r>
            <a:r>
              <a:rPr lang="fr-FR" sz="1400" i="1" dirty="0" err="1">
                <a:latin typeface="+mn-lt"/>
              </a:rPr>
              <a:t>Jal</a:t>
            </a:r>
            <a:r>
              <a:rPr lang="fr-FR" sz="1400" i="1" dirty="0">
                <a:latin typeface="+mn-lt"/>
              </a:rPr>
              <a:t> of </a:t>
            </a:r>
            <a:r>
              <a:rPr lang="fr-FR" sz="1400" i="1" dirty="0" err="1">
                <a:latin typeface="+mn-lt"/>
              </a:rPr>
              <a:t>Mgt</a:t>
            </a:r>
            <a:r>
              <a:rPr lang="fr-FR" sz="1400" i="1" dirty="0">
                <a:latin typeface="+mn-lt"/>
              </a:rPr>
              <a:t> </a:t>
            </a:r>
            <a:r>
              <a:rPr lang="fr-FR" sz="1400" i="1" dirty="0" err="1">
                <a:latin typeface="+mn-lt"/>
              </a:rPr>
              <a:t>Inquiry</a:t>
            </a:r>
            <a:r>
              <a:rPr lang="fr-FR" sz="1400" dirty="0">
                <a:latin typeface="+mn-lt"/>
              </a:rPr>
              <a:t>…)</a:t>
            </a:r>
            <a:br>
              <a:rPr lang="fr-FR" sz="1800" dirty="0">
                <a:latin typeface="+mn-lt"/>
              </a:rPr>
            </a:br>
            <a:br>
              <a:rPr lang="fr-FR" sz="1800" dirty="0">
                <a:latin typeface="+mn-lt"/>
              </a:rPr>
            </a:br>
            <a:br>
              <a:rPr lang="fr-FR" sz="2000" dirty="0">
                <a:solidFill>
                  <a:srgbClr val="660066"/>
                </a:solidFill>
                <a:latin typeface="+mn-lt"/>
              </a:rPr>
            </a:br>
            <a:br>
              <a:rPr lang="fr-FR" sz="2400" i="1" dirty="0">
                <a:solidFill>
                  <a:srgbClr val="660066"/>
                </a:solidFill>
                <a:latin typeface="+mn-lt"/>
              </a:rPr>
            </a:br>
            <a:endParaRPr lang="fr-FR" sz="2800" dirty="0">
              <a:solidFill>
                <a:srgbClr val="660066"/>
              </a:solidFill>
              <a:latin typeface="+mn-lt"/>
            </a:endParaRPr>
          </a:p>
        </p:txBody>
      </p:sp>
      <p:sp>
        <p:nvSpPr>
          <p:cNvPr id="4" name="Espace réservé du numéro de diapositive 3"/>
          <p:cNvSpPr>
            <a:spLocks noGrp="1"/>
          </p:cNvSpPr>
          <p:nvPr>
            <p:ph type="sldNum" sz="quarter" idx="10"/>
          </p:nvPr>
        </p:nvSpPr>
        <p:spPr/>
        <p:txBody>
          <a:bodyPr/>
          <a:lstStyle/>
          <a:p>
            <a:fld id="{4C5ED5B8-F27B-9F48-B22F-4CC8DD342BF9}" type="slidenum">
              <a:rPr lang="fr-FR" smtClean="0"/>
              <a:pPr/>
              <a:t>30</a:t>
            </a:fld>
            <a:endParaRPr lang="fr-FR" dirty="0"/>
          </a:p>
        </p:txBody>
      </p:sp>
      <p:sp>
        <p:nvSpPr>
          <p:cNvPr id="5" name="Titre 1"/>
          <p:cNvSpPr txBox="1">
            <a:spLocks/>
          </p:cNvSpPr>
          <p:nvPr/>
        </p:nvSpPr>
        <p:spPr bwMode="auto">
          <a:xfrm>
            <a:off x="148167" y="1"/>
            <a:ext cx="8744313" cy="1124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rgbClr val="254061"/>
                </a:solidFill>
                <a:latin typeface="+mj-lt"/>
                <a:ea typeface="ＭＳ Ｐゴシック" charset="0"/>
                <a:cs typeface="+mj-cs"/>
              </a:defRPr>
            </a:lvl1pPr>
            <a:lvl2pPr algn="ctr" rtl="0" eaLnBrk="1" fontAlgn="base" hangingPunct="1">
              <a:spcBef>
                <a:spcPct val="0"/>
              </a:spcBef>
              <a:spcAft>
                <a:spcPct val="0"/>
              </a:spcAft>
              <a:defRPr sz="4400">
                <a:solidFill>
                  <a:srgbClr val="254061"/>
                </a:solidFill>
                <a:latin typeface="Franklin Gothic Demi" charset="0"/>
                <a:ea typeface="ＭＳ Ｐゴシック" charset="0"/>
              </a:defRPr>
            </a:lvl2pPr>
            <a:lvl3pPr algn="ctr" rtl="0" eaLnBrk="1" fontAlgn="base" hangingPunct="1">
              <a:spcBef>
                <a:spcPct val="0"/>
              </a:spcBef>
              <a:spcAft>
                <a:spcPct val="0"/>
              </a:spcAft>
              <a:defRPr sz="4400">
                <a:solidFill>
                  <a:srgbClr val="254061"/>
                </a:solidFill>
                <a:latin typeface="Franklin Gothic Demi" charset="0"/>
                <a:ea typeface="ＭＳ Ｐゴシック" charset="0"/>
              </a:defRPr>
            </a:lvl3pPr>
            <a:lvl4pPr algn="ctr" rtl="0" eaLnBrk="1" fontAlgn="base" hangingPunct="1">
              <a:spcBef>
                <a:spcPct val="0"/>
              </a:spcBef>
              <a:spcAft>
                <a:spcPct val="0"/>
              </a:spcAft>
              <a:defRPr sz="4400">
                <a:solidFill>
                  <a:srgbClr val="254061"/>
                </a:solidFill>
                <a:latin typeface="Franklin Gothic Demi" charset="0"/>
                <a:ea typeface="ＭＳ Ｐゴシック" charset="0"/>
              </a:defRPr>
            </a:lvl4pPr>
            <a:lvl5pPr algn="ctr" rtl="0" eaLnBrk="1" fontAlgn="base" hangingPunct="1">
              <a:spcBef>
                <a:spcPct val="0"/>
              </a:spcBef>
              <a:spcAft>
                <a:spcPct val="0"/>
              </a:spcAft>
              <a:defRPr sz="4400">
                <a:solidFill>
                  <a:srgbClr val="254061"/>
                </a:solidFill>
                <a:latin typeface="Franklin Gothic Demi" charset="0"/>
                <a:ea typeface="ＭＳ Ｐゴシック" charset="0"/>
              </a:defRPr>
            </a:lvl5pPr>
            <a:lvl6pPr marL="457200" algn="ctr" rtl="0" eaLnBrk="1" fontAlgn="base" hangingPunct="1">
              <a:spcBef>
                <a:spcPct val="0"/>
              </a:spcBef>
              <a:spcAft>
                <a:spcPct val="0"/>
              </a:spcAft>
              <a:defRPr sz="4400">
                <a:solidFill>
                  <a:srgbClr val="254061"/>
                </a:solidFill>
                <a:latin typeface="Franklin Gothic Demi" charset="0"/>
                <a:ea typeface="ＭＳ Ｐゴシック" charset="0"/>
              </a:defRPr>
            </a:lvl6pPr>
            <a:lvl7pPr marL="914400" algn="ctr" rtl="0" eaLnBrk="1" fontAlgn="base" hangingPunct="1">
              <a:spcBef>
                <a:spcPct val="0"/>
              </a:spcBef>
              <a:spcAft>
                <a:spcPct val="0"/>
              </a:spcAft>
              <a:defRPr sz="4400">
                <a:solidFill>
                  <a:srgbClr val="254061"/>
                </a:solidFill>
                <a:latin typeface="Franklin Gothic Demi" charset="0"/>
                <a:ea typeface="ＭＳ Ｐゴシック" charset="0"/>
              </a:defRPr>
            </a:lvl7pPr>
            <a:lvl8pPr marL="1371600" algn="ctr" rtl="0" eaLnBrk="1" fontAlgn="base" hangingPunct="1">
              <a:spcBef>
                <a:spcPct val="0"/>
              </a:spcBef>
              <a:spcAft>
                <a:spcPct val="0"/>
              </a:spcAft>
              <a:defRPr sz="4400">
                <a:solidFill>
                  <a:srgbClr val="254061"/>
                </a:solidFill>
                <a:latin typeface="Franklin Gothic Demi" charset="0"/>
                <a:ea typeface="ＭＳ Ｐゴシック" charset="0"/>
              </a:defRPr>
            </a:lvl8pPr>
            <a:lvl9pPr marL="1828800" algn="ctr" rtl="0" eaLnBrk="1" fontAlgn="base" hangingPunct="1">
              <a:spcBef>
                <a:spcPct val="0"/>
              </a:spcBef>
              <a:spcAft>
                <a:spcPct val="0"/>
              </a:spcAft>
              <a:defRPr sz="4400">
                <a:solidFill>
                  <a:srgbClr val="254061"/>
                </a:solidFill>
                <a:latin typeface="Franklin Gothic Demi" charset="0"/>
                <a:ea typeface="ＭＳ Ｐゴシック" charset="0"/>
              </a:defRPr>
            </a:lvl9pPr>
          </a:lstStyle>
          <a:p>
            <a:r>
              <a:rPr lang="fr-FR" sz="3600" dirty="0" err="1">
                <a:solidFill>
                  <a:srgbClr val="2F4861"/>
                </a:solidFill>
              </a:rPr>
              <a:t>Some</a:t>
            </a:r>
            <a:r>
              <a:rPr lang="fr-FR" sz="3600" dirty="0">
                <a:solidFill>
                  <a:srgbClr val="2F4861"/>
                </a:solidFill>
              </a:rPr>
              <a:t> challenges for A-B </a:t>
            </a:r>
            <a:r>
              <a:rPr lang="fr-FR" sz="3600" dirty="0" err="1">
                <a:solidFill>
                  <a:srgbClr val="2F4861"/>
                </a:solidFill>
              </a:rPr>
              <a:t>researchers</a:t>
            </a:r>
            <a:endParaRPr lang="fr-FR" sz="2400" dirty="0">
              <a:solidFill>
                <a:srgbClr val="2F4861"/>
              </a:solidFill>
            </a:endParaRPr>
          </a:p>
        </p:txBody>
      </p:sp>
    </p:spTree>
    <p:extLst>
      <p:ext uri="{BB962C8B-B14F-4D97-AF65-F5344CB8AC3E}">
        <p14:creationId xmlns:p14="http://schemas.microsoft.com/office/powerpoint/2010/main" val="25733456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EB5F678-15F9-8F4E-A80B-4B713B8F890A}"/>
              </a:ext>
            </a:extLst>
          </p:cNvPr>
          <p:cNvSpPr>
            <a:spLocks noGrp="1"/>
          </p:cNvSpPr>
          <p:nvPr>
            <p:ph type="sldNum" sz="quarter" idx="10"/>
          </p:nvPr>
        </p:nvSpPr>
        <p:spPr/>
        <p:txBody>
          <a:bodyPr/>
          <a:lstStyle/>
          <a:p>
            <a:fld id="{4C5ED5B8-F27B-9F48-B22F-4CC8DD342BF9}" type="slidenum">
              <a:rPr lang="fr-FR" smtClean="0"/>
              <a:pPr/>
              <a:t>31</a:t>
            </a:fld>
            <a:endParaRPr lang="fr-FR" dirty="0"/>
          </a:p>
        </p:txBody>
      </p:sp>
      <p:pic>
        <p:nvPicPr>
          <p:cNvPr id="6" name="Image 5">
            <a:extLst>
              <a:ext uri="{FF2B5EF4-FFF2-40B4-BE49-F238E27FC236}">
                <a16:creationId xmlns:a16="http://schemas.microsoft.com/office/drawing/2014/main" id="{B97B3727-E121-1347-8B64-C46B066627B8}"/>
              </a:ext>
            </a:extLst>
          </p:cNvPr>
          <p:cNvPicPr>
            <a:picLocks noChangeAspect="1"/>
          </p:cNvPicPr>
          <p:nvPr/>
        </p:nvPicPr>
        <p:blipFill>
          <a:blip r:embed="rId2"/>
          <a:stretch>
            <a:fillRect/>
          </a:stretch>
        </p:blipFill>
        <p:spPr>
          <a:xfrm>
            <a:off x="107504" y="109727"/>
            <a:ext cx="9144000" cy="6127585"/>
          </a:xfrm>
          <a:prstGeom prst="rect">
            <a:avLst/>
          </a:prstGeom>
        </p:spPr>
      </p:pic>
      <p:sp>
        <p:nvSpPr>
          <p:cNvPr id="7" name="ZoneTexte 6">
            <a:extLst>
              <a:ext uri="{FF2B5EF4-FFF2-40B4-BE49-F238E27FC236}">
                <a16:creationId xmlns:a16="http://schemas.microsoft.com/office/drawing/2014/main" id="{A153A727-F9C9-CB42-B0F5-CF4C7ADD69E2}"/>
              </a:ext>
            </a:extLst>
          </p:cNvPr>
          <p:cNvSpPr txBox="1"/>
          <p:nvPr/>
        </p:nvSpPr>
        <p:spPr>
          <a:xfrm>
            <a:off x="1979712" y="188640"/>
            <a:ext cx="763351" cy="369332"/>
          </a:xfrm>
          <a:prstGeom prst="rect">
            <a:avLst/>
          </a:prstGeom>
          <a:noFill/>
        </p:spPr>
        <p:txBody>
          <a:bodyPr wrap="none" rtlCol="0">
            <a:spAutoFit/>
          </a:bodyPr>
          <a:lstStyle/>
          <a:p>
            <a:r>
              <a:rPr lang="fr-FR" i="1" dirty="0">
                <a:latin typeface="Calibri" panose="020F0502020204030204" pitchFamily="34" charset="0"/>
                <a:cs typeface="Calibri" panose="020F0502020204030204" pitchFamily="34" charset="0"/>
              </a:rPr>
              <a:t>, 2012</a:t>
            </a:r>
          </a:p>
        </p:txBody>
      </p:sp>
    </p:spTree>
    <p:extLst>
      <p:ext uri="{BB962C8B-B14F-4D97-AF65-F5344CB8AC3E}">
        <p14:creationId xmlns:p14="http://schemas.microsoft.com/office/powerpoint/2010/main" val="149530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1D07A1F-F144-E341-BFB3-3FDE15C57F0C}"/>
              </a:ext>
            </a:extLst>
          </p:cNvPr>
          <p:cNvSpPr>
            <a:spLocks noGrp="1"/>
          </p:cNvSpPr>
          <p:nvPr>
            <p:ph type="sldNum" sz="quarter" idx="10"/>
          </p:nvPr>
        </p:nvSpPr>
        <p:spPr/>
        <p:txBody>
          <a:bodyPr/>
          <a:lstStyle/>
          <a:p>
            <a:fld id="{4C5ED5B8-F27B-9F48-B22F-4CC8DD342BF9}" type="slidenum">
              <a:rPr lang="fr-FR" smtClean="0"/>
              <a:pPr/>
              <a:t>32</a:t>
            </a:fld>
            <a:endParaRPr lang="fr-FR" dirty="0"/>
          </a:p>
        </p:txBody>
      </p:sp>
      <p:sp>
        <p:nvSpPr>
          <p:cNvPr id="5" name="Espace réservé du pied de page 4">
            <a:extLst>
              <a:ext uri="{FF2B5EF4-FFF2-40B4-BE49-F238E27FC236}">
                <a16:creationId xmlns:a16="http://schemas.microsoft.com/office/drawing/2014/main" id="{79245FDD-B8FD-2E49-AF86-C1897F1D92DF}"/>
              </a:ext>
            </a:extLst>
          </p:cNvPr>
          <p:cNvSpPr>
            <a:spLocks noGrp="1"/>
          </p:cNvSpPr>
          <p:nvPr>
            <p:ph type="ftr" sz="quarter" idx="11"/>
          </p:nvPr>
        </p:nvSpPr>
        <p:spPr/>
        <p:txBody>
          <a:bodyPr/>
          <a:lstStyle/>
          <a:p>
            <a:pPr>
              <a:defRPr/>
            </a:pPr>
            <a:endParaRPr lang="fr-FR" dirty="0"/>
          </a:p>
        </p:txBody>
      </p:sp>
      <p:pic>
        <p:nvPicPr>
          <p:cNvPr id="6" name="Image 5">
            <a:extLst>
              <a:ext uri="{FF2B5EF4-FFF2-40B4-BE49-F238E27FC236}">
                <a16:creationId xmlns:a16="http://schemas.microsoft.com/office/drawing/2014/main" id="{5B3AEB7C-DCF9-4B4A-AB74-0326C55DD99E}"/>
              </a:ext>
            </a:extLst>
          </p:cNvPr>
          <p:cNvPicPr>
            <a:picLocks noChangeAspect="1"/>
          </p:cNvPicPr>
          <p:nvPr/>
        </p:nvPicPr>
        <p:blipFill>
          <a:blip r:embed="rId2"/>
          <a:stretch>
            <a:fillRect/>
          </a:stretch>
        </p:blipFill>
        <p:spPr>
          <a:xfrm>
            <a:off x="17801" y="0"/>
            <a:ext cx="5136947" cy="3321728"/>
          </a:xfrm>
          <a:prstGeom prst="rect">
            <a:avLst/>
          </a:prstGeom>
        </p:spPr>
      </p:pic>
      <p:pic>
        <p:nvPicPr>
          <p:cNvPr id="7" name="Image 6">
            <a:extLst>
              <a:ext uri="{FF2B5EF4-FFF2-40B4-BE49-F238E27FC236}">
                <a16:creationId xmlns:a16="http://schemas.microsoft.com/office/drawing/2014/main" id="{F6632013-EE66-3A47-858E-C1B5B3A8E1A2}"/>
              </a:ext>
            </a:extLst>
          </p:cNvPr>
          <p:cNvPicPr>
            <a:picLocks noChangeAspect="1"/>
          </p:cNvPicPr>
          <p:nvPr/>
        </p:nvPicPr>
        <p:blipFill>
          <a:blip r:embed="rId3"/>
          <a:stretch>
            <a:fillRect/>
          </a:stretch>
        </p:blipFill>
        <p:spPr>
          <a:xfrm>
            <a:off x="17693" y="3460939"/>
            <a:ext cx="9144000" cy="3321728"/>
          </a:xfrm>
          <a:prstGeom prst="rect">
            <a:avLst/>
          </a:prstGeom>
        </p:spPr>
      </p:pic>
    </p:spTree>
    <p:extLst>
      <p:ext uri="{BB962C8B-B14F-4D97-AF65-F5344CB8AC3E}">
        <p14:creationId xmlns:p14="http://schemas.microsoft.com/office/powerpoint/2010/main" val="2482057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1124744"/>
            <a:ext cx="9170663" cy="5256584"/>
          </a:xfrm>
        </p:spPr>
        <p:txBody>
          <a:bodyPr/>
          <a:lstStyle/>
          <a:p>
            <a:pPr lvl="2"/>
            <a:r>
              <a:rPr lang="fr-FR" sz="2800" dirty="0">
                <a:solidFill>
                  <a:srgbClr val="660066"/>
                </a:solidFill>
                <a:latin typeface="+mn-lt"/>
              </a:rPr>
              <a:t>‘</a:t>
            </a:r>
            <a:r>
              <a:rPr lang="fr-FR" sz="2800" dirty="0" err="1">
                <a:solidFill>
                  <a:srgbClr val="660066"/>
                </a:solidFill>
                <a:latin typeface="+mn-lt"/>
              </a:rPr>
              <a:t>Political</a:t>
            </a:r>
            <a:r>
              <a:rPr lang="fr-FR" sz="2800" dirty="0">
                <a:solidFill>
                  <a:srgbClr val="660066"/>
                </a:solidFill>
                <a:latin typeface="+mn-lt"/>
              </a:rPr>
              <a:t>’ dimensions of A-B M</a:t>
            </a:r>
            <a:br>
              <a:rPr lang="fr-FR" sz="2800" dirty="0">
                <a:solidFill>
                  <a:srgbClr val="660066"/>
                </a:solidFill>
                <a:latin typeface="+mn-lt"/>
              </a:rPr>
            </a:br>
            <a:r>
              <a:rPr lang="fr-FR" sz="2400" dirty="0">
                <a:latin typeface="+mn-lt"/>
              </a:rPr>
              <a:t>• </a:t>
            </a:r>
            <a:r>
              <a:rPr lang="fr-FR" sz="2400" dirty="0" err="1">
                <a:latin typeface="+mn-lt"/>
              </a:rPr>
              <a:t>Developing</a:t>
            </a:r>
            <a:r>
              <a:rPr lang="fr-FR" sz="2400" dirty="0">
                <a:latin typeface="+mn-lt"/>
              </a:rPr>
              <a:t> </a:t>
            </a:r>
            <a:r>
              <a:rPr lang="fr-FR" sz="2400" dirty="0" err="1">
                <a:latin typeface="+mn-lt"/>
              </a:rPr>
              <a:t>critical</a:t>
            </a:r>
            <a:r>
              <a:rPr lang="fr-FR" sz="2400" dirty="0">
                <a:latin typeface="+mn-lt"/>
              </a:rPr>
              <a:t> </a:t>
            </a:r>
            <a:r>
              <a:rPr lang="fr-FR" sz="2400" dirty="0" err="1">
                <a:latin typeface="+mn-lt"/>
              </a:rPr>
              <a:t>analysis</a:t>
            </a:r>
            <a:r>
              <a:rPr lang="fr-FR" sz="2400" dirty="0">
                <a:latin typeface="+mn-lt"/>
              </a:rPr>
              <a:t>, </a:t>
            </a:r>
            <a:r>
              <a:rPr lang="fr-FR" sz="2400" dirty="0" err="1">
                <a:latin typeface="+mn-lt"/>
              </a:rPr>
              <a:t>reflexivity</a:t>
            </a:r>
            <a:r>
              <a:rPr lang="fr-FR" sz="2400" dirty="0">
                <a:latin typeface="+mn-lt"/>
              </a:rPr>
              <a:t>, and </a:t>
            </a:r>
            <a:r>
              <a:rPr lang="fr-FR" sz="2400" dirty="0" err="1">
                <a:latin typeface="+mn-lt"/>
              </a:rPr>
              <a:t>transforming</a:t>
            </a:r>
            <a:r>
              <a:rPr lang="fr-FR" sz="2400" dirty="0">
                <a:latin typeface="+mn-lt"/>
              </a:rPr>
              <a:t> </a:t>
            </a:r>
            <a:r>
              <a:rPr lang="fr-FR" sz="2400" dirty="0" err="1">
                <a:latin typeface="+mn-lt"/>
              </a:rPr>
              <a:t>representations</a:t>
            </a:r>
            <a:br>
              <a:rPr lang="fr-FR" sz="2400" dirty="0">
                <a:latin typeface="+mn-lt"/>
              </a:rPr>
            </a:br>
            <a:br>
              <a:rPr lang="fr-FR" sz="2400" dirty="0">
                <a:latin typeface="+mn-lt"/>
              </a:rPr>
            </a:br>
            <a:r>
              <a:rPr lang="fr-FR" sz="2400" dirty="0">
                <a:latin typeface="+mn-lt"/>
              </a:rPr>
              <a:t>• </a:t>
            </a:r>
            <a:r>
              <a:rPr lang="fr-FR" sz="2400" dirty="0" err="1">
                <a:latin typeface="+mn-lt"/>
              </a:rPr>
              <a:t>Favoring</a:t>
            </a:r>
            <a:r>
              <a:rPr lang="fr-FR" sz="2400" dirty="0">
                <a:latin typeface="+mn-lt"/>
              </a:rPr>
              <a:t> a </a:t>
            </a:r>
            <a:r>
              <a:rPr lang="fr-FR" sz="2400" dirty="0" err="1">
                <a:latin typeface="+mn-lt"/>
              </a:rPr>
              <a:t>democratic</a:t>
            </a:r>
            <a:r>
              <a:rPr lang="fr-FR" sz="2400" dirty="0">
                <a:latin typeface="+mn-lt"/>
              </a:rPr>
              <a:t> </a:t>
            </a:r>
            <a:r>
              <a:rPr lang="fr-FR" sz="2400" dirty="0" err="1">
                <a:latin typeface="+mn-lt"/>
              </a:rPr>
              <a:t>dialog</a:t>
            </a:r>
            <a:br>
              <a:rPr lang="fr-FR" sz="2400" dirty="0">
                <a:latin typeface="+mn-lt"/>
              </a:rPr>
            </a:br>
            <a:br>
              <a:rPr lang="fr-FR" sz="2400" dirty="0">
                <a:latin typeface="+mn-lt"/>
              </a:rPr>
            </a:br>
            <a:r>
              <a:rPr lang="fr-FR" sz="2400" dirty="0">
                <a:latin typeface="+mn-lt"/>
              </a:rPr>
              <a:t>• </a:t>
            </a:r>
            <a:r>
              <a:rPr lang="fr-FR" sz="2400" dirty="0" err="1">
                <a:latin typeface="+mn-lt"/>
              </a:rPr>
              <a:t>Challenging</a:t>
            </a:r>
            <a:r>
              <a:rPr lang="fr-FR" sz="2400" dirty="0">
                <a:latin typeface="+mn-lt"/>
              </a:rPr>
              <a:t> </a:t>
            </a:r>
            <a:r>
              <a:rPr lang="fr-FR" sz="2400" dirty="0" err="1">
                <a:latin typeface="+mn-lt"/>
              </a:rPr>
              <a:t>existing</a:t>
            </a:r>
            <a:r>
              <a:rPr lang="fr-FR" sz="2400" dirty="0">
                <a:latin typeface="+mn-lt"/>
              </a:rPr>
              <a:t> </a:t>
            </a:r>
            <a:r>
              <a:rPr lang="fr-FR" sz="2400" dirty="0" err="1">
                <a:latin typeface="+mn-lt"/>
              </a:rPr>
              <a:t>stereotypes</a:t>
            </a:r>
            <a:r>
              <a:rPr lang="fr-FR" sz="2400" dirty="0">
                <a:latin typeface="+mn-lt"/>
              </a:rPr>
              <a:t>, </a:t>
            </a:r>
            <a:br>
              <a:rPr lang="fr-FR" sz="2400" dirty="0">
                <a:latin typeface="+mn-lt"/>
              </a:rPr>
            </a:br>
            <a:r>
              <a:rPr lang="fr-FR" sz="2400" dirty="0">
                <a:latin typeface="+mn-lt"/>
              </a:rPr>
              <a:t>and </a:t>
            </a:r>
            <a:r>
              <a:rPr lang="fr-FR" sz="2400" dirty="0" err="1">
                <a:latin typeface="+mn-lt"/>
              </a:rPr>
              <a:t>enabling</a:t>
            </a:r>
            <a:r>
              <a:rPr lang="fr-FR" sz="2400" dirty="0">
                <a:latin typeface="+mn-lt"/>
              </a:rPr>
              <a:t> social change</a:t>
            </a:r>
            <a:br>
              <a:rPr lang="fr-FR" sz="2400" dirty="0">
                <a:latin typeface="+mn-lt"/>
              </a:rPr>
            </a:br>
            <a:br>
              <a:rPr lang="fr-FR" sz="2400" dirty="0">
                <a:latin typeface="+mn-lt"/>
              </a:rPr>
            </a:br>
            <a:r>
              <a:rPr lang="fr-FR" sz="2400" dirty="0">
                <a:latin typeface="+mn-lt"/>
              </a:rPr>
              <a:t>… </a:t>
            </a:r>
            <a:r>
              <a:rPr lang="fr-FR" sz="2400" dirty="0" err="1">
                <a:latin typeface="+mn-lt"/>
              </a:rPr>
              <a:t>while</a:t>
            </a:r>
            <a:r>
              <a:rPr lang="fr-FR" sz="2400" dirty="0">
                <a:latin typeface="+mn-lt"/>
              </a:rPr>
              <a:t> </a:t>
            </a:r>
            <a:r>
              <a:rPr lang="fr-FR" sz="2400" dirty="0" err="1">
                <a:latin typeface="+mn-lt"/>
              </a:rPr>
              <a:t>respecting</a:t>
            </a:r>
            <a:r>
              <a:rPr lang="fr-FR" sz="2400" dirty="0">
                <a:latin typeface="+mn-lt"/>
              </a:rPr>
              <a:t> </a:t>
            </a:r>
            <a:r>
              <a:rPr lang="fr-FR" sz="2400" dirty="0" err="1">
                <a:solidFill>
                  <a:srgbClr val="660066"/>
                </a:solidFill>
                <a:latin typeface="+mn-lt"/>
              </a:rPr>
              <a:t>ethical</a:t>
            </a:r>
            <a:r>
              <a:rPr lang="fr-FR" sz="2400" dirty="0">
                <a:latin typeface="+mn-lt"/>
              </a:rPr>
              <a:t> </a:t>
            </a:r>
            <a:r>
              <a:rPr lang="fr-FR" sz="2400" dirty="0" err="1">
                <a:latin typeface="+mn-lt"/>
              </a:rPr>
              <a:t>concerns</a:t>
            </a:r>
            <a:r>
              <a:rPr lang="fr-FR" sz="2400" dirty="0">
                <a:latin typeface="+mn-lt"/>
              </a:rPr>
              <a:t> </a:t>
            </a:r>
            <a:br>
              <a:rPr lang="fr-FR" sz="2400" dirty="0">
                <a:latin typeface="+mn-lt"/>
              </a:rPr>
            </a:br>
            <a:br>
              <a:rPr lang="fr-FR" sz="2400" dirty="0">
                <a:latin typeface="+mn-lt"/>
              </a:rPr>
            </a:br>
            <a:r>
              <a:rPr lang="fr-FR" sz="2400" i="1" dirty="0">
                <a:solidFill>
                  <a:srgbClr val="660066"/>
                </a:solidFill>
                <a:latin typeface="+mn-lt"/>
              </a:rPr>
              <a:t>• </a:t>
            </a:r>
            <a:r>
              <a:rPr lang="fr-FR" sz="2400" i="1" dirty="0" err="1">
                <a:solidFill>
                  <a:srgbClr val="660066"/>
                </a:solidFill>
                <a:latin typeface="+mn-lt"/>
              </a:rPr>
              <a:t>Teaching</a:t>
            </a:r>
            <a:r>
              <a:rPr lang="fr-FR" sz="2400" i="1" dirty="0">
                <a:solidFill>
                  <a:srgbClr val="660066"/>
                </a:solidFill>
                <a:latin typeface="+mn-lt"/>
              </a:rPr>
              <a:t> as a </a:t>
            </a:r>
            <a:r>
              <a:rPr lang="fr-FR" sz="2400" i="1" dirty="0" err="1">
                <a:solidFill>
                  <a:srgbClr val="660066"/>
                </a:solidFill>
                <a:latin typeface="+mn-lt"/>
              </a:rPr>
              <a:t>powerful</a:t>
            </a:r>
            <a:r>
              <a:rPr lang="fr-FR" sz="2400" i="1" dirty="0">
                <a:solidFill>
                  <a:srgbClr val="660066"/>
                </a:solidFill>
                <a:latin typeface="+mn-lt"/>
              </a:rPr>
              <a:t> </a:t>
            </a:r>
            <a:r>
              <a:rPr lang="fr-FR" sz="2400" i="1" dirty="0" err="1">
                <a:solidFill>
                  <a:srgbClr val="660066"/>
                </a:solidFill>
                <a:latin typeface="+mn-lt"/>
              </a:rPr>
              <a:t>vehicle</a:t>
            </a:r>
            <a:r>
              <a:rPr lang="fr-FR" sz="2400" i="1" dirty="0">
                <a:solidFill>
                  <a:srgbClr val="660066"/>
                </a:solidFill>
                <a:latin typeface="+mn-lt"/>
              </a:rPr>
              <a:t>  </a:t>
            </a:r>
            <a:endParaRPr lang="fr-FR" sz="3200" i="1" dirty="0">
              <a:solidFill>
                <a:srgbClr val="660066"/>
              </a:solidFill>
              <a:latin typeface="+mn-lt"/>
            </a:endParaRPr>
          </a:p>
        </p:txBody>
      </p:sp>
      <p:sp>
        <p:nvSpPr>
          <p:cNvPr id="4" name="Espace réservé du numéro de diapositive 3"/>
          <p:cNvSpPr>
            <a:spLocks noGrp="1"/>
          </p:cNvSpPr>
          <p:nvPr>
            <p:ph type="sldNum" sz="quarter" idx="10"/>
          </p:nvPr>
        </p:nvSpPr>
        <p:spPr/>
        <p:txBody>
          <a:bodyPr/>
          <a:lstStyle/>
          <a:p>
            <a:fld id="{4C5ED5B8-F27B-9F48-B22F-4CC8DD342BF9}" type="slidenum">
              <a:rPr lang="fr-FR" smtClean="0"/>
              <a:pPr/>
              <a:t>33</a:t>
            </a:fld>
            <a:endParaRPr lang="fr-FR" dirty="0"/>
          </a:p>
        </p:txBody>
      </p:sp>
      <p:sp>
        <p:nvSpPr>
          <p:cNvPr id="5" name="Titre 1"/>
          <p:cNvSpPr txBox="1">
            <a:spLocks/>
          </p:cNvSpPr>
          <p:nvPr/>
        </p:nvSpPr>
        <p:spPr bwMode="auto">
          <a:xfrm>
            <a:off x="179512" y="0"/>
            <a:ext cx="8762999" cy="13118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rgbClr val="254061"/>
                </a:solidFill>
                <a:latin typeface="+mj-lt"/>
                <a:ea typeface="ＭＳ Ｐゴシック" charset="0"/>
                <a:cs typeface="+mj-cs"/>
              </a:defRPr>
            </a:lvl1pPr>
            <a:lvl2pPr algn="ctr" rtl="0" eaLnBrk="1" fontAlgn="base" hangingPunct="1">
              <a:spcBef>
                <a:spcPct val="0"/>
              </a:spcBef>
              <a:spcAft>
                <a:spcPct val="0"/>
              </a:spcAft>
              <a:defRPr sz="4400">
                <a:solidFill>
                  <a:srgbClr val="254061"/>
                </a:solidFill>
                <a:latin typeface="Franklin Gothic Demi" charset="0"/>
                <a:ea typeface="ＭＳ Ｐゴシック" charset="0"/>
              </a:defRPr>
            </a:lvl2pPr>
            <a:lvl3pPr algn="ctr" rtl="0" eaLnBrk="1" fontAlgn="base" hangingPunct="1">
              <a:spcBef>
                <a:spcPct val="0"/>
              </a:spcBef>
              <a:spcAft>
                <a:spcPct val="0"/>
              </a:spcAft>
              <a:defRPr sz="4400">
                <a:solidFill>
                  <a:srgbClr val="254061"/>
                </a:solidFill>
                <a:latin typeface="Franklin Gothic Demi" charset="0"/>
                <a:ea typeface="ＭＳ Ｐゴシック" charset="0"/>
              </a:defRPr>
            </a:lvl3pPr>
            <a:lvl4pPr algn="ctr" rtl="0" eaLnBrk="1" fontAlgn="base" hangingPunct="1">
              <a:spcBef>
                <a:spcPct val="0"/>
              </a:spcBef>
              <a:spcAft>
                <a:spcPct val="0"/>
              </a:spcAft>
              <a:defRPr sz="4400">
                <a:solidFill>
                  <a:srgbClr val="254061"/>
                </a:solidFill>
                <a:latin typeface="Franklin Gothic Demi" charset="0"/>
                <a:ea typeface="ＭＳ Ｐゴシック" charset="0"/>
              </a:defRPr>
            </a:lvl4pPr>
            <a:lvl5pPr algn="ctr" rtl="0" eaLnBrk="1" fontAlgn="base" hangingPunct="1">
              <a:spcBef>
                <a:spcPct val="0"/>
              </a:spcBef>
              <a:spcAft>
                <a:spcPct val="0"/>
              </a:spcAft>
              <a:defRPr sz="4400">
                <a:solidFill>
                  <a:srgbClr val="254061"/>
                </a:solidFill>
                <a:latin typeface="Franklin Gothic Demi" charset="0"/>
                <a:ea typeface="ＭＳ Ｐゴシック" charset="0"/>
              </a:defRPr>
            </a:lvl5pPr>
            <a:lvl6pPr marL="457200" algn="ctr" rtl="0" eaLnBrk="1" fontAlgn="base" hangingPunct="1">
              <a:spcBef>
                <a:spcPct val="0"/>
              </a:spcBef>
              <a:spcAft>
                <a:spcPct val="0"/>
              </a:spcAft>
              <a:defRPr sz="4400">
                <a:solidFill>
                  <a:srgbClr val="254061"/>
                </a:solidFill>
                <a:latin typeface="Franklin Gothic Demi" charset="0"/>
                <a:ea typeface="ＭＳ Ｐゴシック" charset="0"/>
              </a:defRPr>
            </a:lvl6pPr>
            <a:lvl7pPr marL="914400" algn="ctr" rtl="0" eaLnBrk="1" fontAlgn="base" hangingPunct="1">
              <a:spcBef>
                <a:spcPct val="0"/>
              </a:spcBef>
              <a:spcAft>
                <a:spcPct val="0"/>
              </a:spcAft>
              <a:defRPr sz="4400">
                <a:solidFill>
                  <a:srgbClr val="254061"/>
                </a:solidFill>
                <a:latin typeface="Franklin Gothic Demi" charset="0"/>
                <a:ea typeface="ＭＳ Ｐゴシック" charset="0"/>
              </a:defRPr>
            </a:lvl7pPr>
            <a:lvl8pPr marL="1371600" algn="ctr" rtl="0" eaLnBrk="1" fontAlgn="base" hangingPunct="1">
              <a:spcBef>
                <a:spcPct val="0"/>
              </a:spcBef>
              <a:spcAft>
                <a:spcPct val="0"/>
              </a:spcAft>
              <a:defRPr sz="4400">
                <a:solidFill>
                  <a:srgbClr val="254061"/>
                </a:solidFill>
                <a:latin typeface="Franklin Gothic Demi" charset="0"/>
                <a:ea typeface="ＭＳ Ｐゴシック" charset="0"/>
              </a:defRPr>
            </a:lvl8pPr>
            <a:lvl9pPr marL="1828800" algn="ctr" rtl="0" eaLnBrk="1" fontAlgn="base" hangingPunct="1">
              <a:spcBef>
                <a:spcPct val="0"/>
              </a:spcBef>
              <a:spcAft>
                <a:spcPct val="0"/>
              </a:spcAft>
              <a:defRPr sz="4400">
                <a:solidFill>
                  <a:srgbClr val="254061"/>
                </a:solidFill>
                <a:latin typeface="Franklin Gothic Demi" charset="0"/>
                <a:ea typeface="ＭＳ Ｐゴシック" charset="0"/>
              </a:defRPr>
            </a:lvl9pPr>
          </a:lstStyle>
          <a:p>
            <a:r>
              <a:rPr lang="fr-FR" sz="3200" dirty="0" err="1">
                <a:solidFill>
                  <a:srgbClr val="2F4861"/>
                </a:solidFill>
              </a:rPr>
              <a:t>Beyond</a:t>
            </a:r>
            <a:r>
              <a:rPr lang="fr-FR" sz="3200" dirty="0">
                <a:solidFill>
                  <a:srgbClr val="2F4861"/>
                </a:solidFill>
              </a:rPr>
              <a:t> publication…</a:t>
            </a:r>
            <a:endParaRPr lang="fr-FR" sz="2000" dirty="0">
              <a:solidFill>
                <a:srgbClr val="2F4861"/>
              </a:solidFill>
            </a:endParaRPr>
          </a:p>
        </p:txBody>
      </p:sp>
    </p:spTree>
    <p:extLst>
      <p:ext uri="{BB962C8B-B14F-4D97-AF65-F5344CB8AC3E}">
        <p14:creationId xmlns:p14="http://schemas.microsoft.com/office/powerpoint/2010/main" val="3303907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a:extLst>
              <a:ext uri="{FF2B5EF4-FFF2-40B4-BE49-F238E27FC236}">
                <a16:creationId xmlns:a16="http://schemas.microsoft.com/office/drawing/2014/main" id="{DCA8C9A1-E165-9042-A720-F38FC99CD282}"/>
              </a:ext>
            </a:extLst>
          </p:cNvPr>
          <p:cNvPicPr>
            <a:picLocks noGrp="1" noChangeAspect="1"/>
          </p:cNvPicPr>
          <p:nvPr>
            <p:ph idx="1"/>
          </p:nvPr>
        </p:nvPicPr>
        <p:blipFill>
          <a:blip r:embed="rId2"/>
          <a:stretch>
            <a:fillRect/>
          </a:stretch>
        </p:blipFill>
        <p:spPr>
          <a:xfrm>
            <a:off x="2195736" y="0"/>
            <a:ext cx="6783221" cy="6579097"/>
          </a:xfrm>
          <a:prstGeom prst="rect">
            <a:avLst/>
          </a:prstGeom>
        </p:spPr>
      </p:pic>
      <p:sp>
        <p:nvSpPr>
          <p:cNvPr id="4" name="Espace réservé du numéro de diapositive 3">
            <a:extLst>
              <a:ext uri="{FF2B5EF4-FFF2-40B4-BE49-F238E27FC236}">
                <a16:creationId xmlns:a16="http://schemas.microsoft.com/office/drawing/2014/main" id="{4FF1660B-11EE-1E4C-B2A9-EA94A3EB2B82}"/>
              </a:ext>
            </a:extLst>
          </p:cNvPr>
          <p:cNvSpPr>
            <a:spLocks noGrp="1"/>
          </p:cNvSpPr>
          <p:nvPr>
            <p:ph type="sldNum" sz="quarter" idx="10"/>
          </p:nvPr>
        </p:nvSpPr>
        <p:spPr/>
        <p:txBody>
          <a:bodyPr/>
          <a:lstStyle/>
          <a:p>
            <a:fld id="{4C5ED5B8-F27B-9F48-B22F-4CC8DD342BF9}" type="slidenum">
              <a:rPr lang="fr-FR" smtClean="0"/>
              <a:pPr/>
              <a:t>34</a:t>
            </a:fld>
            <a:endParaRPr lang="fr-FR" dirty="0"/>
          </a:p>
        </p:txBody>
      </p:sp>
      <p:sp>
        <p:nvSpPr>
          <p:cNvPr id="8" name="ZoneTexte 7">
            <a:extLst>
              <a:ext uri="{FF2B5EF4-FFF2-40B4-BE49-F238E27FC236}">
                <a16:creationId xmlns:a16="http://schemas.microsoft.com/office/drawing/2014/main" id="{4E640C11-C441-5E4B-A000-5B153AB6C8A2}"/>
              </a:ext>
            </a:extLst>
          </p:cNvPr>
          <p:cNvSpPr txBox="1"/>
          <p:nvPr/>
        </p:nvSpPr>
        <p:spPr>
          <a:xfrm>
            <a:off x="3352800" y="6529659"/>
            <a:ext cx="6400800" cy="307777"/>
          </a:xfrm>
          <a:prstGeom prst="rect">
            <a:avLst/>
          </a:prstGeom>
          <a:noFill/>
        </p:spPr>
        <p:txBody>
          <a:bodyPr wrap="square">
            <a:spAutoFit/>
          </a:bodyPr>
          <a:lstStyle/>
          <a:p>
            <a:r>
              <a:rPr lang="fr-FR" sz="1400" dirty="0">
                <a:solidFill>
                  <a:srgbClr val="0070C0"/>
                </a:solidFill>
              </a:rPr>
              <a:t>https://</a:t>
            </a:r>
            <a:r>
              <a:rPr lang="fr-FR" sz="1400" dirty="0" err="1">
                <a:solidFill>
                  <a:srgbClr val="0070C0"/>
                </a:solidFill>
              </a:rPr>
              <a:t>ripco-online.com</a:t>
            </a:r>
            <a:r>
              <a:rPr lang="fr-FR" sz="1400" dirty="0">
                <a:solidFill>
                  <a:srgbClr val="0070C0"/>
                </a:solidFill>
              </a:rPr>
              <a:t>/</a:t>
            </a:r>
            <a:r>
              <a:rPr lang="fr-FR" sz="1400" dirty="0" err="1">
                <a:solidFill>
                  <a:srgbClr val="0070C0"/>
                </a:solidFill>
              </a:rPr>
              <a:t>fr</a:t>
            </a:r>
            <a:r>
              <a:rPr lang="fr-FR" sz="1400" dirty="0">
                <a:solidFill>
                  <a:srgbClr val="0070C0"/>
                </a:solidFill>
              </a:rPr>
              <a:t>/</a:t>
            </a:r>
            <a:r>
              <a:rPr lang="fr-FR" sz="1400" dirty="0" err="1">
                <a:solidFill>
                  <a:srgbClr val="0070C0"/>
                </a:solidFill>
              </a:rPr>
              <a:t>justReleasedIssue.asp</a:t>
            </a:r>
            <a:endParaRPr lang="fr-FR" sz="1400" dirty="0">
              <a:solidFill>
                <a:srgbClr val="0070C0"/>
              </a:solidFill>
            </a:endParaRPr>
          </a:p>
        </p:txBody>
      </p:sp>
    </p:spTree>
    <p:extLst>
      <p:ext uri="{BB962C8B-B14F-4D97-AF65-F5344CB8AC3E}">
        <p14:creationId xmlns:p14="http://schemas.microsoft.com/office/powerpoint/2010/main" val="2198197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67544" y="2060848"/>
            <a:ext cx="8229600" cy="4525963"/>
          </a:xfrm>
        </p:spPr>
        <p:txBody>
          <a:bodyPr/>
          <a:lstStyle/>
          <a:p>
            <a:pPr marL="0" lvl="1" indent="0" algn="ctr">
              <a:buNone/>
            </a:pPr>
            <a:r>
              <a:rPr lang="fr-FR" sz="3600" b="1" dirty="0">
                <a:solidFill>
                  <a:srgbClr val="2F4861"/>
                </a:solidFill>
              </a:rPr>
              <a:t>3. Under </a:t>
            </a:r>
            <a:r>
              <a:rPr lang="fr-FR" sz="3600" b="1" dirty="0" err="1">
                <a:solidFill>
                  <a:srgbClr val="2F4861"/>
                </a:solidFill>
              </a:rPr>
              <a:t>Lejaby’s</a:t>
            </a:r>
            <a:r>
              <a:rPr lang="fr-FR" sz="3600" b="1" dirty="0">
                <a:solidFill>
                  <a:srgbClr val="2F4861"/>
                </a:solidFill>
              </a:rPr>
              <a:t> Bra. </a:t>
            </a:r>
          </a:p>
          <a:p>
            <a:pPr marL="0" lvl="1" indent="0" algn="ctr">
              <a:buNone/>
            </a:pPr>
            <a:r>
              <a:rPr lang="fr-FR" sz="3600" b="1" dirty="0">
                <a:solidFill>
                  <a:srgbClr val="2F4861"/>
                </a:solidFill>
              </a:rPr>
              <a:t>An </a:t>
            </a:r>
            <a:r>
              <a:rPr lang="fr-FR" sz="3600" b="1" dirty="0" err="1">
                <a:solidFill>
                  <a:srgbClr val="2F4861"/>
                </a:solidFill>
              </a:rPr>
              <a:t>example</a:t>
            </a:r>
            <a:r>
              <a:rPr lang="fr-FR" sz="3600" b="1" dirty="0">
                <a:solidFill>
                  <a:srgbClr val="2F4861"/>
                </a:solidFill>
              </a:rPr>
              <a:t> of A-B </a:t>
            </a:r>
            <a:r>
              <a:rPr lang="fr-FR" sz="3600" b="1" dirty="0" err="1">
                <a:solidFill>
                  <a:srgbClr val="2F4861"/>
                </a:solidFill>
              </a:rPr>
              <a:t>research</a:t>
            </a:r>
            <a:r>
              <a:rPr lang="fr-FR" sz="3600" b="1" dirty="0">
                <a:solidFill>
                  <a:srgbClr val="2F4861"/>
                </a:solidFill>
              </a:rPr>
              <a:t> </a:t>
            </a:r>
          </a:p>
          <a:p>
            <a:pPr marL="0" lvl="1" indent="0" algn="ctr">
              <a:buNone/>
            </a:pPr>
            <a:r>
              <a:rPr lang="fr-FR" sz="3600" b="1" dirty="0">
                <a:solidFill>
                  <a:srgbClr val="2F4861"/>
                </a:solidFill>
              </a:rPr>
              <a:t>in management</a:t>
            </a:r>
          </a:p>
          <a:p>
            <a:endParaRPr lang="fr-FR" sz="2400" b="1" dirty="0"/>
          </a:p>
        </p:txBody>
      </p:sp>
      <p:sp>
        <p:nvSpPr>
          <p:cNvPr id="4" name="Espace réservé du numéro de diapositive 3"/>
          <p:cNvSpPr>
            <a:spLocks noGrp="1"/>
          </p:cNvSpPr>
          <p:nvPr>
            <p:ph type="sldNum" sz="quarter" idx="10"/>
          </p:nvPr>
        </p:nvSpPr>
        <p:spPr/>
        <p:txBody>
          <a:bodyPr/>
          <a:lstStyle/>
          <a:p>
            <a:fld id="{4C5ED5B8-F27B-9F48-B22F-4CC8DD342BF9}" type="slidenum">
              <a:rPr lang="fr-FR" smtClean="0"/>
              <a:pPr/>
              <a:t>35</a:t>
            </a:fld>
            <a:endParaRPr lang="fr-FR" dirty="0"/>
          </a:p>
        </p:txBody>
      </p:sp>
    </p:spTree>
    <p:extLst>
      <p:ext uri="{BB962C8B-B14F-4D97-AF65-F5344CB8AC3E}">
        <p14:creationId xmlns:p14="http://schemas.microsoft.com/office/powerpoint/2010/main" val="3406176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p>
            <a:fld id="{4C5ED5B8-F27B-9F48-B22F-4CC8DD342BF9}" type="slidenum">
              <a:rPr lang="fr-FR" smtClean="0"/>
              <a:pPr/>
              <a:t>36</a:t>
            </a:fld>
            <a:endParaRPr lang="fr-FR" dirty="0"/>
          </a:p>
        </p:txBody>
      </p:sp>
      <p:sp>
        <p:nvSpPr>
          <p:cNvPr id="6" name="Titre 1"/>
          <p:cNvSpPr txBox="1">
            <a:spLocks/>
          </p:cNvSpPr>
          <p:nvPr/>
        </p:nvSpPr>
        <p:spPr bwMode="auto">
          <a:xfrm>
            <a:off x="395536" y="32110"/>
            <a:ext cx="8584349" cy="147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normAutofit/>
          </a:bodyPr>
          <a:lstStyle>
            <a:lvl1pPr algn="ctr" rtl="0" eaLnBrk="1" fontAlgn="base" hangingPunct="1">
              <a:spcBef>
                <a:spcPct val="0"/>
              </a:spcBef>
              <a:spcAft>
                <a:spcPct val="0"/>
              </a:spcAft>
              <a:defRPr sz="4400" kern="1200">
                <a:solidFill>
                  <a:srgbClr val="254061"/>
                </a:solidFill>
                <a:latin typeface="+mj-lt"/>
                <a:ea typeface="ＭＳ Ｐゴシック" charset="0"/>
                <a:cs typeface="+mj-cs"/>
              </a:defRPr>
            </a:lvl1pPr>
            <a:lvl2pPr algn="ctr" rtl="0" eaLnBrk="1" fontAlgn="base" hangingPunct="1">
              <a:spcBef>
                <a:spcPct val="0"/>
              </a:spcBef>
              <a:spcAft>
                <a:spcPct val="0"/>
              </a:spcAft>
              <a:defRPr sz="4400">
                <a:solidFill>
                  <a:srgbClr val="254061"/>
                </a:solidFill>
                <a:latin typeface="Franklin Gothic Demi" charset="0"/>
                <a:ea typeface="ＭＳ Ｐゴシック" charset="0"/>
              </a:defRPr>
            </a:lvl2pPr>
            <a:lvl3pPr algn="ctr" rtl="0" eaLnBrk="1" fontAlgn="base" hangingPunct="1">
              <a:spcBef>
                <a:spcPct val="0"/>
              </a:spcBef>
              <a:spcAft>
                <a:spcPct val="0"/>
              </a:spcAft>
              <a:defRPr sz="4400">
                <a:solidFill>
                  <a:srgbClr val="254061"/>
                </a:solidFill>
                <a:latin typeface="Franklin Gothic Demi" charset="0"/>
                <a:ea typeface="ＭＳ Ｐゴシック" charset="0"/>
              </a:defRPr>
            </a:lvl3pPr>
            <a:lvl4pPr algn="ctr" rtl="0" eaLnBrk="1" fontAlgn="base" hangingPunct="1">
              <a:spcBef>
                <a:spcPct val="0"/>
              </a:spcBef>
              <a:spcAft>
                <a:spcPct val="0"/>
              </a:spcAft>
              <a:defRPr sz="4400">
                <a:solidFill>
                  <a:srgbClr val="254061"/>
                </a:solidFill>
                <a:latin typeface="Franklin Gothic Demi" charset="0"/>
                <a:ea typeface="ＭＳ Ｐゴシック" charset="0"/>
              </a:defRPr>
            </a:lvl4pPr>
            <a:lvl5pPr algn="ctr" rtl="0" eaLnBrk="1" fontAlgn="base" hangingPunct="1">
              <a:spcBef>
                <a:spcPct val="0"/>
              </a:spcBef>
              <a:spcAft>
                <a:spcPct val="0"/>
              </a:spcAft>
              <a:defRPr sz="4400">
                <a:solidFill>
                  <a:srgbClr val="254061"/>
                </a:solidFill>
                <a:latin typeface="Franklin Gothic Demi" charset="0"/>
                <a:ea typeface="ＭＳ Ｐゴシック" charset="0"/>
              </a:defRPr>
            </a:lvl5pPr>
            <a:lvl6pPr marL="457200" algn="ctr" rtl="0" eaLnBrk="1" fontAlgn="base" hangingPunct="1">
              <a:spcBef>
                <a:spcPct val="0"/>
              </a:spcBef>
              <a:spcAft>
                <a:spcPct val="0"/>
              </a:spcAft>
              <a:defRPr sz="4400">
                <a:solidFill>
                  <a:srgbClr val="254061"/>
                </a:solidFill>
                <a:latin typeface="Franklin Gothic Demi" charset="0"/>
                <a:ea typeface="ＭＳ Ｐゴシック" charset="0"/>
              </a:defRPr>
            </a:lvl6pPr>
            <a:lvl7pPr marL="914400" algn="ctr" rtl="0" eaLnBrk="1" fontAlgn="base" hangingPunct="1">
              <a:spcBef>
                <a:spcPct val="0"/>
              </a:spcBef>
              <a:spcAft>
                <a:spcPct val="0"/>
              </a:spcAft>
              <a:defRPr sz="4400">
                <a:solidFill>
                  <a:srgbClr val="254061"/>
                </a:solidFill>
                <a:latin typeface="Franklin Gothic Demi" charset="0"/>
                <a:ea typeface="ＭＳ Ｐゴシック" charset="0"/>
              </a:defRPr>
            </a:lvl7pPr>
            <a:lvl8pPr marL="1371600" algn="ctr" rtl="0" eaLnBrk="1" fontAlgn="base" hangingPunct="1">
              <a:spcBef>
                <a:spcPct val="0"/>
              </a:spcBef>
              <a:spcAft>
                <a:spcPct val="0"/>
              </a:spcAft>
              <a:defRPr sz="4400">
                <a:solidFill>
                  <a:srgbClr val="254061"/>
                </a:solidFill>
                <a:latin typeface="Franklin Gothic Demi" charset="0"/>
                <a:ea typeface="ＭＳ Ｐゴシック" charset="0"/>
              </a:defRPr>
            </a:lvl8pPr>
            <a:lvl9pPr marL="1828800" algn="ctr" rtl="0" eaLnBrk="1" fontAlgn="base" hangingPunct="1">
              <a:spcBef>
                <a:spcPct val="0"/>
              </a:spcBef>
              <a:spcAft>
                <a:spcPct val="0"/>
              </a:spcAft>
              <a:defRPr sz="4400">
                <a:solidFill>
                  <a:srgbClr val="254061"/>
                </a:solidFill>
                <a:latin typeface="Franklin Gothic Demi" charset="0"/>
                <a:ea typeface="ＭＳ Ｐゴシック" charset="0"/>
              </a:defRPr>
            </a:lvl9pPr>
          </a:lstStyle>
          <a:p>
            <a:r>
              <a:rPr lang="fr-FR" sz="3200" dirty="0">
                <a:cs typeface="Andale Mono"/>
              </a:rPr>
              <a:t>Under </a:t>
            </a:r>
            <a:r>
              <a:rPr lang="fr-FR" sz="3200" dirty="0" err="1">
                <a:cs typeface="Andale Mono"/>
              </a:rPr>
              <a:t>Lejaby’s</a:t>
            </a:r>
            <a:r>
              <a:rPr lang="fr-FR" sz="3200" dirty="0">
                <a:cs typeface="Andale Mono"/>
              </a:rPr>
              <a:t> Bra:</a:t>
            </a:r>
            <a:br>
              <a:rPr lang="fr-FR" sz="3200" dirty="0">
                <a:cs typeface="Andale Mono"/>
              </a:rPr>
            </a:br>
            <a:r>
              <a:rPr lang="fr-FR" sz="2800" i="1" dirty="0"/>
              <a:t>an </a:t>
            </a:r>
            <a:r>
              <a:rPr lang="fr-FR" sz="2800" i="1" dirty="0" err="1"/>
              <a:t>example</a:t>
            </a:r>
            <a:r>
              <a:rPr lang="fr-FR" sz="2800" i="1" dirty="0"/>
              <a:t> of A-B </a:t>
            </a:r>
            <a:r>
              <a:rPr lang="fr-FR" sz="2800" i="1" dirty="0" err="1"/>
              <a:t>Research</a:t>
            </a:r>
            <a:endParaRPr lang="fr-FR" sz="2800" i="1" dirty="0"/>
          </a:p>
        </p:txBody>
      </p:sp>
      <p:sp>
        <p:nvSpPr>
          <p:cNvPr id="7" name="Sous-titre 2"/>
          <p:cNvSpPr txBox="1">
            <a:spLocks/>
          </p:cNvSpPr>
          <p:nvPr/>
        </p:nvSpPr>
        <p:spPr bwMode="auto">
          <a:xfrm>
            <a:off x="3213120" y="3996118"/>
            <a:ext cx="3799607" cy="13770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noAutofit/>
          </a:bodyPr>
          <a:lstStyle>
            <a:lvl1pPr marL="342900" indent="-342900" algn="l" rtl="0" eaLnBrk="1" fontAlgn="base" hangingPunct="1">
              <a:spcBef>
                <a:spcPct val="20000"/>
              </a:spcBef>
              <a:spcAft>
                <a:spcPct val="0"/>
              </a:spcAft>
              <a:buFont typeface="Arial" charset="0"/>
              <a:buChar char="•"/>
              <a:defRPr sz="3200" kern="1200">
                <a:solidFill>
                  <a:srgbClr val="254061"/>
                </a:solidFill>
                <a:latin typeface="+mn-lt"/>
                <a:ea typeface="ＭＳ Ｐゴシック" charset="0"/>
                <a:cs typeface="+mn-cs"/>
              </a:defRPr>
            </a:lvl1pPr>
            <a:lvl2pPr marL="742950" indent="-285750" algn="l" rtl="0" eaLnBrk="1" fontAlgn="base" hangingPunct="1">
              <a:spcBef>
                <a:spcPct val="20000"/>
              </a:spcBef>
              <a:spcAft>
                <a:spcPct val="0"/>
              </a:spcAft>
              <a:buFont typeface="Arial" charset="0"/>
              <a:buChar char="–"/>
              <a:defRPr sz="2800" kern="1200">
                <a:solidFill>
                  <a:srgbClr val="25406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rgbClr val="25406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rgbClr val="25406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rgbClr val="25406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fr-FR" sz="1600" b="1" dirty="0">
                <a:solidFill>
                  <a:srgbClr val="1F497D"/>
                </a:solidFill>
                <a:latin typeface="Andale Mono"/>
                <a:cs typeface="Andale Mono"/>
              </a:rPr>
              <a:t>Natalia Bobadilla</a:t>
            </a:r>
          </a:p>
          <a:p>
            <a:r>
              <a:rPr lang="fr-FR" sz="1600" b="1" dirty="0">
                <a:solidFill>
                  <a:srgbClr val="1F497D"/>
                </a:solidFill>
                <a:latin typeface="Andale Mono"/>
                <a:cs typeface="Andale Mono"/>
              </a:rPr>
              <a:t>Caroline </a:t>
            </a:r>
            <a:r>
              <a:rPr lang="fr-FR" sz="1600" b="1" dirty="0" err="1">
                <a:solidFill>
                  <a:srgbClr val="1F497D"/>
                </a:solidFill>
                <a:latin typeface="Andale Mono"/>
                <a:cs typeface="Andale Mono"/>
              </a:rPr>
              <a:t>Ibos</a:t>
            </a:r>
            <a:endParaRPr lang="fr-FR" sz="1600" b="1" dirty="0">
              <a:solidFill>
                <a:srgbClr val="1F497D"/>
              </a:solidFill>
              <a:latin typeface="Andale Mono"/>
              <a:cs typeface="Andale Mono"/>
            </a:endParaRPr>
          </a:p>
          <a:p>
            <a:r>
              <a:rPr lang="fr-FR" sz="1600" b="1" dirty="0">
                <a:solidFill>
                  <a:srgbClr val="1F497D"/>
                </a:solidFill>
                <a:latin typeface="Andale Mono"/>
                <a:cs typeface="Andale Mono"/>
              </a:rPr>
              <a:t>Damien </a:t>
            </a:r>
            <a:r>
              <a:rPr lang="fr-FR" sz="1600" b="1" dirty="0" err="1">
                <a:solidFill>
                  <a:srgbClr val="1F497D"/>
                </a:solidFill>
                <a:latin typeface="Andale Mono"/>
                <a:cs typeface="Andale Mono"/>
              </a:rPr>
              <a:t>Mourey</a:t>
            </a:r>
            <a:endParaRPr lang="fr-FR" sz="1600" b="1" dirty="0">
              <a:solidFill>
                <a:srgbClr val="1F497D"/>
              </a:solidFill>
              <a:latin typeface="Andale Mono"/>
              <a:cs typeface="Andale Mono"/>
            </a:endParaRPr>
          </a:p>
          <a:p>
            <a:r>
              <a:rPr lang="fr-FR" sz="1600" b="1" dirty="0">
                <a:solidFill>
                  <a:srgbClr val="1F497D"/>
                </a:solidFill>
                <a:latin typeface="Andale Mono"/>
                <a:cs typeface="Andale Mono"/>
              </a:rPr>
              <a:t>Géraldine Schmidt</a:t>
            </a:r>
          </a:p>
        </p:txBody>
      </p:sp>
      <p:pic>
        <p:nvPicPr>
          <p:cNvPr id="8" name="Image 7" descr="ABRIR-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3888" y="1844824"/>
            <a:ext cx="1521440" cy="1215917"/>
          </a:xfrm>
          <a:prstGeom prst="rect">
            <a:avLst/>
          </a:prstGeom>
        </p:spPr>
      </p:pic>
      <p:sp>
        <p:nvSpPr>
          <p:cNvPr id="9" name="Rectangle 8"/>
          <p:cNvSpPr/>
          <p:nvPr/>
        </p:nvSpPr>
        <p:spPr>
          <a:xfrm>
            <a:off x="2939403" y="3293837"/>
            <a:ext cx="2770410" cy="338554"/>
          </a:xfrm>
          <a:prstGeom prst="rect">
            <a:avLst/>
          </a:prstGeom>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fr-FR" sz="1600" b="1" u="sng"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ndale Mono"/>
                <a:cs typeface="Andale Mono"/>
              </a:rPr>
              <a:t>www.abrir-project.org</a:t>
            </a:r>
            <a:endParaRPr lang="fr-FR" sz="1600" b="1" u="sng"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ndale Mono"/>
              <a:cs typeface="Andale Mono"/>
            </a:endParaRPr>
          </a:p>
        </p:txBody>
      </p:sp>
    </p:spTree>
    <p:extLst>
      <p:ext uri="{BB962C8B-B14F-4D97-AF65-F5344CB8AC3E}">
        <p14:creationId xmlns:p14="http://schemas.microsoft.com/office/powerpoint/2010/main" val="32455854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9043" y="58234"/>
            <a:ext cx="7886700" cy="1325563"/>
          </a:xfrm>
        </p:spPr>
        <p:txBody>
          <a:bodyPr>
            <a:normAutofit/>
          </a:bodyPr>
          <a:lstStyle/>
          <a:p>
            <a:r>
              <a:rPr lang="fr-FR" sz="3200" dirty="0" err="1"/>
              <a:t>Lejaby</a:t>
            </a:r>
            <a:r>
              <a:rPr lang="fr-FR" sz="3200" dirty="0"/>
              <a:t>, an </a:t>
            </a:r>
            <a:r>
              <a:rPr lang="fr-FR" sz="3200" dirty="0" err="1"/>
              <a:t>emblematic</a:t>
            </a:r>
            <a:r>
              <a:rPr lang="fr-FR" sz="3200" dirty="0"/>
              <a:t> case</a:t>
            </a:r>
            <a:br>
              <a:rPr lang="fr-FR" sz="3200" dirty="0"/>
            </a:br>
            <a:endParaRPr lang="fr-FR" sz="2400" dirty="0"/>
          </a:p>
        </p:txBody>
      </p:sp>
      <p:sp>
        <p:nvSpPr>
          <p:cNvPr id="3" name="Espace réservé du contenu 2"/>
          <p:cNvSpPr>
            <a:spLocks noGrp="1"/>
          </p:cNvSpPr>
          <p:nvPr>
            <p:ph idx="1"/>
          </p:nvPr>
        </p:nvSpPr>
        <p:spPr>
          <a:xfrm>
            <a:off x="148170" y="782311"/>
            <a:ext cx="8995830" cy="5472995"/>
          </a:xfrm>
        </p:spPr>
        <p:txBody>
          <a:bodyPr>
            <a:noAutofit/>
          </a:bodyPr>
          <a:lstStyle/>
          <a:p>
            <a:pPr lvl="1"/>
            <a:endParaRPr lang="fr-FR" sz="2800" dirty="0">
              <a:solidFill>
                <a:srgbClr val="2F4861"/>
              </a:solidFill>
              <a:latin typeface="+mj-lt"/>
              <a:cs typeface="Optima"/>
              <a:sym typeface="Wingdings"/>
            </a:endParaRPr>
          </a:p>
          <a:p>
            <a:pPr marL="0" lvl="1" indent="0">
              <a:buNone/>
            </a:pPr>
            <a:r>
              <a:rPr lang="fr-FR" dirty="0">
                <a:solidFill>
                  <a:srgbClr val="2F4861"/>
                </a:solidFill>
                <a:latin typeface="+mj-lt"/>
                <a:cs typeface="Optima"/>
                <a:sym typeface="Wingdings"/>
              </a:rPr>
              <a:t>• H</a:t>
            </a:r>
            <a:r>
              <a:rPr lang="fr-FR" sz="2800" dirty="0">
                <a:solidFill>
                  <a:srgbClr val="2F4861"/>
                </a:solidFill>
                <a:latin typeface="+mj-lt"/>
                <a:cs typeface="Optima"/>
                <a:sym typeface="Wingdings"/>
              </a:rPr>
              <a:t>igh media </a:t>
            </a:r>
            <a:r>
              <a:rPr lang="fr-FR" sz="2800" dirty="0" err="1">
                <a:solidFill>
                  <a:srgbClr val="2F4861"/>
                </a:solidFill>
                <a:latin typeface="+mj-lt"/>
                <a:cs typeface="Optima"/>
                <a:sym typeface="Wingdings"/>
              </a:rPr>
              <a:t>coverage</a:t>
            </a:r>
            <a:r>
              <a:rPr lang="fr-FR" sz="2800" dirty="0">
                <a:solidFill>
                  <a:srgbClr val="2F4861"/>
                </a:solidFill>
                <a:latin typeface="+mj-lt"/>
                <a:cs typeface="Optima"/>
                <a:sym typeface="Wingdings"/>
              </a:rPr>
              <a:t>, </a:t>
            </a:r>
            <a:r>
              <a:rPr lang="fr-FR" sz="2800" dirty="0" err="1">
                <a:solidFill>
                  <a:srgbClr val="2F4861"/>
                </a:solidFill>
                <a:latin typeface="+mj-lt"/>
                <a:cs typeface="Optima"/>
                <a:sym typeface="Wingdings"/>
              </a:rPr>
              <a:t>political</a:t>
            </a:r>
            <a:r>
              <a:rPr lang="fr-FR" sz="2800" dirty="0">
                <a:solidFill>
                  <a:srgbClr val="2F4861"/>
                </a:solidFill>
                <a:latin typeface="+mj-lt"/>
                <a:cs typeface="Optima"/>
                <a:sym typeface="Wingdings"/>
              </a:rPr>
              <a:t> </a:t>
            </a:r>
            <a:r>
              <a:rPr lang="fr-FR" sz="2800" dirty="0" err="1">
                <a:solidFill>
                  <a:srgbClr val="2F4861"/>
                </a:solidFill>
                <a:latin typeface="+mj-lt"/>
                <a:cs typeface="Optima"/>
                <a:sym typeface="Wingdings"/>
              </a:rPr>
              <a:t>context</a:t>
            </a:r>
            <a:r>
              <a:rPr lang="fr-FR" sz="2800" dirty="0">
                <a:solidFill>
                  <a:srgbClr val="2F4861"/>
                </a:solidFill>
                <a:latin typeface="+mj-lt"/>
                <a:cs typeface="Optima"/>
                <a:sym typeface="Wingdings"/>
              </a:rPr>
              <a:t>, </a:t>
            </a:r>
            <a:r>
              <a:rPr lang="fr-FR" sz="2800" i="1" dirty="0">
                <a:solidFill>
                  <a:srgbClr val="2F4861"/>
                </a:solidFill>
                <a:latin typeface="+mj-lt"/>
                <a:cs typeface="Optima"/>
                <a:sym typeface="Wingdings"/>
              </a:rPr>
              <a:t>made in France.</a:t>
            </a:r>
          </a:p>
          <a:p>
            <a:pPr marL="0" lvl="1" indent="0">
              <a:buNone/>
            </a:pPr>
            <a:endParaRPr lang="fr-FR" sz="2800" dirty="0">
              <a:solidFill>
                <a:srgbClr val="2F4861"/>
              </a:solidFill>
              <a:latin typeface="+mj-lt"/>
              <a:cs typeface="Optima"/>
              <a:sym typeface="Wingdings"/>
            </a:endParaRPr>
          </a:p>
          <a:p>
            <a:pPr marL="0" indent="0">
              <a:buNone/>
            </a:pPr>
            <a:r>
              <a:rPr lang="fr-FR" sz="2800" dirty="0">
                <a:solidFill>
                  <a:srgbClr val="2F4861"/>
                </a:solidFill>
                <a:latin typeface="+mj-lt"/>
                <a:cs typeface="Optima"/>
                <a:sym typeface="Wingdings"/>
              </a:rPr>
              <a:t>• A </a:t>
            </a:r>
            <a:r>
              <a:rPr lang="fr-FR" sz="2800" dirty="0" err="1">
                <a:solidFill>
                  <a:srgbClr val="2F4861"/>
                </a:solidFill>
                <a:latin typeface="+mj-lt"/>
                <a:cs typeface="Optima"/>
                <a:sym typeface="Wingdings"/>
              </a:rPr>
              <a:t>diversity</a:t>
            </a:r>
            <a:r>
              <a:rPr lang="fr-FR" sz="2800" dirty="0">
                <a:solidFill>
                  <a:srgbClr val="2F4861"/>
                </a:solidFill>
                <a:latin typeface="+mj-lt"/>
                <a:cs typeface="Optima"/>
                <a:sym typeface="Wingdings"/>
              </a:rPr>
              <a:t> of </a:t>
            </a:r>
            <a:r>
              <a:rPr lang="fr-FR" sz="2800" dirty="0" err="1">
                <a:solidFill>
                  <a:srgbClr val="2F4861"/>
                </a:solidFill>
                <a:latin typeface="+mj-lt"/>
                <a:cs typeface="Optima"/>
                <a:sym typeface="Wingdings"/>
              </a:rPr>
              <a:t>artistic</a:t>
            </a:r>
            <a:r>
              <a:rPr lang="fr-FR" sz="2800" dirty="0">
                <a:solidFill>
                  <a:srgbClr val="2F4861"/>
                </a:solidFill>
                <a:latin typeface="+mj-lt"/>
                <a:cs typeface="Optima"/>
                <a:sym typeface="Wingdings"/>
              </a:rPr>
              <a:t> </a:t>
            </a:r>
            <a:r>
              <a:rPr lang="fr-FR" sz="2800" dirty="0" err="1">
                <a:solidFill>
                  <a:srgbClr val="2F4861"/>
                </a:solidFill>
                <a:latin typeface="+mj-lt"/>
                <a:cs typeface="Optima"/>
                <a:sym typeface="Wingdings"/>
              </a:rPr>
              <a:t>approaches</a:t>
            </a:r>
            <a:r>
              <a:rPr lang="fr-FR" sz="2800" dirty="0">
                <a:solidFill>
                  <a:srgbClr val="2F4861"/>
                </a:solidFill>
                <a:latin typeface="+mj-lt"/>
                <a:cs typeface="Optima"/>
                <a:sym typeface="Wingdings"/>
              </a:rPr>
              <a:t> </a:t>
            </a:r>
          </a:p>
          <a:p>
            <a:pPr marL="0" indent="0" algn="ctr">
              <a:buNone/>
            </a:pPr>
            <a:r>
              <a:rPr lang="fr-FR" sz="2800" dirty="0">
                <a:solidFill>
                  <a:srgbClr val="660066"/>
                </a:solidFill>
                <a:latin typeface="+mj-lt"/>
                <a:cs typeface="Optima"/>
                <a:sym typeface="Wingdings"/>
              </a:rPr>
              <a:t>films, </a:t>
            </a:r>
            <a:r>
              <a:rPr lang="fr-FR" sz="2800" dirty="0" err="1">
                <a:solidFill>
                  <a:srgbClr val="660066"/>
                </a:solidFill>
                <a:latin typeface="+mj-lt"/>
                <a:cs typeface="Optima"/>
                <a:sym typeface="Wingdings"/>
              </a:rPr>
              <a:t>theater</a:t>
            </a:r>
            <a:r>
              <a:rPr lang="fr-FR" sz="2800" dirty="0">
                <a:solidFill>
                  <a:srgbClr val="660066"/>
                </a:solidFill>
                <a:latin typeface="+mj-lt"/>
                <a:cs typeface="Optima"/>
                <a:sym typeface="Wingdings"/>
              </a:rPr>
              <a:t> </a:t>
            </a:r>
            <a:r>
              <a:rPr lang="fr-FR" sz="2800" dirty="0" err="1">
                <a:solidFill>
                  <a:srgbClr val="660066"/>
                </a:solidFill>
                <a:latin typeface="+mj-lt"/>
                <a:cs typeface="Optima"/>
                <a:sym typeface="Wingdings"/>
              </a:rPr>
              <a:t>play</a:t>
            </a:r>
            <a:r>
              <a:rPr lang="fr-FR" sz="2800" dirty="0">
                <a:solidFill>
                  <a:srgbClr val="660066"/>
                </a:solidFill>
                <a:latin typeface="+mj-lt"/>
                <a:cs typeface="Optima"/>
                <a:sym typeface="Wingdings"/>
              </a:rPr>
              <a:t>, </a:t>
            </a:r>
            <a:r>
              <a:rPr lang="fr-FR" sz="2800" dirty="0" err="1">
                <a:solidFill>
                  <a:srgbClr val="660066"/>
                </a:solidFill>
                <a:latin typeface="+mj-lt"/>
                <a:cs typeface="Optima"/>
                <a:sym typeface="Wingdings"/>
              </a:rPr>
              <a:t>photographs</a:t>
            </a:r>
            <a:r>
              <a:rPr lang="fr-FR" sz="2800" dirty="0">
                <a:solidFill>
                  <a:srgbClr val="660066"/>
                </a:solidFill>
                <a:latin typeface="+mj-lt"/>
                <a:cs typeface="Optima"/>
                <a:sym typeface="Wingdings"/>
              </a:rPr>
              <a:t> + </a:t>
            </a:r>
            <a:r>
              <a:rPr lang="fr-FR" sz="2800" dirty="0" err="1">
                <a:solidFill>
                  <a:srgbClr val="660066"/>
                </a:solidFill>
                <a:latin typeface="+mj-lt"/>
                <a:cs typeface="Optima"/>
                <a:sym typeface="Wingdings"/>
              </a:rPr>
              <a:t>songs</a:t>
            </a:r>
            <a:endParaRPr lang="fr-FR" sz="2800" dirty="0">
              <a:solidFill>
                <a:srgbClr val="660066"/>
              </a:solidFill>
              <a:latin typeface="+mj-lt"/>
              <a:cs typeface="Optima"/>
              <a:sym typeface="Wingdings"/>
            </a:endParaRPr>
          </a:p>
          <a:p>
            <a:pPr marL="0" indent="0">
              <a:buNone/>
            </a:pPr>
            <a:endParaRPr lang="fr-FR" sz="2800" dirty="0">
              <a:solidFill>
                <a:srgbClr val="2F4861"/>
              </a:solidFill>
              <a:latin typeface="+mj-lt"/>
              <a:cs typeface="Optima"/>
              <a:sym typeface="Wingdings"/>
            </a:endParaRPr>
          </a:p>
          <a:p>
            <a:pPr marL="0" indent="0">
              <a:buNone/>
            </a:pPr>
            <a:r>
              <a:rPr lang="fr-FR" sz="2800" dirty="0">
                <a:solidFill>
                  <a:srgbClr val="2F4861"/>
                </a:solidFill>
                <a:latin typeface="+mj-lt"/>
                <a:cs typeface="Optima"/>
                <a:sym typeface="Wingdings"/>
              </a:rPr>
              <a:t>• Analogies </a:t>
            </a:r>
            <a:r>
              <a:rPr lang="fr-FR" sz="2800" dirty="0" err="1">
                <a:solidFill>
                  <a:srgbClr val="2F4861"/>
                </a:solidFill>
                <a:latin typeface="+mj-lt"/>
                <a:cs typeface="Optima"/>
                <a:sym typeface="Wingdings"/>
              </a:rPr>
              <a:t>with</a:t>
            </a:r>
            <a:r>
              <a:rPr lang="fr-FR" sz="2800" dirty="0">
                <a:solidFill>
                  <a:srgbClr val="2F4861"/>
                </a:solidFill>
                <a:latin typeface="+mj-lt"/>
                <a:cs typeface="Optima"/>
                <a:sym typeface="Wingdings"/>
              </a:rPr>
              <a:t> « 501 Blues » / </a:t>
            </a:r>
            <a:r>
              <a:rPr lang="fr-FR" sz="2800" dirty="0" err="1">
                <a:solidFill>
                  <a:srgbClr val="2F4861"/>
                </a:solidFill>
                <a:latin typeface="+mj-lt"/>
                <a:cs typeface="Optima"/>
                <a:sym typeface="Wingdings"/>
              </a:rPr>
              <a:t>Levi’s</a:t>
            </a:r>
            <a:r>
              <a:rPr lang="fr-FR" sz="2800" dirty="0">
                <a:solidFill>
                  <a:srgbClr val="2F4861"/>
                </a:solidFill>
                <a:latin typeface="+mj-lt"/>
                <a:cs typeface="Optima"/>
                <a:sym typeface="Wingdings"/>
              </a:rPr>
              <a:t> </a:t>
            </a:r>
            <a:r>
              <a:rPr lang="fr-FR" sz="2800" dirty="0" err="1">
                <a:solidFill>
                  <a:srgbClr val="2F4861"/>
                </a:solidFill>
                <a:latin typeface="+mj-lt"/>
                <a:cs typeface="Optima"/>
                <a:sym typeface="Wingdings"/>
              </a:rPr>
              <a:t>plant’s</a:t>
            </a:r>
            <a:r>
              <a:rPr lang="fr-FR" sz="2800" dirty="0">
                <a:solidFill>
                  <a:srgbClr val="2F4861"/>
                </a:solidFill>
                <a:latin typeface="+mj-lt"/>
                <a:cs typeface="Optima"/>
                <a:sym typeface="Wingdings"/>
              </a:rPr>
              <a:t> </a:t>
            </a:r>
            <a:r>
              <a:rPr lang="fr-FR" sz="2800" dirty="0" err="1">
                <a:solidFill>
                  <a:srgbClr val="2F4861"/>
                </a:solidFill>
                <a:latin typeface="+mj-lt"/>
                <a:cs typeface="Optima"/>
                <a:sym typeface="Wingdings"/>
              </a:rPr>
              <a:t>closure</a:t>
            </a:r>
            <a:r>
              <a:rPr lang="fr-FR" sz="2800" dirty="0">
                <a:solidFill>
                  <a:srgbClr val="2F4861"/>
                </a:solidFill>
                <a:latin typeface="+mj-lt"/>
                <a:cs typeface="Optima"/>
                <a:sym typeface="Wingdings"/>
              </a:rPr>
              <a:t> </a:t>
            </a:r>
          </a:p>
          <a:p>
            <a:pPr marL="0" indent="0" algn="ctr">
              <a:buNone/>
            </a:pPr>
            <a:r>
              <a:rPr lang="fr-FR" sz="2400" dirty="0" err="1">
                <a:solidFill>
                  <a:srgbClr val="660066"/>
                </a:solidFill>
                <a:latin typeface="+mj-lt"/>
                <a:cs typeface="Optima"/>
                <a:sym typeface="Wingdings"/>
              </a:rPr>
              <a:t>Factory</a:t>
            </a:r>
            <a:r>
              <a:rPr lang="fr-FR" sz="2400" dirty="0">
                <a:solidFill>
                  <a:srgbClr val="660066"/>
                </a:solidFill>
                <a:latin typeface="+mj-lt"/>
                <a:cs typeface="Optima"/>
                <a:sym typeface="Wingdings"/>
              </a:rPr>
              <a:t> </a:t>
            </a:r>
            <a:r>
              <a:rPr lang="fr-FR" sz="2400" dirty="0" err="1">
                <a:solidFill>
                  <a:srgbClr val="660066"/>
                </a:solidFill>
                <a:latin typeface="+mj-lt"/>
                <a:cs typeface="Optima"/>
                <a:sym typeface="Wingdings"/>
              </a:rPr>
              <a:t>closures</a:t>
            </a:r>
            <a:r>
              <a:rPr lang="fr-FR" sz="2400" dirty="0">
                <a:solidFill>
                  <a:srgbClr val="660066"/>
                </a:solidFill>
                <a:latin typeface="+mj-lt"/>
                <a:cs typeface="Optima"/>
                <a:sym typeface="Wingdings"/>
              </a:rPr>
              <a:t>,  </a:t>
            </a:r>
            <a:r>
              <a:rPr lang="fr-FR" sz="2400" dirty="0" err="1">
                <a:solidFill>
                  <a:srgbClr val="660066"/>
                </a:solidFill>
                <a:latin typeface="+mj-lt"/>
                <a:cs typeface="Optima"/>
                <a:sym typeface="Wingdings"/>
              </a:rPr>
              <a:t>women's</a:t>
            </a:r>
            <a:r>
              <a:rPr lang="fr-FR" sz="2400" dirty="0">
                <a:solidFill>
                  <a:srgbClr val="660066"/>
                </a:solidFill>
                <a:latin typeface="+mj-lt"/>
                <a:cs typeface="Optima"/>
                <a:sym typeface="Wingdings"/>
              </a:rPr>
              <a:t> struggle, </a:t>
            </a:r>
          </a:p>
          <a:p>
            <a:pPr marL="0" indent="0" algn="ctr">
              <a:buNone/>
            </a:pPr>
            <a:r>
              <a:rPr lang="fr-FR" sz="2400" dirty="0">
                <a:solidFill>
                  <a:srgbClr val="660066"/>
                </a:solidFill>
                <a:latin typeface="+mj-lt"/>
                <a:cs typeface="Optima"/>
                <a:sym typeface="Wingdings"/>
              </a:rPr>
              <a:t>the textile </a:t>
            </a:r>
            <a:r>
              <a:rPr lang="fr-FR" sz="2400" dirty="0" err="1">
                <a:solidFill>
                  <a:srgbClr val="660066"/>
                </a:solidFill>
                <a:latin typeface="+mj-lt"/>
                <a:cs typeface="Optima"/>
                <a:sym typeface="Wingdings"/>
              </a:rPr>
              <a:t>industry</a:t>
            </a:r>
            <a:r>
              <a:rPr lang="fr-FR" sz="2400" dirty="0">
                <a:solidFill>
                  <a:srgbClr val="660066"/>
                </a:solidFill>
                <a:latin typeface="+mj-lt"/>
                <a:cs typeface="Optima"/>
                <a:sym typeface="Wingdings"/>
              </a:rPr>
              <a:t>, a </a:t>
            </a:r>
            <a:r>
              <a:rPr lang="fr-FR" sz="2400" dirty="0" err="1">
                <a:solidFill>
                  <a:srgbClr val="660066"/>
                </a:solidFill>
                <a:latin typeface="+mj-lt"/>
                <a:cs typeface="Optima"/>
                <a:sym typeface="Wingdings"/>
              </a:rPr>
              <a:t>play</a:t>
            </a:r>
            <a:endParaRPr lang="fr-FR" sz="2400" dirty="0">
              <a:solidFill>
                <a:srgbClr val="660066"/>
              </a:solidFill>
              <a:latin typeface="+mj-lt"/>
              <a:cs typeface="Optima"/>
              <a:sym typeface="Wingdings"/>
            </a:endParaRPr>
          </a:p>
        </p:txBody>
      </p:sp>
    </p:spTree>
    <p:extLst>
      <p:ext uri="{BB962C8B-B14F-4D97-AF65-F5344CB8AC3E}">
        <p14:creationId xmlns:p14="http://schemas.microsoft.com/office/powerpoint/2010/main" val="40859661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194772"/>
            <a:ext cx="8229600" cy="1143000"/>
          </a:xfrm>
        </p:spPr>
        <p:txBody>
          <a:bodyPr/>
          <a:lstStyle/>
          <a:p>
            <a:r>
              <a:rPr lang="fr-FR" sz="3200" b="1" dirty="0" err="1">
                <a:solidFill>
                  <a:srgbClr val="2F4861"/>
                </a:solidFill>
                <a:latin typeface="Arial" charset="0"/>
                <a:cs typeface="ＭＳ Ｐゴシック" charset="0"/>
              </a:rPr>
              <a:t>Artistic</a:t>
            </a:r>
            <a:r>
              <a:rPr lang="fr-FR" sz="3200" b="1" dirty="0">
                <a:solidFill>
                  <a:srgbClr val="2F4861"/>
                </a:solidFill>
                <a:latin typeface="Arial" charset="0"/>
                <a:cs typeface="ＭＳ Ｐゴシック" charset="0"/>
              </a:rPr>
              <a:t> productions</a:t>
            </a:r>
            <a:br>
              <a:rPr lang="fr-FR" sz="3200" b="1" dirty="0">
                <a:solidFill>
                  <a:srgbClr val="2F4861"/>
                </a:solidFill>
                <a:latin typeface="Arial" charset="0"/>
                <a:cs typeface="ＭＳ Ｐゴシック" charset="0"/>
              </a:rPr>
            </a:br>
            <a:endParaRPr lang="fr-FR" sz="3200" b="1" dirty="0">
              <a:solidFill>
                <a:srgbClr val="2F4861"/>
              </a:solidFill>
            </a:endParaRPr>
          </a:p>
        </p:txBody>
      </p:sp>
      <p:sp>
        <p:nvSpPr>
          <p:cNvPr id="3" name="Espace réservé du contenu 2"/>
          <p:cNvSpPr>
            <a:spLocks noGrp="1"/>
          </p:cNvSpPr>
          <p:nvPr>
            <p:ph idx="1"/>
          </p:nvPr>
        </p:nvSpPr>
        <p:spPr>
          <a:xfrm>
            <a:off x="323528" y="1124744"/>
            <a:ext cx="8579296" cy="4857403"/>
          </a:xfrm>
        </p:spPr>
        <p:txBody>
          <a:bodyPr/>
          <a:lstStyle/>
          <a:p>
            <a:pPr marL="0" indent="0">
              <a:buNone/>
            </a:pPr>
            <a:r>
              <a:rPr lang="fr-FR" sz="2400" b="1" dirty="0">
                <a:solidFill>
                  <a:srgbClr val="660066"/>
                </a:solidFill>
              </a:rPr>
              <a:t>• A plates coutures (</a:t>
            </a:r>
            <a:r>
              <a:rPr lang="fr-FR" sz="2400" b="1" dirty="0" err="1">
                <a:solidFill>
                  <a:srgbClr val="660066"/>
                </a:solidFill>
              </a:rPr>
              <a:t>play</a:t>
            </a:r>
            <a:r>
              <a:rPr lang="fr-FR" sz="2400" b="1" dirty="0">
                <a:solidFill>
                  <a:srgbClr val="660066"/>
                </a:solidFill>
              </a:rPr>
              <a:t>)</a:t>
            </a:r>
          </a:p>
          <a:p>
            <a:pPr marL="0" indent="0">
              <a:buNone/>
            </a:pPr>
            <a:r>
              <a:rPr lang="fr-FR" sz="2000" i="1" dirty="0">
                <a:solidFill>
                  <a:srgbClr val="000090"/>
                </a:solidFill>
              </a:rPr>
              <a:t>Carole Thibaut et Claudine Van </a:t>
            </a:r>
            <a:r>
              <a:rPr lang="fr-FR" sz="2000" i="1" dirty="0" err="1">
                <a:solidFill>
                  <a:srgbClr val="000090"/>
                </a:solidFill>
              </a:rPr>
              <a:t>Beneden</a:t>
            </a:r>
            <a:endParaRPr lang="fr-FR" sz="2400" dirty="0">
              <a:solidFill>
                <a:srgbClr val="660066"/>
              </a:solidFill>
            </a:endParaRPr>
          </a:p>
          <a:p>
            <a:pPr marL="0" indent="0">
              <a:buNone/>
            </a:pPr>
            <a:endParaRPr lang="fr-FR" sz="2400" dirty="0">
              <a:solidFill>
                <a:srgbClr val="660066"/>
              </a:solidFill>
            </a:endParaRPr>
          </a:p>
          <a:p>
            <a:pPr marL="0" indent="0">
              <a:buNone/>
            </a:pPr>
            <a:endParaRPr lang="fr-FR" sz="2400" dirty="0">
              <a:solidFill>
                <a:srgbClr val="660066"/>
              </a:solidFill>
            </a:endParaRPr>
          </a:p>
          <a:p>
            <a:pPr marL="0" indent="0">
              <a:buNone/>
            </a:pPr>
            <a:r>
              <a:rPr lang="fr-FR" sz="2400" dirty="0">
                <a:solidFill>
                  <a:srgbClr val="660066"/>
                </a:solidFill>
              </a:rPr>
              <a:t>• </a:t>
            </a:r>
            <a:r>
              <a:rPr lang="fr-FR" sz="2400" b="1" dirty="0">
                <a:solidFill>
                  <a:srgbClr val="660066"/>
                </a:solidFill>
              </a:rPr>
              <a:t>Petites mains (film)</a:t>
            </a:r>
          </a:p>
          <a:p>
            <a:pPr marL="0" indent="0" algn="r">
              <a:buNone/>
            </a:pPr>
            <a:r>
              <a:rPr lang="fr-FR" sz="2000" i="1" dirty="0">
                <a:solidFill>
                  <a:srgbClr val="000090"/>
                </a:solidFill>
              </a:rPr>
              <a:t>Thomas Roussillon</a:t>
            </a:r>
            <a:r>
              <a:rPr lang="fr-FR" sz="2000" dirty="0">
                <a:solidFill>
                  <a:srgbClr val="000090"/>
                </a:solidFill>
              </a:rPr>
              <a:t>                                                     </a:t>
            </a:r>
            <a:r>
              <a:rPr lang="fr-FR" sz="2400" b="1" dirty="0">
                <a:solidFill>
                  <a:srgbClr val="660066"/>
                </a:solidFill>
              </a:rPr>
              <a:t>•</a:t>
            </a:r>
            <a:r>
              <a:rPr lang="fr-FR" sz="2400" b="1" dirty="0">
                <a:solidFill>
                  <a:srgbClr val="000090"/>
                </a:solidFill>
              </a:rPr>
              <a:t> </a:t>
            </a:r>
            <a:r>
              <a:rPr lang="fr-FR" sz="2400" b="1" dirty="0">
                <a:solidFill>
                  <a:srgbClr val="660066"/>
                </a:solidFill>
              </a:rPr>
              <a:t>Carnet de bord (blog + film)</a:t>
            </a:r>
          </a:p>
          <a:p>
            <a:pPr marL="0" indent="0" algn="r">
              <a:buNone/>
            </a:pPr>
            <a:r>
              <a:rPr lang="fr-FR" sz="2000" i="1" dirty="0">
                <a:solidFill>
                  <a:srgbClr val="000090"/>
                </a:solidFill>
              </a:rPr>
              <a:t>Michèle </a:t>
            </a:r>
            <a:r>
              <a:rPr lang="fr-FR" sz="2000" i="1" dirty="0" err="1">
                <a:solidFill>
                  <a:srgbClr val="000090"/>
                </a:solidFill>
              </a:rPr>
              <a:t>Blumental</a:t>
            </a:r>
            <a:endParaRPr lang="fr-FR" sz="2000" i="1" dirty="0">
              <a:solidFill>
                <a:srgbClr val="000090"/>
              </a:solidFill>
            </a:endParaRPr>
          </a:p>
          <a:p>
            <a:pPr marL="0" indent="0" algn="r">
              <a:buNone/>
            </a:pPr>
            <a:r>
              <a:rPr lang="fr-FR" sz="1800" dirty="0">
                <a:solidFill>
                  <a:srgbClr val="000090"/>
                </a:solidFill>
                <a:hlinkClick r:id="rId2"/>
              </a:rPr>
              <a:t>http://lejaby.blogs.liberation.fr/</a:t>
            </a:r>
            <a:endParaRPr lang="fr-FR" sz="1800" dirty="0">
              <a:solidFill>
                <a:srgbClr val="000090"/>
              </a:solidFill>
            </a:endParaRPr>
          </a:p>
          <a:p>
            <a:pPr marL="0" indent="0" algn="r">
              <a:buNone/>
            </a:pPr>
            <a:endParaRPr lang="fr-FR" sz="1800" dirty="0">
              <a:solidFill>
                <a:srgbClr val="000090"/>
              </a:solidFill>
            </a:endParaRPr>
          </a:p>
          <a:p>
            <a:pPr marL="0" indent="0" algn="r">
              <a:buNone/>
            </a:pPr>
            <a:endParaRPr lang="fr-FR" sz="1800" dirty="0">
              <a:solidFill>
                <a:srgbClr val="000090"/>
              </a:solidFill>
            </a:endParaRPr>
          </a:p>
          <a:p>
            <a:pPr marL="0" indent="0" algn="r">
              <a:buNone/>
            </a:pPr>
            <a:r>
              <a:rPr lang="fr-FR" sz="2400" b="1" i="1" dirty="0">
                <a:solidFill>
                  <a:srgbClr val="660066"/>
                </a:solidFill>
              </a:rPr>
              <a:t>• </a:t>
            </a:r>
            <a:r>
              <a:rPr lang="fr-FR" sz="2400" b="1" dirty="0">
                <a:solidFill>
                  <a:srgbClr val="660066"/>
                </a:solidFill>
              </a:rPr>
              <a:t>Des femmes de combat</a:t>
            </a:r>
          </a:p>
          <a:p>
            <a:pPr marL="0" indent="0" algn="r">
              <a:buNone/>
            </a:pPr>
            <a:r>
              <a:rPr lang="fr-FR" sz="2000" i="1" dirty="0">
                <a:solidFill>
                  <a:srgbClr val="000090"/>
                </a:solidFill>
              </a:rPr>
              <a:t>Vincent Gautier	</a:t>
            </a:r>
          </a:p>
          <a:p>
            <a:pPr marL="0" indent="0" algn="r">
              <a:buNone/>
            </a:pPr>
            <a:r>
              <a:rPr lang="fr-FR" sz="1800" dirty="0">
                <a:solidFill>
                  <a:srgbClr val="000090"/>
                </a:solidFill>
                <a:hlinkClick r:id="rId3"/>
              </a:rPr>
              <a:t>http://vgpic.com/lejaby.html</a:t>
            </a:r>
            <a:endParaRPr lang="fr-FR" sz="1800" dirty="0">
              <a:solidFill>
                <a:srgbClr val="000090"/>
              </a:solidFill>
            </a:endParaRPr>
          </a:p>
          <a:p>
            <a:pPr marL="0" indent="0">
              <a:buNone/>
            </a:pPr>
            <a:endParaRPr lang="fr-FR" sz="2000" i="1" dirty="0">
              <a:solidFill>
                <a:srgbClr val="000090"/>
              </a:solidFill>
            </a:endParaRPr>
          </a:p>
        </p:txBody>
      </p:sp>
      <p:pic>
        <p:nvPicPr>
          <p:cNvPr id="6" name="Picture 2"/>
          <p:cNvPicPr>
            <a:picLocks noChangeAspect="1" noChangeArrowheads="1"/>
          </p:cNvPicPr>
          <p:nvPr/>
        </p:nvPicPr>
        <p:blipFill>
          <a:blip r:embed="rId4"/>
          <a:srcRect l="33987" t="7561" r="33820" b="5920"/>
          <a:stretch>
            <a:fillRect/>
          </a:stretch>
        </p:blipFill>
        <p:spPr bwMode="auto">
          <a:xfrm>
            <a:off x="830040" y="4005064"/>
            <a:ext cx="1402242" cy="2081131"/>
          </a:xfrm>
          <a:prstGeom prst="rect">
            <a:avLst/>
          </a:prstGeom>
          <a:noFill/>
          <a:ln w="9525">
            <a:noFill/>
            <a:miter lim="800000"/>
            <a:headEnd/>
            <a:tailEnd/>
          </a:ln>
        </p:spPr>
      </p:pic>
      <p:pic>
        <p:nvPicPr>
          <p:cNvPr id="7" name="Picture 2"/>
          <p:cNvPicPr>
            <a:picLocks noChangeAspect="1" noChangeArrowheads="1"/>
          </p:cNvPicPr>
          <p:nvPr/>
        </p:nvPicPr>
        <p:blipFill>
          <a:blip r:embed="rId5"/>
          <a:srcRect l="32758" t="7561" r="32750" b="5920"/>
          <a:stretch>
            <a:fillRect/>
          </a:stretch>
        </p:blipFill>
        <p:spPr bwMode="auto">
          <a:xfrm>
            <a:off x="5796136" y="821808"/>
            <a:ext cx="1728192" cy="2286254"/>
          </a:xfrm>
          <a:prstGeom prst="rect">
            <a:avLst/>
          </a:prstGeom>
          <a:noFill/>
          <a:ln w="9525">
            <a:noFill/>
            <a:miter lim="800000"/>
            <a:headEnd/>
            <a:tailEnd/>
          </a:ln>
        </p:spPr>
      </p:pic>
      <p:pic>
        <p:nvPicPr>
          <p:cNvPr id="8" name="Picture 2"/>
          <p:cNvPicPr>
            <a:picLocks noChangeAspect="1" noChangeArrowheads="1"/>
          </p:cNvPicPr>
          <p:nvPr/>
        </p:nvPicPr>
        <p:blipFill>
          <a:blip r:embed="rId6"/>
          <a:srcRect l="32130" t="8400" r="31961" b="6241"/>
          <a:stretch>
            <a:fillRect/>
          </a:stretch>
        </p:blipFill>
        <p:spPr bwMode="auto">
          <a:xfrm>
            <a:off x="3857435" y="2337203"/>
            <a:ext cx="1511481" cy="2183594"/>
          </a:xfrm>
          <a:prstGeom prst="rect">
            <a:avLst/>
          </a:prstGeom>
          <a:noFill/>
          <a:ln w="9525">
            <a:noFill/>
            <a:miter lim="800000"/>
            <a:headEnd/>
            <a:tailEnd/>
          </a:ln>
        </p:spPr>
      </p:pic>
      <p:pic>
        <p:nvPicPr>
          <p:cNvPr id="10"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12730" t="15442" r="23615" b="20756"/>
          <a:stretch/>
        </p:blipFill>
        <p:spPr bwMode="auto">
          <a:xfrm>
            <a:off x="2846264" y="5316329"/>
            <a:ext cx="1944216" cy="13530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43855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48170" y="1417637"/>
            <a:ext cx="8412349" cy="4757848"/>
          </a:xfrm>
        </p:spPr>
        <p:txBody>
          <a:bodyPr/>
          <a:lstStyle/>
          <a:p>
            <a:r>
              <a:rPr lang="fr-FR" sz="2800" dirty="0">
                <a:solidFill>
                  <a:srgbClr val="2F4861"/>
                </a:solidFill>
                <a:cs typeface="Optima"/>
              </a:rPr>
              <a:t>One ‘case’</a:t>
            </a:r>
            <a:r>
              <a:rPr lang="fr-FR" sz="2800" b="1" dirty="0">
                <a:solidFill>
                  <a:srgbClr val="2F4861"/>
                </a:solidFill>
                <a:cs typeface="Optima"/>
              </a:rPr>
              <a:t> </a:t>
            </a:r>
            <a:r>
              <a:rPr lang="fr-FR" sz="2800" dirty="0">
                <a:solidFill>
                  <a:srgbClr val="2F4861"/>
                </a:solidFill>
                <a:cs typeface="Optima"/>
              </a:rPr>
              <a:t>made of</a:t>
            </a:r>
          </a:p>
          <a:p>
            <a:pPr marL="800060" lvl="1" indent="-342882">
              <a:buFont typeface="Arial"/>
              <a:buChar char="•"/>
            </a:pPr>
            <a:r>
              <a:rPr lang="fr-FR" sz="2400" i="1" dirty="0">
                <a:solidFill>
                  <a:srgbClr val="660066"/>
                </a:solidFill>
                <a:cs typeface="Optima"/>
              </a:rPr>
              <a:t>the struggle of </a:t>
            </a:r>
            <a:r>
              <a:rPr lang="fr-FR" sz="2400" i="1" dirty="0" err="1">
                <a:solidFill>
                  <a:srgbClr val="660066"/>
                </a:solidFill>
                <a:cs typeface="Optima"/>
              </a:rPr>
              <a:t>Lejaby’s</a:t>
            </a:r>
            <a:r>
              <a:rPr lang="fr-FR" sz="2400" i="1" dirty="0">
                <a:solidFill>
                  <a:srgbClr val="660066"/>
                </a:solidFill>
                <a:cs typeface="Optima"/>
              </a:rPr>
              <a:t> </a:t>
            </a:r>
            <a:r>
              <a:rPr lang="fr-FR" sz="2400" i="1" dirty="0" err="1">
                <a:solidFill>
                  <a:srgbClr val="660066"/>
                </a:solidFill>
                <a:cs typeface="Optima"/>
              </a:rPr>
              <a:t>workers</a:t>
            </a:r>
            <a:r>
              <a:rPr lang="fr-FR" sz="2400" i="1" dirty="0">
                <a:solidFill>
                  <a:srgbClr val="660066"/>
                </a:solidFill>
                <a:cs typeface="Optima"/>
              </a:rPr>
              <a:t>…</a:t>
            </a:r>
            <a:endParaRPr lang="fr-FR" sz="1800" i="1" dirty="0">
              <a:solidFill>
                <a:srgbClr val="660066"/>
              </a:solidFill>
              <a:cs typeface="Optima"/>
            </a:endParaRPr>
          </a:p>
          <a:p>
            <a:pPr marL="800060" lvl="1" indent="-342882">
              <a:buFont typeface="Arial"/>
              <a:buChar char="•"/>
            </a:pPr>
            <a:r>
              <a:rPr lang="fr-FR" sz="2400" i="1" dirty="0">
                <a:solidFill>
                  <a:srgbClr val="660066"/>
                </a:solidFill>
                <a:cs typeface="Optima"/>
              </a:rPr>
              <a:t>the </a:t>
            </a:r>
            <a:r>
              <a:rPr lang="fr-FR" sz="2400" i="1" dirty="0" err="1">
                <a:solidFill>
                  <a:srgbClr val="660066"/>
                </a:solidFill>
                <a:cs typeface="Optima"/>
              </a:rPr>
              <a:t>associated</a:t>
            </a:r>
            <a:r>
              <a:rPr lang="fr-FR" sz="2400" i="1" dirty="0">
                <a:solidFill>
                  <a:srgbClr val="660066"/>
                </a:solidFill>
                <a:cs typeface="Optima"/>
              </a:rPr>
              <a:t> </a:t>
            </a:r>
            <a:r>
              <a:rPr lang="fr-FR" sz="2400" i="1" dirty="0" err="1">
                <a:solidFill>
                  <a:srgbClr val="660066"/>
                </a:solidFill>
                <a:cs typeface="Optima"/>
              </a:rPr>
              <a:t>creative</a:t>
            </a:r>
            <a:r>
              <a:rPr lang="fr-FR" sz="2400" i="1" dirty="0">
                <a:solidFill>
                  <a:srgbClr val="660066"/>
                </a:solidFill>
                <a:cs typeface="Optima"/>
              </a:rPr>
              <a:t> and </a:t>
            </a:r>
            <a:r>
              <a:rPr lang="fr-FR" sz="2400" i="1" dirty="0" err="1">
                <a:solidFill>
                  <a:srgbClr val="660066"/>
                </a:solidFill>
                <a:cs typeface="Optima"/>
              </a:rPr>
              <a:t>artistic</a:t>
            </a:r>
            <a:r>
              <a:rPr lang="fr-FR" sz="2400" i="1" dirty="0">
                <a:solidFill>
                  <a:srgbClr val="660066"/>
                </a:solidFill>
                <a:cs typeface="Optima"/>
              </a:rPr>
              <a:t> practices </a:t>
            </a:r>
          </a:p>
          <a:p>
            <a:pPr marL="800060" lvl="1" indent="-342882">
              <a:buFont typeface="Arial"/>
              <a:buChar char="•"/>
            </a:pPr>
            <a:endParaRPr lang="fr-FR" sz="2400" i="1" dirty="0">
              <a:solidFill>
                <a:srgbClr val="2F4861"/>
              </a:solidFill>
              <a:cs typeface="Optima"/>
            </a:endParaRPr>
          </a:p>
          <a:p>
            <a:pPr marL="400010" indent="-342882">
              <a:buFont typeface="Arial"/>
              <a:buChar char="•"/>
            </a:pPr>
            <a:r>
              <a:rPr lang="fr-FR" sz="2800" dirty="0">
                <a:solidFill>
                  <a:srgbClr val="2F4861"/>
                </a:solidFill>
                <a:cs typeface="Optima"/>
              </a:rPr>
              <a:t>A mixed type of art-</a:t>
            </a:r>
            <a:r>
              <a:rPr lang="fr-FR" sz="2800" dirty="0" err="1">
                <a:solidFill>
                  <a:srgbClr val="2F4861"/>
                </a:solidFill>
                <a:cs typeface="Optima"/>
              </a:rPr>
              <a:t>based</a:t>
            </a:r>
            <a:r>
              <a:rPr lang="fr-FR" sz="2800" dirty="0">
                <a:solidFill>
                  <a:srgbClr val="2F4861"/>
                </a:solidFill>
                <a:cs typeface="Optima"/>
              </a:rPr>
              <a:t> </a:t>
            </a:r>
            <a:r>
              <a:rPr lang="fr-FR" sz="2800" dirty="0" err="1">
                <a:solidFill>
                  <a:srgbClr val="2F4861"/>
                </a:solidFill>
                <a:cs typeface="Optima"/>
              </a:rPr>
              <a:t>research</a:t>
            </a:r>
            <a:r>
              <a:rPr lang="fr-FR" sz="2800" dirty="0">
                <a:solidFill>
                  <a:srgbClr val="2F4861"/>
                </a:solidFill>
                <a:cs typeface="Optima"/>
              </a:rPr>
              <a:t>, </a:t>
            </a:r>
            <a:r>
              <a:rPr lang="fr-FR" sz="2800" dirty="0" err="1">
                <a:solidFill>
                  <a:srgbClr val="2F4861"/>
                </a:solidFill>
                <a:cs typeface="Optima"/>
              </a:rPr>
              <a:t>including</a:t>
            </a:r>
            <a:endParaRPr lang="fr-FR" sz="2800" dirty="0">
              <a:solidFill>
                <a:srgbClr val="2F4861"/>
              </a:solidFill>
              <a:cs typeface="Optima"/>
            </a:endParaRPr>
          </a:p>
          <a:p>
            <a:pPr marL="800060" lvl="1" indent="-342882">
              <a:buFont typeface="Arial"/>
              <a:buChar char="•"/>
            </a:pPr>
            <a:r>
              <a:rPr lang="fr-FR" sz="2400" i="1" dirty="0" err="1">
                <a:solidFill>
                  <a:srgbClr val="660066"/>
                </a:solidFill>
                <a:cs typeface="Optima"/>
              </a:rPr>
              <a:t>Artworks</a:t>
            </a:r>
            <a:r>
              <a:rPr lang="fr-FR" sz="2400" i="1" dirty="0">
                <a:solidFill>
                  <a:srgbClr val="660066"/>
                </a:solidFill>
                <a:cs typeface="Optima"/>
              </a:rPr>
              <a:t> as a </a:t>
            </a:r>
            <a:r>
              <a:rPr lang="fr-FR" sz="2400" i="1" dirty="0" err="1">
                <a:solidFill>
                  <a:srgbClr val="660066"/>
                </a:solidFill>
                <a:cs typeface="Optima"/>
              </a:rPr>
              <a:t>material</a:t>
            </a:r>
            <a:r>
              <a:rPr lang="fr-FR" sz="2400" i="1" dirty="0">
                <a:solidFill>
                  <a:srgbClr val="660066"/>
                </a:solidFill>
                <a:cs typeface="Optima"/>
              </a:rPr>
              <a:t> for </a:t>
            </a:r>
            <a:r>
              <a:rPr lang="fr-FR" sz="2400" i="1" dirty="0" err="1">
                <a:solidFill>
                  <a:srgbClr val="660066"/>
                </a:solidFill>
                <a:cs typeface="Optima"/>
              </a:rPr>
              <a:t>research</a:t>
            </a:r>
            <a:r>
              <a:rPr lang="fr-FR" sz="2400" i="1" dirty="0">
                <a:solidFill>
                  <a:srgbClr val="660066"/>
                </a:solidFill>
                <a:cs typeface="Optima"/>
              </a:rPr>
              <a:t> </a:t>
            </a:r>
          </a:p>
          <a:p>
            <a:pPr marL="800060" lvl="1" indent="-342882">
              <a:buFont typeface="Arial"/>
              <a:buChar char="•"/>
            </a:pPr>
            <a:r>
              <a:rPr lang="fr-FR" sz="2400" i="1" dirty="0" err="1">
                <a:solidFill>
                  <a:srgbClr val="660066"/>
                </a:solidFill>
                <a:cs typeface="Optima"/>
              </a:rPr>
              <a:t>Artistic</a:t>
            </a:r>
            <a:r>
              <a:rPr lang="fr-FR" sz="2400" i="1" dirty="0">
                <a:solidFill>
                  <a:srgbClr val="660066"/>
                </a:solidFill>
                <a:cs typeface="Optima"/>
              </a:rPr>
              <a:t> practices as a </a:t>
            </a:r>
            <a:r>
              <a:rPr lang="fr-FR" sz="2400" i="1" dirty="0" err="1">
                <a:solidFill>
                  <a:srgbClr val="660066"/>
                </a:solidFill>
                <a:cs typeface="Optima"/>
              </a:rPr>
              <a:t>research</a:t>
            </a:r>
            <a:r>
              <a:rPr lang="fr-FR" sz="2400" i="1" dirty="0">
                <a:solidFill>
                  <a:srgbClr val="660066"/>
                </a:solidFill>
                <a:cs typeface="Optima"/>
              </a:rPr>
              <a:t> </a:t>
            </a:r>
            <a:r>
              <a:rPr lang="fr-FR" sz="2400" i="1" dirty="0" err="1">
                <a:solidFill>
                  <a:srgbClr val="660066"/>
                </a:solidFill>
                <a:cs typeface="Optima"/>
              </a:rPr>
              <a:t>object</a:t>
            </a:r>
            <a:endParaRPr lang="fr-FR" sz="1800" i="1" dirty="0">
              <a:solidFill>
                <a:srgbClr val="2F4861"/>
              </a:solidFill>
              <a:cs typeface="Optima"/>
            </a:endParaRPr>
          </a:p>
          <a:p>
            <a:pPr marL="457178" lvl="1" indent="0">
              <a:buNone/>
            </a:pPr>
            <a:r>
              <a:rPr lang="fr-FR" sz="1800" i="1" dirty="0">
                <a:solidFill>
                  <a:srgbClr val="660066"/>
                </a:solidFill>
                <a:cs typeface="Optima"/>
              </a:rPr>
              <a:t>	+ </a:t>
            </a:r>
            <a:r>
              <a:rPr lang="fr-FR" sz="2400" i="1" dirty="0" err="1">
                <a:solidFill>
                  <a:srgbClr val="660066"/>
                </a:solidFill>
                <a:cs typeface="Optima"/>
              </a:rPr>
              <a:t>dialogical</a:t>
            </a:r>
            <a:r>
              <a:rPr lang="fr-FR" sz="2400" i="1" dirty="0">
                <a:solidFill>
                  <a:srgbClr val="660066"/>
                </a:solidFill>
                <a:cs typeface="Optima"/>
              </a:rPr>
              <a:t> </a:t>
            </a:r>
            <a:r>
              <a:rPr lang="fr-FR" sz="2400" i="1" dirty="0" err="1">
                <a:solidFill>
                  <a:srgbClr val="660066"/>
                </a:solidFill>
                <a:cs typeface="Optima"/>
              </a:rPr>
              <a:t>seminars</a:t>
            </a:r>
            <a:endParaRPr lang="fr-FR" sz="1800" dirty="0">
              <a:solidFill>
                <a:srgbClr val="2F4861"/>
              </a:solidFill>
              <a:cs typeface="Optima"/>
            </a:endParaRPr>
          </a:p>
        </p:txBody>
      </p:sp>
      <p:sp>
        <p:nvSpPr>
          <p:cNvPr id="4" name="Espace réservé du numéro de diapositive 3"/>
          <p:cNvSpPr>
            <a:spLocks noGrp="1"/>
          </p:cNvSpPr>
          <p:nvPr>
            <p:ph type="sldNum" sz="quarter" idx="4294967295"/>
          </p:nvPr>
        </p:nvSpPr>
        <p:spPr>
          <a:xfrm>
            <a:off x="8560519" y="6571760"/>
            <a:ext cx="484951" cy="365125"/>
          </a:xfrm>
          <a:prstGeom prst="rect">
            <a:avLst/>
          </a:prstGeom>
        </p:spPr>
        <p:txBody>
          <a:bodyPr/>
          <a:lstStyle/>
          <a:p>
            <a:pPr algn="r"/>
            <a:fld id="{9B116519-83C6-4B4A-B4A2-069A698751F6}" type="slidenum">
              <a:rPr lang="fr-FR" sz="1000" b="1">
                <a:solidFill>
                  <a:srgbClr val="C0504D"/>
                </a:solidFill>
                <a:latin typeface="Optima"/>
                <a:cs typeface="Optima"/>
              </a:rPr>
              <a:pPr algn="r"/>
              <a:t>39</a:t>
            </a:fld>
            <a:endParaRPr lang="fr-FR" sz="1000" b="1" dirty="0">
              <a:solidFill>
                <a:srgbClr val="C0504D"/>
              </a:solidFill>
              <a:latin typeface="Optima"/>
              <a:cs typeface="Optima"/>
            </a:endParaRPr>
          </a:p>
        </p:txBody>
      </p:sp>
      <p:sp>
        <p:nvSpPr>
          <p:cNvPr id="5" name="Titre 1"/>
          <p:cNvSpPr txBox="1">
            <a:spLocks/>
          </p:cNvSpPr>
          <p:nvPr/>
        </p:nvSpPr>
        <p:spPr>
          <a:xfrm>
            <a:off x="467544" y="0"/>
            <a:ext cx="8355123" cy="1325563"/>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fr-FR" sz="3200" dirty="0">
                <a:solidFill>
                  <a:srgbClr val="2F4861"/>
                </a:solidFill>
              </a:rPr>
              <a:t>Our </a:t>
            </a:r>
            <a:r>
              <a:rPr lang="fr-FR" sz="3200" dirty="0" err="1">
                <a:solidFill>
                  <a:srgbClr val="2F4861"/>
                </a:solidFill>
              </a:rPr>
              <a:t>research</a:t>
            </a:r>
            <a:r>
              <a:rPr lang="fr-FR" sz="3200" dirty="0">
                <a:solidFill>
                  <a:srgbClr val="2F4861"/>
                </a:solidFill>
              </a:rPr>
              <a:t> design</a:t>
            </a:r>
            <a:endParaRPr lang="fr-FR" sz="2400" dirty="0">
              <a:solidFill>
                <a:srgbClr val="2F4861"/>
              </a:solidFill>
            </a:endParaRPr>
          </a:p>
        </p:txBody>
      </p:sp>
    </p:spTree>
    <p:extLst>
      <p:ext uri="{BB962C8B-B14F-4D97-AF65-F5344CB8AC3E}">
        <p14:creationId xmlns:p14="http://schemas.microsoft.com/office/powerpoint/2010/main" val="3543825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363"/>
            <a:ext cx="8697144" cy="1143000"/>
          </a:xfrm>
        </p:spPr>
        <p:txBody>
          <a:bodyPr/>
          <a:lstStyle/>
          <a:p>
            <a:pPr marL="514350" indent="-457200">
              <a:spcBef>
                <a:spcPts val="0"/>
              </a:spcBef>
            </a:pPr>
            <a:r>
              <a:rPr lang="fr-FR" sz="3200" dirty="0" err="1">
                <a:solidFill>
                  <a:srgbClr val="660066"/>
                </a:solidFill>
              </a:rPr>
              <a:t>What</a:t>
            </a:r>
            <a:r>
              <a:rPr lang="fr-FR" sz="3200" dirty="0">
                <a:solidFill>
                  <a:srgbClr val="660066"/>
                </a:solidFill>
              </a:rPr>
              <a:t> A-B R </a:t>
            </a:r>
            <a:r>
              <a:rPr lang="fr-FR" sz="3200" dirty="0" err="1">
                <a:solidFill>
                  <a:srgbClr val="660066"/>
                </a:solidFill>
              </a:rPr>
              <a:t>is</a:t>
            </a:r>
            <a:r>
              <a:rPr lang="fr-FR" sz="3200" dirty="0">
                <a:solidFill>
                  <a:srgbClr val="660066"/>
                </a:solidFill>
              </a:rPr>
              <a:t> (and </a:t>
            </a:r>
            <a:r>
              <a:rPr lang="fr-FR" sz="3200" dirty="0" err="1">
                <a:solidFill>
                  <a:srgbClr val="660066"/>
                </a:solidFill>
              </a:rPr>
              <a:t>is</a:t>
            </a:r>
            <a:r>
              <a:rPr lang="fr-FR" sz="3200" dirty="0">
                <a:solidFill>
                  <a:srgbClr val="660066"/>
                </a:solidFill>
              </a:rPr>
              <a:t> not)</a:t>
            </a:r>
          </a:p>
        </p:txBody>
      </p:sp>
      <p:sp>
        <p:nvSpPr>
          <p:cNvPr id="3" name="Espace réservé du contenu 2"/>
          <p:cNvSpPr>
            <a:spLocks noGrp="1"/>
          </p:cNvSpPr>
          <p:nvPr>
            <p:ph idx="1"/>
          </p:nvPr>
        </p:nvSpPr>
        <p:spPr>
          <a:xfrm>
            <a:off x="467544" y="1124744"/>
            <a:ext cx="8352928" cy="5040560"/>
          </a:xfrm>
        </p:spPr>
        <p:txBody>
          <a:bodyPr/>
          <a:lstStyle/>
          <a:p>
            <a:pPr marL="457200" lvl="1" indent="0" algn="just">
              <a:spcBef>
                <a:spcPts val="0"/>
              </a:spcBef>
              <a:buNone/>
            </a:pPr>
            <a:endParaRPr lang="fr-FR" sz="2400" dirty="0">
              <a:solidFill>
                <a:srgbClr val="2F4861"/>
              </a:solidFill>
            </a:endParaRPr>
          </a:p>
          <a:p>
            <a:pPr marL="857250" lvl="2" indent="0" algn="just">
              <a:spcBef>
                <a:spcPts val="0"/>
              </a:spcBef>
              <a:buNone/>
            </a:pPr>
            <a:endParaRPr lang="fr-FR" dirty="0">
              <a:solidFill>
                <a:srgbClr val="2F4861"/>
              </a:solidFill>
            </a:endParaRPr>
          </a:p>
        </p:txBody>
      </p:sp>
      <p:sp>
        <p:nvSpPr>
          <p:cNvPr id="4" name="Espace réservé du numéro de diapositive 3"/>
          <p:cNvSpPr>
            <a:spLocks noGrp="1"/>
          </p:cNvSpPr>
          <p:nvPr>
            <p:ph type="sldNum" sz="quarter" idx="10"/>
          </p:nvPr>
        </p:nvSpPr>
        <p:spPr/>
        <p:txBody>
          <a:bodyPr/>
          <a:lstStyle/>
          <a:p>
            <a:fld id="{4C5ED5B8-F27B-9F48-B22F-4CC8DD342BF9}" type="slidenum">
              <a:rPr lang="fr-FR" smtClean="0"/>
              <a:pPr/>
              <a:t>4</a:t>
            </a:fld>
            <a:endParaRPr lang="fr-FR" dirty="0"/>
          </a:p>
        </p:txBody>
      </p:sp>
      <p:sp>
        <p:nvSpPr>
          <p:cNvPr id="5" name="ZoneTexte 4"/>
          <p:cNvSpPr txBox="1"/>
          <p:nvPr/>
        </p:nvSpPr>
        <p:spPr>
          <a:xfrm>
            <a:off x="539552" y="1124744"/>
            <a:ext cx="8064896" cy="8956298"/>
          </a:xfrm>
          <a:prstGeom prst="rect">
            <a:avLst/>
          </a:prstGeom>
          <a:noFill/>
        </p:spPr>
        <p:txBody>
          <a:bodyPr wrap="square" rtlCol="0">
            <a:spAutoFit/>
          </a:bodyPr>
          <a:lstStyle/>
          <a:p>
            <a:pPr algn="ctr"/>
            <a:r>
              <a:rPr lang="fr-FR" sz="2800" b="1" dirty="0" err="1">
                <a:latin typeface="+mn-lt"/>
              </a:rPr>
              <a:t>Two</a:t>
            </a:r>
            <a:r>
              <a:rPr lang="fr-FR" sz="2800" b="1" dirty="0">
                <a:latin typeface="+mn-lt"/>
              </a:rPr>
              <a:t> </a:t>
            </a:r>
            <a:r>
              <a:rPr lang="fr-FR" sz="2800" b="1" dirty="0" err="1">
                <a:latin typeface="+mn-lt"/>
              </a:rPr>
              <a:t>definitions</a:t>
            </a:r>
            <a:r>
              <a:rPr lang="fr-FR" sz="2800" b="1" dirty="0">
                <a:latin typeface="+mn-lt"/>
              </a:rPr>
              <a:t> </a:t>
            </a:r>
            <a:r>
              <a:rPr lang="fr-FR" sz="2800" b="1" dirty="0" err="1">
                <a:latin typeface="+mn-lt"/>
              </a:rPr>
              <a:t>among</a:t>
            </a:r>
            <a:r>
              <a:rPr lang="fr-FR" sz="2800" b="1" dirty="0">
                <a:latin typeface="+mn-lt"/>
              </a:rPr>
              <a:t> </a:t>
            </a:r>
            <a:r>
              <a:rPr lang="fr-FR" sz="2800" b="1" dirty="0" err="1">
                <a:latin typeface="+mn-lt"/>
              </a:rPr>
              <a:t>many</a:t>
            </a:r>
            <a:r>
              <a:rPr lang="fr-FR" sz="2800" b="1" dirty="0">
                <a:latin typeface="+mn-lt"/>
              </a:rPr>
              <a:t>…</a:t>
            </a:r>
          </a:p>
          <a:p>
            <a:pPr algn="ctr"/>
            <a:endParaRPr lang="fr-FR" sz="2800" dirty="0"/>
          </a:p>
          <a:p>
            <a:pPr algn="ctr"/>
            <a:r>
              <a:rPr lang="fr-FR" sz="2400" i="1" dirty="0">
                <a:solidFill>
                  <a:srgbClr val="2F4861"/>
                </a:solidFill>
              </a:rPr>
              <a:t>« a </a:t>
            </a:r>
            <a:r>
              <a:rPr lang="fr-FR" sz="2400" i="1" dirty="0" err="1">
                <a:solidFill>
                  <a:srgbClr val="2F4861"/>
                </a:solidFill>
              </a:rPr>
              <a:t>method</a:t>
            </a:r>
            <a:r>
              <a:rPr lang="fr-FR" sz="2400" i="1" dirty="0">
                <a:solidFill>
                  <a:srgbClr val="2F4861"/>
                </a:solidFill>
              </a:rPr>
              <a:t> </a:t>
            </a:r>
            <a:r>
              <a:rPr lang="fr-FR" sz="2400" i="1" dirty="0" err="1">
                <a:solidFill>
                  <a:srgbClr val="2F4861"/>
                </a:solidFill>
              </a:rPr>
              <a:t>designed</a:t>
            </a:r>
            <a:r>
              <a:rPr lang="fr-FR" sz="2400" i="1" dirty="0">
                <a:solidFill>
                  <a:srgbClr val="2F4861"/>
                </a:solidFill>
              </a:rPr>
              <a:t> to </a:t>
            </a:r>
            <a:r>
              <a:rPr lang="fr-FR" sz="2400" b="1" i="1" dirty="0" err="1">
                <a:solidFill>
                  <a:srgbClr val="2F4861"/>
                </a:solidFill>
              </a:rPr>
              <a:t>enlarge</a:t>
            </a:r>
            <a:r>
              <a:rPr lang="fr-FR" sz="2400" b="1" i="1" dirty="0">
                <a:solidFill>
                  <a:srgbClr val="2F4861"/>
                </a:solidFill>
              </a:rPr>
              <a:t> </a:t>
            </a:r>
            <a:r>
              <a:rPr lang="fr-FR" sz="2400" b="1" i="1" dirty="0" err="1">
                <a:solidFill>
                  <a:srgbClr val="2F4861"/>
                </a:solidFill>
              </a:rPr>
              <a:t>human</a:t>
            </a:r>
            <a:r>
              <a:rPr lang="fr-FR" sz="2400" b="1" i="1" dirty="0">
                <a:solidFill>
                  <a:srgbClr val="2F4861"/>
                </a:solidFill>
              </a:rPr>
              <a:t> </a:t>
            </a:r>
            <a:r>
              <a:rPr lang="fr-FR" sz="2400" b="1" i="1" dirty="0" err="1">
                <a:solidFill>
                  <a:srgbClr val="2F4861"/>
                </a:solidFill>
              </a:rPr>
              <a:t>understanding</a:t>
            </a:r>
            <a:r>
              <a:rPr lang="fr-FR" sz="2400" i="1" dirty="0">
                <a:solidFill>
                  <a:srgbClr val="2F4861"/>
                </a:solidFill>
              </a:rPr>
              <a:t>... </a:t>
            </a:r>
          </a:p>
          <a:p>
            <a:pPr algn="ctr"/>
            <a:r>
              <a:rPr lang="fr-FR" sz="2400" i="1" dirty="0">
                <a:solidFill>
                  <a:srgbClr val="2F4861"/>
                </a:solidFill>
              </a:rPr>
              <a:t>the </a:t>
            </a:r>
            <a:r>
              <a:rPr lang="fr-FR" sz="2400" i="1" dirty="0" err="1">
                <a:solidFill>
                  <a:srgbClr val="2F4861"/>
                </a:solidFill>
              </a:rPr>
              <a:t>aim</a:t>
            </a:r>
            <a:r>
              <a:rPr lang="fr-FR" sz="2400" i="1" dirty="0">
                <a:solidFill>
                  <a:srgbClr val="2F4861"/>
                </a:solidFill>
              </a:rPr>
              <a:t> </a:t>
            </a:r>
            <a:r>
              <a:rPr lang="fr-FR" sz="2400" i="1" dirty="0" err="1">
                <a:solidFill>
                  <a:srgbClr val="2F4861"/>
                </a:solidFill>
              </a:rPr>
              <a:t>is</a:t>
            </a:r>
            <a:r>
              <a:rPr lang="fr-FR" sz="2400" i="1" dirty="0">
                <a:solidFill>
                  <a:srgbClr val="2F4861"/>
                </a:solidFill>
              </a:rPr>
              <a:t> to </a:t>
            </a:r>
            <a:r>
              <a:rPr lang="fr-FR" sz="2400" i="1" dirty="0" err="1">
                <a:solidFill>
                  <a:srgbClr val="2F4861"/>
                </a:solidFill>
              </a:rPr>
              <a:t>create</a:t>
            </a:r>
            <a:r>
              <a:rPr lang="fr-FR" sz="2400" i="1" dirty="0">
                <a:solidFill>
                  <a:srgbClr val="2F4861"/>
                </a:solidFill>
              </a:rPr>
              <a:t> </a:t>
            </a:r>
            <a:r>
              <a:rPr lang="fr-FR" sz="2400" b="1" i="1" dirty="0">
                <a:solidFill>
                  <a:srgbClr val="2F4861"/>
                </a:solidFill>
              </a:rPr>
              <a:t>an expressive </a:t>
            </a:r>
            <a:r>
              <a:rPr lang="fr-FR" sz="2400" b="1" i="1" dirty="0" err="1">
                <a:solidFill>
                  <a:srgbClr val="2F4861"/>
                </a:solidFill>
              </a:rPr>
              <a:t>form</a:t>
            </a:r>
            <a:r>
              <a:rPr lang="fr-FR" sz="2400" b="1" i="1" dirty="0">
                <a:solidFill>
                  <a:srgbClr val="2F4861"/>
                </a:solidFill>
              </a:rPr>
              <a:t> </a:t>
            </a:r>
            <a:r>
              <a:rPr lang="fr-FR" sz="2400" i="1" dirty="0" err="1">
                <a:solidFill>
                  <a:srgbClr val="2F4861"/>
                </a:solidFill>
              </a:rPr>
              <a:t>that</a:t>
            </a:r>
            <a:r>
              <a:rPr lang="fr-FR" sz="2400" i="1" dirty="0">
                <a:solidFill>
                  <a:srgbClr val="2F4861"/>
                </a:solidFill>
              </a:rPr>
              <a:t> </a:t>
            </a:r>
            <a:r>
              <a:rPr lang="fr-FR" sz="2400" i="1" dirty="0" err="1">
                <a:solidFill>
                  <a:srgbClr val="2F4861"/>
                </a:solidFill>
              </a:rPr>
              <a:t>will</a:t>
            </a:r>
            <a:r>
              <a:rPr lang="fr-FR" sz="2400" i="1" dirty="0">
                <a:solidFill>
                  <a:srgbClr val="2F4861"/>
                </a:solidFill>
              </a:rPr>
              <a:t> </a:t>
            </a:r>
            <a:r>
              <a:rPr lang="fr-FR" sz="2400" i="1" dirty="0" err="1">
                <a:solidFill>
                  <a:srgbClr val="2F4861"/>
                </a:solidFill>
              </a:rPr>
              <a:t>enable</a:t>
            </a:r>
            <a:r>
              <a:rPr lang="fr-FR" sz="2400" i="1" dirty="0">
                <a:solidFill>
                  <a:srgbClr val="2F4861"/>
                </a:solidFill>
              </a:rPr>
              <a:t> an </a:t>
            </a:r>
            <a:r>
              <a:rPr lang="fr-FR" sz="2400" i="1" dirty="0" err="1">
                <a:solidFill>
                  <a:srgbClr val="2F4861"/>
                </a:solidFill>
              </a:rPr>
              <a:t>individual</a:t>
            </a:r>
            <a:r>
              <a:rPr lang="fr-FR" sz="2400" i="1" dirty="0">
                <a:solidFill>
                  <a:srgbClr val="2F4861"/>
                </a:solidFill>
              </a:rPr>
              <a:t> to </a:t>
            </a:r>
            <a:r>
              <a:rPr lang="fr-FR" sz="2400" i="1" dirty="0" err="1">
                <a:solidFill>
                  <a:srgbClr val="2F4861"/>
                </a:solidFill>
              </a:rPr>
              <a:t>secure</a:t>
            </a:r>
            <a:r>
              <a:rPr lang="fr-FR" sz="2400" i="1" dirty="0">
                <a:solidFill>
                  <a:srgbClr val="2F4861"/>
                </a:solidFill>
              </a:rPr>
              <a:t> </a:t>
            </a:r>
            <a:r>
              <a:rPr lang="fr-FR" sz="2400" b="1" i="1" dirty="0">
                <a:solidFill>
                  <a:srgbClr val="2F4861"/>
                </a:solidFill>
              </a:rPr>
              <a:t>an </a:t>
            </a:r>
            <a:r>
              <a:rPr lang="fr-FR" sz="2400" b="1" i="1" dirty="0" err="1">
                <a:solidFill>
                  <a:srgbClr val="2F4861"/>
                </a:solidFill>
              </a:rPr>
              <a:t>empathetic</a:t>
            </a:r>
            <a:r>
              <a:rPr lang="fr-FR" sz="2400" b="1" i="1" dirty="0">
                <a:solidFill>
                  <a:srgbClr val="2F4861"/>
                </a:solidFill>
              </a:rPr>
              <a:t> participation in the </a:t>
            </a:r>
            <a:r>
              <a:rPr lang="fr-FR" sz="2400" b="1" i="1" dirty="0" err="1">
                <a:solidFill>
                  <a:srgbClr val="2F4861"/>
                </a:solidFill>
              </a:rPr>
              <a:t>lives</a:t>
            </a:r>
            <a:r>
              <a:rPr lang="fr-FR" sz="2400" b="1" i="1" dirty="0">
                <a:solidFill>
                  <a:srgbClr val="2F4861"/>
                </a:solidFill>
              </a:rPr>
              <a:t> of </a:t>
            </a:r>
            <a:r>
              <a:rPr lang="fr-FR" sz="2400" b="1" i="1" dirty="0" err="1">
                <a:solidFill>
                  <a:srgbClr val="2F4861"/>
                </a:solidFill>
              </a:rPr>
              <a:t>others</a:t>
            </a:r>
            <a:r>
              <a:rPr lang="fr-FR" sz="2400" b="1" i="1" dirty="0">
                <a:solidFill>
                  <a:srgbClr val="2F4861"/>
                </a:solidFill>
              </a:rPr>
              <a:t> and in the situations </a:t>
            </a:r>
            <a:r>
              <a:rPr lang="fr-FR" sz="2400" b="1" i="1" dirty="0" err="1">
                <a:solidFill>
                  <a:srgbClr val="2F4861"/>
                </a:solidFill>
              </a:rPr>
              <a:t>studied</a:t>
            </a:r>
            <a:r>
              <a:rPr lang="fr-FR" sz="2400" i="1" dirty="0">
                <a:solidFill>
                  <a:srgbClr val="2F4861"/>
                </a:solidFill>
              </a:rPr>
              <a:t> » </a:t>
            </a:r>
          </a:p>
          <a:p>
            <a:pPr algn="ctr"/>
            <a:r>
              <a:rPr lang="fr-FR" dirty="0">
                <a:solidFill>
                  <a:srgbClr val="0070C0"/>
                </a:solidFill>
              </a:rPr>
              <a:t>(</a:t>
            </a:r>
            <a:r>
              <a:rPr lang="fr-FR" dirty="0" err="1">
                <a:solidFill>
                  <a:srgbClr val="0070C0"/>
                </a:solidFill>
              </a:rPr>
              <a:t>Barone</a:t>
            </a:r>
            <a:r>
              <a:rPr lang="fr-FR" dirty="0">
                <a:solidFill>
                  <a:srgbClr val="0070C0"/>
                </a:solidFill>
              </a:rPr>
              <a:t> &amp; Eisner, 2012)</a:t>
            </a:r>
            <a:endParaRPr lang="fr-FR" sz="2000" u="sng" dirty="0">
              <a:solidFill>
                <a:srgbClr val="0070C0"/>
              </a:solidFill>
              <a:latin typeface="+mn-lt"/>
            </a:endParaRPr>
          </a:p>
          <a:p>
            <a:pPr algn="ctr"/>
            <a:endParaRPr lang="fr-FR" sz="2800" i="1" dirty="0">
              <a:solidFill>
                <a:srgbClr val="2F4861"/>
              </a:solidFill>
            </a:endParaRPr>
          </a:p>
          <a:p>
            <a:pPr algn="ctr"/>
            <a:r>
              <a:rPr lang="fr-FR" sz="2400" i="1" dirty="0">
                <a:solidFill>
                  <a:srgbClr val="2F4861"/>
                </a:solidFill>
              </a:rPr>
              <a:t>« </a:t>
            </a:r>
            <a:r>
              <a:rPr lang="fr-FR" sz="2400" i="1" dirty="0" err="1">
                <a:solidFill>
                  <a:srgbClr val="2F4861"/>
                </a:solidFill>
              </a:rPr>
              <a:t>any</a:t>
            </a:r>
            <a:r>
              <a:rPr lang="fr-FR" sz="2400" i="1" dirty="0">
                <a:solidFill>
                  <a:srgbClr val="2F4861"/>
                </a:solidFill>
              </a:rPr>
              <a:t> social </a:t>
            </a:r>
            <a:r>
              <a:rPr lang="fr-FR" sz="2400" i="1" dirty="0" err="1">
                <a:solidFill>
                  <a:srgbClr val="2F4861"/>
                </a:solidFill>
              </a:rPr>
              <a:t>research</a:t>
            </a:r>
            <a:r>
              <a:rPr lang="fr-FR" sz="2400" i="1" dirty="0">
                <a:solidFill>
                  <a:srgbClr val="2F4861"/>
                </a:solidFill>
              </a:rPr>
              <a:t> or </a:t>
            </a:r>
            <a:r>
              <a:rPr lang="fr-FR" sz="2400" i="1" dirty="0" err="1">
                <a:solidFill>
                  <a:srgbClr val="2F4861"/>
                </a:solidFill>
              </a:rPr>
              <a:t>human</a:t>
            </a:r>
            <a:r>
              <a:rPr lang="fr-FR" sz="2400" i="1" dirty="0">
                <a:solidFill>
                  <a:srgbClr val="2F4861"/>
                </a:solidFill>
              </a:rPr>
              <a:t> </a:t>
            </a:r>
            <a:r>
              <a:rPr lang="fr-FR" sz="2400" i="1" dirty="0" err="1">
                <a:solidFill>
                  <a:srgbClr val="2F4861"/>
                </a:solidFill>
              </a:rPr>
              <a:t>inquiry</a:t>
            </a:r>
            <a:r>
              <a:rPr lang="fr-FR" sz="2400" i="1" dirty="0">
                <a:solidFill>
                  <a:srgbClr val="2F4861"/>
                </a:solidFill>
              </a:rPr>
              <a:t> </a:t>
            </a:r>
            <a:r>
              <a:rPr lang="fr-FR" sz="2400" i="1" dirty="0" err="1">
                <a:solidFill>
                  <a:srgbClr val="2F4861"/>
                </a:solidFill>
              </a:rPr>
              <a:t>that</a:t>
            </a:r>
            <a:r>
              <a:rPr lang="fr-FR" sz="2400" i="1" dirty="0">
                <a:solidFill>
                  <a:srgbClr val="2F4861"/>
                </a:solidFill>
              </a:rPr>
              <a:t> </a:t>
            </a:r>
            <a:r>
              <a:rPr lang="fr-FR" sz="2400" i="1" dirty="0" err="1">
                <a:solidFill>
                  <a:srgbClr val="2F4861"/>
                </a:solidFill>
              </a:rPr>
              <a:t>adapts</a:t>
            </a:r>
            <a:r>
              <a:rPr lang="fr-FR" sz="2400" i="1" dirty="0">
                <a:solidFill>
                  <a:srgbClr val="2F4861"/>
                </a:solidFill>
              </a:rPr>
              <a:t> the </a:t>
            </a:r>
            <a:r>
              <a:rPr lang="fr-FR" sz="2400" i="1" dirty="0" err="1">
                <a:solidFill>
                  <a:srgbClr val="2F4861"/>
                </a:solidFill>
              </a:rPr>
              <a:t>tenets</a:t>
            </a:r>
            <a:r>
              <a:rPr lang="fr-FR" sz="2400" i="1" dirty="0">
                <a:solidFill>
                  <a:srgbClr val="2F4861"/>
                </a:solidFill>
              </a:rPr>
              <a:t> of the </a:t>
            </a:r>
            <a:r>
              <a:rPr lang="fr-FR" sz="2400" i="1" dirty="0" err="1">
                <a:solidFill>
                  <a:srgbClr val="2F4861"/>
                </a:solidFill>
              </a:rPr>
              <a:t>creative</a:t>
            </a:r>
            <a:r>
              <a:rPr lang="fr-FR" sz="2400" i="1" dirty="0">
                <a:solidFill>
                  <a:srgbClr val="2F4861"/>
                </a:solidFill>
              </a:rPr>
              <a:t> arts as a part of the </a:t>
            </a:r>
            <a:r>
              <a:rPr lang="fr-FR" sz="2400" i="1" dirty="0" err="1">
                <a:solidFill>
                  <a:srgbClr val="2F4861"/>
                </a:solidFill>
              </a:rPr>
              <a:t>methodology</a:t>
            </a:r>
            <a:r>
              <a:rPr lang="fr-FR" sz="2400" i="1" dirty="0">
                <a:solidFill>
                  <a:srgbClr val="2F4861"/>
                </a:solidFill>
              </a:rPr>
              <a:t>. […] </a:t>
            </a:r>
          </a:p>
          <a:p>
            <a:pPr algn="ctr"/>
            <a:r>
              <a:rPr lang="fr-FR" sz="2400" i="1" dirty="0">
                <a:solidFill>
                  <a:srgbClr val="2F4861"/>
                </a:solidFill>
              </a:rPr>
              <a:t>The arts </a:t>
            </a:r>
            <a:r>
              <a:rPr lang="fr-FR" sz="2400" i="1" dirty="0" err="1">
                <a:solidFill>
                  <a:srgbClr val="2F4861"/>
                </a:solidFill>
              </a:rPr>
              <a:t>may</a:t>
            </a:r>
            <a:r>
              <a:rPr lang="fr-FR" sz="2400" i="1" dirty="0">
                <a:solidFill>
                  <a:srgbClr val="2F4861"/>
                </a:solidFill>
              </a:rPr>
              <a:t> </a:t>
            </a:r>
            <a:r>
              <a:rPr lang="fr-FR" sz="2400" i="1" dirty="0" err="1">
                <a:solidFill>
                  <a:srgbClr val="2F4861"/>
                </a:solidFill>
              </a:rPr>
              <a:t>be</a:t>
            </a:r>
            <a:r>
              <a:rPr lang="fr-FR" sz="2400" i="1" dirty="0">
                <a:solidFill>
                  <a:srgbClr val="2F4861"/>
                </a:solidFill>
              </a:rPr>
              <a:t> </a:t>
            </a:r>
            <a:r>
              <a:rPr lang="fr-FR" sz="2400" i="1" dirty="0" err="1">
                <a:solidFill>
                  <a:srgbClr val="2F4861"/>
                </a:solidFill>
              </a:rPr>
              <a:t>used</a:t>
            </a:r>
            <a:r>
              <a:rPr lang="fr-FR" sz="2400" i="1" dirty="0">
                <a:solidFill>
                  <a:srgbClr val="2F4861"/>
                </a:solidFill>
              </a:rPr>
              <a:t> </a:t>
            </a:r>
            <a:r>
              <a:rPr lang="fr-FR" sz="2400" i="1" dirty="0" err="1">
                <a:solidFill>
                  <a:srgbClr val="2F4861"/>
                </a:solidFill>
              </a:rPr>
              <a:t>during</a:t>
            </a:r>
            <a:r>
              <a:rPr lang="fr-FR" sz="2400" i="1" dirty="0">
                <a:solidFill>
                  <a:srgbClr val="2F4861"/>
                </a:solidFill>
              </a:rPr>
              <a:t> data collection, </a:t>
            </a:r>
            <a:r>
              <a:rPr lang="fr-FR" sz="2400" i="1" dirty="0" err="1">
                <a:solidFill>
                  <a:srgbClr val="2F4861"/>
                </a:solidFill>
              </a:rPr>
              <a:t>analysis</a:t>
            </a:r>
            <a:r>
              <a:rPr lang="fr-FR" sz="2400" i="1" dirty="0">
                <a:solidFill>
                  <a:srgbClr val="2F4861"/>
                </a:solidFill>
              </a:rPr>
              <a:t>, </a:t>
            </a:r>
            <a:r>
              <a:rPr lang="fr-FR" sz="2400" i="1" dirty="0" err="1">
                <a:solidFill>
                  <a:srgbClr val="2F4861"/>
                </a:solidFill>
              </a:rPr>
              <a:t>interpretation</a:t>
            </a:r>
            <a:r>
              <a:rPr lang="fr-FR" sz="2400" i="1" dirty="0">
                <a:solidFill>
                  <a:srgbClr val="2F4861"/>
                </a:solidFill>
              </a:rPr>
              <a:t> and/or </a:t>
            </a:r>
            <a:r>
              <a:rPr lang="fr-FR" sz="2400" i="1" dirty="0" err="1">
                <a:solidFill>
                  <a:srgbClr val="2F4861"/>
                </a:solidFill>
              </a:rPr>
              <a:t>dissemination</a:t>
            </a:r>
            <a:r>
              <a:rPr lang="fr-FR" sz="2400" i="1" dirty="0">
                <a:solidFill>
                  <a:srgbClr val="2F4861"/>
                </a:solidFill>
              </a:rPr>
              <a:t> »  </a:t>
            </a:r>
          </a:p>
          <a:p>
            <a:pPr algn="ctr"/>
            <a:r>
              <a:rPr lang="fr-FR" dirty="0">
                <a:solidFill>
                  <a:srgbClr val="0070C0"/>
                </a:solidFill>
              </a:rPr>
              <a:t>(Jones &amp; </a:t>
            </a:r>
            <a:r>
              <a:rPr lang="fr-FR" dirty="0" err="1">
                <a:solidFill>
                  <a:srgbClr val="0070C0"/>
                </a:solidFill>
              </a:rPr>
              <a:t>Leavy</a:t>
            </a:r>
            <a:r>
              <a:rPr lang="fr-FR" dirty="0">
                <a:solidFill>
                  <a:srgbClr val="0070C0"/>
                </a:solidFill>
              </a:rPr>
              <a:t>, 2004) </a:t>
            </a:r>
          </a:p>
          <a:p>
            <a:pPr algn="ctr"/>
            <a:endParaRPr lang="fr-FR" sz="2400" u="sng" dirty="0">
              <a:solidFill>
                <a:srgbClr val="2F4861"/>
              </a:solidFill>
              <a:latin typeface="+mn-lt"/>
            </a:endParaRPr>
          </a:p>
          <a:p>
            <a:pPr algn="ctr"/>
            <a:endParaRPr lang="fr-FR" sz="2800" dirty="0">
              <a:latin typeface="+mn-lt"/>
            </a:endParaRPr>
          </a:p>
          <a:p>
            <a:pPr algn="ctr"/>
            <a:endParaRPr lang="fr-FR" sz="2800" dirty="0">
              <a:latin typeface="+mn-lt"/>
            </a:endParaRPr>
          </a:p>
          <a:p>
            <a:pPr algn="ctr"/>
            <a:endParaRPr lang="fr-FR" sz="2800" dirty="0">
              <a:latin typeface="+mn-lt"/>
            </a:endParaRPr>
          </a:p>
          <a:p>
            <a:pPr algn="ctr"/>
            <a:endParaRPr lang="fr-FR" sz="2400" dirty="0">
              <a:latin typeface="+mn-lt"/>
            </a:endParaRPr>
          </a:p>
          <a:p>
            <a:pPr algn="ctr"/>
            <a:endParaRPr lang="fr-FR" sz="2400" dirty="0">
              <a:latin typeface="+mn-lt"/>
            </a:endParaRPr>
          </a:p>
          <a:p>
            <a:pPr algn="ctr"/>
            <a:endParaRPr lang="fr-FR" sz="2400" dirty="0">
              <a:latin typeface="+mn-lt"/>
            </a:endParaRPr>
          </a:p>
          <a:p>
            <a:pPr algn="ctr"/>
            <a:endParaRPr lang="fr-FR" sz="2400" dirty="0">
              <a:latin typeface="+mn-lt"/>
            </a:endParaRPr>
          </a:p>
          <a:p>
            <a:pPr algn="ctr"/>
            <a:endParaRPr lang="fr-FR" sz="2400" dirty="0">
              <a:latin typeface="+mn-lt"/>
            </a:endParaRPr>
          </a:p>
          <a:p>
            <a:pPr algn="ctr"/>
            <a:endParaRPr lang="fr-FR" sz="2400" dirty="0">
              <a:latin typeface="+mn-lt"/>
            </a:endParaRPr>
          </a:p>
        </p:txBody>
      </p:sp>
    </p:spTree>
    <p:extLst>
      <p:ext uri="{BB962C8B-B14F-4D97-AF65-F5344CB8AC3E}">
        <p14:creationId xmlns:p14="http://schemas.microsoft.com/office/powerpoint/2010/main" val="16429135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8560" y="0"/>
            <a:ext cx="8355123" cy="1325563"/>
          </a:xfrm>
        </p:spPr>
        <p:txBody>
          <a:bodyPr/>
          <a:lstStyle/>
          <a:p>
            <a:r>
              <a:rPr lang="fr-FR" sz="3200" dirty="0"/>
              <a:t>Data collection</a:t>
            </a:r>
            <a:br>
              <a:rPr lang="fr-FR" sz="2800" dirty="0"/>
            </a:br>
            <a:endParaRPr lang="fr-FR" sz="2000" dirty="0"/>
          </a:p>
        </p:txBody>
      </p:sp>
      <p:sp>
        <p:nvSpPr>
          <p:cNvPr id="3" name="Espace réservé du contenu 2"/>
          <p:cNvSpPr>
            <a:spLocks noGrp="1"/>
          </p:cNvSpPr>
          <p:nvPr>
            <p:ph idx="1"/>
          </p:nvPr>
        </p:nvSpPr>
        <p:spPr>
          <a:xfrm>
            <a:off x="2169695" y="1124744"/>
            <a:ext cx="4804610" cy="4999789"/>
          </a:xfrm>
        </p:spPr>
        <p:txBody>
          <a:bodyPr>
            <a:normAutofit fontScale="92500" lnSpcReduction="20000"/>
          </a:bodyPr>
          <a:lstStyle/>
          <a:p>
            <a:pPr marL="457200" indent="-457200">
              <a:buNone/>
            </a:pPr>
            <a:endParaRPr lang="fr-FR" sz="2400" dirty="0"/>
          </a:p>
          <a:p>
            <a:pPr marL="457200" indent="-457200">
              <a:buNone/>
            </a:pPr>
            <a:r>
              <a:rPr lang="fr-FR" sz="2400" dirty="0"/>
              <a:t>• </a:t>
            </a:r>
            <a:r>
              <a:rPr lang="fr-FR" sz="2400" dirty="0" err="1"/>
              <a:t>Documentary</a:t>
            </a:r>
            <a:r>
              <a:rPr lang="fr-FR" sz="2400" dirty="0"/>
              <a:t> </a:t>
            </a:r>
            <a:r>
              <a:rPr lang="fr-FR" sz="2400" dirty="0" err="1"/>
              <a:t>review</a:t>
            </a:r>
            <a:endParaRPr lang="fr-FR" sz="2400" dirty="0"/>
          </a:p>
          <a:p>
            <a:pPr marL="457200" indent="-457200">
              <a:buNone/>
            </a:pPr>
            <a:r>
              <a:rPr lang="fr-FR" sz="2400" dirty="0"/>
              <a:t>	</a:t>
            </a:r>
            <a:r>
              <a:rPr lang="fr-FR" sz="2400" dirty="0">
                <a:solidFill>
                  <a:srgbClr val="660066"/>
                </a:solidFill>
                <a:cs typeface="Optima"/>
              </a:rPr>
              <a:t>- </a:t>
            </a:r>
            <a:r>
              <a:rPr lang="fr-FR" sz="2000" dirty="0" err="1">
                <a:solidFill>
                  <a:srgbClr val="660066"/>
                </a:solidFill>
                <a:cs typeface="Optima"/>
              </a:rPr>
              <a:t>press</a:t>
            </a:r>
            <a:r>
              <a:rPr lang="fr-FR" sz="2000" dirty="0">
                <a:solidFill>
                  <a:srgbClr val="660066"/>
                </a:solidFill>
                <a:cs typeface="Optima"/>
              </a:rPr>
              <a:t> </a:t>
            </a:r>
            <a:r>
              <a:rPr lang="fr-FR" sz="2000" dirty="0" err="1">
                <a:solidFill>
                  <a:srgbClr val="660066"/>
                </a:solidFill>
                <a:cs typeface="Optima"/>
              </a:rPr>
              <a:t>review</a:t>
            </a:r>
            <a:endParaRPr lang="fr-FR" sz="2000" dirty="0">
              <a:solidFill>
                <a:srgbClr val="660066"/>
              </a:solidFill>
              <a:cs typeface="Optima"/>
            </a:endParaRPr>
          </a:p>
          <a:p>
            <a:pPr marL="457200" indent="-457200">
              <a:buNone/>
            </a:pPr>
            <a:r>
              <a:rPr lang="fr-FR" sz="2000" dirty="0">
                <a:solidFill>
                  <a:srgbClr val="660066"/>
                </a:solidFill>
                <a:cs typeface="Optima"/>
              </a:rPr>
              <a:t>	- Identification of </a:t>
            </a:r>
            <a:r>
              <a:rPr lang="fr-FR" sz="2000" dirty="0" err="1">
                <a:solidFill>
                  <a:srgbClr val="660066"/>
                </a:solidFill>
                <a:cs typeface="Optima"/>
              </a:rPr>
              <a:t>key</a:t>
            </a:r>
            <a:r>
              <a:rPr lang="fr-FR" sz="2000" dirty="0">
                <a:solidFill>
                  <a:srgbClr val="660066"/>
                </a:solidFill>
                <a:cs typeface="Optima"/>
              </a:rPr>
              <a:t> </a:t>
            </a:r>
            <a:r>
              <a:rPr lang="fr-FR" sz="2000" dirty="0" err="1">
                <a:solidFill>
                  <a:srgbClr val="660066"/>
                </a:solidFill>
                <a:cs typeface="Optima"/>
              </a:rPr>
              <a:t>actors</a:t>
            </a:r>
            <a:r>
              <a:rPr lang="fr-FR" sz="2000" dirty="0">
                <a:solidFill>
                  <a:srgbClr val="660066"/>
                </a:solidFill>
                <a:cs typeface="Optima"/>
              </a:rPr>
              <a:t>/ </a:t>
            </a:r>
            <a:r>
              <a:rPr lang="fr-FR" sz="2000" dirty="0" err="1">
                <a:solidFill>
                  <a:srgbClr val="660066"/>
                </a:solidFill>
                <a:cs typeface="Optima"/>
              </a:rPr>
              <a:t>artists</a:t>
            </a:r>
            <a:endParaRPr lang="fr-FR" sz="2000" dirty="0">
              <a:solidFill>
                <a:srgbClr val="660066"/>
              </a:solidFill>
              <a:cs typeface="Optima"/>
            </a:endParaRPr>
          </a:p>
          <a:p>
            <a:pPr marL="457200" indent="-457200">
              <a:buNone/>
            </a:pPr>
            <a:endParaRPr lang="fr-FR" sz="2000" dirty="0">
              <a:solidFill>
                <a:srgbClr val="C0504D"/>
              </a:solidFill>
              <a:cs typeface="Optima"/>
            </a:endParaRPr>
          </a:p>
          <a:p>
            <a:pPr marL="457200" indent="-457200">
              <a:buNone/>
            </a:pPr>
            <a:r>
              <a:rPr lang="fr-FR" sz="2400" dirty="0"/>
              <a:t>• Semi-</a:t>
            </a:r>
            <a:r>
              <a:rPr lang="fr-FR" sz="2400" dirty="0" err="1"/>
              <a:t>structured</a:t>
            </a:r>
            <a:r>
              <a:rPr lang="fr-FR" sz="2400" dirty="0"/>
              <a:t> interviews</a:t>
            </a:r>
          </a:p>
          <a:p>
            <a:pPr marL="457200" indent="-457200">
              <a:buNone/>
            </a:pPr>
            <a:r>
              <a:rPr lang="fr-FR" sz="2400" dirty="0"/>
              <a:t>	</a:t>
            </a:r>
            <a:r>
              <a:rPr lang="fr-FR" sz="2400" dirty="0">
                <a:solidFill>
                  <a:srgbClr val="660066"/>
                </a:solidFill>
                <a:cs typeface="Optima"/>
              </a:rPr>
              <a:t>- </a:t>
            </a:r>
            <a:r>
              <a:rPr lang="fr-FR" sz="2000" dirty="0">
                <a:solidFill>
                  <a:srgbClr val="660066"/>
                </a:solidFill>
                <a:cs typeface="Optima"/>
              </a:rPr>
              <a:t>ex-</a:t>
            </a:r>
            <a:r>
              <a:rPr lang="fr-FR" sz="2000" dirty="0" err="1">
                <a:solidFill>
                  <a:srgbClr val="660066"/>
                </a:solidFill>
                <a:cs typeface="Optima"/>
              </a:rPr>
              <a:t>employees</a:t>
            </a:r>
            <a:r>
              <a:rPr lang="fr-FR" sz="2000" dirty="0">
                <a:solidFill>
                  <a:srgbClr val="660066"/>
                </a:solidFill>
                <a:cs typeface="Optima"/>
              </a:rPr>
              <a:t> 	</a:t>
            </a:r>
          </a:p>
          <a:p>
            <a:pPr marL="457200" indent="-457200">
              <a:buNone/>
            </a:pPr>
            <a:r>
              <a:rPr lang="fr-FR" sz="2000" dirty="0">
                <a:solidFill>
                  <a:srgbClr val="660066"/>
                </a:solidFill>
                <a:cs typeface="Optima"/>
              </a:rPr>
              <a:t>      	- union leaders</a:t>
            </a:r>
          </a:p>
          <a:p>
            <a:pPr marL="457200" indent="-457200">
              <a:buNone/>
            </a:pPr>
            <a:r>
              <a:rPr lang="fr-FR" sz="2000" dirty="0">
                <a:solidFill>
                  <a:srgbClr val="660066"/>
                </a:solidFill>
                <a:cs typeface="Optima"/>
              </a:rPr>
              <a:t>	- </a:t>
            </a:r>
            <a:r>
              <a:rPr lang="fr-FR" sz="2000" dirty="0" err="1">
                <a:solidFill>
                  <a:srgbClr val="660066"/>
                </a:solidFill>
                <a:cs typeface="Optima"/>
              </a:rPr>
              <a:t>artists</a:t>
            </a:r>
            <a:r>
              <a:rPr lang="fr-FR" sz="2000" dirty="0">
                <a:solidFill>
                  <a:srgbClr val="660066"/>
                </a:solidFill>
                <a:cs typeface="Optima"/>
              </a:rPr>
              <a:t> </a:t>
            </a:r>
          </a:p>
          <a:p>
            <a:pPr marL="457200" indent="-457200">
              <a:buNone/>
            </a:pPr>
            <a:endParaRPr lang="fr-FR" sz="2000" dirty="0">
              <a:solidFill>
                <a:srgbClr val="660066"/>
              </a:solidFill>
            </a:endParaRPr>
          </a:p>
          <a:p>
            <a:pPr marL="457200" indent="-457200">
              <a:buNone/>
            </a:pPr>
            <a:r>
              <a:rPr lang="fr-FR" sz="2400" dirty="0">
                <a:solidFill>
                  <a:srgbClr val="002060"/>
                </a:solidFill>
              </a:rPr>
              <a:t>• </a:t>
            </a:r>
            <a:r>
              <a:rPr lang="fr-FR" sz="2400" dirty="0" err="1">
                <a:solidFill>
                  <a:srgbClr val="002060"/>
                </a:solidFill>
              </a:rPr>
              <a:t>Artistic</a:t>
            </a:r>
            <a:r>
              <a:rPr lang="fr-FR" sz="2400" dirty="0">
                <a:solidFill>
                  <a:srgbClr val="002060"/>
                </a:solidFill>
              </a:rPr>
              <a:t> and </a:t>
            </a:r>
            <a:r>
              <a:rPr lang="fr-FR" sz="2400" dirty="0" err="1">
                <a:solidFill>
                  <a:srgbClr val="002060"/>
                </a:solidFill>
              </a:rPr>
              <a:t>creative</a:t>
            </a:r>
            <a:r>
              <a:rPr lang="fr-FR" sz="2400" dirty="0">
                <a:solidFill>
                  <a:srgbClr val="002060"/>
                </a:solidFill>
              </a:rPr>
              <a:t> </a:t>
            </a:r>
            <a:r>
              <a:rPr lang="fr-FR" sz="2400" dirty="0" err="1">
                <a:solidFill>
                  <a:srgbClr val="002060"/>
                </a:solidFill>
              </a:rPr>
              <a:t>work</a:t>
            </a:r>
            <a:endParaRPr lang="fr-FR" sz="2400" dirty="0">
              <a:solidFill>
                <a:srgbClr val="002060"/>
              </a:solidFill>
            </a:endParaRPr>
          </a:p>
          <a:p>
            <a:pPr marL="457200" indent="-457200">
              <a:buNone/>
            </a:pPr>
            <a:r>
              <a:rPr lang="fr-FR" sz="2400" dirty="0">
                <a:solidFill>
                  <a:srgbClr val="002060"/>
                </a:solidFill>
              </a:rPr>
              <a:t>	</a:t>
            </a:r>
            <a:r>
              <a:rPr lang="fr-FR" sz="2000" dirty="0">
                <a:solidFill>
                  <a:srgbClr val="7030A0"/>
                </a:solidFill>
              </a:rPr>
              <a:t>- </a:t>
            </a:r>
            <a:r>
              <a:rPr lang="fr-FR" sz="2000" dirty="0" err="1">
                <a:solidFill>
                  <a:srgbClr val="7030A0"/>
                </a:solidFill>
              </a:rPr>
              <a:t>documentary</a:t>
            </a:r>
            <a:r>
              <a:rPr lang="fr-FR" sz="2000" dirty="0">
                <a:solidFill>
                  <a:srgbClr val="7030A0"/>
                </a:solidFill>
              </a:rPr>
              <a:t> films</a:t>
            </a:r>
          </a:p>
          <a:p>
            <a:pPr marL="457200" indent="-457200">
              <a:buNone/>
            </a:pPr>
            <a:r>
              <a:rPr lang="fr-FR" sz="2000" dirty="0">
                <a:solidFill>
                  <a:srgbClr val="7030A0"/>
                </a:solidFill>
              </a:rPr>
              <a:t>	- photographies</a:t>
            </a:r>
          </a:p>
          <a:p>
            <a:pPr marL="457200" indent="-457200">
              <a:buNone/>
            </a:pPr>
            <a:r>
              <a:rPr lang="fr-FR" sz="2000" dirty="0">
                <a:solidFill>
                  <a:srgbClr val="7030A0"/>
                </a:solidFill>
              </a:rPr>
              <a:t>	- </a:t>
            </a:r>
            <a:r>
              <a:rPr lang="fr-FR" sz="2000" dirty="0" err="1">
                <a:solidFill>
                  <a:srgbClr val="7030A0"/>
                </a:solidFill>
              </a:rPr>
              <a:t>theater</a:t>
            </a:r>
            <a:r>
              <a:rPr lang="fr-FR" sz="2000" dirty="0">
                <a:solidFill>
                  <a:srgbClr val="7030A0"/>
                </a:solidFill>
              </a:rPr>
              <a:t> </a:t>
            </a:r>
            <a:r>
              <a:rPr lang="fr-FR" sz="2000" dirty="0" err="1">
                <a:solidFill>
                  <a:srgbClr val="7030A0"/>
                </a:solidFill>
              </a:rPr>
              <a:t>play</a:t>
            </a:r>
            <a:endParaRPr lang="fr-FR" sz="2000" dirty="0">
              <a:solidFill>
                <a:srgbClr val="7030A0"/>
              </a:solidFill>
            </a:endParaRPr>
          </a:p>
          <a:p>
            <a:pPr marL="457200" indent="-457200">
              <a:buNone/>
            </a:pPr>
            <a:r>
              <a:rPr lang="fr-FR" sz="2000" dirty="0">
                <a:solidFill>
                  <a:srgbClr val="7030A0"/>
                </a:solidFill>
              </a:rPr>
              <a:t>	- </a:t>
            </a:r>
            <a:r>
              <a:rPr lang="fr-FR" sz="2000" dirty="0" err="1">
                <a:solidFill>
                  <a:srgbClr val="7030A0"/>
                </a:solidFill>
              </a:rPr>
              <a:t>songs</a:t>
            </a:r>
            <a:endParaRPr lang="fr-FR" sz="2000" dirty="0">
              <a:solidFill>
                <a:srgbClr val="7030A0"/>
              </a:solidFill>
            </a:endParaRPr>
          </a:p>
          <a:p>
            <a:pPr marL="457200" indent="-457200">
              <a:buNone/>
            </a:pPr>
            <a:r>
              <a:rPr lang="fr-FR" sz="2000" dirty="0">
                <a:solidFill>
                  <a:srgbClr val="7030A0"/>
                </a:solidFill>
              </a:rPr>
              <a:t>	- </a:t>
            </a:r>
            <a:r>
              <a:rPr lang="fr-FR" sz="2000" dirty="0" err="1">
                <a:solidFill>
                  <a:srgbClr val="7030A0"/>
                </a:solidFill>
              </a:rPr>
              <a:t>giant</a:t>
            </a:r>
            <a:r>
              <a:rPr lang="fr-FR" sz="2000" dirty="0">
                <a:solidFill>
                  <a:srgbClr val="7030A0"/>
                </a:solidFill>
              </a:rPr>
              <a:t> </a:t>
            </a:r>
            <a:r>
              <a:rPr lang="fr-FR" sz="2000" dirty="0" err="1">
                <a:solidFill>
                  <a:srgbClr val="7030A0"/>
                </a:solidFill>
              </a:rPr>
              <a:t>bra</a:t>
            </a:r>
            <a:endParaRPr lang="fr-FR" sz="2800" dirty="0">
              <a:solidFill>
                <a:srgbClr val="002060"/>
              </a:solidFill>
            </a:endParaRPr>
          </a:p>
          <a:p>
            <a:pPr marL="457200" indent="-457200">
              <a:buNone/>
            </a:pPr>
            <a:endParaRPr lang="fr-FR" sz="2400" dirty="0"/>
          </a:p>
          <a:p>
            <a:pPr>
              <a:buNone/>
            </a:pPr>
            <a:endParaRPr lang="fr-FR" sz="2000" dirty="0"/>
          </a:p>
          <a:p>
            <a:pPr>
              <a:buFont typeface="Wingdings" charset="0"/>
              <a:buChar char="è"/>
            </a:pPr>
            <a:endParaRPr lang="fr-FR" sz="2000" dirty="0">
              <a:sym typeface="Wingdings"/>
            </a:endParaRPr>
          </a:p>
          <a:p>
            <a:pPr lvl="1"/>
            <a:endParaRPr lang="fr-FR" dirty="0">
              <a:cs typeface="Optima"/>
              <a:sym typeface="Wingdings"/>
            </a:endParaRPr>
          </a:p>
        </p:txBody>
      </p:sp>
    </p:spTree>
    <p:extLst>
      <p:ext uri="{BB962C8B-B14F-4D97-AF65-F5344CB8AC3E}">
        <p14:creationId xmlns:p14="http://schemas.microsoft.com/office/powerpoint/2010/main" val="6966902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2576" y="-2714"/>
            <a:ext cx="7886700" cy="1325563"/>
          </a:xfrm>
        </p:spPr>
        <p:txBody>
          <a:bodyPr/>
          <a:lstStyle/>
          <a:p>
            <a:r>
              <a:rPr lang="fr-FR" sz="3200" dirty="0"/>
              <a:t>Data </a:t>
            </a:r>
            <a:r>
              <a:rPr lang="fr-FR" sz="3200" dirty="0" err="1"/>
              <a:t>analysis</a:t>
            </a:r>
            <a:endParaRPr lang="fr-FR" sz="2400" dirty="0"/>
          </a:p>
        </p:txBody>
      </p:sp>
      <p:sp>
        <p:nvSpPr>
          <p:cNvPr id="3" name="Espace réservé du contenu 2"/>
          <p:cNvSpPr>
            <a:spLocks noGrp="1"/>
          </p:cNvSpPr>
          <p:nvPr>
            <p:ph idx="1"/>
          </p:nvPr>
        </p:nvSpPr>
        <p:spPr>
          <a:xfrm>
            <a:off x="1869876" y="1196752"/>
            <a:ext cx="8421614" cy="2818130"/>
          </a:xfrm>
        </p:spPr>
        <p:txBody>
          <a:bodyPr>
            <a:noAutofit/>
          </a:bodyPr>
          <a:lstStyle/>
          <a:p>
            <a:pPr marL="457200" indent="-457200">
              <a:buNone/>
            </a:pPr>
            <a:endParaRPr lang="fr-FR" sz="2400" dirty="0"/>
          </a:p>
          <a:p>
            <a:pPr marL="457200" indent="-457200">
              <a:buNone/>
            </a:pPr>
            <a:r>
              <a:rPr lang="fr-FR" sz="2400" dirty="0">
                <a:solidFill>
                  <a:srgbClr val="2F4861"/>
                </a:solidFill>
              </a:rPr>
              <a:t>• </a:t>
            </a:r>
            <a:r>
              <a:rPr lang="fr-FR" sz="2400" dirty="0" err="1">
                <a:solidFill>
                  <a:srgbClr val="2F4861"/>
                </a:solidFill>
              </a:rPr>
              <a:t>Analysis</a:t>
            </a:r>
            <a:r>
              <a:rPr lang="fr-FR" sz="2400" dirty="0">
                <a:solidFill>
                  <a:srgbClr val="2F4861"/>
                </a:solidFill>
              </a:rPr>
              <a:t> of </a:t>
            </a:r>
            <a:r>
              <a:rPr lang="fr-FR" sz="2400" dirty="0" err="1">
                <a:solidFill>
                  <a:srgbClr val="2F4861"/>
                </a:solidFill>
              </a:rPr>
              <a:t>artworks</a:t>
            </a:r>
            <a:r>
              <a:rPr lang="fr-FR" sz="2400" dirty="0">
                <a:solidFill>
                  <a:srgbClr val="2F4861"/>
                </a:solidFill>
              </a:rPr>
              <a:t> + of </a:t>
            </a:r>
            <a:r>
              <a:rPr lang="fr-FR" sz="2400" dirty="0" err="1">
                <a:solidFill>
                  <a:srgbClr val="2F4861"/>
                </a:solidFill>
              </a:rPr>
              <a:t>artistic</a:t>
            </a:r>
            <a:r>
              <a:rPr lang="fr-FR" sz="2400" dirty="0">
                <a:solidFill>
                  <a:srgbClr val="2F4861"/>
                </a:solidFill>
              </a:rPr>
              <a:t> </a:t>
            </a:r>
          </a:p>
          <a:p>
            <a:pPr marL="457200" indent="-457200">
              <a:buNone/>
            </a:pPr>
            <a:r>
              <a:rPr lang="fr-FR" sz="2400" dirty="0" err="1">
                <a:solidFill>
                  <a:srgbClr val="2F4861"/>
                </a:solidFill>
              </a:rPr>
              <a:t>practises</a:t>
            </a:r>
            <a:r>
              <a:rPr lang="fr-FR" sz="2400" dirty="0">
                <a:solidFill>
                  <a:srgbClr val="2F4861"/>
                </a:solidFill>
              </a:rPr>
              <a:t> and </a:t>
            </a:r>
            <a:r>
              <a:rPr lang="fr-FR" sz="2400" dirty="0" err="1">
                <a:solidFill>
                  <a:srgbClr val="2F4861"/>
                </a:solidFill>
              </a:rPr>
              <a:t>their</a:t>
            </a:r>
            <a:r>
              <a:rPr lang="fr-FR" sz="2400" dirty="0">
                <a:solidFill>
                  <a:srgbClr val="2F4861"/>
                </a:solidFill>
              </a:rPr>
              <a:t> impacts</a:t>
            </a:r>
          </a:p>
          <a:p>
            <a:pPr marL="457200" indent="-457200">
              <a:buNone/>
            </a:pPr>
            <a:endParaRPr lang="fr-FR" sz="2400" dirty="0"/>
          </a:p>
          <a:p>
            <a:pPr marL="457200" indent="-457200">
              <a:buNone/>
            </a:pPr>
            <a:r>
              <a:rPr lang="fr-FR" sz="2400" dirty="0"/>
              <a:t>• Content </a:t>
            </a:r>
            <a:r>
              <a:rPr lang="fr-FR" sz="2400" dirty="0" err="1"/>
              <a:t>analysis</a:t>
            </a:r>
            <a:r>
              <a:rPr lang="fr-FR" sz="2400" dirty="0"/>
              <a:t> of the interviews</a:t>
            </a:r>
          </a:p>
          <a:p>
            <a:pPr marL="457200" indent="-457200">
              <a:buNone/>
            </a:pPr>
            <a:endParaRPr lang="fr-FR" sz="2400" dirty="0"/>
          </a:p>
          <a:p>
            <a:pPr marL="457200" indent="-457200">
              <a:buNone/>
            </a:pPr>
            <a:r>
              <a:rPr lang="fr-FR" sz="2400" dirty="0"/>
              <a:t>• </a:t>
            </a:r>
            <a:r>
              <a:rPr lang="fr-FR" sz="2400" dirty="0" err="1"/>
              <a:t>Animating</a:t>
            </a:r>
            <a:r>
              <a:rPr lang="fr-FR" sz="2400" dirty="0"/>
              <a:t> a </a:t>
            </a:r>
            <a:r>
              <a:rPr lang="fr-FR" sz="2400" dirty="0" err="1"/>
              <a:t>debate</a:t>
            </a:r>
            <a:r>
              <a:rPr lang="fr-FR" sz="2400" dirty="0"/>
              <a:t> </a:t>
            </a:r>
            <a:r>
              <a:rPr lang="fr-FR" sz="2400" dirty="0" err="1"/>
              <a:t>after</a:t>
            </a:r>
            <a:r>
              <a:rPr lang="fr-FR" sz="2400" dirty="0"/>
              <a:t> </a:t>
            </a:r>
          </a:p>
          <a:p>
            <a:pPr marL="457200" indent="-457200">
              <a:buNone/>
            </a:pPr>
            <a:r>
              <a:rPr lang="fr-FR" sz="2400" dirty="0"/>
              <a:t>a performance of the </a:t>
            </a:r>
            <a:r>
              <a:rPr lang="fr-FR" sz="2400" dirty="0" err="1"/>
              <a:t>play</a:t>
            </a:r>
            <a:r>
              <a:rPr lang="fr-FR" sz="2400" dirty="0"/>
              <a:t> </a:t>
            </a:r>
          </a:p>
          <a:p>
            <a:pPr marL="457200" indent="-457200">
              <a:buNone/>
            </a:pPr>
            <a:endParaRPr lang="fr-FR" sz="2400" dirty="0">
              <a:cs typeface="Andale Mono"/>
            </a:endParaRPr>
          </a:p>
          <a:p>
            <a:pPr marL="457200" indent="-457200">
              <a:buNone/>
            </a:pPr>
            <a:r>
              <a:rPr lang="fr-FR" sz="2400" dirty="0">
                <a:cs typeface="Andale Mono"/>
              </a:rPr>
              <a:t>• ABRIR </a:t>
            </a:r>
            <a:r>
              <a:rPr lang="fr-FR" sz="2400" dirty="0" err="1">
                <a:cs typeface="Andale Mono"/>
              </a:rPr>
              <a:t>dialogical</a:t>
            </a:r>
            <a:r>
              <a:rPr lang="fr-FR" sz="2400" dirty="0">
                <a:cs typeface="Andale Mono"/>
              </a:rPr>
              <a:t> </a:t>
            </a:r>
            <a:r>
              <a:rPr lang="fr-FR" sz="2400" dirty="0" err="1">
                <a:cs typeface="Andale Mono"/>
              </a:rPr>
              <a:t>seminars</a:t>
            </a:r>
            <a:r>
              <a:rPr lang="fr-FR" sz="2400" dirty="0">
                <a:cs typeface="Andale Mono"/>
              </a:rPr>
              <a:t> </a:t>
            </a:r>
          </a:p>
          <a:p>
            <a:pPr marL="457200" indent="-457200">
              <a:buNone/>
            </a:pPr>
            <a:endParaRPr lang="fr-FR" sz="2400" dirty="0"/>
          </a:p>
          <a:p>
            <a:pPr>
              <a:buNone/>
            </a:pPr>
            <a:endParaRPr lang="fr-FR" sz="2000" dirty="0"/>
          </a:p>
          <a:p>
            <a:pPr>
              <a:buFont typeface="Wingdings" charset="0"/>
              <a:buChar char="è"/>
            </a:pPr>
            <a:endParaRPr lang="fr-FR" sz="2000" dirty="0">
              <a:sym typeface="Wingdings"/>
            </a:endParaRPr>
          </a:p>
          <a:p>
            <a:pPr lvl="1"/>
            <a:endParaRPr lang="fr-FR" dirty="0">
              <a:cs typeface="Optima"/>
              <a:sym typeface="Wingdings"/>
            </a:endParaRPr>
          </a:p>
        </p:txBody>
      </p:sp>
      <p:sp>
        <p:nvSpPr>
          <p:cNvPr id="5" name="Rectangle 4"/>
          <p:cNvSpPr/>
          <p:nvPr/>
        </p:nvSpPr>
        <p:spPr>
          <a:xfrm>
            <a:off x="595793" y="5775158"/>
            <a:ext cx="8062809" cy="830997"/>
          </a:xfrm>
          <a:prstGeom prst="rect">
            <a:avLst/>
          </a:prstGeom>
        </p:spPr>
        <p:txBody>
          <a:bodyPr wrap="square">
            <a:spAutoFit/>
          </a:bodyPr>
          <a:lstStyle/>
          <a:p>
            <a:pPr marL="457200" indent="-457200">
              <a:buNone/>
            </a:pPr>
            <a:endParaRPr lang="fr-FR" sz="2400" i="1" dirty="0">
              <a:latin typeface="+mj-lt"/>
              <a:cs typeface="Andale Mono"/>
            </a:endParaRPr>
          </a:p>
          <a:p>
            <a:pPr marL="457200" indent="-457200">
              <a:buNone/>
            </a:pPr>
            <a:endParaRPr lang="fr-FR" sz="2400" b="1" i="1" dirty="0">
              <a:latin typeface="+mj-lt"/>
            </a:endParaRPr>
          </a:p>
        </p:txBody>
      </p:sp>
    </p:spTree>
    <p:extLst>
      <p:ext uri="{BB962C8B-B14F-4D97-AF65-F5344CB8AC3E}">
        <p14:creationId xmlns:p14="http://schemas.microsoft.com/office/powerpoint/2010/main" val="42861207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1001" y="0"/>
            <a:ext cx="8762999" cy="1311805"/>
          </a:xfrm>
        </p:spPr>
        <p:txBody>
          <a:bodyPr/>
          <a:lstStyle/>
          <a:p>
            <a:r>
              <a:rPr lang="fr-FR" sz="2800" dirty="0"/>
              <a:t> Paper 1 : </a:t>
            </a:r>
            <a:r>
              <a:rPr lang="fr-FR" sz="3200" dirty="0"/>
              <a:t>A focus on the </a:t>
            </a:r>
            <a:r>
              <a:rPr lang="fr-FR" sz="3200" dirty="0" err="1"/>
              <a:t>theater</a:t>
            </a:r>
            <a:r>
              <a:rPr lang="fr-FR" sz="3200" dirty="0"/>
              <a:t> </a:t>
            </a:r>
            <a:r>
              <a:rPr lang="fr-FR" sz="3200" dirty="0" err="1"/>
              <a:t>play</a:t>
            </a:r>
            <a:r>
              <a:rPr lang="fr-FR" sz="3200" dirty="0"/>
              <a:t> </a:t>
            </a:r>
            <a:br>
              <a:rPr lang="fr-FR" sz="3200" dirty="0"/>
            </a:br>
            <a:r>
              <a:rPr lang="fr-FR" sz="3200" dirty="0"/>
              <a:t>‘</a:t>
            </a:r>
            <a:r>
              <a:rPr lang="fr-FR" sz="3200" i="1" dirty="0"/>
              <a:t>A plates coutures’</a:t>
            </a:r>
            <a:endParaRPr lang="fr-FR" sz="2400" i="1" dirty="0"/>
          </a:p>
        </p:txBody>
      </p:sp>
      <p:sp>
        <p:nvSpPr>
          <p:cNvPr id="5" name="Espace réservé du contenu 2"/>
          <p:cNvSpPr txBox="1">
            <a:spLocks/>
          </p:cNvSpPr>
          <p:nvPr/>
        </p:nvSpPr>
        <p:spPr>
          <a:xfrm>
            <a:off x="3851920" y="980728"/>
            <a:ext cx="4672533" cy="481263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2000" kern="1200" baseline="0">
                <a:solidFill>
                  <a:schemeClr val="tx1"/>
                </a:solidFill>
                <a:latin typeface="Andale Mono"/>
                <a:ea typeface="+mn-ea"/>
                <a:cs typeface="Andale Mono"/>
              </a:defRPr>
            </a:lvl1pPr>
            <a:lvl2pPr marL="457200" indent="0" algn="l" defTabSz="457200" rtl="0" eaLnBrk="1" latinLnBrk="0" hangingPunct="1">
              <a:spcBef>
                <a:spcPct val="20000"/>
              </a:spcBef>
              <a:buFont typeface="Arial"/>
              <a:buNone/>
              <a:defRPr sz="2000" kern="1200" baseline="0">
                <a:solidFill>
                  <a:schemeClr val="accent2"/>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endParaRPr lang="fr-FR" sz="2800" b="1" dirty="0">
              <a:solidFill>
                <a:srgbClr val="0000FF"/>
              </a:solidFill>
              <a:latin typeface="+mj-lt"/>
              <a:cs typeface="Optima"/>
            </a:endParaRPr>
          </a:p>
          <a:p>
            <a:pPr marL="0" indent="0" algn="r">
              <a:buFont typeface="Arial"/>
              <a:buNone/>
            </a:pPr>
            <a:endParaRPr lang="fr-FR" dirty="0">
              <a:solidFill>
                <a:srgbClr val="2F4861"/>
              </a:solidFill>
              <a:latin typeface="+mj-lt"/>
              <a:cs typeface="Optima"/>
            </a:endParaRPr>
          </a:p>
          <a:p>
            <a:pPr marL="0" indent="0" algn="r">
              <a:buFont typeface="Arial"/>
              <a:buNone/>
            </a:pPr>
            <a:r>
              <a:rPr lang="fr-FR" sz="2400" i="1" dirty="0">
                <a:solidFill>
                  <a:srgbClr val="2F4861"/>
                </a:solidFill>
                <a:latin typeface="+mj-lt"/>
                <a:cs typeface="Optima"/>
              </a:rPr>
              <a:t>‘</a:t>
            </a:r>
            <a:r>
              <a:rPr lang="fr-FR" sz="2400" i="1" dirty="0" err="1">
                <a:solidFill>
                  <a:srgbClr val="2F4861"/>
                </a:solidFill>
                <a:latin typeface="+mj-lt"/>
                <a:cs typeface="Optima"/>
              </a:rPr>
              <a:t>Representing</a:t>
            </a:r>
            <a:r>
              <a:rPr lang="fr-FR" sz="2400" i="1" dirty="0">
                <a:solidFill>
                  <a:srgbClr val="2F4861"/>
                </a:solidFill>
                <a:latin typeface="+mj-lt"/>
                <a:cs typeface="Optima"/>
              </a:rPr>
              <a:t> relation to </a:t>
            </a:r>
            <a:r>
              <a:rPr lang="fr-FR" sz="2400" i="1" dirty="0" err="1">
                <a:solidFill>
                  <a:srgbClr val="2F4861"/>
                </a:solidFill>
                <a:latin typeface="+mj-lt"/>
                <a:cs typeface="Optima"/>
              </a:rPr>
              <a:t>work</a:t>
            </a:r>
            <a:r>
              <a:rPr lang="fr-FR" sz="2400" i="1" dirty="0">
                <a:solidFill>
                  <a:srgbClr val="2F4861"/>
                </a:solidFill>
                <a:latin typeface="+mj-lt"/>
                <a:cs typeface="Optima"/>
              </a:rPr>
              <a:t> </a:t>
            </a:r>
          </a:p>
          <a:p>
            <a:pPr marL="0" indent="0" algn="r">
              <a:buFont typeface="Arial"/>
              <a:buNone/>
            </a:pPr>
            <a:r>
              <a:rPr lang="fr-FR" sz="2400" i="1" dirty="0" err="1">
                <a:solidFill>
                  <a:srgbClr val="2F4861"/>
                </a:solidFill>
                <a:latin typeface="+mj-lt"/>
                <a:cs typeface="Optima"/>
              </a:rPr>
              <a:t>when</a:t>
            </a:r>
            <a:r>
              <a:rPr lang="fr-FR" sz="2400" i="1" dirty="0">
                <a:solidFill>
                  <a:srgbClr val="2F4861"/>
                </a:solidFill>
                <a:latin typeface="+mj-lt"/>
                <a:cs typeface="Optima"/>
              </a:rPr>
              <a:t> </a:t>
            </a:r>
            <a:r>
              <a:rPr lang="fr-FR" sz="2400" i="1" dirty="0" err="1">
                <a:solidFill>
                  <a:srgbClr val="2F4861"/>
                </a:solidFill>
                <a:latin typeface="+mj-lt"/>
                <a:cs typeface="Optima"/>
              </a:rPr>
              <a:t>employment</a:t>
            </a:r>
            <a:r>
              <a:rPr lang="fr-FR" sz="2400" i="1" dirty="0">
                <a:solidFill>
                  <a:srgbClr val="2F4861"/>
                </a:solidFill>
                <a:latin typeface="+mj-lt"/>
                <a:cs typeface="Optima"/>
              </a:rPr>
              <a:t> </a:t>
            </a:r>
            <a:r>
              <a:rPr lang="fr-FR" sz="2400" i="1" dirty="0" err="1">
                <a:solidFill>
                  <a:srgbClr val="2F4861"/>
                </a:solidFill>
                <a:latin typeface="+mj-lt"/>
                <a:cs typeface="Optima"/>
              </a:rPr>
              <a:t>is</a:t>
            </a:r>
            <a:r>
              <a:rPr lang="fr-FR" sz="2400" i="1" dirty="0">
                <a:solidFill>
                  <a:srgbClr val="2F4861"/>
                </a:solidFill>
                <a:latin typeface="+mj-lt"/>
                <a:cs typeface="Optima"/>
              </a:rPr>
              <a:t> </a:t>
            </a:r>
            <a:r>
              <a:rPr lang="fr-FR" sz="2400" i="1" dirty="0" err="1">
                <a:solidFill>
                  <a:srgbClr val="2F4861"/>
                </a:solidFill>
                <a:latin typeface="+mj-lt"/>
                <a:cs typeface="Optima"/>
              </a:rPr>
              <a:t>threatened</a:t>
            </a:r>
            <a:r>
              <a:rPr lang="fr-FR" sz="2400" i="1" dirty="0">
                <a:solidFill>
                  <a:srgbClr val="2F4861"/>
                </a:solidFill>
                <a:latin typeface="+mj-lt"/>
                <a:cs typeface="Optima"/>
              </a:rPr>
              <a:t>. </a:t>
            </a:r>
          </a:p>
          <a:p>
            <a:pPr marL="0" indent="0" algn="r">
              <a:buFont typeface="Arial"/>
              <a:buNone/>
            </a:pPr>
            <a:r>
              <a:rPr lang="fr-FR" sz="2400" i="1" dirty="0" err="1">
                <a:solidFill>
                  <a:srgbClr val="2F4861"/>
                </a:solidFill>
                <a:latin typeface="+mj-lt"/>
                <a:cs typeface="Optima"/>
              </a:rPr>
              <a:t>Staging</a:t>
            </a:r>
            <a:r>
              <a:rPr lang="fr-FR" sz="2400" i="1" dirty="0">
                <a:solidFill>
                  <a:srgbClr val="2F4861"/>
                </a:solidFill>
                <a:latin typeface="+mj-lt"/>
                <a:cs typeface="Optima"/>
              </a:rPr>
              <a:t> </a:t>
            </a:r>
            <a:r>
              <a:rPr lang="fr-FR" sz="2400" i="1" dirty="0" err="1">
                <a:solidFill>
                  <a:srgbClr val="2F4861"/>
                </a:solidFill>
                <a:latin typeface="+mj-lt"/>
                <a:cs typeface="Optima"/>
              </a:rPr>
              <a:t>Lejaby’s</a:t>
            </a:r>
            <a:r>
              <a:rPr lang="fr-FR" sz="2400" i="1" dirty="0">
                <a:solidFill>
                  <a:srgbClr val="2F4861"/>
                </a:solidFill>
                <a:latin typeface="+mj-lt"/>
                <a:cs typeface="Optima"/>
              </a:rPr>
              <a:t> struggle’</a:t>
            </a:r>
          </a:p>
          <a:p>
            <a:pPr marL="0" indent="0" algn="r">
              <a:buFont typeface="Arial"/>
              <a:buNone/>
            </a:pPr>
            <a:endParaRPr lang="fr-FR" i="1" dirty="0">
              <a:solidFill>
                <a:schemeClr val="tx1"/>
              </a:solidFill>
              <a:latin typeface="+mj-lt"/>
              <a:cs typeface="Optima"/>
            </a:endParaRPr>
          </a:p>
          <a:p>
            <a:pPr marL="0" indent="0" algn="r">
              <a:buFont typeface="Arial"/>
              <a:buNone/>
            </a:pPr>
            <a:endParaRPr lang="fr-FR" i="1" dirty="0">
              <a:solidFill>
                <a:schemeClr val="tx1"/>
              </a:solidFill>
              <a:latin typeface="+mj-lt"/>
              <a:cs typeface="Optima"/>
            </a:endParaRPr>
          </a:p>
          <a:p>
            <a:pPr marL="0" indent="0" algn="r">
              <a:buFont typeface="Arial"/>
              <a:buNone/>
            </a:pPr>
            <a:endParaRPr lang="fr-FR" sz="2400" dirty="0">
              <a:solidFill>
                <a:srgbClr val="660066"/>
              </a:solidFill>
              <a:latin typeface="+mj-lt"/>
              <a:cs typeface="Optima"/>
            </a:endParaRPr>
          </a:p>
          <a:p>
            <a:pPr marL="0" indent="0" algn="r">
              <a:buFont typeface="Arial"/>
              <a:buNone/>
            </a:pPr>
            <a:r>
              <a:rPr lang="fr-FR" sz="1800" dirty="0" err="1">
                <a:solidFill>
                  <a:srgbClr val="660066"/>
                </a:solidFill>
                <a:latin typeface="+mj-lt"/>
                <a:cs typeface="Optima"/>
              </a:rPr>
              <a:t>Ibos</a:t>
            </a:r>
            <a:r>
              <a:rPr lang="fr-FR" sz="1800" dirty="0">
                <a:solidFill>
                  <a:srgbClr val="660066"/>
                </a:solidFill>
                <a:latin typeface="+mj-lt"/>
                <a:cs typeface="Optima"/>
              </a:rPr>
              <a:t> C., Schmidt G., </a:t>
            </a:r>
          </a:p>
          <a:p>
            <a:pPr marL="0" indent="0" algn="r">
              <a:buFont typeface="Arial"/>
              <a:buNone/>
            </a:pPr>
            <a:r>
              <a:rPr lang="fr-FR" sz="1800" dirty="0" err="1">
                <a:solidFill>
                  <a:srgbClr val="660066"/>
                </a:solidFill>
                <a:latin typeface="+mj-lt"/>
                <a:cs typeface="Optima"/>
              </a:rPr>
              <a:t>Mourey</a:t>
            </a:r>
            <a:r>
              <a:rPr lang="fr-FR" sz="1800" dirty="0">
                <a:solidFill>
                  <a:srgbClr val="660066"/>
                </a:solidFill>
                <a:latin typeface="+mj-lt"/>
                <a:cs typeface="Optima"/>
              </a:rPr>
              <a:t> D., Bobadilla N. </a:t>
            </a:r>
            <a:endParaRPr lang="fr-FR" dirty="0">
              <a:solidFill>
                <a:srgbClr val="660066"/>
              </a:solidFill>
              <a:latin typeface="+mj-lt"/>
              <a:cs typeface="Optima"/>
            </a:endParaRPr>
          </a:p>
          <a:p>
            <a:pPr marL="0" indent="0" algn="r">
              <a:buFont typeface="Arial"/>
              <a:buNone/>
            </a:pPr>
            <a:r>
              <a:rPr lang="fr-FR" sz="1800" i="1" dirty="0">
                <a:solidFill>
                  <a:srgbClr val="660066"/>
                </a:solidFill>
                <a:latin typeface="+mj-lt"/>
                <a:cs typeface="Optima"/>
              </a:rPr>
              <a:t>Sociologies Pratiques</a:t>
            </a:r>
            <a:endParaRPr lang="fr-FR" sz="1800" dirty="0">
              <a:solidFill>
                <a:srgbClr val="660066"/>
              </a:solidFill>
              <a:latin typeface="+mj-lt"/>
              <a:cs typeface="Optima"/>
            </a:endParaRPr>
          </a:p>
          <a:p>
            <a:pPr marL="0" indent="0" algn="r">
              <a:buFont typeface="Arial"/>
              <a:buNone/>
            </a:pPr>
            <a:r>
              <a:rPr lang="fr-FR" sz="1800" dirty="0">
                <a:solidFill>
                  <a:srgbClr val="660066"/>
                </a:solidFill>
                <a:latin typeface="+mj-lt"/>
                <a:cs typeface="Optima"/>
              </a:rPr>
              <a:t>2016(3)</a:t>
            </a:r>
          </a:p>
          <a:p>
            <a:pPr lvl="1"/>
            <a:endParaRPr lang="fr-FR" sz="1800" b="1" i="1" dirty="0">
              <a:latin typeface="+mj-lt"/>
            </a:endParaRPr>
          </a:p>
          <a:p>
            <a:pPr>
              <a:buFont typeface="Wingdings" charset="0"/>
              <a:buChar char="è"/>
            </a:pPr>
            <a:endParaRPr lang="fr-FR" sz="1800" b="1" i="1" dirty="0">
              <a:latin typeface="+mj-lt"/>
              <a:sym typeface="Wingdings"/>
            </a:endParaRPr>
          </a:p>
          <a:p>
            <a:pPr lvl="1"/>
            <a:endParaRPr lang="fr-FR" sz="1600" b="1" i="1" dirty="0">
              <a:latin typeface="+mj-lt"/>
              <a:cs typeface="Optima"/>
              <a:sym typeface="Wingdings"/>
            </a:endParaRPr>
          </a:p>
        </p:txBody>
      </p:sp>
      <p:pic>
        <p:nvPicPr>
          <p:cNvPr id="4" name="Image 3"/>
          <p:cNvPicPr>
            <a:picLocks noChangeAspect="1"/>
          </p:cNvPicPr>
          <p:nvPr/>
        </p:nvPicPr>
        <p:blipFill>
          <a:blip r:embed="rId2"/>
          <a:stretch>
            <a:fillRect/>
          </a:stretch>
        </p:blipFill>
        <p:spPr>
          <a:xfrm>
            <a:off x="1043608" y="2060848"/>
            <a:ext cx="2114986" cy="3333969"/>
          </a:xfrm>
          <a:prstGeom prst="rect">
            <a:avLst/>
          </a:prstGeom>
        </p:spPr>
      </p:pic>
    </p:spTree>
    <p:extLst>
      <p:ext uri="{BB962C8B-B14F-4D97-AF65-F5344CB8AC3E}">
        <p14:creationId xmlns:p14="http://schemas.microsoft.com/office/powerpoint/2010/main" val="33465505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0500" y="352176"/>
            <a:ext cx="8762999" cy="1311805"/>
          </a:xfrm>
        </p:spPr>
        <p:txBody>
          <a:bodyPr>
            <a:noAutofit/>
          </a:bodyPr>
          <a:lstStyle/>
          <a:p>
            <a:br>
              <a:rPr lang="fr-FR" sz="3600" dirty="0">
                <a:solidFill>
                  <a:srgbClr val="660066"/>
                </a:solidFill>
                <a:cs typeface="Optima"/>
              </a:rPr>
            </a:br>
            <a:r>
              <a:rPr lang="fr-FR" sz="3600" dirty="0">
                <a:solidFill>
                  <a:srgbClr val="660066"/>
                </a:solidFill>
                <a:cs typeface="Optima"/>
              </a:rPr>
              <a:t>Our argument </a:t>
            </a:r>
            <a:br>
              <a:rPr lang="fr-FR" sz="3600" dirty="0">
                <a:solidFill>
                  <a:srgbClr val="660066"/>
                </a:solidFill>
                <a:cs typeface="Optima"/>
              </a:rPr>
            </a:br>
            <a:r>
              <a:rPr lang="fr-FR" sz="3600" b="1" dirty="0"/>
              <a:t> </a:t>
            </a:r>
            <a:br>
              <a:rPr lang="fr-FR" sz="3600" b="1" dirty="0"/>
            </a:br>
            <a:endParaRPr lang="fr-FR" sz="2800" i="1" dirty="0"/>
          </a:p>
        </p:txBody>
      </p:sp>
      <p:sp>
        <p:nvSpPr>
          <p:cNvPr id="3" name="Espace réservé du contenu 2"/>
          <p:cNvSpPr>
            <a:spLocks noGrp="1"/>
          </p:cNvSpPr>
          <p:nvPr>
            <p:ph idx="1"/>
          </p:nvPr>
        </p:nvSpPr>
        <p:spPr>
          <a:xfrm>
            <a:off x="-209006" y="1008079"/>
            <a:ext cx="9353006" cy="5186446"/>
          </a:xfrm>
        </p:spPr>
        <p:txBody>
          <a:bodyPr>
            <a:normAutofit/>
          </a:bodyPr>
          <a:lstStyle/>
          <a:p>
            <a:pPr marL="0" indent="0" algn="ctr">
              <a:buNone/>
            </a:pPr>
            <a:endParaRPr lang="fr-FR" sz="2400" b="1" dirty="0">
              <a:cs typeface="Optima"/>
            </a:endParaRPr>
          </a:p>
          <a:p>
            <a:pPr marL="0" indent="0" algn="ctr">
              <a:buNone/>
            </a:pPr>
            <a:endParaRPr lang="fr-FR" sz="2800" i="1" dirty="0">
              <a:solidFill>
                <a:srgbClr val="2F4861"/>
              </a:solidFill>
              <a:cs typeface="Optima"/>
            </a:endParaRPr>
          </a:p>
          <a:p>
            <a:pPr marL="0" indent="0" algn="ctr">
              <a:buNone/>
            </a:pPr>
            <a:r>
              <a:rPr lang="fr-FR" sz="2800" i="1" dirty="0">
                <a:solidFill>
                  <a:srgbClr val="2F4861"/>
                </a:solidFill>
                <a:cs typeface="Optima"/>
              </a:rPr>
              <a:t>In the </a:t>
            </a:r>
            <a:r>
              <a:rPr lang="fr-FR" sz="2800" i="1" dirty="0" err="1">
                <a:solidFill>
                  <a:srgbClr val="2F4861"/>
                </a:solidFill>
                <a:cs typeface="Optima"/>
              </a:rPr>
              <a:t>play</a:t>
            </a:r>
            <a:r>
              <a:rPr lang="fr-FR" sz="2800" i="1" dirty="0">
                <a:solidFill>
                  <a:srgbClr val="2F4861"/>
                </a:solidFill>
                <a:cs typeface="Optima"/>
              </a:rPr>
              <a:t>, relation to </a:t>
            </a:r>
            <a:r>
              <a:rPr lang="fr-FR" sz="2800" i="1" dirty="0" err="1">
                <a:solidFill>
                  <a:srgbClr val="2F4861"/>
                </a:solidFill>
                <a:cs typeface="Optima"/>
              </a:rPr>
              <a:t>work</a:t>
            </a:r>
            <a:r>
              <a:rPr lang="fr-FR" sz="2800" i="1" dirty="0">
                <a:solidFill>
                  <a:srgbClr val="2F4861"/>
                </a:solidFill>
                <a:cs typeface="Optima"/>
              </a:rPr>
              <a:t> </a:t>
            </a:r>
            <a:r>
              <a:rPr lang="fr-FR" sz="2800" i="1" dirty="0" err="1">
                <a:solidFill>
                  <a:srgbClr val="2F4861"/>
                </a:solidFill>
                <a:cs typeface="Optima"/>
              </a:rPr>
              <a:t>is</a:t>
            </a:r>
            <a:r>
              <a:rPr lang="fr-FR" sz="2800" i="1" dirty="0">
                <a:solidFill>
                  <a:srgbClr val="2F4861"/>
                </a:solidFill>
                <a:cs typeface="Optima"/>
              </a:rPr>
              <a:t> </a:t>
            </a:r>
            <a:r>
              <a:rPr lang="fr-FR" sz="2800" i="1" dirty="0" err="1">
                <a:solidFill>
                  <a:srgbClr val="2F4861"/>
                </a:solidFill>
                <a:cs typeface="Optima"/>
              </a:rPr>
              <a:t>formalized</a:t>
            </a:r>
            <a:r>
              <a:rPr lang="fr-FR" sz="2800" i="1" dirty="0">
                <a:solidFill>
                  <a:srgbClr val="2F4861"/>
                </a:solidFill>
                <a:cs typeface="Optima"/>
              </a:rPr>
              <a:t> </a:t>
            </a:r>
            <a:r>
              <a:rPr lang="fr-FR" sz="2800" i="1" dirty="0" err="1">
                <a:solidFill>
                  <a:srgbClr val="2F4861"/>
                </a:solidFill>
                <a:cs typeface="Optima"/>
              </a:rPr>
              <a:t>through</a:t>
            </a:r>
            <a:endParaRPr lang="fr-FR" sz="2800" i="1" dirty="0">
              <a:solidFill>
                <a:srgbClr val="2F4861"/>
              </a:solidFill>
              <a:cs typeface="Optima"/>
            </a:endParaRPr>
          </a:p>
          <a:p>
            <a:pPr marL="0" indent="0" algn="ctr">
              <a:buNone/>
            </a:pPr>
            <a:r>
              <a:rPr lang="fr-FR" sz="2800" i="1" dirty="0" err="1">
                <a:solidFill>
                  <a:srgbClr val="2F4861"/>
                </a:solidFill>
                <a:cs typeface="Optima"/>
              </a:rPr>
              <a:t>several</a:t>
            </a:r>
            <a:r>
              <a:rPr lang="fr-FR" sz="2800" i="1" dirty="0">
                <a:solidFill>
                  <a:srgbClr val="2F4861"/>
                </a:solidFill>
                <a:cs typeface="Optima"/>
              </a:rPr>
              <a:t> </a:t>
            </a:r>
            <a:r>
              <a:rPr lang="fr-FR" sz="2800" i="1" dirty="0" err="1">
                <a:solidFill>
                  <a:srgbClr val="2F4861"/>
                </a:solidFill>
                <a:cs typeface="Optima"/>
              </a:rPr>
              <a:t>stereotypes</a:t>
            </a:r>
            <a:r>
              <a:rPr lang="fr-FR" sz="2800" i="1" dirty="0">
                <a:solidFill>
                  <a:srgbClr val="2F4861"/>
                </a:solidFill>
                <a:cs typeface="Optima"/>
              </a:rPr>
              <a:t>, </a:t>
            </a:r>
          </a:p>
          <a:p>
            <a:pPr marL="0" indent="0" algn="ctr">
              <a:buNone/>
            </a:pPr>
            <a:r>
              <a:rPr lang="fr-FR" sz="2800" i="1" dirty="0">
                <a:solidFill>
                  <a:srgbClr val="2F4861"/>
                </a:solidFill>
                <a:cs typeface="Optima"/>
              </a:rPr>
              <a:t>but the </a:t>
            </a:r>
            <a:r>
              <a:rPr lang="fr-FR" sz="2800" i="1" dirty="0" err="1">
                <a:solidFill>
                  <a:srgbClr val="2F4861"/>
                </a:solidFill>
                <a:cs typeface="Optima"/>
              </a:rPr>
              <a:t>poetic</a:t>
            </a:r>
            <a:r>
              <a:rPr lang="fr-FR" sz="2800" i="1" dirty="0">
                <a:solidFill>
                  <a:srgbClr val="2F4861"/>
                </a:solidFill>
                <a:cs typeface="Optima"/>
              </a:rPr>
              <a:t> charge of the </a:t>
            </a:r>
            <a:r>
              <a:rPr lang="fr-FR" sz="2800" i="1" dirty="0" err="1">
                <a:solidFill>
                  <a:srgbClr val="2F4861"/>
                </a:solidFill>
                <a:cs typeface="Optima"/>
              </a:rPr>
              <a:t>play</a:t>
            </a:r>
            <a:r>
              <a:rPr lang="fr-FR" sz="2800" i="1" dirty="0">
                <a:solidFill>
                  <a:srgbClr val="2F4861"/>
                </a:solidFill>
                <a:cs typeface="Optima"/>
              </a:rPr>
              <a:t> </a:t>
            </a:r>
            <a:r>
              <a:rPr lang="fr-FR" sz="2800" i="1" dirty="0" err="1">
                <a:solidFill>
                  <a:srgbClr val="2F4861"/>
                </a:solidFill>
                <a:cs typeface="Optima"/>
              </a:rPr>
              <a:t>enables</a:t>
            </a:r>
            <a:r>
              <a:rPr lang="fr-FR" sz="2800" i="1" dirty="0">
                <a:solidFill>
                  <a:srgbClr val="2F4861"/>
                </a:solidFill>
                <a:cs typeface="Optima"/>
              </a:rPr>
              <a:t> </a:t>
            </a:r>
          </a:p>
          <a:p>
            <a:pPr marL="0" indent="0" algn="ctr">
              <a:buNone/>
            </a:pPr>
            <a:r>
              <a:rPr lang="fr-FR" sz="2800" i="1" dirty="0">
                <a:solidFill>
                  <a:srgbClr val="2F4861"/>
                </a:solidFill>
                <a:cs typeface="Optima"/>
              </a:rPr>
              <a:t>to go </a:t>
            </a:r>
            <a:r>
              <a:rPr lang="fr-FR" sz="2800" i="1" dirty="0" err="1">
                <a:solidFill>
                  <a:srgbClr val="2F4861"/>
                </a:solidFill>
                <a:cs typeface="Optima"/>
              </a:rPr>
              <a:t>beyond</a:t>
            </a:r>
            <a:r>
              <a:rPr lang="fr-FR" sz="2800" i="1" dirty="0">
                <a:solidFill>
                  <a:srgbClr val="2F4861"/>
                </a:solidFill>
                <a:cs typeface="Optima"/>
              </a:rPr>
              <a:t> </a:t>
            </a:r>
            <a:r>
              <a:rPr lang="fr-FR" sz="2800" i="1" dirty="0" err="1">
                <a:solidFill>
                  <a:srgbClr val="2F4861"/>
                </a:solidFill>
                <a:cs typeface="Optima"/>
              </a:rPr>
              <a:t>those</a:t>
            </a:r>
            <a:r>
              <a:rPr lang="fr-FR" sz="2800" i="1" dirty="0">
                <a:solidFill>
                  <a:srgbClr val="2F4861"/>
                </a:solidFill>
                <a:cs typeface="Optima"/>
              </a:rPr>
              <a:t> </a:t>
            </a:r>
            <a:r>
              <a:rPr lang="fr-FR" sz="2800" i="1" dirty="0" err="1">
                <a:solidFill>
                  <a:srgbClr val="2F4861"/>
                </a:solidFill>
                <a:cs typeface="Optima"/>
              </a:rPr>
              <a:t>stereotypes</a:t>
            </a:r>
            <a:r>
              <a:rPr lang="fr-FR" sz="2800" i="1" dirty="0">
                <a:solidFill>
                  <a:srgbClr val="2F4861"/>
                </a:solidFill>
                <a:cs typeface="Optima"/>
              </a:rPr>
              <a:t> </a:t>
            </a:r>
          </a:p>
          <a:p>
            <a:pPr marL="0" indent="0" algn="ctr">
              <a:buNone/>
            </a:pPr>
            <a:r>
              <a:rPr lang="fr-FR" sz="2800" i="1" dirty="0">
                <a:solidFill>
                  <a:srgbClr val="2F4861"/>
                </a:solidFill>
                <a:cs typeface="Optima"/>
              </a:rPr>
              <a:t>and to show </a:t>
            </a:r>
            <a:r>
              <a:rPr lang="fr-FR" sz="2800" i="1" dirty="0" err="1">
                <a:solidFill>
                  <a:srgbClr val="2F4861"/>
                </a:solidFill>
                <a:cs typeface="Optima"/>
              </a:rPr>
              <a:t>that</a:t>
            </a:r>
            <a:r>
              <a:rPr lang="fr-FR" sz="2800" i="1" dirty="0">
                <a:solidFill>
                  <a:srgbClr val="2F4861"/>
                </a:solidFill>
                <a:cs typeface="Optima"/>
              </a:rPr>
              <a:t> </a:t>
            </a:r>
            <a:r>
              <a:rPr lang="fr-FR" sz="2800" i="1" dirty="0" err="1">
                <a:solidFill>
                  <a:srgbClr val="2F4861"/>
                </a:solidFill>
                <a:cs typeface="Optima"/>
              </a:rPr>
              <a:t>work</a:t>
            </a:r>
            <a:r>
              <a:rPr lang="fr-FR" sz="2800" i="1" dirty="0">
                <a:solidFill>
                  <a:srgbClr val="2F4861"/>
                </a:solidFill>
                <a:cs typeface="Optima"/>
              </a:rPr>
              <a:t> </a:t>
            </a:r>
            <a:r>
              <a:rPr lang="fr-FR" sz="2800" i="1" dirty="0" err="1">
                <a:solidFill>
                  <a:srgbClr val="2F4861"/>
                </a:solidFill>
                <a:cs typeface="Optima"/>
              </a:rPr>
              <a:t>is</a:t>
            </a:r>
            <a:r>
              <a:rPr lang="fr-FR" sz="2800" i="1" dirty="0">
                <a:solidFill>
                  <a:srgbClr val="2F4861"/>
                </a:solidFill>
                <a:cs typeface="Optima"/>
              </a:rPr>
              <a:t> a flow </a:t>
            </a:r>
          </a:p>
          <a:p>
            <a:pPr marL="0" indent="0" algn="ctr">
              <a:buNone/>
            </a:pPr>
            <a:r>
              <a:rPr lang="fr-FR" sz="2800" i="1" dirty="0">
                <a:solidFill>
                  <a:srgbClr val="2F4861"/>
                </a:solidFill>
                <a:cs typeface="Optima"/>
              </a:rPr>
              <a:t>in the </a:t>
            </a:r>
            <a:r>
              <a:rPr lang="fr-FR" sz="2800" i="1" dirty="0" err="1">
                <a:solidFill>
                  <a:srgbClr val="2F4861"/>
                </a:solidFill>
                <a:cs typeface="Optima"/>
              </a:rPr>
              <a:t>workers</a:t>
            </a:r>
            <a:r>
              <a:rPr lang="fr-FR" sz="2800" i="1" dirty="0">
                <a:solidFill>
                  <a:srgbClr val="2F4861"/>
                </a:solidFill>
                <a:cs typeface="Optima"/>
              </a:rPr>
              <a:t>’ </a:t>
            </a:r>
            <a:r>
              <a:rPr lang="fr-FR" sz="2800" i="1" dirty="0" err="1">
                <a:solidFill>
                  <a:srgbClr val="2F4861"/>
                </a:solidFill>
                <a:cs typeface="Optima"/>
              </a:rPr>
              <a:t>ordinary</a:t>
            </a:r>
            <a:r>
              <a:rPr lang="fr-FR" sz="2800" i="1" dirty="0">
                <a:solidFill>
                  <a:srgbClr val="2F4861"/>
                </a:solidFill>
                <a:cs typeface="Optima"/>
              </a:rPr>
              <a:t> life,</a:t>
            </a:r>
          </a:p>
          <a:p>
            <a:pPr marL="0" indent="0" algn="ctr">
              <a:buNone/>
            </a:pPr>
            <a:r>
              <a:rPr lang="fr-FR" sz="2800" i="1" dirty="0" err="1">
                <a:solidFill>
                  <a:srgbClr val="2F4861"/>
                </a:solidFill>
                <a:cs typeface="Optima"/>
              </a:rPr>
              <a:t>both</a:t>
            </a:r>
            <a:r>
              <a:rPr lang="fr-FR" sz="2800" i="1" dirty="0">
                <a:solidFill>
                  <a:srgbClr val="2F4861"/>
                </a:solidFill>
                <a:cs typeface="Optima"/>
              </a:rPr>
              <a:t> in </a:t>
            </a:r>
            <a:r>
              <a:rPr lang="fr-FR" sz="2800" i="1" dirty="0" err="1">
                <a:solidFill>
                  <a:srgbClr val="2F4861"/>
                </a:solidFill>
                <a:cs typeface="Optima"/>
              </a:rPr>
              <a:t>its</a:t>
            </a:r>
            <a:r>
              <a:rPr lang="fr-FR" sz="2800" i="1" dirty="0">
                <a:solidFill>
                  <a:srgbClr val="2F4861"/>
                </a:solidFill>
                <a:cs typeface="Optima"/>
              </a:rPr>
              <a:t> </a:t>
            </a:r>
            <a:r>
              <a:rPr lang="fr-FR" sz="2800" i="1" dirty="0" err="1">
                <a:solidFill>
                  <a:srgbClr val="2F4861"/>
                </a:solidFill>
                <a:cs typeface="Optima"/>
              </a:rPr>
              <a:t>intimate</a:t>
            </a:r>
            <a:r>
              <a:rPr lang="fr-FR" sz="2800" i="1" dirty="0">
                <a:solidFill>
                  <a:srgbClr val="2F4861"/>
                </a:solidFill>
                <a:cs typeface="Optima"/>
              </a:rPr>
              <a:t> and </a:t>
            </a:r>
            <a:r>
              <a:rPr lang="fr-FR" sz="2800" i="1" dirty="0" err="1">
                <a:solidFill>
                  <a:srgbClr val="2F4861"/>
                </a:solidFill>
                <a:cs typeface="Optima"/>
              </a:rPr>
              <a:t>political</a:t>
            </a:r>
            <a:r>
              <a:rPr lang="fr-FR" sz="2800" i="1" dirty="0">
                <a:solidFill>
                  <a:srgbClr val="2F4861"/>
                </a:solidFill>
                <a:cs typeface="Optima"/>
              </a:rPr>
              <a:t> dimensions</a:t>
            </a:r>
            <a:endParaRPr lang="fr-FR" sz="2000" i="1" dirty="0">
              <a:solidFill>
                <a:srgbClr val="2F4861"/>
              </a:solidFill>
            </a:endParaRPr>
          </a:p>
          <a:p>
            <a:pPr>
              <a:buFont typeface="Wingdings" charset="0"/>
              <a:buChar char="è"/>
            </a:pPr>
            <a:endParaRPr lang="fr-FR" sz="2000" i="1" dirty="0">
              <a:solidFill>
                <a:srgbClr val="2F4861"/>
              </a:solidFill>
              <a:sym typeface="Wingdings"/>
            </a:endParaRPr>
          </a:p>
          <a:p>
            <a:pPr lvl="1"/>
            <a:endParaRPr lang="fr-FR" sz="2400" i="1" dirty="0">
              <a:solidFill>
                <a:srgbClr val="2F4861"/>
              </a:solidFill>
              <a:cs typeface="Optima"/>
              <a:sym typeface="Wingdings"/>
            </a:endParaRPr>
          </a:p>
        </p:txBody>
      </p:sp>
    </p:spTree>
    <p:extLst>
      <p:ext uri="{BB962C8B-B14F-4D97-AF65-F5344CB8AC3E}">
        <p14:creationId xmlns:p14="http://schemas.microsoft.com/office/powerpoint/2010/main" val="2768086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09006" y="1311805"/>
            <a:ext cx="9353006" cy="5186446"/>
          </a:xfrm>
        </p:spPr>
        <p:txBody>
          <a:bodyPr/>
          <a:lstStyle/>
          <a:p>
            <a:pPr marL="0" indent="0" algn="ctr">
              <a:buNone/>
            </a:pPr>
            <a:endParaRPr lang="fr-FR" sz="2800" b="1" dirty="0">
              <a:solidFill>
                <a:srgbClr val="2F4861"/>
              </a:solidFill>
              <a:cs typeface="Optima"/>
            </a:endParaRPr>
          </a:p>
          <a:p>
            <a:pPr marL="0" indent="0" algn="ctr">
              <a:buNone/>
            </a:pPr>
            <a:r>
              <a:rPr lang="fr-FR" sz="3200" dirty="0">
                <a:solidFill>
                  <a:srgbClr val="2F4861"/>
                </a:solidFill>
                <a:cs typeface="Optima"/>
              </a:rPr>
              <a:t>• </a:t>
            </a:r>
            <a:r>
              <a:rPr lang="fr-FR" sz="3200" dirty="0" err="1">
                <a:solidFill>
                  <a:srgbClr val="2F4861"/>
                </a:solidFill>
                <a:cs typeface="Optima"/>
              </a:rPr>
              <a:t>Artists</a:t>
            </a:r>
            <a:r>
              <a:rPr lang="fr-FR" sz="3200" dirty="0">
                <a:solidFill>
                  <a:srgbClr val="2F4861"/>
                </a:solidFill>
                <a:cs typeface="Optima"/>
              </a:rPr>
              <a:t>’ intention(s) and </a:t>
            </a:r>
            <a:r>
              <a:rPr lang="fr-FR" sz="3200" dirty="0" err="1">
                <a:solidFill>
                  <a:srgbClr val="2F4861"/>
                </a:solidFill>
                <a:cs typeface="Optima"/>
              </a:rPr>
              <a:t>artwork’s</a:t>
            </a:r>
            <a:r>
              <a:rPr lang="fr-FR" sz="3200" dirty="0">
                <a:solidFill>
                  <a:srgbClr val="2F4861"/>
                </a:solidFill>
                <a:cs typeface="Optima"/>
              </a:rPr>
              <a:t> </a:t>
            </a:r>
          </a:p>
          <a:p>
            <a:pPr marL="0" indent="0" algn="ctr">
              <a:buNone/>
            </a:pPr>
            <a:r>
              <a:rPr lang="fr-FR" sz="3200" dirty="0">
                <a:solidFill>
                  <a:srgbClr val="2F4861"/>
                </a:solidFill>
                <a:cs typeface="Optima"/>
              </a:rPr>
              <a:t>production </a:t>
            </a:r>
            <a:r>
              <a:rPr lang="fr-FR" sz="3200" dirty="0" err="1">
                <a:solidFill>
                  <a:srgbClr val="2F4861"/>
                </a:solidFill>
                <a:cs typeface="Optima"/>
              </a:rPr>
              <a:t>process</a:t>
            </a:r>
            <a:endParaRPr lang="fr-FR" sz="3200" dirty="0">
              <a:solidFill>
                <a:srgbClr val="2F4861"/>
              </a:solidFill>
              <a:cs typeface="Optima"/>
            </a:endParaRPr>
          </a:p>
          <a:p>
            <a:pPr marL="0" indent="0" algn="ctr">
              <a:buNone/>
            </a:pPr>
            <a:endParaRPr lang="fr-FR" sz="3200" dirty="0">
              <a:solidFill>
                <a:srgbClr val="2F4861"/>
              </a:solidFill>
              <a:cs typeface="Optima"/>
            </a:endParaRPr>
          </a:p>
          <a:p>
            <a:pPr marL="0" indent="0" algn="ctr">
              <a:buNone/>
            </a:pPr>
            <a:r>
              <a:rPr lang="fr-FR" sz="3200" dirty="0">
                <a:solidFill>
                  <a:srgbClr val="2F4861"/>
                </a:solidFill>
                <a:cs typeface="Optima"/>
              </a:rPr>
              <a:t>• Content of the </a:t>
            </a:r>
            <a:r>
              <a:rPr lang="fr-FR" sz="3200" dirty="0" err="1">
                <a:solidFill>
                  <a:srgbClr val="2F4861"/>
                </a:solidFill>
                <a:cs typeface="Optima"/>
              </a:rPr>
              <a:t>play</a:t>
            </a:r>
            <a:r>
              <a:rPr lang="fr-FR" sz="3200" dirty="0">
                <a:solidFill>
                  <a:srgbClr val="2F4861"/>
                </a:solidFill>
                <a:cs typeface="Optima"/>
              </a:rPr>
              <a:t> and </a:t>
            </a:r>
            <a:r>
              <a:rPr lang="fr-FR" sz="3200" dirty="0" err="1">
                <a:solidFill>
                  <a:srgbClr val="2F4861"/>
                </a:solidFill>
                <a:cs typeface="Optima"/>
              </a:rPr>
              <a:t>aesthetic</a:t>
            </a:r>
            <a:r>
              <a:rPr lang="fr-FR" sz="3200" dirty="0">
                <a:solidFill>
                  <a:srgbClr val="2F4861"/>
                </a:solidFill>
                <a:cs typeface="Optima"/>
              </a:rPr>
              <a:t> </a:t>
            </a:r>
            <a:r>
              <a:rPr lang="fr-FR" sz="3200" dirty="0" err="1">
                <a:solidFill>
                  <a:srgbClr val="2F4861"/>
                </a:solidFill>
                <a:cs typeface="Optima"/>
              </a:rPr>
              <a:t>choices</a:t>
            </a:r>
            <a:endParaRPr lang="fr-FR" sz="3200" dirty="0">
              <a:solidFill>
                <a:srgbClr val="2F4861"/>
              </a:solidFill>
              <a:cs typeface="Optima"/>
            </a:endParaRPr>
          </a:p>
          <a:p>
            <a:pPr marL="0" indent="0" algn="ctr">
              <a:buNone/>
            </a:pPr>
            <a:endParaRPr lang="fr-FR" sz="3200" dirty="0">
              <a:solidFill>
                <a:srgbClr val="2F4861"/>
              </a:solidFill>
              <a:cs typeface="Optima"/>
            </a:endParaRPr>
          </a:p>
          <a:p>
            <a:pPr marL="0" indent="0" algn="ctr">
              <a:buNone/>
            </a:pPr>
            <a:r>
              <a:rPr lang="fr-FR" sz="3200" dirty="0">
                <a:solidFill>
                  <a:srgbClr val="2F4861"/>
                </a:solidFill>
                <a:cs typeface="Optima"/>
              </a:rPr>
              <a:t>• A </a:t>
            </a:r>
            <a:r>
              <a:rPr lang="fr-FR" sz="3200" dirty="0" err="1">
                <a:solidFill>
                  <a:srgbClr val="2F4861"/>
                </a:solidFill>
                <a:cs typeface="Optima"/>
              </a:rPr>
              <a:t>consensual</a:t>
            </a:r>
            <a:r>
              <a:rPr lang="fr-FR" sz="3200" dirty="0">
                <a:solidFill>
                  <a:srgbClr val="2F4861"/>
                </a:solidFill>
                <a:cs typeface="Optima"/>
              </a:rPr>
              <a:t> </a:t>
            </a:r>
            <a:r>
              <a:rPr lang="fr-FR" sz="3200" dirty="0" err="1">
                <a:solidFill>
                  <a:srgbClr val="2F4861"/>
                </a:solidFill>
                <a:cs typeface="Optima"/>
              </a:rPr>
              <a:t>reception</a:t>
            </a:r>
            <a:r>
              <a:rPr lang="fr-FR" sz="3200" dirty="0">
                <a:solidFill>
                  <a:srgbClr val="2F4861"/>
                </a:solidFill>
                <a:cs typeface="Optima"/>
              </a:rPr>
              <a:t> of the </a:t>
            </a:r>
            <a:r>
              <a:rPr lang="fr-FR" sz="3200" dirty="0" err="1">
                <a:solidFill>
                  <a:srgbClr val="2F4861"/>
                </a:solidFill>
                <a:cs typeface="Optima"/>
              </a:rPr>
              <a:t>play</a:t>
            </a:r>
            <a:r>
              <a:rPr lang="fr-FR" sz="3200" dirty="0">
                <a:solidFill>
                  <a:srgbClr val="2F4861"/>
                </a:solidFill>
                <a:cs typeface="Optima"/>
              </a:rPr>
              <a:t> by the public</a:t>
            </a:r>
            <a:endParaRPr lang="fr-FR" sz="2400" dirty="0">
              <a:solidFill>
                <a:srgbClr val="2F4861"/>
              </a:solidFill>
            </a:endParaRPr>
          </a:p>
          <a:p>
            <a:pPr>
              <a:buFont typeface="Wingdings" charset="0"/>
              <a:buChar char="è"/>
            </a:pPr>
            <a:endParaRPr lang="fr-FR" sz="2400" dirty="0">
              <a:solidFill>
                <a:srgbClr val="2F4861"/>
              </a:solidFill>
              <a:sym typeface="Wingdings"/>
            </a:endParaRPr>
          </a:p>
          <a:p>
            <a:pPr lvl="1"/>
            <a:endParaRPr lang="fr-FR" dirty="0">
              <a:solidFill>
                <a:srgbClr val="2F4861"/>
              </a:solidFill>
              <a:cs typeface="Optima"/>
              <a:sym typeface="Wingdings"/>
            </a:endParaRPr>
          </a:p>
        </p:txBody>
      </p:sp>
    </p:spTree>
    <p:extLst>
      <p:ext uri="{BB962C8B-B14F-4D97-AF65-F5344CB8AC3E}">
        <p14:creationId xmlns:p14="http://schemas.microsoft.com/office/powerpoint/2010/main" val="31601646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8167" y="305425"/>
            <a:ext cx="8995833" cy="1311805"/>
          </a:xfrm>
        </p:spPr>
        <p:txBody>
          <a:bodyPr>
            <a:noAutofit/>
          </a:bodyPr>
          <a:lstStyle/>
          <a:p>
            <a:r>
              <a:rPr lang="fr-FR" sz="2800" dirty="0" err="1"/>
              <a:t>Artists</a:t>
            </a:r>
            <a:r>
              <a:rPr lang="fr-FR" sz="2800" dirty="0"/>
              <a:t>’ intention(s) and </a:t>
            </a:r>
            <a:r>
              <a:rPr lang="fr-FR" sz="2800" dirty="0" err="1"/>
              <a:t>artwork</a:t>
            </a:r>
            <a:r>
              <a:rPr lang="fr-FR" sz="2800" dirty="0"/>
              <a:t> production </a:t>
            </a:r>
            <a:r>
              <a:rPr lang="fr-FR" sz="2800" dirty="0" err="1"/>
              <a:t>process</a:t>
            </a:r>
            <a:br>
              <a:rPr lang="fr-FR" sz="2400" dirty="0"/>
            </a:br>
            <a:endParaRPr lang="fr-FR" sz="2400" i="1" dirty="0">
              <a:solidFill>
                <a:srgbClr val="660066"/>
              </a:solidFill>
            </a:endParaRPr>
          </a:p>
        </p:txBody>
      </p:sp>
      <p:sp>
        <p:nvSpPr>
          <p:cNvPr id="3" name="Espace réservé du contenu 2"/>
          <p:cNvSpPr>
            <a:spLocks noGrp="1"/>
          </p:cNvSpPr>
          <p:nvPr>
            <p:ph idx="1"/>
          </p:nvPr>
        </p:nvSpPr>
        <p:spPr>
          <a:xfrm>
            <a:off x="-104503" y="1772816"/>
            <a:ext cx="9353006" cy="5186446"/>
          </a:xfrm>
        </p:spPr>
        <p:txBody>
          <a:bodyPr/>
          <a:lstStyle/>
          <a:p>
            <a:pPr marL="0" indent="0" algn="ctr">
              <a:buNone/>
            </a:pPr>
            <a:r>
              <a:rPr lang="fr-FR" sz="2800" b="1" dirty="0">
                <a:solidFill>
                  <a:srgbClr val="2F4861"/>
                </a:solidFill>
                <a:cs typeface="Optima"/>
              </a:rPr>
              <a:t>The struggle as an entry point for the </a:t>
            </a:r>
            <a:r>
              <a:rPr lang="fr-FR" sz="2800" b="1" dirty="0" err="1">
                <a:solidFill>
                  <a:srgbClr val="2F4861"/>
                </a:solidFill>
                <a:cs typeface="Optima"/>
              </a:rPr>
              <a:t>artists</a:t>
            </a:r>
            <a:endParaRPr lang="fr-FR" sz="2800" b="1" dirty="0">
              <a:solidFill>
                <a:srgbClr val="2F4861"/>
              </a:solidFill>
              <a:cs typeface="Optima"/>
            </a:endParaRPr>
          </a:p>
          <a:p>
            <a:pPr marL="0" indent="0" algn="ctr">
              <a:buNone/>
            </a:pPr>
            <a:endParaRPr lang="fr-FR" sz="2800" dirty="0">
              <a:solidFill>
                <a:srgbClr val="2F4861"/>
              </a:solidFill>
              <a:cs typeface="Optima"/>
            </a:endParaRPr>
          </a:p>
          <a:p>
            <a:pPr marL="0" indent="0" algn="ctr">
              <a:buNone/>
            </a:pPr>
            <a:r>
              <a:rPr lang="fr-FR" sz="2400" dirty="0">
                <a:solidFill>
                  <a:srgbClr val="660066"/>
                </a:solidFill>
                <a:cs typeface="Optima"/>
              </a:rPr>
              <a:t>The </a:t>
            </a:r>
            <a:r>
              <a:rPr lang="fr-FR" sz="2400" dirty="0" err="1">
                <a:solidFill>
                  <a:srgbClr val="660066"/>
                </a:solidFill>
                <a:cs typeface="Optima"/>
              </a:rPr>
              <a:t>artists</a:t>
            </a:r>
            <a:r>
              <a:rPr lang="fr-FR" sz="2400" dirty="0">
                <a:solidFill>
                  <a:srgbClr val="660066"/>
                </a:solidFill>
                <a:cs typeface="Optima"/>
              </a:rPr>
              <a:t>’ </a:t>
            </a:r>
            <a:r>
              <a:rPr lang="fr-FR" sz="2400" dirty="0" err="1">
                <a:solidFill>
                  <a:srgbClr val="660066"/>
                </a:solidFill>
                <a:cs typeface="Optima"/>
              </a:rPr>
              <a:t>projects</a:t>
            </a:r>
            <a:r>
              <a:rPr lang="fr-FR" sz="2400" dirty="0">
                <a:solidFill>
                  <a:srgbClr val="660066"/>
                </a:solidFill>
                <a:cs typeface="Optima"/>
              </a:rPr>
              <a:t> :</a:t>
            </a:r>
          </a:p>
          <a:p>
            <a:pPr algn="ctr">
              <a:buFontTx/>
              <a:buChar char="-"/>
            </a:pPr>
            <a:r>
              <a:rPr lang="fr-FR" sz="2400" dirty="0">
                <a:solidFill>
                  <a:srgbClr val="2F4861"/>
                </a:solidFill>
                <a:cs typeface="Optima"/>
              </a:rPr>
              <a:t>A </a:t>
            </a:r>
            <a:r>
              <a:rPr lang="fr-FR" sz="2400" dirty="0" err="1">
                <a:solidFill>
                  <a:srgbClr val="2F4861"/>
                </a:solidFill>
                <a:cs typeface="Optima"/>
              </a:rPr>
              <a:t>project</a:t>
            </a:r>
            <a:r>
              <a:rPr lang="fr-FR" sz="2400" dirty="0">
                <a:solidFill>
                  <a:srgbClr val="2F4861"/>
                </a:solidFill>
                <a:cs typeface="Optima"/>
              </a:rPr>
              <a:t> about </a:t>
            </a:r>
            <a:r>
              <a:rPr lang="fr-FR" sz="2400" dirty="0" err="1">
                <a:solidFill>
                  <a:srgbClr val="2F4861"/>
                </a:solidFill>
                <a:cs typeface="Optima"/>
              </a:rPr>
              <a:t>womens</a:t>
            </a:r>
            <a:r>
              <a:rPr lang="fr-FR" sz="2400" dirty="0">
                <a:solidFill>
                  <a:srgbClr val="2F4861"/>
                </a:solidFill>
                <a:cs typeface="Optima"/>
              </a:rPr>
              <a:t>’ </a:t>
            </a:r>
            <a:r>
              <a:rPr lang="fr-FR" sz="2400" dirty="0" err="1">
                <a:solidFill>
                  <a:srgbClr val="2F4861"/>
                </a:solidFill>
                <a:cs typeface="Optima"/>
              </a:rPr>
              <a:t>intimate</a:t>
            </a:r>
            <a:r>
              <a:rPr lang="fr-FR" sz="2400" dirty="0">
                <a:solidFill>
                  <a:srgbClr val="2F4861"/>
                </a:solidFill>
                <a:cs typeface="Optima"/>
              </a:rPr>
              <a:t> and collective stories</a:t>
            </a:r>
          </a:p>
          <a:p>
            <a:pPr algn="ctr">
              <a:buFontTx/>
              <a:buChar char="-"/>
            </a:pPr>
            <a:r>
              <a:rPr lang="fr-FR" sz="2400" dirty="0">
                <a:solidFill>
                  <a:srgbClr val="2F4861"/>
                </a:solidFill>
                <a:cs typeface="Optima"/>
              </a:rPr>
              <a:t>A territorial </a:t>
            </a:r>
            <a:r>
              <a:rPr lang="fr-FR" sz="2400" dirty="0" err="1">
                <a:solidFill>
                  <a:srgbClr val="2F4861"/>
                </a:solidFill>
                <a:cs typeface="Optima"/>
              </a:rPr>
              <a:t>project</a:t>
            </a:r>
            <a:r>
              <a:rPr lang="fr-FR" sz="2400" dirty="0">
                <a:solidFill>
                  <a:srgbClr val="2F4861"/>
                </a:solidFill>
                <a:cs typeface="Optima"/>
              </a:rPr>
              <a:t> </a:t>
            </a:r>
          </a:p>
          <a:p>
            <a:pPr marL="0" indent="0" algn="ctr">
              <a:buNone/>
            </a:pPr>
            <a:endParaRPr lang="fr-FR" sz="2400" dirty="0">
              <a:solidFill>
                <a:srgbClr val="2F4861"/>
              </a:solidFill>
              <a:cs typeface="Optima"/>
            </a:endParaRPr>
          </a:p>
          <a:p>
            <a:pPr marL="0" indent="0" algn="ctr">
              <a:buNone/>
            </a:pPr>
            <a:r>
              <a:rPr lang="fr-FR" sz="2400" dirty="0">
                <a:solidFill>
                  <a:srgbClr val="660066"/>
                </a:solidFill>
                <a:cs typeface="Optima"/>
              </a:rPr>
              <a:t>The </a:t>
            </a:r>
            <a:r>
              <a:rPr lang="fr-FR" sz="2400" dirty="0" err="1">
                <a:solidFill>
                  <a:srgbClr val="660066"/>
                </a:solidFill>
                <a:cs typeface="Optima"/>
              </a:rPr>
              <a:t>creation</a:t>
            </a:r>
            <a:r>
              <a:rPr lang="fr-FR" sz="2400" dirty="0">
                <a:solidFill>
                  <a:srgbClr val="660066"/>
                </a:solidFill>
                <a:cs typeface="Optima"/>
              </a:rPr>
              <a:t> and production </a:t>
            </a:r>
            <a:r>
              <a:rPr lang="fr-FR" sz="2400" dirty="0" err="1">
                <a:solidFill>
                  <a:srgbClr val="660066"/>
                </a:solidFill>
                <a:cs typeface="Optima"/>
              </a:rPr>
              <a:t>process</a:t>
            </a:r>
            <a:endParaRPr lang="fr-FR" sz="2400" dirty="0">
              <a:solidFill>
                <a:srgbClr val="660066"/>
              </a:solidFill>
              <a:cs typeface="Optima"/>
            </a:endParaRPr>
          </a:p>
          <a:p>
            <a:pPr marL="0" indent="0" algn="ctr">
              <a:buNone/>
            </a:pPr>
            <a:r>
              <a:rPr lang="fr-FR" sz="2400" dirty="0">
                <a:solidFill>
                  <a:srgbClr val="2F4861"/>
                </a:solidFill>
                <a:cs typeface="Optima"/>
              </a:rPr>
              <a:t>- </a:t>
            </a:r>
            <a:r>
              <a:rPr lang="fr-FR" sz="2400" dirty="0" err="1">
                <a:solidFill>
                  <a:srgbClr val="2F4861"/>
                </a:solidFill>
                <a:cs typeface="Optima"/>
              </a:rPr>
              <a:t>Collecting</a:t>
            </a:r>
            <a:r>
              <a:rPr lang="fr-FR" sz="2400" dirty="0">
                <a:solidFill>
                  <a:srgbClr val="2F4861"/>
                </a:solidFill>
                <a:cs typeface="Optima"/>
              </a:rPr>
              <a:t> and </a:t>
            </a:r>
            <a:r>
              <a:rPr lang="fr-FR" sz="2400" dirty="0" err="1">
                <a:solidFill>
                  <a:srgbClr val="2F4861"/>
                </a:solidFill>
                <a:cs typeface="Optima"/>
              </a:rPr>
              <a:t>working</a:t>
            </a:r>
            <a:r>
              <a:rPr lang="fr-FR" sz="2400" dirty="0">
                <a:solidFill>
                  <a:srgbClr val="2F4861"/>
                </a:solidFill>
                <a:cs typeface="Optima"/>
              </a:rPr>
              <a:t> on </a:t>
            </a:r>
            <a:r>
              <a:rPr lang="fr-FR" sz="2400" dirty="0" err="1">
                <a:solidFill>
                  <a:srgbClr val="2F4861"/>
                </a:solidFill>
                <a:cs typeface="Optima"/>
              </a:rPr>
              <a:t>women’s</a:t>
            </a:r>
            <a:r>
              <a:rPr lang="fr-FR" sz="2400" dirty="0">
                <a:solidFill>
                  <a:srgbClr val="2F4861"/>
                </a:solidFill>
                <a:cs typeface="Optima"/>
              </a:rPr>
              <a:t> </a:t>
            </a:r>
            <a:r>
              <a:rPr lang="fr-FR" sz="2400" dirty="0" err="1">
                <a:solidFill>
                  <a:srgbClr val="2F4861"/>
                </a:solidFill>
                <a:cs typeface="Optima"/>
              </a:rPr>
              <a:t>words</a:t>
            </a:r>
            <a:endParaRPr lang="fr-FR" sz="2400" dirty="0">
              <a:solidFill>
                <a:srgbClr val="2F4861"/>
              </a:solidFill>
              <a:cs typeface="Optima"/>
            </a:endParaRPr>
          </a:p>
          <a:p>
            <a:pPr algn="ctr">
              <a:buFontTx/>
              <a:buChar char="-"/>
            </a:pPr>
            <a:r>
              <a:rPr lang="fr-FR" sz="2400" dirty="0" err="1">
                <a:solidFill>
                  <a:srgbClr val="2F4861"/>
                </a:solidFill>
                <a:cs typeface="Optima"/>
              </a:rPr>
              <a:t>Creating</a:t>
            </a:r>
            <a:r>
              <a:rPr lang="fr-FR" sz="2400" dirty="0">
                <a:solidFill>
                  <a:srgbClr val="2F4861"/>
                </a:solidFill>
                <a:cs typeface="Optima"/>
              </a:rPr>
              <a:t> an </a:t>
            </a:r>
            <a:r>
              <a:rPr lang="fr-FR" sz="2400" dirty="0" err="1">
                <a:solidFill>
                  <a:srgbClr val="2F4861"/>
                </a:solidFill>
                <a:cs typeface="Optima"/>
              </a:rPr>
              <a:t>autonomous</a:t>
            </a:r>
            <a:r>
              <a:rPr lang="fr-FR" sz="2400" dirty="0">
                <a:solidFill>
                  <a:srgbClr val="2F4861"/>
                </a:solidFill>
                <a:cs typeface="Optima"/>
              </a:rPr>
              <a:t> </a:t>
            </a:r>
            <a:r>
              <a:rPr lang="fr-FR" sz="2400" dirty="0" err="1">
                <a:solidFill>
                  <a:srgbClr val="2F4861"/>
                </a:solidFill>
                <a:cs typeface="Optima"/>
              </a:rPr>
              <a:t>text</a:t>
            </a:r>
            <a:r>
              <a:rPr lang="fr-FR" sz="2400" dirty="0">
                <a:solidFill>
                  <a:srgbClr val="2F4861"/>
                </a:solidFill>
                <a:cs typeface="Optima"/>
              </a:rPr>
              <a:t> out of </a:t>
            </a:r>
            <a:r>
              <a:rPr lang="fr-FR" sz="2400" dirty="0" err="1">
                <a:solidFill>
                  <a:srgbClr val="2F4861"/>
                </a:solidFill>
                <a:cs typeface="Optima"/>
              </a:rPr>
              <a:t>those</a:t>
            </a:r>
            <a:r>
              <a:rPr lang="fr-FR" sz="2400" dirty="0">
                <a:solidFill>
                  <a:srgbClr val="2F4861"/>
                </a:solidFill>
                <a:cs typeface="Optima"/>
              </a:rPr>
              <a:t> </a:t>
            </a:r>
            <a:r>
              <a:rPr lang="fr-FR" sz="2400" dirty="0" err="1">
                <a:solidFill>
                  <a:srgbClr val="2F4861"/>
                </a:solidFill>
                <a:cs typeface="Optima"/>
              </a:rPr>
              <a:t>raw</a:t>
            </a:r>
            <a:r>
              <a:rPr lang="fr-FR" sz="2400" dirty="0">
                <a:solidFill>
                  <a:srgbClr val="2F4861"/>
                </a:solidFill>
                <a:cs typeface="Optima"/>
              </a:rPr>
              <a:t> data</a:t>
            </a:r>
          </a:p>
          <a:p>
            <a:pPr algn="ctr">
              <a:buFontTx/>
              <a:buChar char="-"/>
            </a:pPr>
            <a:endParaRPr lang="fr-FR" sz="2400" dirty="0">
              <a:solidFill>
                <a:srgbClr val="2F4861"/>
              </a:solidFill>
              <a:cs typeface="Optima"/>
            </a:endParaRPr>
          </a:p>
          <a:p>
            <a:pPr algn="ctr">
              <a:buFontTx/>
              <a:buChar char="-"/>
            </a:pPr>
            <a:endParaRPr lang="fr-FR" sz="2400" dirty="0">
              <a:solidFill>
                <a:srgbClr val="2F4861"/>
              </a:solidFill>
              <a:cs typeface="Optima"/>
            </a:endParaRPr>
          </a:p>
          <a:p>
            <a:pPr marL="0" indent="0" algn="ctr">
              <a:buNone/>
            </a:pPr>
            <a:endParaRPr lang="fr-FR" sz="2400" dirty="0">
              <a:solidFill>
                <a:srgbClr val="2F4861"/>
              </a:solidFill>
              <a:cs typeface="Optima"/>
            </a:endParaRPr>
          </a:p>
          <a:p>
            <a:pPr marL="0" indent="0" algn="ctr">
              <a:buNone/>
            </a:pPr>
            <a:endParaRPr lang="fr-FR" sz="2400" dirty="0">
              <a:solidFill>
                <a:srgbClr val="2F4861"/>
              </a:solidFill>
              <a:cs typeface="Optima"/>
            </a:endParaRPr>
          </a:p>
          <a:p>
            <a:pPr marL="0" indent="0" algn="ctr">
              <a:buNone/>
            </a:pPr>
            <a:endParaRPr lang="fr-FR" sz="2400" dirty="0">
              <a:solidFill>
                <a:srgbClr val="2F4861"/>
              </a:solidFill>
              <a:cs typeface="Optima"/>
            </a:endParaRPr>
          </a:p>
        </p:txBody>
      </p:sp>
    </p:spTree>
    <p:extLst>
      <p:ext uri="{BB962C8B-B14F-4D97-AF65-F5344CB8AC3E}">
        <p14:creationId xmlns:p14="http://schemas.microsoft.com/office/powerpoint/2010/main" val="22923849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8167" y="305425"/>
            <a:ext cx="8762999" cy="1311805"/>
          </a:xfrm>
        </p:spPr>
        <p:txBody>
          <a:bodyPr>
            <a:normAutofit fontScale="90000"/>
          </a:bodyPr>
          <a:lstStyle/>
          <a:p>
            <a:r>
              <a:rPr lang="fr-FR" sz="3100" dirty="0" err="1"/>
              <a:t>Artists</a:t>
            </a:r>
            <a:r>
              <a:rPr lang="fr-FR" sz="3100" dirty="0"/>
              <a:t>’ intention(s) and </a:t>
            </a:r>
            <a:r>
              <a:rPr lang="fr-FR" sz="3100" dirty="0" err="1"/>
              <a:t>artwork</a:t>
            </a:r>
            <a:r>
              <a:rPr lang="fr-FR" sz="3100" dirty="0"/>
              <a:t> production </a:t>
            </a:r>
            <a:r>
              <a:rPr lang="fr-FR" sz="3100" dirty="0" err="1"/>
              <a:t>process</a:t>
            </a:r>
            <a:br>
              <a:rPr lang="fr-FR" sz="3100" dirty="0"/>
            </a:br>
            <a:endParaRPr lang="fr-FR" sz="2700" i="1" dirty="0">
              <a:solidFill>
                <a:srgbClr val="660066"/>
              </a:solidFill>
            </a:endParaRPr>
          </a:p>
        </p:txBody>
      </p:sp>
      <p:sp>
        <p:nvSpPr>
          <p:cNvPr id="3" name="Espace réservé du contenu 2"/>
          <p:cNvSpPr>
            <a:spLocks noGrp="1"/>
          </p:cNvSpPr>
          <p:nvPr>
            <p:ph idx="1"/>
          </p:nvPr>
        </p:nvSpPr>
        <p:spPr>
          <a:xfrm>
            <a:off x="381001" y="1124744"/>
            <a:ext cx="8762999" cy="5186446"/>
          </a:xfrm>
        </p:spPr>
        <p:txBody>
          <a:bodyPr/>
          <a:lstStyle/>
          <a:p>
            <a:pPr marL="0" indent="0" algn="ctr">
              <a:buNone/>
            </a:pPr>
            <a:endParaRPr lang="fr-FR" sz="2800" dirty="0">
              <a:cs typeface="Optima"/>
            </a:endParaRPr>
          </a:p>
          <a:p>
            <a:pPr marL="0" indent="0" algn="ctr">
              <a:buNone/>
            </a:pPr>
            <a:r>
              <a:rPr lang="fr-FR" sz="2800" b="1" dirty="0">
                <a:solidFill>
                  <a:srgbClr val="2F4861"/>
                </a:solidFill>
                <a:cs typeface="Optima"/>
              </a:rPr>
              <a:t>The struggle </a:t>
            </a:r>
            <a:r>
              <a:rPr lang="fr-FR" sz="2800" b="1" dirty="0" err="1">
                <a:solidFill>
                  <a:srgbClr val="2F4861"/>
                </a:solidFill>
                <a:cs typeface="Optima"/>
              </a:rPr>
              <a:t>makes</a:t>
            </a:r>
            <a:r>
              <a:rPr lang="fr-FR" sz="2800" b="1" dirty="0">
                <a:solidFill>
                  <a:srgbClr val="2F4861"/>
                </a:solidFill>
                <a:cs typeface="Optima"/>
              </a:rPr>
              <a:t> </a:t>
            </a:r>
            <a:r>
              <a:rPr lang="fr-FR" sz="2800" b="1" dirty="0" err="1">
                <a:solidFill>
                  <a:srgbClr val="2F4861"/>
                </a:solidFill>
                <a:cs typeface="Optima"/>
              </a:rPr>
              <a:t>women’s</a:t>
            </a:r>
            <a:r>
              <a:rPr lang="fr-FR" sz="2800" b="1" dirty="0">
                <a:solidFill>
                  <a:srgbClr val="2F4861"/>
                </a:solidFill>
                <a:cs typeface="Optima"/>
              </a:rPr>
              <a:t> </a:t>
            </a:r>
            <a:r>
              <a:rPr lang="fr-FR" sz="2800" b="1" dirty="0" err="1">
                <a:solidFill>
                  <a:srgbClr val="2F4861"/>
                </a:solidFill>
                <a:cs typeface="Optima"/>
              </a:rPr>
              <a:t>intimate</a:t>
            </a:r>
            <a:r>
              <a:rPr lang="fr-FR" sz="2800" b="1" dirty="0">
                <a:solidFill>
                  <a:srgbClr val="2F4861"/>
                </a:solidFill>
                <a:cs typeface="Optima"/>
              </a:rPr>
              <a:t> </a:t>
            </a:r>
          </a:p>
          <a:p>
            <a:pPr marL="0" indent="0" algn="ctr">
              <a:buNone/>
            </a:pPr>
            <a:r>
              <a:rPr lang="fr-FR" sz="2800" b="1" dirty="0">
                <a:solidFill>
                  <a:srgbClr val="2F4861"/>
                </a:solidFill>
                <a:cs typeface="Optima"/>
              </a:rPr>
              <a:t>and social </a:t>
            </a:r>
            <a:r>
              <a:rPr lang="fr-FR" sz="2800" b="1" dirty="0" err="1">
                <a:solidFill>
                  <a:srgbClr val="2F4861"/>
                </a:solidFill>
                <a:cs typeface="Optima"/>
              </a:rPr>
              <a:t>lives</a:t>
            </a:r>
            <a:r>
              <a:rPr lang="fr-FR" sz="2800" b="1" dirty="0">
                <a:solidFill>
                  <a:srgbClr val="2F4861"/>
                </a:solidFill>
                <a:cs typeface="Optima"/>
              </a:rPr>
              <a:t> </a:t>
            </a:r>
            <a:r>
              <a:rPr lang="fr-FR" sz="2800" b="1" dirty="0" err="1">
                <a:solidFill>
                  <a:srgbClr val="2F4861"/>
                </a:solidFill>
                <a:cs typeface="Optima"/>
              </a:rPr>
              <a:t>intertwined</a:t>
            </a:r>
            <a:endParaRPr lang="fr-FR" sz="2800" b="1" dirty="0">
              <a:solidFill>
                <a:srgbClr val="2F4861"/>
              </a:solidFill>
              <a:cs typeface="Optima"/>
            </a:endParaRPr>
          </a:p>
          <a:p>
            <a:pPr marL="0" indent="0" algn="ctr">
              <a:buNone/>
            </a:pPr>
            <a:endParaRPr lang="fr-FR" sz="2400" dirty="0">
              <a:cs typeface="Optima"/>
            </a:endParaRPr>
          </a:p>
          <a:p>
            <a:pPr marL="0" indent="0" algn="ctr">
              <a:buNone/>
            </a:pPr>
            <a:r>
              <a:rPr lang="fr-FR" sz="2400" i="1" dirty="0">
                <a:cs typeface="Optima"/>
              </a:rPr>
              <a:t>« </a:t>
            </a:r>
            <a:r>
              <a:rPr lang="fr-FR" sz="2400" i="1" dirty="0" err="1">
                <a:cs typeface="Optima"/>
              </a:rPr>
              <a:t>We</a:t>
            </a:r>
            <a:r>
              <a:rPr lang="fr-FR" sz="2400" i="1" dirty="0">
                <a:cs typeface="Optima"/>
              </a:rPr>
              <a:t> </a:t>
            </a:r>
            <a:r>
              <a:rPr lang="fr-FR" sz="2400" i="1" dirty="0" err="1">
                <a:cs typeface="Optima"/>
              </a:rPr>
              <a:t>wanted</a:t>
            </a:r>
            <a:r>
              <a:rPr lang="fr-FR" sz="2400" i="1" dirty="0">
                <a:cs typeface="Optima"/>
              </a:rPr>
              <a:t> to show how </a:t>
            </a:r>
            <a:r>
              <a:rPr lang="fr-FR" sz="2400" i="1" dirty="0" err="1">
                <a:cs typeface="Optima"/>
              </a:rPr>
              <a:t>intimacies</a:t>
            </a:r>
            <a:r>
              <a:rPr lang="fr-FR" sz="2400" i="1" dirty="0">
                <a:cs typeface="Optima"/>
              </a:rPr>
              <a:t> are </a:t>
            </a:r>
            <a:r>
              <a:rPr lang="fr-FR" sz="2400" i="1" dirty="0" err="1">
                <a:cs typeface="Optima"/>
              </a:rPr>
              <a:t>revealed</a:t>
            </a:r>
            <a:r>
              <a:rPr lang="fr-FR" sz="2400" i="1" dirty="0">
                <a:cs typeface="Optima"/>
              </a:rPr>
              <a:t> and </a:t>
            </a:r>
            <a:r>
              <a:rPr lang="fr-FR" sz="2400" i="1" dirty="0" err="1">
                <a:cs typeface="Optima"/>
              </a:rPr>
              <a:t>can</a:t>
            </a:r>
            <a:r>
              <a:rPr lang="fr-FR" sz="2400" i="1" dirty="0">
                <a:cs typeface="Optima"/>
              </a:rPr>
              <a:t> </a:t>
            </a:r>
            <a:r>
              <a:rPr lang="fr-FR" sz="2400" i="1" dirty="0" err="1">
                <a:cs typeface="Optima"/>
              </a:rPr>
              <a:t>be</a:t>
            </a:r>
            <a:r>
              <a:rPr lang="fr-FR" sz="2400" i="1" dirty="0">
                <a:cs typeface="Optima"/>
              </a:rPr>
              <a:t> </a:t>
            </a:r>
            <a:r>
              <a:rPr lang="fr-FR" sz="2400" i="1" dirty="0" err="1">
                <a:cs typeface="Optima"/>
              </a:rPr>
              <a:t>told</a:t>
            </a:r>
            <a:r>
              <a:rPr lang="fr-FR" sz="2400" i="1" dirty="0">
                <a:cs typeface="Optima"/>
              </a:rPr>
              <a:t> in </a:t>
            </a:r>
            <a:r>
              <a:rPr lang="fr-FR" sz="2400" i="1" dirty="0" err="1">
                <a:cs typeface="Optima"/>
              </a:rPr>
              <a:t>those</a:t>
            </a:r>
            <a:r>
              <a:rPr lang="fr-FR" sz="2400" i="1" dirty="0">
                <a:cs typeface="Optima"/>
              </a:rPr>
              <a:t> moments of struggle. It </a:t>
            </a:r>
            <a:r>
              <a:rPr lang="fr-FR" sz="2400" i="1" dirty="0" err="1">
                <a:cs typeface="Optima"/>
              </a:rPr>
              <a:t>was</a:t>
            </a:r>
            <a:r>
              <a:rPr lang="fr-FR" sz="2400" i="1" dirty="0">
                <a:cs typeface="Optima"/>
              </a:rPr>
              <a:t> </a:t>
            </a:r>
            <a:r>
              <a:rPr lang="fr-FR" sz="2400" i="1" dirty="0" err="1">
                <a:cs typeface="Optima"/>
              </a:rPr>
              <a:t>our</a:t>
            </a:r>
            <a:r>
              <a:rPr lang="fr-FR" sz="2400" i="1" dirty="0">
                <a:cs typeface="Optima"/>
              </a:rPr>
              <a:t> </a:t>
            </a:r>
            <a:r>
              <a:rPr lang="fr-FR" sz="2400" i="1" dirty="0" err="1">
                <a:cs typeface="Optima"/>
              </a:rPr>
              <a:t>starting</a:t>
            </a:r>
            <a:r>
              <a:rPr lang="fr-FR" sz="2400" i="1" dirty="0">
                <a:cs typeface="Optima"/>
              </a:rPr>
              <a:t> point. </a:t>
            </a:r>
          </a:p>
          <a:p>
            <a:pPr marL="0" indent="0" algn="ctr">
              <a:buNone/>
            </a:pPr>
            <a:r>
              <a:rPr lang="fr-FR" sz="2400" i="1" dirty="0" err="1">
                <a:cs typeface="Optima"/>
              </a:rPr>
              <a:t>We</a:t>
            </a:r>
            <a:r>
              <a:rPr lang="fr-FR" sz="2400" i="1" dirty="0">
                <a:cs typeface="Optima"/>
              </a:rPr>
              <a:t> </a:t>
            </a:r>
            <a:r>
              <a:rPr lang="fr-FR" sz="2400" i="1" dirty="0" err="1">
                <a:cs typeface="Optima"/>
              </a:rPr>
              <a:t>didn’t</a:t>
            </a:r>
            <a:r>
              <a:rPr lang="fr-FR" sz="2400" i="1" dirty="0">
                <a:cs typeface="Optima"/>
              </a:rPr>
              <a:t> </a:t>
            </a:r>
            <a:r>
              <a:rPr lang="fr-FR" sz="2400" i="1" dirty="0" err="1">
                <a:cs typeface="Optima"/>
              </a:rPr>
              <a:t>want</a:t>
            </a:r>
            <a:r>
              <a:rPr lang="fr-FR" sz="2400" i="1" dirty="0">
                <a:cs typeface="Optima"/>
              </a:rPr>
              <a:t> to </a:t>
            </a:r>
            <a:r>
              <a:rPr lang="fr-FR" sz="2400" i="1" dirty="0" err="1">
                <a:cs typeface="Optima"/>
              </a:rPr>
              <a:t>make</a:t>
            </a:r>
            <a:r>
              <a:rPr lang="fr-FR" sz="2400" i="1" dirty="0">
                <a:cs typeface="Optima"/>
              </a:rPr>
              <a:t> </a:t>
            </a:r>
            <a:r>
              <a:rPr lang="fr-FR" sz="2400" i="1" dirty="0" err="1">
                <a:cs typeface="Optima"/>
              </a:rPr>
              <a:t>documentary</a:t>
            </a:r>
            <a:r>
              <a:rPr lang="fr-FR" sz="2400" i="1" dirty="0">
                <a:cs typeface="Optima"/>
              </a:rPr>
              <a:t> </a:t>
            </a:r>
            <a:r>
              <a:rPr lang="fr-FR" sz="2400" i="1" dirty="0" err="1">
                <a:cs typeface="Optima"/>
              </a:rPr>
              <a:t>theater</a:t>
            </a:r>
            <a:r>
              <a:rPr lang="fr-FR" sz="2400" i="1" dirty="0">
                <a:cs typeface="Optima"/>
              </a:rPr>
              <a:t> » </a:t>
            </a:r>
          </a:p>
          <a:p>
            <a:pPr marL="0" indent="0" algn="ctr">
              <a:buNone/>
            </a:pPr>
            <a:r>
              <a:rPr lang="fr-FR" sz="2400" i="1" dirty="0">
                <a:cs typeface="Optima"/>
              </a:rPr>
              <a:t>(C. Van </a:t>
            </a:r>
            <a:r>
              <a:rPr lang="fr-FR" sz="2400" i="1" dirty="0" err="1">
                <a:cs typeface="Optima"/>
              </a:rPr>
              <a:t>Beneden</a:t>
            </a:r>
            <a:r>
              <a:rPr lang="fr-FR" sz="2400" i="1" dirty="0">
                <a:cs typeface="Optima"/>
              </a:rPr>
              <a:t>)</a:t>
            </a:r>
          </a:p>
          <a:p>
            <a:pPr marL="0" indent="0" algn="ctr">
              <a:buNone/>
            </a:pPr>
            <a:endParaRPr lang="fr-FR" sz="2400" i="1" dirty="0">
              <a:cs typeface="Optima"/>
            </a:endParaRPr>
          </a:p>
          <a:p>
            <a:pPr marL="0" indent="0" algn="ctr">
              <a:buNone/>
            </a:pPr>
            <a:r>
              <a:rPr lang="fr-FR" sz="2400" i="1" dirty="0">
                <a:cs typeface="Optima"/>
              </a:rPr>
              <a:t>« Theater </a:t>
            </a:r>
            <a:r>
              <a:rPr lang="fr-FR" sz="2400" i="1" dirty="0" err="1">
                <a:cs typeface="Optima"/>
              </a:rPr>
              <a:t>doesn’t</a:t>
            </a:r>
            <a:r>
              <a:rPr lang="fr-FR" sz="2400" i="1" dirty="0">
                <a:cs typeface="Optima"/>
              </a:rPr>
              <a:t> </a:t>
            </a:r>
            <a:r>
              <a:rPr lang="fr-FR" sz="2400" i="1" dirty="0" err="1">
                <a:cs typeface="Optima"/>
              </a:rPr>
              <a:t>work</a:t>
            </a:r>
            <a:r>
              <a:rPr lang="fr-FR" sz="2400" i="1" dirty="0">
                <a:cs typeface="Optima"/>
              </a:rPr>
              <a:t> if </a:t>
            </a:r>
            <a:r>
              <a:rPr lang="fr-FR" sz="2400" i="1" dirty="0" err="1">
                <a:cs typeface="Optima"/>
              </a:rPr>
              <a:t>there</a:t>
            </a:r>
            <a:r>
              <a:rPr lang="fr-FR" sz="2400" i="1" dirty="0">
                <a:cs typeface="Optima"/>
              </a:rPr>
              <a:t> </a:t>
            </a:r>
            <a:r>
              <a:rPr lang="fr-FR" sz="2400" i="1" dirty="0" err="1">
                <a:cs typeface="Optima"/>
              </a:rPr>
              <a:t>is</a:t>
            </a:r>
            <a:r>
              <a:rPr lang="fr-FR" sz="2400" i="1" dirty="0">
                <a:cs typeface="Optima"/>
              </a:rPr>
              <a:t> no identification. To do </a:t>
            </a:r>
            <a:r>
              <a:rPr lang="fr-FR" sz="2400" i="1" dirty="0" err="1">
                <a:cs typeface="Optima"/>
              </a:rPr>
              <a:t>so</a:t>
            </a:r>
            <a:r>
              <a:rPr lang="fr-FR" sz="2400" i="1" dirty="0">
                <a:cs typeface="Optima"/>
              </a:rPr>
              <a:t>, </a:t>
            </a:r>
            <a:r>
              <a:rPr lang="fr-FR" sz="2400" i="1" dirty="0" err="1">
                <a:cs typeface="Optima"/>
              </a:rPr>
              <a:t>you</a:t>
            </a:r>
            <a:r>
              <a:rPr lang="fr-FR" sz="2400" i="1" dirty="0">
                <a:cs typeface="Optima"/>
              </a:rPr>
              <a:t> must have the right </a:t>
            </a:r>
            <a:r>
              <a:rPr lang="fr-FR" sz="2400" i="1" dirty="0" err="1">
                <a:cs typeface="Optima"/>
              </a:rPr>
              <a:t>detail</a:t>
            </a:r>
            <a:r>
              <a:rPr lang="fr-FR" sz="2400" i="1" dirty="0">
                <a:cs typeface="Optima"/>
              </a:rPr>
              <a:t>. You must </a:t>
            </a:r>
            <a:r>
              <a:rPr lang="fr-FR" sz="2400" i="1" dirty="0" err="1">
                <a:cs typeface="Optima"/>
              </a:rPr>
              <a:t>work</a:t>
            </a:r>
            <a:r>
              <a:rPr lang="fr-FR" sz="2400" i="1" dirty="0">
                <a:cs typeface="Optima"/>
              </a:rPr>
              <a:t> on the </a:t>
            </a:r>
            <a:r>
              <a:rPr lang="fr-FR" sz="2400" i="1" dirty="0" err="1">
                <a:cs typeface="Optima"/>
              </a:rPr>
              <a:t>intimacy</a:t>
            </a:r>
            <a:r>
              <a:rPr lang="fr-FR" sz="2400" i="1" dirty="0">
                <a:cs typeface="Optima"/>
              </a:rPr>
              <a:t>,</a:t>
            </a:r>
          </a:p>
          <a:p>
            <a:pPr marL="0" indent="0" algn="ctr">
              <a:buNone/>
            </a:pPr>
            <a:r>
              <a:rPr lang="fr-FR" sz="2400" i="1" dirty="0">
                <a:cs typeface="Optima"/>
              </a:rPr>
              <a:t> </a:t>
            </a:r>
            <a:r>
              <a:rPr lang="fr-FR" sz="2400" i="1" dirty="0" err="1">
                <a:cs typeface="Optima"/>
              </a:rPr>
              <a:t>almost</a:t>
            </a:r>
            <a:r>
              <a:rPr lang="fr-FR" sz="2400" i="1" dirty="0">
                <a:cs typeface="Optima"/>
              </a:rPr>
              <a:t> on the </a:t>
            </a:r>
            <a:r>
              <a:rPr lang="fr-FR" sz="2400" i="1" dirty="0" err="1">
                <a:cs typeface="Optima"/>
              </a:rPr>
              <a:t>unconscious</a:t>
            </a:r>
            <a:r>
              <a:rPr lang="fr-FR" sz="2400" i="1" dirty="0">
                <a:cs typeface="Optima"/>
              </a:rPr>
              <a:t>… » (C. Thibaut)</a:t>
            </a:r>
          </a:p>
          <a:p>
            <a:pPr marL="0" indent="0" algn="ctr">
              <a:buNone/>
            </a:pPr>
            <a:endParaRPr lang="fr-FR" sz="2400" dirty="0">
              <a:cs typeface="Optima"/>
            </a:endParaRPr>
          </a:p>
          <a:p>
            <a:pPr marL="0" indent="0" algn="ctr">
              <a:buNone/>
            </a:pPr>
            <a:endParaRPr lang="fr-FR" sz="2400" dirty="0">
              <a:cs typeface="Optima"/>
            </a:endParaRPr>
          </a:p>
          <a:p>
            <a:pPr marL="0" indent="0" algn="ctr">
              <a:buNone/>
            </a:pPr>
            <a:endParaRPr lang="fr-FR" sz="2400" dirty="0">
              <a:cs typeface="Optima"/>
            </a:endParaRPr>
          </a:p>
        </p:txBody>
      </p:sp>
    </p:spTree>
    <p:extLst>
      <p:ext uri="{BB962C8B-B14F-4D97-AF65-F5344CB8AC3E}">
        <p14:creationId xmlns:p14="http://schemas.microsoft.com/office/powerpoint/2010/main" val="19026265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836712"/>
            <a:ext cx="8762999" cy="1311805"/>
          </a:xfrm>
        </p:spPr>
        <p:txBody>
          <a:bodyPr>
            <a:normAutofit fontScale="90000"/>
          </a:bodyPr>
          <a:lstStyle/>
          <a:p>
            <a:pPr>
              <a:lnSpc>
                <a:spcPct val="100000"/>
              </a:lnSpc>
            </a:pPr>
            <a:r>
              <a:rPr lang="fr-FR" sz="3600" dirty="0"/>
              <a:t>Content and </a:t>
            </a:r>
            <a:r>
              <a:rPr lang="fr-FR" sz="3600" dirty="0" err="1"/>
              <a:t>aesthetic</a:t>
            </a:r>
            <a:r>
              <a:rPr lang="fr-FR" sz="3600" dirty="0"/>
              <a:t> </a:t>
            </a:r>
            <a:r>
              <a:rPr lang="fr-FR" sz="3600" dirty="0" err="1"/>
              <a:t>choices</a:t>
            </a:r>
            <a:br>
              <a:rPr lang="fr-FR" sz="3600" dirty="0"/>
            </a:br>
            <a:br>
              <a:rPr lang="fr-FR" sz="3600" dirty="0"/>
            </a:br>
            <a:r>
              <a:rPr lang="fr-FR" sz="2700" i="1" dirty="0" err="1">
                <a:solidFill>
                  <a:srgbClr val="660066"/>
                </a:solidFill>
              </a:rPr>
              <a:t>Using</a:t>
            </a:r>
            <a:r>
              <a:rPr lang="fr-FR" sz="2700" i="1" dirty="0">
                <a:solidFill>
                  <a:srgbClr val="660066"/>
                </a:solidFill>
              </a:rPr>
              <a:t> (and </a:t>
            </a:r>
            <a:r>
              <a:rPr lang="fr-FR" sz="2700" i="1" dirty="0" err="1">
                <a:solidFill>
                  <a:srgbClr val="660066"/>
                </a:solidFill>
              </a:rPr>
              <a:t>going</a:t>
            </a:r>
            <a:r>
              <a:rPr lang="fr-FR" sz="2700" i="1" dirty="0">
                <a:solidFill>
                  <a:srgbClr val="660066"/>
                </a:solidFill>
              </a:rPr>
              <a:t> </a:t>
            </a:r>
            <a:r>
              <a:rPr lang="fr-FR" sz="2700" i="1" dirty="0" err="1">
                <a:solidFill>
                  <a:srgbClr val="660066"/>
                </a:solidFill>
              </a:rPr>
              <a:t>beyond</a:t>
            </a:r>
            <a:r>
              <a:rPr lang="fr-FR" sz="2700" i="1" dirty="0">
                <a:solidFill>
                  <a:srgbClr val="660066"/>
                </a:solidFill>
              </a:rPr>
              <a:t>) </a:t>
            </a:r>
            <a:r>
              <a:rPr lang="fr-FR" sz="2700" i="1" dirty="0" err="1">
                <a:solidFill>
                  <a:srgbClr val="660066"/>
                </a:solidFill>
              </a:rPr>
              <a:t>stereotypes</a:t>
            </a:r>
            <a:r>
              <a:rPr lang="fr-FR" sz="2700" i="1" dirty="0">
                <a:solidFill>
                  <a:srgbClr val="660066"/>
                </a:solidFill>
              </a:rPr>
              <a:t> </a:t>
            </a:r>
            <a:br>
              <a:rPr lang="fr-FR" sz="2700" i="1" dirty="0">
                <a:solidFill>
                  <a:srgbClr val="660066"/>
                </a:solidFill>
              </a:rPr>
            </a:br>
            <a:r>
              <a:rPr lang="fr-FR" sz="2700" i="1" dirty="0">
                <a:solidFill>
                  <a:srgbClr val="660066"/>
                </a:solidFill>
              </a:rPr>
              <a:t>to </a:t>
            </a:r>
            <a:r>
              <a:rPr lang="fr-FR" sz="2700" i="1" dirty="0" err="1">
                <a:solidFill>
                  <a:srgbClr val="660066"/>
                </a:solidFill>
              </a:rPr>
              <a:t>represent</a:t>
            </a:r>
            <a:r>
              <a:rPr lang="fr-FR" sz="2700" i="1" dirty="0">
                <a:solidFill>
                  <a:srgbClr val="660066"/>
                </a:solidFill>
              </a:rPr>
              <a:t> relation to </a:t>
            </a:r>
            <a:r>
              <a:rPr lang="fr-FR" sz="2700" i="1" dirty="0" err="1">
                <a:solidFill>
                  <a:srgbClr val="660066"/>
                </a:solidFill>
              </a:rPr>
              <a:t>work</a:t>
            </a:r>
            <a:br>
              <a:rPr lang="fr-FR" sz="2700" i="1" dirty="0">
                <a:solidFill>
                  <a:srgbClr val="660066"/>
                </a:solidFill>
              </a:rPr>
            </a:br>
            <a:endParaRPr lang="fr-FR" sz="2700" dirty="0">
              <a:solidFill>
                <a:srgbClr val="660066"/>
              </a:solidFill>
            </a:endParaRPr>
          </a:p>
        </p:txBody>
      </p:sp>
      <p:sp>
        <p:nvSpPr>
          <p:cNvPr id="3" name="Espace réservé du contenu 2"/>
          <p:cNvSpPr>
            <a:spLocks noGrp="1"/>
          </p:cNvSpPr>
          <p:nvPr>
            <p:ph idx="1"/>
          </p:nvPr>
        </p:nvSpPr>
        <p:spPr>
          <a:xfrm>
            <a:off x="0" y="1986708"/>
            <a:ext cx="9120172" cy="4832796"/>
          </a:xfrm>
        </p:spPr>
        <p:txBody>
          <a:bodyPr/>
          <a:lstStyle/>
          <a:p>
            <a:pPr marL="0" indent="0" algn="ctr">
              <a:buNone/>
            </a:pPr>
            <a:endParaRPr lang="fr-FR" sz="3200" dirty="0">
              <a:cs typeface="Optima"/>
            </a:endParaRPr>
          </a:p>
          <a:p>
            <a:pPr marL="0" indent="0" algn="ctr">
              <a:buNone/>
            </a:pPr>
            <a:r>
              <a:rPr lang="fr-FR" sz="2800" b="1" dirty="0" err="1">
                <a:solidFill>
                  <a:srgbClr val="2F4861"/>
                </a:solidFill>
                <a:cs typeface="Optima"/>
              </a:rPr>
              <a:t>Work</a:t>
            </a:r>
            <a:r>
              <a:rPr lang="fr-FR" sz="2800" b="1" dirty="0">
                <a:solidFill>
                  <a:srgbClr val="2F4861"/>
                </a:solidFill>
                <a:cs typeface="Optima"/>
              </a:rPr>
              <a:t> as an </a:t>
            </a:r>
            <a:r>
              <a:rPr lang="fr-FR" sz="2800" b="1" dirty="0" err="1">
                <a:solidFill>
                  <a:srgbClr val="2F4861"/>
                </a:solidFill>
                <a:cs typeface="Optima"/>
              </a:rPr>
              <a:t>activity</a:t>
            </a:r>
            <a:r>
              <a:rPr lang="fr-FR" sz="2800" b="1" dirty="0">
                <a:solidFill>
                  <a:srgbClr val="2F4861"/>
                </a:solidFill>
                <a:cs typeface="Optima"/>
              </a:rPr>
              <a:t> </a:t>
            </a:r>
            <a:r>
              <a:rPr lang="fr-FR" sz="2800" b="1" dirty="0" err="1">
                <a:solidFill>
                  <a:srgbClr val="2F4861"/>
                </a:solidFill>
                <a:cs typeface="Optima"/>
              </a:rPr>
              <a:t>remains</a:t>
            </a:r>
            <a:r>
              <a:rPr lang="fr-FR" sz="2800" b="1" dirty="0">
                <a:solidFill>
                  <a:srgbClr val="2F4861"/>
                </a:solidFill>
                <a:cs typeface="Optima"/>
              </a:rPr>
              <a:t> </a:t>
            </a:r>
            <a:r>
              <a:rPr lang="fr-FR" sz="2800" b="1" dirty="0" err="1">
                <a:solidFill>
                  <a:srgbClr val="2F4861"/>
                </a:solidFill>
                <a:cs typeface="Optima"/>
              </a:rPr>
              <a:t>quite</a:t>
            </a:r>
            <a:r>
              <a:rPr lang="fr-FR" sz="2800" b="1" dirty="0">
                <a:solidFill>
                  <a:srgbClr val="2F4861"/>
                </a:solidFill>
                <a:cs typeface="Optima"/>
              </a:rPr>
              <a:t> </a:t>
            </a:r>
            <a:r>
              <a:rPr lang="fr-FR" sz="2800" b="1" dirty="0" err="1">
                <a:solidFill>
                  <a:srgbClr val="2F4861"/>
                </a:solidFill>
                <a:cs typeface="Optima"/>
              </a:rPr>
              <a:t>hidden</a:t>
            </a:r>
            <a:r>
              <a:rPr lang="fr-FR" sz="2800" b="1" dirty="0">
                <a:solidFill>
                  <a:srgbClr val="2F4861"/>
                </a:solidFill>
                <a:cs typeface="Optima"/>
              </a:rPr>
              <a:t>, in </a:t>
            </a:r>
            <a:r>
              <a:rPr lang="fr-FR" sz="2800" b="1" dirty="0" err="1">
                <a:solidFill>
                  <a:srgbClr val="2F4861"/>
                </a:solidFill>
                <a:cs typeface="Optima"/>
              </a:rPr>
              <a:t>favour</a:t>
            </a:r>
            <a:r>
              <a:rPr lang="fr-FR" sz="2800" b="1" dirty="0">
                <a:solidFill>
                  <a:srgbClr val="2F4861"/>
                </a:solidFill>
                <a:cs typeface="Optima"/>
              </a:rPr>
              <a:t> of</a:t>
            </a:r>
          </a:p>
          <a:p>
            <a:pPr marL="0" indent="0" algn="ctr">
              <a:buNone/>
            </a:pPr>
            <a:r>
              <a:rPr lang="fr-FR" sz="2800" b="1" dirty="0" err="1">
                <a:solidFill>
                  <a:srgbClr val="2F4861"/>
                </a:solidFill>
                <a:cs typeface="Optima"/>
              </a:rPr>
              <a:t>work</a:t>
            </a:r>
            <a:r>
              <a:rPr lang="fr-FR" sz="2800" b="1" dirty="0">
                <a:solidFill>
                  <a:srgbClr val="2F4861"/>
                </a:solidFill>
                <a:cs typeface="Optima"/>
              </a:rPr>
              <a:t> as a global </a:t>
            </a:r>
            <a:r>
              <a:rPr lang="fr-FR" sz="2800" b="1" dirty="0" err="1">
                <a:solidFill>
                  <a:srgbClr val="2F4861"/>
                </a:solidFill>
                <a:cs typeface="Optima"/>
              </a:rPr>
              <a:t>experience</a:t>
            </a:r>
            <a:r>
              <a:rPr lang="fr-FR" sz="2800" b="1" dirty="0">
                <a:solidFill>
                  <a:srgbClr val="2F4861"/>
                </a:solidFill>
                <a:cs typeface="Optima"/>
              </a:rPr>
              <a:t>.</a:t>
            </a:r>
          </a:p>
          <a:p>
            <a:pPr marL="0" indent="0" algn="ctr">
              <a:buNone/>
            </a:pPr>
            <a:r>
              <a:rPr lang="fr-FR" sz="2800" u="sng" dirty="0">
                <a:solidFill>
                  <a:srgbClr val="2F4861"/>
                </a:solidFill>
                <a:cs typeface="Optima"/>
              </a:rPr>
              <a:t> </a:t>
            </a:r>
          </a:p>
          <a:p>
            <a:pPr marL="0" indent="0" algn="ctr">
              <a:buNone/>
            </a:pPr>
            <a:r>
              <a:rPr lang="fr-FR" sz="3200" i="1" dirty="0">
                <a:solidFill>
                  <a:srgbClr val="660066"/>
                </a:solidFill>
                <a:cs typeface="Optima"/>
              </a:rPr>
              <a:t>—&gt;</a:t>
            </a:r>
            <a:r>
              <a:rPr lang="fr-FR" sz="2800" i="1" dirty="0">
                <a:solidFill>
                  <a:srgbClr val="660066"/>
                </a:solidFill>
                <a:cs typeface="Optima"/>
              </a:rPr>
              <a:t> </a:t>
            </a:r>
            <a:r>
              <a:rPr lang="fr-FR" sz="2800" i="1" dirty="0" err="1">
                <a:solidFill>
                  <a:srgbClr val="660066"/>
                </a:solidFill>
                <a:cs typeface="Optima"/>
              </a:rPr>
              <a:t>work</a:t>
            </a:r>
            <a:r>
              <a:rPr lang="fr-FR" sz="2800" i="1" dirty="0">
                <a:solidFill>
                  <a:srgbClr val="660066"/>
                </a:solidFill>
                <a:cs typeface="Optima"/>
              </a:rPr>
              <a:t> </a:t>
            </a:r>
            <a:r>
              <a:rPr lang="fr-FR" sz="2800" i="1" dirty="0" err="1">
                <a:solidFill>
                  <a:srgbClr val="660066"/>
                </a:solidFill>
                <a:cs typeface="Optima"/>
              </a:rPr>
              <a:t>is</a:t>
            </a:r>
            <a:r>
              <a:rPr lang="fr-FR" sz="2800" i="1" dirty="0">
                <a:solidFill>
                  <a:srgbClr val="660066"/>
                </a:solidFill>
                <a:cs typeface="Optima"/>
              </a:rPr>
              <a:t> an invasive flow</a:t>
            </a:r>
          </a:p>
          <a:p>
            <a:pPr marL="0" indent="0" algn="ctr">
              <a:lnSpc>
                <a:spcPct val="70000"/>
              </a:lnSpc>
              <a:buNone/>
            </a:pPr>
            <a:endParaRPr lang="fr-FR" sz="2400" dirty="0">
              <a:solidFill>
                <a:srgbClr val="660066"/>
              </a:solidFill>
              <a:cs typeface="Optima"/>
            </a:endParaRPr>
          </a:p>
          <a:p>
            <a:pPr marL="0" indent="0" algn="ctr">
              <a:lnSpc>
                <a:spcPct val="70000"/>
              </a:lnSpc>
              <a:buNone/>
            </a:pPr>
            <a:endParaRPr lang="fr-FR" sz="2400" dirty="0">
              <a:solidFill>
                <a:srgbClr val="660066"/>
              </a:solidFill>
              <a:cs typeface="Optima"/>
            </a:endParaRPr>
          </a:p>
          <a:p>
            <a:pPr marL="0" indent="0" algn="ctr">
              <a:lnSpc>
                <a:spcPct val="70000"/>
              </a:lnSpc>
              <a:buNone/>
            </a:pPr>
            <a:endParaRPr lang="fr-FR" sz="2400" dirty="0">
              <a:solidFill>
                <a:srgbClr val="660066"/>
              </a:solidFill>
              <a:cs typeface="Optima"/>
            </a:endParaRPr>
          </a:p>
          <a:p>
            <a:pPr marL="0" indent="0" algn="ctr">
              <a:lnSpc>
                <a:spcPct val="70000"/>
              </a:lnSpc>
              <a:buNone/>
            </a:pPr>
            <a:r>
              <a:rPr lang="fr-FR" sz="2800" dirty="0">
                <a:solidFill>
                  <a:srgbClr val="000000"/>
                </a:solidFill>
                <a:cs typeface="Optima"/>
              </a:rPr>
              <a:t>3 </a:t>
            </a:r>
            <a:r>
              <a:rPr lang="fr-FR" sz="2800" dirty="0" err="1">
                <a:solidFill>
                  <a:srgbClr val="000000"/>
                </a:solidFill>
                <a:cs typeface="Optima"/>
              </a:rPr>
              <a:t>intricate</a:t>
            </a:r>
            <a:r>
              <a:rPr lang="fr-FR" sz="2800" dirty="0">
                <a:solidFill>
                  <a:srgbClr val="000000"/>
                </a:solidFill>
                <a:cs typeface="Optima"/>
              </a:rPr>
              <a:t> narrative </a:t>
            </a:r>
            <a:r>
              <a:rPr lang="fr-FR" sz="2800" dirty="0" err="1">
                <a:solidFill>
                  <a:srgbClr val="000000"/>
                </a:solidFill>
                <a:cs typeface="Optima"/>
              </a:rPr>
              <a:t>themes</a:t>
            </a:r>
            <a:r>
              <a:rPr lang="fr-FR" sz="2800" dirty="0">
                <a:solidFill>
                  <a:srgbClr val="000000"/>
                </a:solidFill>
                <a:cs typeface="Optima"/>
              </a:rPr>
              <a:t> / 3 </a:t>
            </a:r>
            <a:r>
              <a:rPr lang="fr-FR" sz="2800" dirty="0" err="1">
                <a:solidFill>
                  <a:srgbClr val="000000"/>
                </a:solidFill>
                <a:cs typeface="Optima"/>
              </a:rPr>
              <a:t>stereotypes</a:t>
            </a:r>
            <a:r>
              <a:rPr lang="fr-FR" sz="2800" dirty="0">
                <a:solidFill>
                  <a:srgbClr val="000000"/>
                </a:solidFill>
                <a:cs typeface="Optima"/>
              </a:rPr>
              <a:t>?</a:t>
            </a:r>
            <a:endParaRPr lang="fr-FR" sz="3200" dirty="0">
              <a:solidFill>
                <a:srgbClr val="000000"/>
              </a:solidFill>
              <a:cs typeface="Optima"/>
            </a:endParaRPr>
          </a:p>
          <a:p>
            <a:pPr marL="0" indent="0" algn="ctr">
              <a:buNone/>
            </a:pPr>
            <a:endParaRPr lang="fr-FR" sz="2800" dirty="0">
              <a:cs typeface="Optima"/>
            </a:endParaRPr>
          </a:p>
          <a:p>
            <a:pPr>
              <a:buFont typeface="Wingdings" charset="0"/>
              <a:buChar char="è"/>
            </a:pPr>
            <a:endParaRPr lang="fr-FR" sz="2400" i="1" dirty="0">
              <a:sym typeface="Wingdings"/>
            </a:endParaRPr>
          </a:p>
          <a:p>
            <a:pPr lvl="1"/>
            <a:endParaRPr lang="fr-FR" i="1" dirty="0">
              <a:solidFill>
                <a:schemeClr val="tx1"/>
              </a:solidFill>
              <a:cs typeface="Optima"/>
              <a:sym typeface="Wingdings"/>
            </a:endParaRPr>
          </a:p>
        </p:txBody>
      </p:sp>
    </p:spTree>
    <p:extLst>
      <p:ext uri="{BB962C8B-B14F-4D97-AF65-F5344CB8AC3E}">
        <p14:creationId xmlns:p14="http://schemas.microsoft.com/office/powerpoint/2010/main" val="11052796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0500" y="73969"/>
            <a:ext cx="8762999" cy="1311805"/>
          </a:xfrm>
        </p:spPr>
        <p:txBody>
          <a:bodyPr>
            <a:normAutofit fontScale="90000"/>
          </a:bodyPr>
          <a:lstStyle/>
          <a:p>
            <a:br>
              <a:rPr lang="fr-FR" sz="3200" i="1" dirty="0">
                <a:solidFill>
                  <a:schemeClr val="accent2"/>
                </a:solidFill>
                <a:latin typeface="Optima"/>
                <a:cs typeface="Optima"/>
              </a:rPr>
            </a:br>
            <a:r>
              <a:rPr lang="fr-FR" sz="3200" dirty="0">
                <a:solidFill>
                  <a:srgbClr val="2F4861"/>
                </a:solidFill>
                <a:cs typeface="Optima"/>
              </a:rPr>
              <a:t>The relation to power </a:t>
            </a:r>
            <a:br>
              <a:rPr lang="fr-FR" sz="3200" dirty="0">
                <a:solidFill>
                  <a:srgbClr val="2F4861"/>
                </a:solidFill>
                <a:cs typeface="Optima"/>
              </a:rPr>
            </a:br>
            <a:r>
              <a:rPr lang="fr-FR" sz="3200" dirty="0">
                <a:solidFill>
                  <a:srgbClr val="2F4861"/>
                </a:solidFill>
                <a:cs typeface="Optima"/>
              </a:rPr>
              <a:t>and the domination </a:t>
            </a:r>
            <a:r>
              <a:rPr lang="fr-FR" sz="3200" dirty="0" err="1">
                <a:solidFill>
                  <a:srgbClr val="2F4861"/>
                </a:solidFill>
                <a:cs typeface="Optima"/>
              </a:rPr>
              <a:t>stereotype</a:t>
            </a:r>
            <a:br>
              <a:rPr lang="fr-FR" sz="3200" u="sng" dirty="0">
                <a:solidFill>
                  <a:srgbClr val="2F4861"/>
                </a:solidFill>
                <a:cs typeface="Optima"/>
              </a:rPr>
            </a:br>
            <a:r>
              <a:rPr lang="fr-FR" sz="3100" b="1" dirty="0">
                <a:solidFill>
                  <a:srgbClr val="2F4861"/>
                </a:solidFill>
                <a:latin typeface="+mn-lt"/>
                <a:cs typeface="Optima"/>
              </a:rPr>
              <a:t>(‘</a:t>
            </a:r>
            <a:r>
              <a:rPr lang="fr-FR" sz="3100" b="1" dirty="0" err="1">
                <a:solidFill>
                  <a:srgbClr val="2F4861"/>
                </a:solidFill>
                <a:latin typeface="+mn-lt"/>
                <a:cs typeface="Optima"/>
              </a:rPr>
              <a:t>they</a:t>
            </a:r>
            <a:r>
              <a:rPr lang="fr-FR" sz="3100" b="1" dirty="0">
                <a:solidFill>
                  <a:srgbClr val="2F4861"/>
                </a:solidFill>
                <a:latin typeface="+mn-lt"/>
                <a:cs typeface="Optima"/>
              </a:rPr>
              <a:t>’ — </a:t>
            </a:r>
            <a:r>
              <a:rPr lang="fr-FR" sz="3100" b="1" dirty="0" err="1">
                <a:solidFill>
                  <a:srgbClr val="2F4861"/>
                </a:solidFill>
                <a:latin typeface="+mn-lt"/>
                <a:cs typeface="Optima"/>
              </a:rPr>
              <a:t>powerful</a:t>
            </a:r>
            <a:r>
              <a:rPr lang="fr-FR" sz="3100" b="1" dirty="0">
                <a:solidFill>
                  <a:srgbClr val="2F4861"/>
                </a:solidFill>
                <a:latin typeface="+mn-lt"/>
                <a:cs typeface="Optima"/>
              </a:rPr>
              <a:t> men vs. ‘</a:t>
            </a:r>
            <a:r>
              <a:rPr lang="fr-FR" sz="3100" b="1" dirty="0" err="1">
                <a:solidFill>
                  <a:srgbClr val="2F4861"/>
                </a:solidFill>
                <a:latin typeface="+mn-lt"/>
                <a:cs typeface="Optima"/>
              </a:rPr>
              <a:t>we</a:t>
            </a:r>
            <a:r>
              <a:rPr lang="fr-FR" sz="3100" b="1" dirty="0">
                <a:solidFill>
                  <a:srgbClr val="2F4861"/>
                </a:solidFill>
                <a:latin typeface="+mn-lt"/>
                <a:cs typeface="Optima"/>
              </a:rPr>
              <a:t>’ — </a:t>
            </a:r>
            <a:r>
              <a:rPr lang="fr-FR" sz="3100" b="1" dirty="0" err="1">
                <a:solidFill>
                  <a:srgbClr val="2F4861"/>
                </a:solidFill>
                <a:latin typeface="+mn-lt"/>
                <a:cs typeface="Optima"/>
              </a:rPr>
              <a:t>dominated</a:t>
            </a:r>
            <a:r>
              <a:rPr lang="fr-FR" sz="3100" b="1" dirty="0">
                <a:solidFill>
                  <a:srgbClr val="2F4861"/>
                </a:solidFill>
                <a:latin typeface="+mn-lt"/>
                <a:cs typeface="Optima"/>
              </a:rPr>
              <a:t> </a:t>
            </a:r>
            <a:r>
              <a:rPr lang="fr-FR" sz="3100" b="1" dirty="0" err="1">
                <a:solidFill>
                  <a:srgbClr val="2F4861"/>
                </a:solidFill>
                <a:latin typeface="+mn-lt"/>
                <a:cs typeface="Optima"/>
              </a:rPr>
              <a:t>women</a:t>
            </a:r>
            <a:r>
              <a:rPr lang="fr-FR" sz="3100" b="1" dirty="0">
                <a:solidFill>
                  <a:srgbClr val="2F4861"/>
                </a:solidFill>
                <a:latin typeface="+mn-lt"/>
                <a:cs typeface="Optima"/>
              </a:rPr>
              <a:t>)</a:t>
            </a:r>
          </a:p>
        </p:txBody>
      </p:sp>
      <p:sp>
        <p:nvSpPr>
          <p:cNvPr id="3" name="Espace réservé du contenu 2"/>
          <p:cNvSpPr>
            <a:spLocks noGrp="1"/>
          </p:cNvSpPr>
          <p:nvPr>
            <p:ph idx="1"/>
          </p:nvPr>
        </p:nvSpPr>
        <p:spPr>
          <a:xfrm>
            <a:off x="0" y="2330876"/>
            <a:ext cx="3199395" cy="5459474"/>
          </a:xfrm>
        </p:spPr>
        <p:txBody>
          <a:bodyPr/>
          <a:lstStyle/>
          <a:p>
            <a:pPr marL="0" indent="0" algn="ctr">
              <a:buNone/>
            </a:pPr>
            <a:endParaRPr lang="fr-FR" sz="3200" dirty="0">
              <a:latin typeface="Optima"/>
              <a:cs typeface="Optima"/>
            </a:endParaRPr>
          </a:p>
          <a:p>
            <a:pPr marL="0" indent="0">
              <a:lnSpc>
                <a:spcPct val="70000"/>
              </a:lnSpc>
              <a:buNone/>
            </a:pPr>
            <a:endParaRPr lang="fr-FR" sz="2400" i="1" dirty="0">
              <a:solidFill>
                <a:schemeClr val="accent2"/>
              </a:solidFill>
              <a:latin typeface="Optima"/>
              <a:cs typeface="Optima"/>
            </a:endParaRPr>
          </a:p>
          <a:p>
            <a:pPr marL="0" indent="0">
              <a:lnSpc>
                <a:spcPct val="70000"/>
              </a:lnSpc>
              <a:buNone/>
            </a:pPr>
            <a:endParaRPr lang="fr-FR" dirty="0">
              <a:latin typeface="Optima"/>
              <a:cs typeface="Optima"/>
            </a:endParaRPr>
          </a:p>
          <a:p>
            <a:pPr>
              <a:buFont typeface="Wingdings" charset="0"/>
              <a:buChar char="è"/>
            </a:pPr>
            <a:endParaRPr lang="fr-FR" sz="2400" i="1" dirty="0">
              <a:sym typeface="Wingdings"/>
            </a:endParaRPr>
          </a:p>
          <a:p>
            <a:pPr>
              <a:buFont typeface="Wingdings" charset="0"/>
              <a:buChar char="è"/>
            </a:pPr>
            <a:endParaRPr lang="fr-FR" sz="2400" i="1" dirty="0">
              <a:sym typeface="Wingdings"/>
            </a:endParaRPr>
          </a:p>
          <a:p>
            <a:pPr>
              <a:buFont typeface="Wingdings" charset="0"/>
              <a:buChar char="è"/>
            </a:pPr>
            <a:endParaRPr lang="fr-FR" sz="2400" i="1" dirty="0">
              <a:sym typeface="Wingdings"/>
            </a:endParaRPr>
          </a:p>
          <a:p>
            <a:pPr lvl="1"/>
            <a:endParaRPr lang="fr-FR" i="1" dirty="0">
              <a:solidFill>
                <a:schemeClr val="tx1"/>
              </a:solidFill>
              <a:latin typeface="Optima"/>
              <a:cs typeface="Optima"/>
              <a:sym typeface="Wingdings"/>
            </a:endParaRPr>
          </a:p>
        </p:txBody>
      </p:sp>
    </p:spTree>
    <p:extLst>
      <p:ext uri="{BB962C8B-B14F-4D97-AF65-F5344CB8AC3E}">
        <p14:creationId xmlns:p14="http://schemas.microsoft.com/office/powerpoint/2010/main" val="3467283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25894"/>
            <a:ext cx="9144000" cy="1311805"/>
          </a:xfrm>
        </p:spPr>
        <p:txBody>
          <a:bodyPr>
            <a:normAutofit fontScale="90000"/>
          </a:bodyPr>
          <a:lstStyle/>
          <a:p>
            <a:pPr>
              <a:lnSpc>
                <a:spcPct val="70000"/>
              </a:lnSpc>
            </a:pPr>
            <a:br>
              <a:rPr lang="fr-FR" sz="3200" dirty="0">
                <a:solidFill>
                  <a:srgbClr val="2F4861"/>
                </a:solidFill>
                <a:cs typeface="Optima"/>
              </a:rPr>
            </a:br>
            <a:br>
              <a:rPr lang="fr-FR" sz="3200" dirty="0">
                <a:solidFill>
                  <a:srgbClr val="2F4861"/>
                </a:solidFill>
                <a:cs typeface="Optima"/>
              </a:rPr>
            </a:br>
            <a:r>
              <a:rPr lang="fr-FR" sz="3200" dirty="0">
                <a:solidFill>
                  <a:srgbClr val="2F4861"/>
                </a:solidFill>
                <a:cs typeface="Optima"/>
              </a:rPr>
              <a:t>The collective struggle </a:t>
            </a:r>
            <a:br>
              <a:rPr lang="fr-FR" sz="3200" dirty="0">
                <a:solidFill>
                  <a:srgbClr val="2F4861"/>
                </a:solidFill>
                <a:cs typeface="Optima"/>
              </a:rPr>
            </a:br>
            <a:r>
              <a:rPr lang="fr-FR" sz="3200" dirty="0">
                <a:solidFill>
                  <a:srgbClr val="2F4861"/>
                </a:solidFill>
                <a:cs typeface="Optima"/>
              </a:rPr>
              <a:t>and the </a:t>
            </a:r>
            <a:r>
              <a:rPr lang="fr-FR" sz="3200" dirty="0" err="1">
                <a:solidFill>
                  <a:srgbClr val="2F4861"/>
                </a:solidFill>
                <a:cs typeface="Optima"/>
              </a:rPr>
              <a:t>emancipation</a:t>
            </a:r>
            <a:r>
              <a:rPr lang="fr-FR" sz="3200" dirty="0">
                <a:solidFill>
                  <a:srgbClr val="2F4861"/>
                </a:solidFill>
                <a:cs typeface="Optima"/>
              </a:rPr>
              <a:t> </a:t>
            </a:r>
            <a:r>
              <a:rPr lang="fr-FR" sz="3200" dirty="0" err="1">
                <a:solidFill>
                  <a:srgbClr val="2F4861"/>
                </a:solidFill>
                <a:cs typeface="Optima"/>
              </a:rPr>
              <a:t>stereotype</a:t>
            </a:r>
            <a:br>
              <a:rPr lang="fr-FR" sz="3200" dirty="0">
                <a:solidFill>
                  <a:srgbClr val="2F4861"/>
                </a:solidFill>
                <a:cs typeface="Optima"/>
              </a:rPr>
            </a:br>
            <a:br>
              <a:rPr lang="fr-FR" sz="3200" dirty="0">
                <a:solidFill>
                  <a:srgbClr val="2F4861"/>
                </a:solidFill>
                <a:cs typeface="Optima"/>
              </a:rPr>
            </a:br>
            <a:r>
              <a:rPr lang="fr-FR" sz="2700" dirty="0">
                <a:solidFill>
                  <a:srgbClr val="2F4861"/>
                </a:solidFill>
                <a:latin typeface="+mn-lt"/>
                <a:cs typeface="Optima"/>
              </a:rPr>
              <a:t>(the struggle </a:t>
            </a:r>
            <a:r>
              <a:rPr lang="fr-FR" sz="2700" dirty="0" err="1">
                <a:solidFill>
                  <a:srgbClr val="2F4861"/>
                </a:solidFill>
                <a:latin typeface="+mn-lt"/>
                <a:cs typeface="Optima"/>
              </a:rPr>
              <a:t>is</a:t>
            </a:r>
            <a:r>
              <a:rPr lang="fr-FR" sz="2700" dirty="0">
                <a:solidFill>
                  <a:srgbClr val="2F4861"/>
                </a:solidFill>
                <a:latin typeface="+mn-lt"/>
                <a:cs typeface="Optima"/>
              </a:rPr>
              <a:t> </a:t>
            </a:r>
            <a:r>
              <a:rPr lang="fr-FR" sz="2700" dirty="0" err="1">
                <a:solidFill>
                  <a:srgbClr val="2F4861"/>
                </a:solidFill>
                <a:latin typeface="+mn-lt"/>
                <a:cs typeface="Optima"/>
              </a:rPr>
              <a:t>enabling</a:t>
            </a:r>
            <a:r>
              <a:rPr lang="fr-FR" sz="2700" dirty="0">
                <a:solidFill>
                  <a:srgbClr val="2F4861"/>
                </a:solidFill>
                <a:latin typeface="+mn-lt"/>
                <a:cs typeface="Optima"/>
              </a:rPr>
              <a:t> a long </a:t>
            </a:r>
            <a:r>
              <a:rPr lang="fr-FR" sz="2700" dirty="0" err="1">
                <a:solidFill>
                  <a:srgbClr val="2F4861"/>
                </a:solidFill>
                <a:latin typeface="+mn-lt"/>
                <a:cs typeface="Optima"/>
              </a:rPr>
              <a:t>biographical</a:t>
            </a:r>
            <a:r>
              <a:rPr lang="fr-FR" sz="2700" dirty="0">
                <a:solidFill>
                  <a:srgbClr val="2F4861"/>
                </a:solidFill>
                <a:latin typeface="+mn-lt"/>
                <a:cs typeface="Optima"/>
              </a:rPr>
              <a:t> </a:t>
            </a:r>
            <a:br>
              <a:rPr lang="fr-FR" sz="2700" dirty="0">
                <a:solidFill>
                  <a:srgbClr val="2F4861"/>
                </a:solidFill>
                <a:latin typeface="+mn-lt"/>
                <a:cs typeface="Optima"/>
              </a:rPr>
            </a:br>
            <a:r>
              <a:rPr lang="fr-FR" sz="2700" dirty="0" err="1">
                <a:solidFill>
                  <a:srgbClr val="2F4861"/>
                </a:solidFill>
                <a:latin typeface="+mn-lt"/>
                <a:cs typeface="Optima"/>
              </a:rPr>
              <a:t>reappropriation</a:t>
            </a:r>
            <a:r>
              <a:rPr lang="fr-FR" sz="2700" dirty="0">
                <a:solidFill>
                  <a:srgbClr val="2F4861"/>
                </a:solidFill>
                <a:latin typeface="+mn-lt"/>
                <a:cs typeface="Optima"/>
              </a:rPr>
              <a:t> </a:t>
            </a:r>
            <a:r>
              <a:rPr lang="fr-FR" sz="2700" dirty="0" err="1">
                <a:solidFill>
                  <a:srgbClr val="2F4861"/>
                </a:solidFill>
                <a:latin typeface="+mn-lt"/>
                <a:cs typeface="Optima"/>
              </a:rPr>
              <a:t>process</a:t>
            </a:r>
            <a:r>
              <a:rPr lang="fr-FR" sz="2700" dirty="0">
                <a:solidFill>
                  <a:srgbClr val="2F4861"/>
                </a:solidFill>
                <a:latin typeface="+mn-lt"/>
                <a:cs typeface="Optima"/>
              </a:rPr>
              <a:t> by </a:t>
            </a:r>
            <a:r>
              <a:rPr lang="fr-FR" sz="2700" dirty="0" err="1">
                <a:solidFill>
                  <a:srgbClr val="2F4861"/>
                </a:solidFill>
                <a:latin typeface="+mn-lt"/>
                <a:cs typeface="Optima"/>
              </a:rPr>
              <a:t>women</a:t>
            </a:r>
            <a:r>
              <a:rPr lang="fr-FR" sz="2700" dirty="0">
                <a:solidFill>
                  <a:srgbClr val="2F4861"/>
                </a:solidFill>
                <a:latin typeface="+mn-lt"/>
                <a:cs typeface="Optima"/>
              </a:rPr>
              <a:t>)</a:t>
            </a:r>
            <a:br>
              <a:rPr lang="fr-FR" sz="2200" dirty="0">
                <a:solidFill>
                  <a:srgbClr val="2F4861"/>
                </a:solidFill>
                <a:latin typeface="+mn-lt"/>
                <a:cs typeface="Optima"/>
              </a:rPr>
            </a:br>
            <a:endParaRPr lang="fr-FR" sz="1600" dirty="0">
              <a:solidFill>
                <a:srgbClr val="2F4861"/>
              </a:solidFill>
              <a:latin typeface="+mn-lt"/>
              <a:cs typeface="Optima"/>
            </a:endParaRPr>
          </a:p>
        </p:txBody>
      </p:sp>
      <p:sp>
        <p:nvSpPr>
          <p:cNvPr id="3" name="Espace réservé du contenu 2"/>
          <p:cNvSpPr>
            <a:spLocks noGrp="1"/>
          </p:cNvSpPr>
          <p:nvPr>
            <p:ph idx="1"/>
          </p:nvPr>
        </p:nvSpPr>
        <p:spPr>
          <a:xfrm>
            <a:off x="0" y="2330876"/>
            <a:ext cx="3199395" cy="5459474"/>
          </a:xfrm>
        </p:spPr>
        <p:txBody>
          <a:bodyPr/>
          <a:lstStyle/>
          <a:p>
            <a:pPr marL="0" indent="0" algn="ctr">
              <a:buNone/>
            </a:pPr>
            <a:endParaRPr lang="fr-FR" sz="3200" dirty="0">
              <a:latin typeface="Optima"/>
              <a:cs typeface="Optima"/>
            </a:endParaRPr>
          </a:p>
          <a:p>
            <a:pPr marL="0" indent="0">
              <a:lnSpc>
                <a:spcPct val="70000"/>
              </a:lnSpc>
              <a:buNone/>
            </a:pPr>
            <a:endParaRPr lang="fr-FR" sz="2400" i="1" dirty="0">
              <a:solidFill>
                <a:schemeClr val="accent2"/>
              </a:solidFill>
              <a:latin typeface="Optima"/>
              <a:cs typeface="Optima"/>
            </a:endParaRPr>
          </a:p>
          <a:p>
            <a:pPr marL="0" indent="0">
              <a:lnSpc>
                <a:spcPct val="70000"/>
              </a:lnSpc>
              <a:buNone/>
            </a:pPr>
            <a:endParaRPr lang="fr-FR" dirty="0">
              <a:latin typeface="Optima"/>
              <a:cs typeface="Optima"/>
            </a:endParaRPr>
          </a:p>
          <a:p>
            <a:pPr>
              <a:buFont typeface="Wingdings" charset="0"/>
              <a:buChar char="è"/>
            </a:pPr>
            <a:endParaRPr lang="fr-FR" sz="2400" i="1" dirty="0">
              <a:sym typeface="Wingdings"/>
            </a:endParaRPr>
          </a:p>
          <a:p>
            <a:pPr>
              <a:buFont typeface="Wingdings" charset="0"/>
              <a:buChar char="è"/>
            </a:pPr>
            <a:endParaRPr lang="fr-FR" sz="2400" i="1" dirty="0">
              <a:sym typeface="Wingdings"/>
            </a:endParaRPr>
          </a:p>
          <a:p>
            <a:pPr>
              <a:buFont typeface="Wingdings" charset="0"/>
              <a:buChar char="è"/>
            </a:pPr>
            <a:endParaRPr lang="fr-FR" sz="2400" i="1" dirty="0">
              <a:sym typeface="Wingdings"/>
            </a:endParaRPr>
          </a:p>
          <a:p>
            <a:pPr lvl="1"/>
            <a:endParaRPr lang="fr-FR" i="1" dirty="0">
              <a:solidFill>
                <a:schemeClr val="tx1"/>
              </a:solidFill>
              <a:latin typeface="Optima"/>
              <a:cs typeface="Optima"/>
              <a:sym typeface="Wingdings"/>
            </a:endParaRPr>
          </a:p>
        </p:txBody>
      </p:sp>
    </p:spTree>
    <p:extLst>
      <p:ext uri="{BB962C8B-B14F-4D97-AF65-F5344CB8AC3E}">
        <p14:creationId xmlns:p14="http://schemas.microsoft.com/office/powerpoint/2010/main" val="381454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2363"/>
            <a:ext cx="8697144" cy="1143000"/>
          </a:xfrm>
        </p:spPr>
        <p:txBody>
          <a:bodyPr/>
          <a:lstStyle/>
          <a:p>
            <a:pPr marL="514350" indent="-457200">
              <a:spcBef>
                <a:spcPts val="0"/>
              </a:spcBef>
            </a:pPr>
            <a:r>
              <a:rPr lang="fr-FR" sz="3200" dirty="0" err="1">
                <a:solidFill>
                  <a:srgbClr val="660066"/>
                </a:solidFill>
              </a:rPr>
              <a:t>What</a:t>
            </a:r>
            <a:r>
              <a:rPr lang="fr-FR" sz="3200" dirty="0">
                <a:solidFill>
                  <a:srgbClr val="660066"/>
                </a:solidFill>
              </a:rPr>
              <a:t> A-B R </a:t>
            </a:r>
            <a:r>
              <a:rPr lang="fr-FR" sz="3200" dirty="0" err="1">
                <a:solidFill>
                  <a:srgbClr val="660066"/>
                </a:solidFill>
              </a:rPr>
              <a:t>is</a:t>
            </a:r>
            <a:r>
              <a:rPr lang="fr-FR" sz="3200" dirty="0">
                <a:solidFill>
                  <a:srgbClr val="660066"/>
                </a:solidFill>
              </a:rPr>
              <a:t> (and </a:t>
            </a:r>
            <a:r>
              <a:rPr lang="fr-FR" sz="3200" dirty="0" err="1">
                <a:solidFill>
                  <a:srgbClr val="660066"/>
                </a:solidFill>
              </a:rPr>
              <a:t>is</a:t>
            </a:r>
            <a:r>
              <a:rPr lang="fr-FR" sz="3200" dirty="0">
                <a:solidFill>
                  <a:srgbClr val="660066"/>
                </a:solidFill>
              </a:rPr>
              <a:t> not)</a:t>
            </a:r>
          </a:p>
        </p:txBody>
      </p:sp>
      <p:sp>
        <p:nvSpPr>
          <p:cNvPr id="3" name="Espace réservé du contenu 2"/>
          <p:cNvSpPr>
            <a:spLocks noGrp="1"/>
          </p:cNvSpPr>
          <p:nvPr>
            <p:ph idx="1"/>
          </p:nvPr>
        </p:nvSpPr>
        <p:spPr>
          <a:xfrm>
            <a:off x="467544" y="1124744"/>
            <a:ext cx="8352928" cy="5040560"/>
          </a:xfrm>
        </p:spPr>
        <p:txBody>
          <a:bodyPr/>
          <a:lstStyle/>
          <a:p>
            <a:pPr marL="457200" lvl="1" indent="0" algn="just">
              <a:spcBef>
                <a:spcPts val="0"/>
              </a:spcBef>
              <a:buNone/>
            </a:pPr>
            <a:endParaRPr lang="fr-FR" sz="2400" dirty="0">
              <a:solidFill>
                <a:srgbClr val="2F4861"/>
              </a:solidFill>
            </a:endParaRPr>
          </a:p>
          <a:p>
            <a:pPr marL="857250" lvl="2" indent="0" algn="just">
              <a:spcBef>
                <a:spcPts val="0"/>
              </a:spcBef>
              <a:buNone/>
            </a:pPr>
            <a:endParaRPr lang="fr-FR" dirty="0">
              <a:solidFill>
                <a:srgbClr val="2F4861"/>
              </a:solidFill>
            </a:endParaRPr>
          </a:p>
        </p:txBody>
      </p:sp>
      <p:sp>
        <p:nvSpPr>
          <p:cNvPr id="4" name="Espace réservé du numéro de diapositive 3"/>
          <p:cNvSpPr>
            <a:spLocks noGrp="1"/>
          </p:cNvSpPr>
          <p:nvPr>
            <p:ph type="sldNum" sz="quarter" idx="10"/>
          </p:nvPr>
        </p:nvSpPr>
        <p:spPr/>
        <p:txBody>
          <a:bodyPr/>
          <a:lstStyle/>
          <a:p>
            <a:fld id="{4C5ED5B8-F27B-9F48-B22F-4CC8DD342BF9}" type="slidenum">
              <a:rPr lang="fr-FR" smtClean="0"/>
              <a:pPr/>
              <a:t>5</a:t>
            </a:fld>
            <a:endParaRPr lang="fr-FR" dirty="0"/>
          </a:p>
        </p:txBody>
      </p:sp>
      <p:sp>
        <p:nvSpPr>
          <p:cNvPr id="5" name="ZoneTexte 4"/>
          <p:cNvSpPr txBox="1"/>
          <p:nvPr/>
        </p:nvSpPr>
        <p:spPr>
          <a:xfrm>
            <a:off x="539552" y="1196752"/>
            <a:ext cx="8424936" cy="6432530"/>
          </a:xfrm>
          <a:prstGeom prst="rect">
            <a:avLst/>
          </a:prstGeom>
          <a:noFill/>
        </p:spPr>
        <p:txBody>
          <a:bodyPr wrap="square" rtlCol="0">
            <a:spAutoFit/>
          </a:bodyPr>
          <a:lstStyle/>
          <a:p>
            <a:r>
              <a:rPr lang="fr-FR" sz="2800" b="1" dirty="0" err="1">
                <a:solidFill>
                  <a:srgbClr val="2F4861"/>
                </a:solidFill>
                <a:latin typeface="+mn-lt"/>
              </a:rPr>
              <a:t>Creative</a:t>
            </a:r>
            <a:r>
              <a:rPr lang="fr-FR" sz="2800" b="1" dirty="0">
                <a:solidFill>
                  <a:srgbClr val="2F4861"/>
                </a:solidFill>
                <a:latin typeface="+mn-lt"/>
              </a:rPr>
              <a:t> and/or Arts-</a:t>
            </a:r>
            <a:r>
              <a:rPr lang="fr-FR" sz="2800" b="1" dirty="0" err="1">
                <a:solidFill>
                  <a:srgbClr val="2F4861"/>
                </a:solidFill>
                <a:latin typeface="+mn-lt"/>
              </a:rPr>
              <a:t>Based</a:t>
            </a:r>
            <a:r>
              <a:rPr lang="fr-FR" sz="2800" b="1" dirty="0">
                <a:solidFill>
                  <a:srgbClr val="2F4861"/>
                </a:solidFill>
                <a:latin typeface="+mn-lt"/>
              </a:rPr>
              <a:t> ?</a:t>
            </a:r>
          </a:p>
          <a:p>
            <a:endParaRPr lang="fr-FR" sz="2400" i="1" dirty="0">
              <a:solidFill>
                <a:srgbClr val="2F4861"/>
              </a:solidFill>
            </a:endParaRPr>
          </a:p>
          <a:p>
            <a:r>
              <a:rPr lang="fr-FR" sz="2400" dirty="0">
                <a:solidFill>
                  <a:srgbClr val="2F4861"/>
                </a:solidFill>
                <a:latin typeface="+mn-lt"/>
              </a:rPr>
              <a:t>A-B </a:t>
            </a:r>
            <a:r>
              <a:rPr lang="fr-FR" sz="2400" dirty="0" err="1">
                <a:solidFill>
                  <a:srgbClr val="2F4861"/>
                </a:solidFill>
                <a:latin typeface="+mn-lt"/>
              </a:rPr>
              <a:t>methods</a:t>
            </a:r>
            <a:r>
              <a:rPr lang="fr-FR" sz="2400" dirty="0">
                <a:solidFill>
                  <a:srgbClr val="2F4861"/>
                </a:solidFill>
                <a:latin typeface="+mn-lt"/>
              </a:rPr>
              <a:t> are </a:t>
            </a:r>
            <a:r>
              <a:rPr lang="fr-FR" sz="2400" dirty="0" err="1">
                <a:solidFill>
                  <a:srgbClr val="2F4861"/>
                </a:solidFill>
                <a:latin typeface="+mn-lt"/>
              </a:rPr>
              <a:t>creative</a:t>
            </a:r>
            <a:r>
              <a:rPr lang="fr-FR" sz="2400" dirty="0">
                <a:solidFill>
                  <a:srgbClr val="2F4861"/>
                </a:solidFill>
                <a:latin typeface="+mn-lt"/>
              </a:rPr>
              <a:t> </a:t>
            </a:r>
            <a:r>
              <a:rPr lang="fr-FR" sz="2400" dirty="0" err="1">
                <a:solidFill>
                  <a:srgbClr val="2F4861"/>
                </a:solidFill>
                <a:latin typeface="+mn-lt"/>
              </a:rPr>
              <a:t>methods</a:t>
            </a:r>
            <a:endParaRPr lang="fr-FR" sz="2400" dirty="0">
              <a:solidFill>
                <a:srgbClr val="2F4861"/>
              </a:solidFill>
              <a:latin typeface="+mn-lt"/>
            </a:endParaRPr>
          </a:p>
          <a:p>
            <a:r>
              <a:rPr lang="fr-FR" sz="2400" dirty="0">
                <a:solidFill>
                  <a:srgbClr val="2F4861"/>
                </a:solidFill>
                <a:latin typeface="+mn-lt"/>
              </a:rPr>
              <a:t>…but all </a:t>
            </a:r>
            <a:r>
              <a:rPr lang="fr-FR" sz="2400" dirty="0" err="1">
                <a:solidFill>
                  <a:srgbClr val="2F4861"/>
                </a:solidFill>
                <a:latin typeface="+mn-lt"/>
              </a:rPr>
              <a:t>creative</a:t>
            </a:r>
            <a:r>
              <a:rPr lang="fr-FR" sz="2400" dirty="0">
                <a:solidFill>
                  <a:srgbClr val="2F4861"/>
                </a:solidFill>
                <a:latin typeface="+mn-lt"/>
              </a:rPr>
              <a:t> </a:t>
            </a:r>
            <a:r>
              <a:rPr lang="fr-FR" sz="2400" dirty="0" err="1">
                <a:solidFill>
                  <a:srgbClr val="2F4861"/>
                </a:solidFill>
                <a:latin typeface="+mn-lt"/>
              </a:rPr>
              <a:t>methods</a:t>
            </a:r>
            <a:r>
              <a:rPr lang="fr-FR" sz="2400" dirty="0">
                <a:solidFill>
                  <a:srgbClr val="2F4861"/>
                </a:solidFill>
                <a:latin typeface="+mn-lt"/>
              </a:rPr>
              <a:t> (</a:t>
            </a:r>
            <a:r>
              <a:rPr lang="fr-FR" sz="2400" dirty="0" err="1">
                <a:solidFill>
                  <a:srgbClr val="2F4861"/>
                </a:solidFill>
                <a:latin typeface="+mn-lt"/>
              </a:rPr>
              <a:t>maybe</a:t>
            </a:r>
            <a:r>
              <a:rPr lang="fr-FR" sz="2400" dirty="0">
                <a:solidFill>
                  <a:srgbClr val="2F4861"/>
                </a:solidFill>
                <a:latin typeface="+mn-lt"/>
              </a:rPr>
              <a:t>) are not A-B M ! </a:t>
            </a:r>
          </a:p>
          <a:p>
            <a:endParaRPr lang="fr-FR" sz="2400" dirty="0">
              <a:solidFill>
                <a:srgbClr val="2F4861"/>
              </a:solidFill>
              <a:latin typeface="+mn-lt"/>
            </a:endParaRPr>
          </a:p>
          <a:p>
            <a:r>
              <a:rPr lang="fr-FR" sz="2800" b="1" dirty="0">
                <a:solidFill>
                  <a:srgbClr val="2F4861"/>
                </a:solidFill>
                <a:latin typeface="+mn-lt"/>
              </a:rPr>
              <a:t>A-B M as part of qualitative </a:t>
            </a:r>
            <a:r>
              <a:rPr lang="fr-FR" sz="2800" b="1" dirty="0" err="1">
                <a:solidFill>
                  <a:srgbClr val="2F4861"/>
                </a:solidFill>
                <a:latin typeface="+mn-lt"/>
              </a:rPr>
              <a:t>research</a:t>
            </a:r>
            <a:r>
              <a:rPr lang="fr-FR" sz="2800" b="1" dirty="0">
                <a:solidFill>
                  <a:srgbClr val="2F4861"/>
                </a:solidFill>
                <a:latin typeface="+mn-lt"/>
              </a:rPr>
              <a:t>, but…</a:t>
            </a:r>
          </a:p>
          <a:p>
            <a:endParaRPr lang="fr-FR" sz="2400" dirty="0">
              <a:solidFill>
                <a:srgbClr val="2F4861"/>
              </a:solidFill>
              <a:latin typeface="+mn-lt"/>
            </a:endParaRPr>
          </a:p>
          <a:p>
            <a:r>
              <a:rPr lang="fr-FR" sz="2000" i="1" dirty="0">
                <a:solidFill>
                  <a:srgbClr val="660066"/>
                </a:solidFill>
              </a:rPr>
              <a:t>Qualitative </a:t>
            </a:r>
            <a:r>
              <a:rPr lang="fr-FR" sz="2000" i="1" dirty="0" err="1">
                <a:solidFill>
                  <a:srgbClr val="660066"/>
                </a:solidFill>
              </a:rPr>
              <a:t>studies</a:t>
            </a:r>
            <a:r>
              <a:rPr lang="fr-FR" sz="2000" i="1" dirty="0">
                <a:solidFill>
                  <a:srgbClr val="660066"/>
                </a:solidFill>
              </a:rPr>
              <a:t> </a:t>
            </a:r>
            <a:r>
              <a:rPr lang="fr-FR" sz="2000" i="1" dirty="0" err="1">
                <a:solidFill>
                  <a:srgbClr val="2F4861"/>
                </a:solidFill>
              </a:rPr>
              <a:t>satisfy</a:t>
            </a:r>
            <a:r>
              <a:rPr lang="fr-FR" sz="2000" i="1" dirty="0">
                <a:solidFill>
                  <a:srgbClr val="2F4861"/>
                </a:solidFill>
              </a:rPr>
              <a:t> </a:t>
            </a:r>
            <a:r>
              <a:rPr lang="fr-FR" sz="2000" i="1" dirty="0" err="1">
                <a:solidFill>
                  <a:srgbClr val="2F4861"/>
                </a:solidFill>
              </a:rPr>
              <a:t>researchers</a:t>
            </a:r>
            <a:r>
              <a:rPr lang="fr-FR" sz="2000" i="1" dirty="0">
                <a:solidFill>
                  <a:srgbClr val="2F4861"/>
                </a:solidFill>
              </a:rPr>
              <a:t>’ </a:t>
            </a:r>
            <a:r>
              <a:rPr lang="fr-FR" sz="2000" i="1" dirty="0" err="1">
                <a:solidFill>
                  <a:srgbClr val="2F4861"/>
                </a:solidFill>
              </a:rPr>
              <a:t>needs</a:t>
            </a:r>
            <a:r>
              <a:rPr lang="fr-FR" sz="2000" i="1" dirty="0">
                <a:solidFill>
                  <a:srgbClr val="2F4861"/>
                </a:solidFill>
              </a:rPr>
              <a:t> for in-</a:t>
            </a:r>
            <a:r>
              <a:rPr lang="fr-FR" sz="2000" i="1" dirty="0" err="1">
                <a:solidFill>
                  <a:srgbClr val="2F4861"/>
                </a:solidFill>
              </a:rPr>
              <a:t>depth</a:t>
            </a:r>
            <a:r>
              <a:rPr lang="fr-FR" sz="2000" i="1" dirty="0">
                <a:solidFill>
                  <a:srgbClr val="2F4861"/>
                </a:solidFill>
              </a:rPr>
              <a:t> </a:t>
            </a:r>
            <a:r>
              <a:rPr lang="fr-FR" sz="2000" i="1" dirty="0" err="1">
                <a:solidFill>
                  <a:srgbClr val="2F4861"/>
                </a:solidFill>
              </a:rPr>
              <a:t>understanding</a:t>
            </a:r>
            <a:r>
              <a:rPr lang="fr-FR" sz="2000" i="1" dirty="0">
                <a:solidFill>
                  <a:srgbClr val="2F4861"/>
                </a:solidFill>
              </a:rPr>
              <a:t> of a </a:t>
            </a:r>
            <a:r>
              <a:rPr lang="fr-FR" sz="2000" i="1" dirty="0" err="1">
                <a:solidFill>
                  <a:srgbClr val="2F4861"/>
                </a:solidFill>
              </a:rPr>
              <a:t>particular</a:t>
            </a:r>
            <a:r>
              <a:rPr lang="fr-FR" sz="2000" i="1" dirty="0">
                <a:solidFill>
                  <a:srgbClr val="2F4861"/>
                </a:solidFill>
              </a:rPr>
              <a:t> situation or </a:t>
            </a:r>
            <a:r>
              <a:rPr lang="fr-FR" sz="2000" i="1" dirty="0" err="1">
                <a:solidFill>
                  <a:srgbClr val="2F4861"/>
                </a:solidFill>
              </a:rPr>
              <a:t>phenomenon</a:t>
            </a:r>
            <a:r>
              <a:rPr lang="fr-FR" sz="2000" i="1" dirty="0">
                <a:solidFill>
                  <a:srgbClr val="2F4861"/>
                </a:solidFill>
              </a:rPr>
              <a:t> and </a:t>
            </a:r>
            <a:r>
              <a:rPr lang="fr-FR" sz="2000" i="1" dirty="0" err="1">
                <a:solidFill>
                  <a:srgbClr val="2F4861"/>
                </a:solidFill>
              </a:rPr>
              <a:t>may</a:t>
            </a:r>
            <a:r>
              <a:rPr lang="fr-FR" sz="2000" i="1" dirty="0">
                <a:solidFill>
                  <a:srgbClr val="2F4861"/>
                </a:solidFill>
              </a:rPr>
              <a:t> lead to </a:t>
            </a:r>
            <a:r>
              <a:rPr lang="fr-FR" sz="2000" i="1" dirty="0" err="1">
                <a:solidFill>
                  <a:srgbClr val="2F4861"/>
                </a:solidFill>
              </a:rPr>
              <a:t>recommendations</a:t>
            </a:r>
            <a:r>
              <a:rPr lang="fr-FR" sz="2000" i="1" dirty="0">
                <a:solidFill>
                  <a:srgbClr val="2F4861"/>
                </a:solidFill>
              </a:rPr>
              <a:t> for action.</a:t>
            </a:r>
            <a:r>
              <a:rPr lang="fr-FR" sz="2800" b="1" dirty="0">
                <a:solidFill>
                  <a:srgbClr val="2F4861"/>
                </a:solidFill>
              </a:rPr>
              <a:t> </a:t>
            </a:r>
            <a:r>
              <a:rPr lang="fr-FR" dirty="0">
                <a:solidFill>
                  <a:srgbClr val="0070C0"/>
                </a:solidFill>
              </a:rPr>
              <a:t>(Wang &amp; al., 2017)</a:t>
            </a:r>
          </a:p>
          <a:p>
            <a:endParaRPr lang="fr-FR" sz="1400" dirty="0">
              <a:solidFill>
                <a:srgbClr val="2F4861"/>
              </a:solidFill>
            </a:endParaRPr>
          </a:p>
          <a:p>
            <a:pPr algn="r"/>
            <a:r>
              <a:rPr lang="fr-FR" sz="2000" i="1" dirty="0">
                <a:solidFill>
                  <a:srgbClr val="660066"/>
                </a:solidFill>
              </a:rPr>
              <a:t>—&gt; ABR </a:t>
            </a:r>
            <a:r>
              <a:rPr lang="fr-FR" sz="2000" i="1" dirty="0" err="1">
                <a:solidFill>
                  <a:srgbClr val="660066"/>
                </a:solidFill>
              </a:rPr>
              <a:t>studies</a:t>
            </a:r>
            <a:r>
              <a:rPr lang="fr-FR" sz="2000" i="1" dirty="0">
                <a:solidFill>
                  <a:srgbClr val="660066"/>
                </a:solidFill>
              </a:rPr>
              <a:t> </a:t>
            </a:r>
            <a:r>
              <a:rPr lang="fr-FR" sz="2000" i="1" dirty="0" err="1">
                <a:solidFill>
                  <a:srgbClr val="660066"/>
                </a:solidFill>
              </a:rPr>
              <a:t>satisfy</a:t>
            </a:r>
            <a:r>
              <a:rPr lang="fr-FR" sz="2000" i="1" dirty="0">
                <a:solidFill>
                  <a:srgbClr val="660066"/>
                </a:solidFill>
              </a:rPr>
              <a:t> </a:t>
            </a:r>
            <a:r>
              <a:rPr lang="fr-FR" sz="2000" i="1" dirty="0" err="1">
                <a:solidFill>
                  <a:srgbClr val="660066"/>
                </a:solidFill>
              </a:rPr>
              <a:t>artist-researchers</a:t>
            </a:r>
            <a:r>
              <a:rPr lang="fr-FR" sz="2000" i="1" dirty="0">
                <a:solidFill>
                  <a:srgbClr val="660066"/>
                </a:solidFill>
              </a:rPr>
              <a:t>’ </a:t>
            </a:r>
            <a:r>
              <a:rPr lang="fr-FR" sz="2000" i="1" dirty="0" err="1">
                <a:solidFill>
                  <a:srgbClr val="660066"/>
                </a:solidFill>
              </a:rPr>
              <a:t>desire</a:t>
            </a:r>
            <a:endParaRPr lang="fr-FR" sz="2000" i="1" dirty="0">
              <a:solidFill>
                <a:srgbClr val="660066"/>
              </a:solidFill>
            </a:endParaRPr>
          </a:p>
          <a:p>
            <a:pPr algn="r"/>
            <a:r>
              <a:rPr lang="fr-FR" sz="2000" i="1" dirty="0">
                <a:solidFill>
                  <a:srgbClr val="660066"/>
                </a:solidFill>
              </a:rPr>
              <a:t> for </a:t>
            </a:r>
            <a:r>
              <a:rPr lang="fr-FR" sz="2000" b="1" i="1" dirty="0">
                <a:solidFill>
                  <a:srgbClr val="660066"/>
                </a:solidFill>
              </a:rPr>
              <a:t>in-</a:t>
            </a:r>
            <a:r>
              <a:rPr lang="fr-FR" sz="2000" b="1" i="1" dirty="0" err="1">
                <a:solidFill>
                  <a:srgbClr val="660066"/>
                </a:solidFill>
              </a:rPr>
              <a:t>depth</a:t>
            </a:r>
            <a:r>
              <a:rPr lang="fr-FR" sz="2000" b="1" i="1" dirty="0">
                <a:solidFill>
                  <a:srgbClr val="660066"/>
                </a:solidFill>
              </a:rPr>
              <a:t> </a:t>
            </a:r>
            <a:r>
              <a:rPr lang="fr-FR" sz="2000" b="1" i="1" dirty="0" err="1">
                <a:solidFill>
                  <a:srgbClr val="660066"/>
                </a:solidFill>
              </a:rPr>
              <a:t>understanding</a:t>
            </a:r>
            <a:r>
              <a:rPr lang="fr-FR" sz="2000" i="1" dirty="0">
                <a:solidFill>
                  <a:srgbClr val="660066"/>
                </a:solidFill>
              </a:rPr>
              <a:t>, </a:t>
            </a:r>
          </a:p>
          <a:p>
            <a:pPr algn="r"/>
            <a:r>
              <a:rPr lang="fr-FR" sz="2000" i="1" dirty="0">
                <a:solidFill>
                  <a:srgbClr val="660066"/>
                </a:solidFill>
              </a:rPr>
              <a:t>as </a:t>
            </a:r>
            <a:r>
              <a:rPr lang="fr-FR" sz="2000" i="1" dirty="0" err="1">
                <a:solidFill>
                  <a:srgbClr val="660066"/>
                </a:solidFill>
              </a:rPr>
              <a:t>well</a:t>
            </a:r>
            <a:r>
              <a:rPr lang="fr-FR" sz="2000" i="1" dirty="0">
                <a:solidFill>
                  <a:srgbClr val="660066"/>
                </a:solidFill>
              </a:rPr>
              <a:t> as a </a:t>
            </a:r>
            <a:r>
              <a:rPr lang="fr-FR" sz="2000" b="1" i="1" dirty="0" err="1">
                <a:solidFill>
                  <a:srgbClr val="660066"/>
                </a:solidFill>
              </a:rPr>
              <a:t>need</a:t>
            </a:r>
            <a:r>
              <a:rPr lang="fr-FR" sz="2000" b="1" i="1" dirty="0">
                <a:solidFill>
                  <a:srgbClr val="660066"/>
                </a:solidFill>
              </a:rPr>
              <a:t> for surprise, </a:t>
            </a:r>
          </a:p>
          <a:p>
            <a:pPr algn="r"/>
            <a:r>
              <a:rPr lang="fr-FR" sz="2000" i="1" dirty="0">
                <a:solidFill>
                  <a:srgbClr val="660066"/>
                </a:solidFill>
              </a:rPr>
              <a:t>and </a:t>
            </a:r>
            <a:r>
              <a:rPr lang="fr-FR" sz="2000" i="1" dirty="0" err="1">
                <a:solidFill>
                  <a:srgbClr val="660066"/>
                </a:solidFill>
              </a:rPr>
              <a:t>potentially</a:t>
            </a:r>
            <a:r>
              <a:rPr lang="fr-FR" sz="2000" i="1" dirty="0">
                <a:solidFill>
                  <a:srgbClr val="660066"/>
                </a:solidFill>
              </a:rPr>
              <a:t> </a:t>
            </a:r>
            <a:r>
              <a:rPr lang="fr-FR" sz="2000" b="1" i="1" dirty="0">
                <a:solidFill>
                  <a:srgbClr val="660066"/>
                </a:solidFill>
              </a:rPr>
              <a:t>“</a:t>
            </a:r>
            <a:r>
              <a:rPr lang="fr-FR" sz="2000" b="1" i="1" dirty="0" err="1">
                <a:solidFill>
                  <a:srgbClr val="660066"/>
                </a:solidFill>
              </a:rPr>
              <a:t>unsettle</a:t>
            </a:r>
            <a:r>
              <a:rPr lang="fr-FR" sz="2000" b="1" i="1" dirty="0">
                <a:solidFill>
                  <a:srgbClr val="660066"/>
                </a:solidFill>
              </a:rPr>
              <a:t>” </a:t>
            </a:r>
            <a:r>
              <a:rPr lang="fr-FR" sz="2000" b="1" i="1" dirty="0" err="1">
                <a:solidFill>
                  <a:srgbClr val="660066"/>
                </a:solidFill>
              </a:rPr>
              <a:t>things</a:t>
            </a:r>
            <a:r>
              <a:rPr lang="fr-FR" sz="2000" i="1" dirty="0">
                <a:solidFill>
                  <a:srgbClr val="660066"/>
                </a:solidFill>
              </a:rPr>
              <a:t>.</a:t>
            </a:r>
          </a:p>
          <a:p>
            <a:endParaRPr lang="fr-FR" sz="2000" dirty="0">
              <a:solidFill>
                <a:srgbClr val="660066"/>
              </a:solidFill>
              <a:latin typeface="+mn-lt"/>
            </a:endParaRPr>
          </a:p>
          <a:p>
            <a:endParaRPr lang="fr-FR" sz="2000" dirty="0">
              <a:solidFill>
                <a:srgbClr val="660066"/>
              </a:solidFill>
              <a:latin typeface="+mn-lt"/>
            </a:endParaRPr>
          </a:p>
          <a:p>
            <a:endParaRPr lang="fr-FR" sz="2400" dirty="0">
              <a:solidFill>
                <a:srgbClr val="2F4861"/>
              </a:solidFill>
              <a:latin typeface="+mn-lt"/>
            </a:endParaRPr>
          </a:p>
        </p:txBody>
      </p:sp>
    </p:spTree>
    <p:extLst>
      <p:ext uri="{BB962C8B-B14F-4D97-AF65-F5344CB8AC3E}">
        <p14:creationId xmlns:p14="http://schemas.microsoft.com/office/powerpoint/2010/main" val="10152052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8167" y="389342"/>
            <a:ext cx="8995833" cy="1439333"/>
          </a:xfrm>
        </p:spPr>
        <p:txBody>
          <a:bodyPr>
            <a:normAutofit fontScale="90000"/>
          </a:bodyPr>
          <a:lstStyle/>
          <a:p>
            <a:r>
              <a:rPr lang="fr-FR" sz="3600" dirty="0">
                <a:solidFill>
                  <a:srgbClr val="2F4861"/>
                </a:solidFill>
              </a:rPr>
              <a:t>Public </a:t>
            </a:r>
            <a:r>
              <a:rPr lang="fr-FR" sz="3600" dirty="0" err="1">
                <a:solidFill>
                  <a:srgbClr val="2F4861"/>
                </a:solidFill>
              </a:rPr>
              <a:t>reception</a:t>
            </a:r>
            <a:br>
              <a:rPr lang="fr-FR" sz="3600" dirty="0">
                <a:solidFill>
                  <a:srgbClr val="2F4861"/>
                </a:solidFill>
              </a:rPr>
            </a:br>
            <a:r>
              <a:rPr lang="fr-FR" sz="3100" i="1" dirty="0">
                <a:solidFill>
                  <a:srgbClr val="660066"/>
                </a:solidFill>
                <a:latin typeface="+mn-lt"/>
              </a:rPr>
              <a:t>a ‘</a:t>
            </a:r>
            <a:r>
              <a:rPr lang="fr-FR" sz="3100" i="1" dirty="0" err="1">
                <a:solidFill>
                  <a:srgbClr val="660066"/>
                </a:solidFill>
                <a:latin typeface="+mn-lt"/>
              </a:rPr>
              <a:t>consensual</a:t>
            </a:r>
            <a:r>
              <a:rPr lang="fr-FR" sz="3100" i="1" dirty="0">
                <a:solidFill>
                  <a:srgbClr val="660066"/>
                </a:solidFill>
                <a:latin typeface="+mn-lt"/>
              </a:rPr>
              <a:t>’ </a:t>
            </a:r>
            <a:r>
              <a:rPr lang="fr-FR" sz="3100" i="1" dirty="0" err="1">
                <a:solidFill>
                  <a:srgbClr val="660066"/>
                </a:solidFill>
                <a:latin typeface="+mn-lt"/>
              </a:rPr>
              <a:t>play</a:t>
            </a:r>
            <a:r>
              <a:rPr lang="fr-FR" sz="3100" i="1" dirty="0">
                <a:solidFill>
                  <a:srgbClr val="660066"/>
                </a:solidFill>
                <a:latin typeface="+mn-lt"/>
              </a:rPr>
              <a:t>, </a:t>
            </a:r>
            <a:r>
              <a:rPr lang="fr-FR" sz="3100" i="1" dirty="0" err="1">
                <a:solidFill>
                  <a:srgbClr val="660066"/>
                </a:solidFill>
                <a:latin typeface="+mn-lt"/>
              </a:rPr>
              <a:t>which</a:t>
            </a:r>
            <a:r>
              <a:rPr lang="fr-FR" sz="3100" i="1" dirty="0">
                <a:solidFill>
                  <a:srgbClr val="660066"/>
                </a:solidFill>
                <a:latin typeface="+mn-lt"/>
              </a:rPr>
              <a:t> questions </a:t>
            </a:r>
            <a:br>
              <a:rPr lang="fr-FR" sz="3100" i="1" dirty="0">
                <a:solidFill>
                  <a:srgbClr val="660066"/>
                </a:solidFill>
                <a:latin typeface="+mn-lt"/>
              </a:rPr>
            </a:br>
            <a:r>
              <a:rPr lang="fr-FR" sz="3100" i="1" dirty="0">
                <a:solidFill>
                  <a:srgbClr val="660066"/>
                </a:solidFill>
                <a:latin typeface="+mn-lt"/>
              </a:rPr>
              <a:t>the </a:t>
            </a:r>
            <a:r>
              <a:rPr lang="fr-FR" sz="3100" i="1" dirty="0" err="1">
                <a:solidFill>
                  <a:srgbClr val="660066"/>
                </a:solidFill>
                <a:latin typeface="+mn-lt"/>
              </a:rPr>
              <a:t>emancipating</a:t>
            </a:r>
            <a:r>
              <a:rPr lang="fr-FR" sz="3100" i="1" dirty="0">
                <a:solidFill>
                  <a:srgbClr val="660066"/>
                </a:solidFill>
                <a:latin typeface="+mn-lt"/>
              </a:rPr>
              <a:t> </a:t>
            </a:r>
            <a:r>
              <a:rPr lang="fr-FR" sz="3100" i="1" dirty="0" err="1">
                <a:solidFill>
                  <a:srgbClr val="660066"/>
                </a:solidFill>
                <a:latin typeface="+mn-lt"/>
              </a:rPr>
              <a:t>role</a:t>
            </a:r>
            <a:r>
              <a:rPr lang="fr-FR" sz="3100" i="1" dirty="0">
                <a:solidFill>
                  <a:srgbClr val="660066"/>
                </a:solidFill>
                <a:latin typeface="+mn-lt"/>
              </a:rPr>
              <a:t> of </a:t>
            </a:r>
            <a:r>
              <a:rPr lang="fr-FR" sz="3100" i="1" dirty="0" err="1">
                <a:solidFill>
                  <a:srgbClr val="660066"/>
                </a:solidFill>
                <a:latin typeface="+mn-lt"/>
              </a:rPr>
              <a:t>theater</a:t>
            </a:r>
            <a:endParaRPr lang="fr-FR" sz="2700" i="1" dirty="0">
              <a:solidFill>
                <a:srgbClr val="660066"/>
              </a:solidFill>
              <a:latin typeface="+mn-lt"/>
            </a:endParaRPr>
          </a:p>
        </p:txBody>
      </p:sp>
      <p:sp>
        <p:nvSpPr>
          <p:cNvPr id="3" name="Espace réservé du contenu 2"/>
          <p:cNvSpPr>
            <a:spLocks noGrp="1"/>
          </p:cNvSpPr>
          <p:nvPr>
            <p:ph idx="1"/>
          </p:nvPr>
        </p:nvSpPr>
        <p:spPr>
          <a:xfrm>
            <a:off x="-209006" y="1828675"/>
            <a:ext cx="9353006" cy="5186446"/>
          </a:xfrm>
        </p:spPr>
        <p:txBody>
          <a:bodyPr>
            <a:normAutofit/>
          </a:bodyPr>
          <a:lstStyle/>
          <a:p>
            <a:pPr marL="0" indent="0" algn="ctr">
              <a:buNone/>
            </a:pPr>
            <a:endParaRPr lang="fr-FR" sz="2400" dirty="0">
              <a:solidFill>
                <a:schemeClr val="accent2"/>
              </a:solidFill>
              <a:cs typeface="Optima"/>
            </a:endParaRPr>
          </a:p>
          <a:p>
            <a:pPr marL="0" indent="0" algn="ctr">
              <a:buNone/>
            </a:pPr>
            <a:r>
              <a:rPr lang="fr-FR" sz="2800" dirty="0">
                <a:cs typeface="Optima"/>
              </a:rPr>
              <a:t>• Local and national positive </a:t>
            </a:r>
            <a:r>
              <a:rPr lang="fr-FR" sz="2800" dirty="0" err="1">
                <a:cs typeface="Optima"/>
              </a:rPr>
              <a:t>reactions</a:t>
            </a:r>
            <a:r>
              <a:rPr lang="fr-FR" sz="2800" dirty="0">
                <a:cs typeface="Optima"/>
              </a:rPr>
              <a:t> and critiques</a:t>
            </a:r>
          </a:p>
          <a:p>
            <a:pPr marL="0" indent="0" algn="ctr">
              <a:buNone/>
            </a:pPr>
            <a:r>
              <a:rPr lang="fr-FR" sz="2800" i="1" dirty="0">
                <a:cs typeface="Optima"/>
              </a:rPr>
              <a:t>A </a:t>
            </a:r>
            <a:r>
              <a:rPr lang="fr-FR" sz="2800" i="1" dirty="0" err="1">
                <a:cs typeface="Optima"/>
              </a:rPr>
              <a:t>representation</a:t>
            </a:r>
            <a:r>
              <a:rPr lang="fr-FR" sz="2800" i="1" dirty="0">
                <a:cs typeface="Optima"/>
              </a:rPr>
              <a:t> of a social </a:t>
            </a:r>
            <a:r>
              <a:rPr lang="fr-FR" sz="2800" i="1" dirty="0" err="1">
                <a:cs typeface="Optima"/>
              </a:rPr>
              <a:t>conflict</a:t>
            </a:r>
            <a:r>
              <a:rPr lang="fr-FR" sz="2800" i="1" dirty="0">
                <a:cs typeface="Optima"/>
              </a:rPr>
              <a:t>,</a:t>
            </a:r>
          </a:p>
          <a:p>
            <a:pPr marL="0" indent="0" algn="ctr">
              <a:buNone/>
            </a:pPr>
            <a:r>
              <a:rPr lang="fr-FR" sz="2800" i="1" dirty="0">
                <a:cs typeface="Optima"/>
              </a:rPr>
              <a:t> </a:t>
            </a:r>
            <a:r>
              <a:rPr lang="fr-FR" sz="2800" i="1" dirty="0" err="1">
                <a:cs typeface="Optima"/>
              </a:rPr>
              <a:t>with</a:t>
            </a:r>
            <a:r>
              <a:rPr lang="fr-FR" sz="2800" i="1" dirty="0">
                <a:cs typeface="Optima"/>
              </a:rPr>
              <a:t> no </a:t>
            </a:r>
            <a:r>
              <a:rPr lang="fr-FR" sz="2800" i="1" dirty="0" err="1">
                <a:cs typeface="Optima"/>
              </a:rPr>
              <a:t>conflict</a:t>
            </a:r>
            <a:r>
              <a:rPr lang="fr-FR" sz="2800" i="1" dirty="0">
                <a:cs typeface="Optima"/>
              </a:rPr>
              <a:t> of </a:t>
            </a:r>
            <a:r>
              <a:rPr lang="fr-FR" sz="2800" i="1" dirty="0" err="1">
                <a:cs typeface="Optima"/>
              </a:rPr>
              <a:t>interpretation</a:t>
            </a:r>
            <a:r>
              <a:rPr lang="fr-FR" sz="2800" i="1" dirty="0">
                <a:cs typeface="Optima"/>
              </a:rPr>
              <a:t>? </a:t>
            </a:r>
          </a:p>
          <a:p>
            <a:pPr marL="0" indent="0" algn="ctr">
              <a:buNone/>
            </a:pPr>
            <a:endParaRPr lang="fr-FR" sz="2800" i="1" dirty="0">
              <a:cs typeface="Optima"/>
            </a:endParaRPr>
          </a:p>
          <a:p>
            <a:pPr marL="0" indent="0" algn="ctr">
              <a:buNone/>
            </a:pPr>
            <a:endParaRPr lang="fr-FR" sz="2800" i="1" dirty="0">
              <a:cs typeface="Optima"/>
            </a:endParaRPr>
          </a:p>
          <a:p>
            <a:pPr marL="0" indent="0" algn="ctr">
              <a:buNone/>
            </a:pPr>
            <a:r>
              <a:rPr lang="fr-FR" sz="2800" i="1" dirty="0">
                <a:cs typeface="Optima"/>
              </a:rPr>
              <a:t>• </a:t>
            </a:r>
            <a:r>
              <a:rPr lang="fr-FR" sz="2800" dirty="0">
                <a:cs typeface="Optima"/>
              </a:rPr>
              <a:t> Theater </a:t>
            </a:r>
            <a:r>
              <a:rPr lang="fr-FR" sz="2800" dirty="0" err="1">
                <a:cs typeface="Optima"/>
              </a:rPr>
              <a:t>conceived</a:t>
            </a:r>
            <a:r>
              <a:rPr lang="fr-FR" sz="2800" dirty="0">
                <a:cs typeface="Optima"/>
              </a:rPr>
              <a:t> as a collective, </a:t>
            </a:r>
          </a:p>
          <a:p>
            <a:pPr marL="0" indent="0" algn="ctr">
              <a:buNone/>
            </a:pPr>
            <a:r>
              <a:rPr lang="fr-FR" sz="2800" dirty="0" err="1">
                <a:cs typeface="Optima"/>
              </a:rPr>
              <a:t>democratic</a:t>
            </a:r>
            <a:r>
              <a:rPr lang="fr-FR" sz="2800" dirty="0">
                <a:cs typeface="Optima"/>
              </a:rPr>
              <a:t> </a:t>
            </a:r>
            <a:r>
              <a:rPr lang="fr-FR" sz="2800" dirty="0" err="1">
                <a:cs typeface="Optima"/>
              </a:rPr>
              <a:t>experience</a:t>
            </a:r>
            <a:endParaRPr lang="fr-FR" sz="2800" dirty="0">
              <a:cs typeface="Optima"/>
            </a:endParaRPr>
          </a:p>
          <a:p>
            <a:pPr>
              <a:buFont typeface="Wingdings" charset="0"/>
              <a:buChar char="è"/>
            </a:pPr>
            <a:endParaRPr lang="fr-FR" sz="2000" b="1" i="1" dirty="0">
              <a:sym typeface="Wingdings"/>
            </a:endParaRPr>
          </a:p>
          <a:p>
            <a:pPr lvl="1"/>
            <a:endParaRPr lang="fr-FR" b="1" i="1" dirty="0">
              <a:cs typeface="Optima"/>
              <a:sym typeface="Wingdings"/>
            </a:endParaRPr>
          </a:p>
        </p:txBody>
      </p:sp>
    </p:spTree>
    <p:extLst>
      <p:ext uri="{BB962C8B-B14F-4D97-AF65-F5344CB8AC3E}">
        <p14:creationId xmlns:p14="http://schemas.microsoft.com/office/powerpoint/2010/main" val="22213846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p:cNvSpPr>
            <a:spLocks noGrp="1"/>
          </p:cNvSpPr>
          <p:nvPr>
            <p:ph idx="1"/>
          </p:nvPr>
        </p:nvSpPr>
        <p:spPr>
          <a:xfrm>
            <a:off x="529872" y="1373541"/>
            <a:ext cx="8381294" cy="4835348"/>
          </a:xfrm>
        </p:spPr>
        <p:txBody>
          <a:bodyPr>
            <a:normAutofit fontScale="92500" lnSpcReduction="10000"/>
          </a:bodyPr>
          <a:lstStyle/>
          <a:p>
            <a:pPr marL="0" indent="0" algn="ctr">
              <a:buNone/>
            </a:pPr>
            <a:r>
              <a:rPr lang="fr-FR" sz="2800" dirty="0" err="1">
                <a:solidFill>
                  <a:srgbClr val="2F4861"/>
                </a:solidFill>
                <a:cs typeface="Optima"/>
              </a:rPr>
              <a:t>Using</a:t>
            </a:r>
            <a:r>
              <a:rPr lang="fr-FR" sz="2800" dirty="0">
                <a:solidFill>
                  <a:srgbClr val="2F4861"/>
                </a:solidFill>
                <a:cs typeface="Optima"/>
              </a:rPr>
              <a:t> </a:t>
            </a:r>
            <a:r>
              <a:rPr lang="fr-FR" sz="2800" dirty="0" err="1">
                <a:solidFill>
                  <a:srgbClr val="2F4861"/>
                </a:solidFill>
                <a:cs typeface="Optima"/>
              </a:rPr>
              <a:t>stereotypes</a:t>
            </a:r>
            <a:r>
              <a:rPr lang="fr-FR" sz="2800" dirty="0">
                <a:solidFill>
                  <a:srgbClr val="2F4861"/>
                </a:solidFill>
                <a:cs typeface="Optima"/>
              </a:rPr>
              <a:t> about </a:t>
            </a:r>
            <a:r>
              <a:rPr lang="fr-FR" sz="2800" dirty="0" err="1">
                <a:solidFill>
                  <a:srgbClr val="2F4861"/>
                </a:solidFill>
                <a:cs typeface="Optima"/>
              </a:rPr>
              <a:t>work</a:t>
            </a:r>
            <a:r>
              <a:rPr lang="fr-FR" sz="2800" dirty="0">
                <a:solidFill>
                  <a:srgbClr val="2F4861"/>
                </a:solidFill>
                <a:cs typeface="Optima"/>
              </a:rPr>
              <a:t> to trigger dialogue </a:t>
            </a:r>
          </a:p>
          <a:p>
            <a:pPr marL="0" indent="0" algn="ctr">
              <a:buNone/>
            </a:pPr>
            <a:r>
              <a:rPr lang="fr-FR" sz="2800" dirty="0" err="1">
                <a:solidFill>
                  <a:srgbClr val="2F4861"/>
                </a:solidFill>
                <a:cs typeface="Optima"/>
              </a:rPr>
              <a:t>within</a:t>
            </a:r>
            <a:r>
              <a:rPr lang="fr-FR" sz="2800" dirty="0">
                <a:solidFill>
                  <a:srgbClr val="2F4861"/>
                </a:solidFill>
                <a:cs typeface="Optima"/>
              </a:rPr>
              <a:t> an ‘</a:t>
            </a:r>
            <a:r>
              <a:rPr lang="fr-FR" sz="2800" dirty="0" err="1">
                <a:solidFill>
                  <a:srgbClr val="2F4861"/>
                </a:solidFill>
                <a:cs typeface="Optima"/>
              </a:rPr>
              <a:t>interpretative</a:t>
            </a:r>
            <a:r>
              <a:rPr lang="fr-FR" sz="2800" dirty="0">
                <a:solidFill>
                  <a:srgbClr val="2F4861"/>
                </a:solidFill>
                <a:cs typeface="Optima"/>
              </a:rPr>
              <a:t> </a:t>
            </a:r>
            <a:r>
              <a:rPr lang="fr-FR" sz="2800" dirty="0" err="1">
                <a:solidFill>
                  <a:srgbClr val="2F4861"/>
                </a:solidFill>
                <a:cs typeface="Optima"/>
              </a:rPr>
              <a:t>community</a:t>
            </a:r>
            <a:r>
              <a:rPr lang="fr-FR" sz="2800" dirty="0">
                <a:solidFill>
                  <a:srgbClr val="2F4861"/>
                </a:solidFill>
                <a:cs typeface="Optima"/>
              </a:rPr>
              <a:t>’ </a:t>
            </a:r>
          </a:p>
          <a:p>
            <a:pPr marL="0" indent="0" algn="ctr">
              <a:buNone/>
            </a:pPr>
            <a:r>
              <a:rPr lang="fr-FR" sz="2400" dirty="0">
                <a:solidFill>
                  <a:srgbClr val="2F4861"/>
                </a:solidFill>
                <a:cs typeface="Optima"/>
              </a:rPr>
              <a:t>(</a:t>
            </a:r>
            <a:r>
              <a:rPr lang="fr-FR" sz="2400" dirty="0" err="1">
                <a:solidFill>
                  <a:srgbClr val="2F4861"/>
                </a:solidFill>
                <a:cs typeface="Optima"/>
              </a:rPr>
              <a:t>theater</a:t>
            </a:r>
            <a:r>
              <a:rPr lang="fr-FR" sz="2400" dirty="0">
                <a:solidFill>
                  <a:srgbClr val="2F4861"/>
                </a:solidFill>
                <a:cs typeface="Optima"/>
              </a:rPr>
              <a:t> experts, one-time public, laid-off </a:t>
            </a:r>
            <a:r>
              <a:rPr lang="fr-FR" sz="2400" dirty="0" err="1">
                <a:solidFill>
                  <a:srgbClr val="2F4861"/>
                </a:solidFill>
                <a:cs typeface="Optima"/>
              </a:rPr>
              <a:t>employees</a:t>
            </a:r>
            <a:r>
              <a:rPr lang="fr-FR" sz="2400" dirty="0">
                <a:solidFill>
                  <a:srgbClr val="2F4861"/>
                </a:solidFill>
                <a:cs typeface="Optima"/>
              </a:rPr>
              <a:t> or </a:t>
            </a:r>
            <a:r>
              <a:rPr lang="fr-FR" sz="2400" dirty="0" err="1">
                <a:solidFill>
                  <a:srgbClr val="2F4861"/>
                </a:solidFill>
                <a:cs typeface="Optima"/>
              </a:rPr>
              <a:t>employees</a:t>
            </a:r>
            <a:r>
              <a:rPr lang="fr-FR" sz="2400" dirty="0">
                <a:solidFill>
                  <a:srgbClr val="2F4861"/>
                </a:solidFill>
                <a:cs typeface="Optima"/>
              </a:rPr>
              <a:t> </a:t>
            </a:r>
            <a:r>
              <a:rPr lang="fr-FR" sz="2400" dirty="0" err="1">
                <a:solidFill>
                  <a:srgbClr val="2F4861"/>
                </a:solidFill>
                <a:cs typeface="Optima"/>
              </a:rPr>
              <a:t>fearing</a:t>
            </a:r>
            <a:r>
              <a:rPr lang="fr-FR" sz="2400" dirty="0">
                <a:solidFill>
                  <a:srgbClr val="2F4861"/>
                </a:solidFill>
                <a:cs typeface="Optima"/>
              </a:rPr>
              <a:t> </a:t>
            </a:r>
            <a:r>
              <a:rPr lang="fr-FR" sz="2400" dirty="0" err="1">
                <a:solidFill>
                  <a:srgbClr val="2F4861"/>
                </a:solidFill>
                <a:cs typeface="Optima"/>
              </a:rPr>
              <a:t>layoffs</a:t>
            </a:r>
            <a:r>
              <a:rPr lang="fr-FR" sz="2400" dirty="0">
                <a:solidFill>
                  <a:srgbClr val="2F4861"/>
                </a:solidFill>
                <a:cs typeface="Optima"/>
              </a:rPr>
              <a:t>,…)</a:t>
            </a:r>
          </a:p>
          <a:p>
            <a:pPr marL="0" indent="0" algn="ctr">
              <a:buNone/>
            </a:pPr>
            <a:endParaRPr lang="fr-FR" sz="2800" dirty="0">
              <a:solidFill>
                <a:srgbClr val="2F4861"/>
              </a:solidFill>
              <a:cs typeface="Optima"/>
            </a:endParaRPr>
          </a:p>
          <a:p>
            <a:pPr marL="0" indent="0" algn="ctr">
              <a:buNone/>
            </a:pPr>
            <a:r>
              <a:rPr lang="fr-FR" sz="2800" dirty="0" err="1">
                <a:solidFill>
                  <a:srgbClr val="2F4861"/>
                </a:solidFill>
                <a:cs typeface="Optima"/>
              </a:rPr>
              <a:t>Actors</a:t>
            </a:r>
            <a:r>
              <a:rPr lang="fr-FR" sz="2800" dirty="0">
                <a:solidFill>
                  <a:srgbClr val="2F4861"/>
                </a:solidFill>
                <a:cs typeface="Optima"/>
              </a:rPr>
              <a:t>’ performance and </a:t>
            </a:r>
            <a:r>
              <a:rPr lang="fr-FR" sz="2800" dirty="0" err="1">
                <a:solidFill>
                  <a:srgbClr val="2F4861"/>
                </a:solidFill>
                <a:cs typeface="Optima"/>
              </a:rPr>
              <a:t>poetic</a:t>
            </a:r>
            <a:r>
              <a:rPr lang="fr-FR" sz="2800" dirty="0">
                <a:solidFill>
                  <a:srgbClr val="2F4861"/>
                </a:solidFill>
                <a:cs typeface="Optima"/>
              </a:rPr>
              <a:t> charge of the </a:t>
            </a:r>
            <a:r>
              <a:rPr lang="fr-FR" sz="2800" dirty="0" err="1">
                <a:solidFill>
                  <a:srgbClr val="2F4861"/>
                </a:solidFill>
                <a:cs typeface="Optima"/>
              </a:rPr>
              <a:t>play</a:t>
            </a:r>
            <a:r>
              <a:rPr lang="fr-FR" sz="2800" dirty="0">
                <a:solidFill>
                  <a:srgbClr val="2F4861"/>
                </a:solidFill>
                <a:cs typeface="Optima"/>
              </a:rPr>
              <a:t> </a:t>
            </a:r>
          </a:p>
          <a:p>
            <a:pPr marL="0" indent="0" algn="ctr">
              <a:buNone/>
            </a:pPr>
            <a:r>
              <a:rPr lang="fr-FR" sz="2800" dirty="0">
                <a:solidFill>
                  <a:srgbClr val="2F4861"/>
                </a:solidFill>
                <a:cs typeface="Optima"/>
              </a:rPr>
              <a:t>to </a:t>
            </a:r>
            <a:r>
              <a:rPr lang="fr-FR" sz="2800" dirty="0" err="1">
                <a:solidFill>
                  <a:srgbClr val="2F4861"/>
                </a:solidFill>
                <a:cs typeface="Optima"/>
              </a:rPr>
              <a:t>overcome</a:t>
            </a:r>
            <a:r>
              <a:rPr lang="fr-FR" sz="2800" dirty="0">
                <a:solidFill>
                  <a:srgbClr val="2F4861"/>
                </a:solidFill>
                <a:cs typeface="Optima"/>
              </a:rPr>
              <a:t> </a:t>
            </a:r>
            <a:r>
              <a:rPr lang="fr-FR" sz="2800" dirty="0" err="1">
                <a:solidFill>
                  <a:srgbClr val="2F4861"/>
                </a:solidFill>
                <a:cs typeface="Optima"/>
              </a:rPr>
              <a:t>those</a:t>
            </a:r>
            <a:r>
              <a:rPr lang="fr-FR" sz="2800" dirty="0">
                <a:solidFill>
                  <a:srgbClr val="2F4861"/>
                </a:solidFill>
                <a:cs typeface="Optima"/>
              </a:rPr>
              <a:t> </a:t>
            </a:r>
            <a:r>
              <a:rPr lang="fr-FR" sz="2800" dirty="0" err="1">
                <a:solidFill>
                  <a:srgbClr val="2F4861"/>
                </a:solidFill>
                <a:cs typeface="Optima"/>
              </a:rPr>
              <a:t>conventional</a:t>
            </a:r>
            <a:r>
              <a:rPr lang="fr-FR" sz="2800" dirty="0">
                <a:solidFill>
                  <a:srgbClr val="2F4861"/>
                </a:solidFill>
                <a:cs typeface="Optima"/>
              </a:rPr>
              <a:t>, </a:t>
            </a:r>
            <a:r>
              <a:rPr lang="fr-FR" sz="2800" dirty="0" err="1">
                <a:solidFill>
                  <a:srgbClr val="2F4861"/>
                </a:solidFill>
                <a:cs typeface="Optima"/>
              </a:rPr>
              <a:t>stereotypical</a:t>
            </a:r>
            <a:r>
              <a:rPr lang="fr-FR" sz="2800" dirty="0">
                <a:solidFill>
                  <a:srgbClr val="2F4861"/>
                </a:solidFill>
                <a:cs typeface="Optima"/>
              </a:rPr>
              <a:t> </a:t>
            </a:r>
            <a:r>
              <a:rPr lang="fr-FR" sz="2800" dirty="0" err="1">
                <a:solidFill>
                  <a:srgbClr val="2F4861"/>
                </a:solidFill>
                <a:cs typeface="Optima"/>
              </a:rPr>
              <a:t>representations</a:t>
            </a:r>
            <a:endParaRPr lang="fr-FR" sz="2800" dirty="0">
              <a:solidFill>
                <a:srgbClr val="2F4861"/>
              </a:solidFill>
              <a:cs typeface="Optima"/>
            </a:endParaRPr>
          </a:p>
          <a:p>
            <a:pPr marL="0" indent="0" algn="ctr">
              <a:buNone/>
            </a:pPr>
            <a:endParaRPr lang="fr-FR" sz="2800" dirty="0">
              <a:solidFill>
                <a:srgbClr val="2F4861"/>
              </a:solidFill>
              <a:cs typeface="Optima"/>
            </a:endParaRPr>
          </a:p>
          <a:p>
            <a:pPr marL="0" indent="0" algn="ctr">
              <a:buNone/>
            </a:pPr>
            <a:r>
              <a:rPr lang="fr-FR" sz="2800" dirty="0" err="1">
                <a:solidFill>
                  <a:srgbClr val="2F4861"/>
                </a:solidFill>
                <a:cs typeface="Optima"/>
              </a:rPr>
              <a:t>Work</a:t>
            </a:r>
            <a:r>
              <a:rPr lang="fr-FR" sz="2800" dirty="0">
                <a:solidFill>
                  <a:srgbClr val="2F4861"/>
                </a:solidFill>
                <a:cs typeface="Optima"/>
              </a:rPr>
              <a:t> as a flow acting and </a:t>
            </a:r>
            <a:r>
              <a:rPr lang="fr-FR" sz="2800" dirty="0" err="1">
                <a:solidFill>
                  <a:srgbClr val="2F4861"/>
                </a:solidFill>
                <a:cs typeface="Optima"/>
              </a:rPr>
              <a:t>giving</a:t>
            </a:r>
            <a:r>
              <a:rPr lang="fr-FR" sz="2800" dirty="0">
                <a:solidFill>
                  <a:srgbClr val="2F4861"/>
                </a:solidFill>
                <a:cs typeface="Optima"/>
              </a:rPr>
              <a:t> </a:t>
            </a:r>
            <a:r>
              <a:rPr lang="fr-FR" sz="2800" dirty="0" err="1">
                <a:solidFill>
                  <a:srgbClr val="2F4861"/>
                </a:solidFill>
                <a:cs typeface="Optima"/>
              </a:rPr>
              <a:t>meaning</a:t>
            </a:r>
            <a:r>
              <a:rPr lang="fr-FR" sz="2800" dirty="0">
                <a:solidFill>
                  <a:srgbClr val="2F4861"/>
                </a:solidFill>
                <a:cs typeface="Optima"/>
              </a:rPr>
              <a:t> </a:t>
            </a:r>
          </a:p>
          <a:p>
            <a:pPr marL="0" indent="0" algn="ctr">
              <a:buNone/>
            </a:pPr>
            <a:r>
              <a:rPr lang="fr-FR" sz="2800" dirty="0">
                <a:solidFill>
                  <a:srgbClr val="2F4861"/>
                </a:solidFill>
                <a:cs typeface="Optima"/>
              </a:rPr>
              <a:t>to all life aspects…</a:t>
            </a:r>
          </a:p>
        </p:txBody>
      </p:sp>
    </p:spTree>
    <p:extLst>
      <p:ext uri="{BB962C8B-B14F-4D97-AF65-F5344CB8AC3E}">
        <p14:creationId xmlns:p14="http://schemas.microsoft.com/office/powerpoint/2010/main" val="27844376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196752"/>
            <a:ext cx="8820472" cy="4608512"/>
          </a:xfrm>
        </p:spPr>
        <p:txBody>
          <a:bodyPr/>
          <a:lstStyle/>
          <a:p>
            <a:pPr marL="0" indent="0"/>
            <a:r>
              <a:rPr lang="fr-FR" sz="3200" b="1" dirty="0">
                <a:latin typeface="+mn-lt"/>
              </a:rPr>
              <a:t> </a:t>
            </a:r>
            <a:r>
              <a:rPr lang="fr-FR" sz="3200" b="1" dirty="0"/>
              <a:t>Paper 2 : </a:t>
            </a:r>
            <a:r>
              <a:rPr lang="fr-FR" sz="3200" dirty="0"/>
              <a:t>An </a:t>
            </a:r>
            <a:r>
              <a:rPr lang="fr-FR" sz="3200" dirty="0" err="1"/>
              <a:t>analysis</a:t>
            </a:r>
            <a:r>
              <a:rPr lang="fr-FR" sz="3200" dirty="0"/>
              <a:t> of </a:t>
            </a:r>
            <a:r>
              <a:rPr lang="fr-FR" sz="3200" dirty="0" err="1"/>
              <a:t>artistic</a:t>
            </a:r>
            <a:r>
              <a:rPr lang="fr-FR" sz="3200" dirty="0"/>
              <a:t> practices/interventions </a:t>
            </a:r>
            <a:r>
              <a:rPr lang="fr-FR" sz="3200" dirty="0" err="1"/>
              <a:t>during</a:t>
            </a:r>
            <a:r>
              <a:rPr lang="fr-FR" sz="3200" dirty="0"/>
              <a:t> the </a:t>
            </a:r>
            <a:r>
              <a:rPr lang="fr-FR" sz="3200" dirty="0" err="1"/>
              <a:t>conflict</a:t>
            </a:r>
            <a:br>
              <a:rPr lang="fr-FR" sz="3200" dirty="0"/>
            </a:br>
            <a:r>
              <a:rPr lang="fr-FR" sz="2800" dirty="0"/>
              <a:t>(photo, blog, </a:t>
            </a:r>
            <a:r>
              <a:rPr lang="fr-FR" sz="2800" dirty="0" err="1"/>
              <a:t>documentary</a:t>
            </a:r>
            <a:r>
              <a:rPr lang="fr-FR" sz="2800" dirty="0"/>
              <a:t> film)</a:t>
            </a:r>
            <a:br>
              <a:rPr lang="fr-FR" sz="2800" dirty="0"/>
            </a:br>
            <a:br>
              <a:rPr lang="fr-FR" sz="2800" i="1" dirty="0">
                <a:solidFill>
                  <a:srgbClr val="660066"/>
                </a:solidFill>
                <a:latin typeface="+mn-lt"/>
              </a:rPr>
            </a:br>
            <a:br>
              <a:rPr lang="fr-FR" sz="2800" i="1" dirty="0">
                <a:solidFill>
                  <a:srgbClr val="660066"/>
                </a:solidFill>
                <a:latin typeface="+mn-lt"/>
              </a:rPr>
            </a:br>
            <a:r>
              <a:rPr lang="fr-FR" sz="2800" dirty="0">
                <a:solidFill>
                  <a:srgbClr val="2F4861"/>
                </a:solidFill>
                <a:latin typeface="+mn-lt"/>
                <a:cs typeface="Optima"/>
              </a:rPr>
              <a:t>—&gt; Art </a:t>
            </a:r>
            <a:r>
              <a:rPr lang="fr-FR" sz="2800" dirty="0" err="1">
                <a:solidFill>
                  <a:srgbClr val="2F4861"/>
                </a:solidFill>
                <a:latin typeface="+mn-lt"/>
                <a:cs typeface="Optima"/>
              </a:rPr>
              <a:t>may</a:t>
            </a:r>
            <a:r>
              <a:rPr lang="fr-FR" sz="2800" dirty="0">
                <a:solidFill>
                  <a:srgbClr val="2F4861"/>
                </a:solidFill>
                <a:latin typeface="+mn-lt"/>
                <a:cs typeface="Optima"/>
              </a:rPr>
              <a:t> help </a:t>
            </a:r>
            <a:r>
              <a:rPr lang="fr-FR" sz="2800" dirty="0" err="1">
                <a:solidFill>
                  <a:srgbClr val="2F4861"/>
                </a:solidFill>
                <a:latin typeface="+mn-lt"/>
                <a:cs typeface="Optima"/>
              </a:rPr>
              <a:t>memorizing</a:t>
            </a:r>
            <a:r>
              <a:rPr lang="fr-FR" sz="2800" dirty="0">
                <a:solidFill>
                  <a:srgbClr val="2F4861"/>
                </a:solidFill>
                <a:latin typeface="+mn-lt"/>
                <a:cs typeface="Optima"/>
              </a:rPr>
              <a:t> and </a:t>
            </a:r>
            <a:r>
              <a:rPr lang="fr-FR" sz="2800" dirty="0" err="1">
                <a:solidFill>
                  <a:srgbClr val="2F4861"/>
                </a:solidFill>
                <a:latin typeface="+mn-lt"/>
                <a:cs typeface="Optima"/>
              </a:rPr>
              <a:t>publicizing</a:t>
            </a:r>
            <a:r>
              <a:rPr lang="fr-FR" sz="2800" dirty="0">
                <a:solidFill>
                  <a:srgbClr val="2F4861"/>
                </a:solidFill>
                <a:latin typeface="+mn-lt"/>
                <a:cs typeface="Optima"/>
              </a:rPr>
              <a:t> </a:t>
            </a:r>
            <a:br>
              <a:rPr lang="fr-FR" sz="2800" dirty="0">
                <a:solidFill>
                  <a:srgbClr val="2F4861"/>
                </a:solidFill>
                <a:latin typeface="+mn-lt"/>
                <a:cs typeface="Optima"/>
              </a:rPr>
            </a:br>
            <a:r>
              <a:rPr lang="fr-FR" sz="2800" dirty="0">
                <a:solidFill>
                  <a:srgbClr val="2F4861"/>
                </a:solidFill>
                <a:latin typeface="+mn-lt"/>
                <a:cs typeface="Optima"/>
              </a:rPr>
              <a:t>the struggle (</a:t>
            </a:r>
            <a:r>
              <a:rPr lang="fr-FR" sz="2800" dirty="0" err="1">
                <a:solidFill>
                  <a:srgbClr val="2F4861"/>
                </a:solidFill>
                <a:latin typeface="+mn-lt"/>
                <a:cs typeface="Optima"/>
              </a:rPr>
              <a:t>mobilizing</a:t>
            </a:r>
            <a:r>
              <a:rPr lang="fr-FR" sz="2800" dirty="0">
                <a:solidFill>
                  <a:srgbClr val="2F4861"/>
                </a:solidFill>
                <a:latin typeface="+mn-lt"/>
                <a:cs typeface="Optima"/>
              </a:rPr>
              <a:t>)</a:t>
            </a:r>
            <a:br>
              <a:rPr lang="fr-FR" sz="2800" dirty="0">
                <a:solidFill>
                  <a:srgbClr val="2F4861"/>
                </a:solidFill>
                <a:latin typeface="+mn-lt"/>
                <a:cs typeface="Optima"/>
              </a:rPr>
            </a:br>
            <a:br>
              <a:rPr lang="fr-FR" sz="2800" dirty="0">
                <a:solidFill>
                  <a:srgbClr val="2F4861"/>
                </a:solidFill>
                <a:latin typeface="+mn-lt"/>
                <a:cs typeface="Optima"/>
              </a:rPr>
            </a:br>
            <a:r>
              <a:rPr lang="fr-FR" sz="2800" dirty="0">
                <a:solidFill>
                  <a:srgbClr val="2F4861"/>
                </a:solidFill>
                <a:latin typeface="+mn-lt"/>
                <a:cs typeface="Optima"/>
              </a:rPr>
              <a:t>—&gt; Art </a:t>
            </a:r>
            <a:r>
              <a:rPr lang="fr-FR" sz="2800" dirty="0" err="1">
                <a:solidFill>
                  <a:srgbClr val="2F4861"/>
                </a:solidFill>
                <a:latin typeface="+mn-lt"/>
                <a:cs typeface="Optima"/>
              </a:rPr>
              <a:t>may</a:t>
            </a:r>
            <a:r>
              <a:rPr lang="fr-FR" sz="2800" dirty="0">
                <a:solidFill>
                  <a:srgbClr val="2F4861"/>
                </a:solidFill>
                <a:latin typeface="+mn-lt"/>
                <a:cs typeface="Optima"/>
              </a:rPr>
              <a:t> </a:t>
            </a:r>
            <a:r>
              <a:rPr lang="fr-FR" sz="2800" dirty="0" err="1">
                <a:solidFill>
                  <a:srgbClr val="2F4861"/>
                </a:solidFill>
                <a:latin typeface="+mn-lt"/>
                <a:cs typeface="Optima"/>
              </a:rPr>
              <a:t>contribute</a:t>
            </a:r>
            <a:r>
              <a:rPr lang="fr-FR" sz="2800" dirty="0">
                <a:solidFill>
                  <a:srgbClr val="2F4861"/>
                </a:solidFill>
                <a:latin typeface="+mn-lt"/>
                <a:cs typeface="Optima"/>
              </a:rPr>
              <a:t> to support and structure</a:t>
            </a:r>
            <a:br>
              <a:rPr lang="fr-FR" sz="2800" dirty="0">
                <a:solidFill>
                  <a:srgbClr val="2F4861"/>
                </a:solidFill>
                <a:latin typeface="+mn-lt"/>
                <a:cs typeface="Optima"/>
              </a:rPr>
            </a:br>
            <a:r>
              <a:rPr lang="fr-FR" sz="2800" dirty="0">
                <a:solidFill>
                  <a:srgbClr val="2F4861"/>
                </a:solidFill>
                <a:latin typeface="+mn-lt"/>
                <a:cs typeface="Optima"/>
              </a:rPr>
              <a:t> the struggle (</a:t>
            </a:r>
            <a:r>
              <a:rPr lang="fr-FR" sz="2800" dirty="0" err="1">
                <a:solidFill>
                  <a:srgbClr val="2F4861"/>
                </a:solidFill>
                <a:latin typeface="+mn-lt"/>
                <a:cs typeface="Optima"/>
              </a:rPr>
              <a:t>organizing</a:t>
            </a:r>
            <a:r>
              <a:rPr lang="fr-FR" sz="2800" dirty="0">
                <a:solidFill>
                  <a:srgbClr val="2F4861"/>
                </a:solidFill>
                <a:latin typeface="+mn-lt"/>
                <a:cs typeface="Optima"/>
              </a:rPr>
              <a:t>)</a:t>
            </a:r>
            <a:br>
              <a:rPr lang="fr-FR" sz="2800" dirty="0">
                <a:solidFill>
                  <a:srgbClr val="2F4861"/>
                </a:solidFill>
                <a:latin typeface="+mn-lt"/>
                <a:cs typeface="Optima"/>
              </a:rPr>
            </a:br>
            <a:br>
              <a:rPr lang="fr-FR" sz="2800" i="1" dirty="0">
                <a:solidFill>
                  <a:srgbClr val="660066"/>
                </a:solidFill>
                <a:latin typeface="+mn-lt"/>
              </a:rPr>
            </a:br>
            <a:br>
              <a:rPr lang="fr-FR" sz="2800" dirty="0">
                <a:latin typeface="+mn-lt"/>
              </a:rPr>
            </a:br>
            <a:endParaRPr lang="fr-FR" sz="2000" i="1" dirty="0">
              <a:latin typeface="+mn-lt"/>
            </a:endParaRPr>
          </a:p>
        </p:txBody>
      </p:sp>
    </p:spTree>
    <p:extLst>
      <p:ext uri="{BB962C8B-B14F-4D97-AF65-F5344CB8AC3E}">
        <p14:creationId xmlns:p14="http://schemas.microsoft.com/office/powerpoint/2010/main" val="19427491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BE19DFB0-AAE9-C246-90CB-34ED3383E96D}"/>
              </a:ext>
            </a:extLst>
          </p:cNvPr>
          <p:cNvSpPr>
            <a:spLocks noGrp="1"/>
          </p:cNvSpPr>
          <p:nvPr>
            <p:ph type="sldNum" sz="quarter" idx="10"/>
          </p:nvPr>
        </p:nvSpPr>
        <p:spPr/>
        <p:txBody>
          <a:bodyPr/>
          <a:lstStyle/>
          <a:p>
            <a:fld id="{4C5ED5B8-F27B-9F48-B22F-4CC8DD342BF9}" type="slidenum">
              <a:rPr lang="fr-FR" smtClean="0"/>
              <a:pPr/>
              <a:t>53</a:t>
            </a:fld>
            <a:endParaRPr lang="fr-FR" dirty="0"/>
          </a:p>
        </p:txBody>
      </p:sp>
      <p:sp>
        <p:nvSpPr>
          <p:cNvPr id="5" name="Espace réservé du pied de page 4">
            <a:extLst>
              <a:ext uri="{FF2B5EF4-FFF2-40B4-BE49-F238E27FC236}">
                <a16:creationId xmlns:a16="http://schemas.microsoft.com/office/drawing/2014/main" id="{3976BA8F-959A-6248-A36E-C34E9D95AA84}"/>
              </a:ext>
            </a:extLst>
          </p:cNvPr>
          <p:cNvSpPr>
            <a:spLocks noGrp="1"/>
          </p:cNvSpPr>
          <p:nvPr>
            <p:ph type="ftr" sz="quarter" idx="11"/>
          </p:nvPr>
        </p:nvSpPr>
        <p:spPr/>
        <p:txBody>
          <a:bodyPr/>
          <a:lstStyle/>
          <a:p>
            <a:pPr>
              <a:defRPr/>
            </a:pPr>
            <a:endParaRPr lang="fr-FR" dirty="0"/>
          </a:p>
        </p:txBody>
      </p:sp>
      <p:pic>
        <p:nvPicPr>
          <p:cNvPr id="2" name="Image 1">
            <a:extLst>
              <a:ext uri="{FF2B5EF4-FFF2-40B4-BE49-F238E27FC236}">
                <a16:creationId xmlns:a16="http://schemas.microsoft.com/office/drawing/2014/main" id="{89C0A1F4-4B27-7BF8-AE15-C1DF83C76774}"/>
              </a:ext>
            </a:extLst>
          </p:cNvPr>
          <p:cNvPicPr>
            <a:picLocks noChangeAspect="1"/>
          </p:cNvPicPr>
          <p:nvPr/>
        </p:nvPicPr>
        <p:blipFill>
          <a:blip r:embed="rId2"/>
          <a:stretch>
            <a:fillRect/>
          </a:stretch>
        </p:blipFill>
        <p:spPr>
          <a:xfrm>
            <a:off x="755576" y="152347"/>
            <a:ext cx="8062664" cy="6665477"/>
          </a:xfrm>
          <a:prstGeom prst="rect">
            <a:avLst/>
          </a:prstGeom>
        </p:spPr>
      </p:pic>
    </p:spTree>
    <p:extLst>
      <p:ext uri="{BB962C8B-B14F-4D97-AF65-F5344CB8AC3E}">
        <p14:creationId xmlns:p14="http://schemas.microsoft.com/office/powerpoint/2010/main" val="28705182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190500" y="-171400"/>
            <a:ext cx="8762999" cy="1311805"/>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fr-FR" sz="3000" b="1" dirty="0">
                <a:solidFill>
                  <a:srgbClr val="2F4861"/>
                </a:solidFill>
              </a:rPr>
              <a:t>The ‘Art and </a:t>
            </a:r>
            <a:r>
              <a:rPr lang="fr-FR" sz="3000" b="1" dirty="0" err="1">
                <a:solidFill>
                  <a:srgbClr val="2F4861"/>
                </a:solidFill>
              </a:rPr>
              <a:t>Protest</a:t>
            </a:r>
            <a:r>
              <a:rPr lang="fr-FR" sz="3000" b="1" dirty="0">
                <a:solidFill>
                  <a:srgbClr val="2F4861"/>
                </a:solidFill>
              </a:rPr>
              <a:t>’ perspective</a:t>
            </a:r>
            <a:endParaRPr lang="fr-FR" sz="2400" i="1" dirty="0">
              <a:solidFill>
                <a:srgbClr val="2F4861"/>
              </a:solidFill>
            </a:endParaRPr>
          </a:p>
        </p:txBody>
      </p:sp>
      <p:sp>
        <p:nvSpPr>
          <p:cNvPr id="7" name="Espace réservé du contenu 2"/>
          <p:cNvSpPr txBox="1">
            <a:spLocks/>
          </p:cNvSpPr>
          <p:nvPr/>
        </p:nvSpPr>
        <p:spPr>
          <a:xfrm>
            <a:off x="198960" y="980728"/>
            <a:ext cx="8762999" cy="5186446"/>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marL="0" indent="0">
              <a:buFont typeface="Arial"/>
              <a:buNone/>
            </a:pPr>
            <a:endParaRPr lang="fr-FR" sz="2000" dirty="0">
              <a:solidFill>
                <a:srgbClr val="C0504D"/>
              </a:solidFill>
              <a:cs typeface="Optima"/>
            </a:endParaRPr>
          </a:p>
          <a:p>
            <a:pPr marL="0" indent="0" algn="just">
              <a:buFont typeface="Arial"/>
              <a:buNone/>
            </a:pPr>
            <a:r>
              <a:rPr lang="fr-FR" sz="2300" i="1" dirty="0">
                <a:solidFill>
                  <a:srgbClr val="2F4861"/>
                </a:solidFill>
                <a:cs typeface="Optima"/>
              </a:rPr>
              <a:t>‘Art </a:t>
            </a:r>
            <a:r>
              <a:rPr lang="fr-FR" sz="2300" i="1" dirty="0" err="1">
                <a:solidFill>
                  <a:srgbClr val="2F4861"/>
                </a:solidFill>
                <a:cs typeface="Optima"/>
              </a:rPr>
              <a:t>forms</a:t>
            </a:r>
            <a:r>
              <a:rPr lang="fr-FR" sz="2300" i="1" dirty="0">
                <a:solidFill>
                  <a:srgbClr val="2F4861"/>
                </a:solidFill>
                <a:cs typeface="Optima"/>
              </a:rPr>
              <a:t> frame </a:t>
            </a:r>
            <a:r>
              <a:rPr lang="fr-FR" sz="2300" i="1" dirty="0" err="1">
                <a:solidFill>
                  <a:srgbClr val="2F4861"/>
                </a:solidFill>
                <a:cs typeface="Optima"/>
              </a:rPr>
              <a:t>artists</a:t>
            </a:r>
            <a:r>
              <a:rPr lang="fr-FR" sz="2300" i="1" dirty="0">
                <a:solidFill>
                  <a:srgbClr val="2F4861"/>
                </a:solidFill>
                <a:cs typeface="Optima"/>
              </a:rPr>
              <a:t>’ </a:t>
            </a:r>
            <a:r>
              <a:rPr lang="fr-FR" sz="2300" i="1" dirty="0" err="1">
                <a:solidFill>
                  <a:srgbClr val="2F4861"/>
                </a:solidFill>
                <a:cs typeface="Optima"/>
              </a:rPr>
              <a:t>politicization</a:t>
            </a:r>
            <a:r>
              <a:rPr lang="fr-FR" sz="2300" i="1" dirty="0">
                <a:solidFill>
                  <a:srgbClr val="2F4861"/>
                </a:solidFill>
                <a:cs typeface="Optima"/>
              </a:rPr>
              <a:t>, but </a:t>
            </a:r>
            <a:r>
              <a:rPr lang="fr-FR" sz="2300" i="1" dirty="0" err="1">
                <a:solidFill>
                  <a:srgbClr val="2F4861"/>
                </a:solidFill>
                <a:cs typeface="Optima"/>
              </a:rPr>
              <a:t>can</a:t>
            </a:r>
            <a:r>
              <a:rPr lang="fr-FR" sz="2300" i="1" dirty="0">
                <a:solidFill>
                  <a:srgbClr val="2F4861"/>
                </a:solidFill>
                <a:cs typeface="Optima"/>
              </a:rPr>
              <a:t> </a:t>
            </a:r>
            <a:r>
              <a:rPr lang="fr-FR" sz="2300" i="1" dirty="0" err="1">
                <a:solidFill>
                  <a:srgbClr val="2F4861"/>
                </a:solidFill>
                <a:cs typeface="Optima"/>
              </a:rPr>
              <a:t>also</a:t>
            </a:r>
            <a:r>
              <a:rPr lang="fr-FR" sz="2300" i="1" dirty="0">
                <a:solidFill>
                  <a:srgbClr val="2F4861"/>
                </a:solidFill>
                <a:cs typeface="Optima"/>
              </a:rPr>
              <a:t> </a:t>
            </a:r>
            <a:r>
              <a:rPr lang="fr-FR" sz="2300" i="1" dirty="0" err="1">
                <a:solidFill>
                  <a:srgbClr val="2F4861"/>
                </a:solidFill>
                <a:cs typeface="Optima"/>
              </a:rPr>
              <a:t>be</a:t>
            </a:r>
            <a:r>
              <a:rPr lang="fr-FR" sz="2300" i="1" dirty="0">
                <a:solidFill>
                  <a:srgbClr val="2F4861"/>
                </a:solidFill>
                <a:cs typeface="Optima"/>
              </a:rPr>
              <a:t> </a:t>
            </a:r>
            <a:r>
              <a:rPr lang="fr-FR" sz="2300" i="1" dirty="0" err="1">
                <a:solidFill>
                  <a:srgbClr val="2F4861"/>
                </a:solidFill>
                <a:cs typeface="Optima"/>
              </a:rPr>
              <a:t>remodeled</a:t>
            </a:r>
            <a:r>
              <a:rPr lang="fr-FR" sz="2300" i="1" dirty="0">
                <a:solidFill>
                  <a:srgbClr val="2F4861"/>
                </a:solidFill>
                <a:cs typeface="Optima"/>
              </a:rPr>
              <a:t> and </a:t>
            </a:r>
            <a:r>
              <a:rPr lang="fr-FR" sz="2300" i="1" dirty="0" err="1">
                <a:solidFill>
                  <a:srgbClr val="2F4861"/>
                </a:solidFill>
                <a:cs typeface="Optima"/>
              </a:rPr>
              <a:t>transformed</a:t>
            </a:r>
            <a:r>
              <a:rPr lang="fr-FR" sz="2300" i="1" dirty="0">
                <a:solidFill>
                  <a:srgbClr val="2F4861"/>
                </a:solidFill>
                <a:cs typeface="Optima"/>
              </a:rPr>
              <a:t> as a </a:t>
            </a:r>
            <a:r>
              <a:rPr lang="fr-FR" sz="2300" i="1" dirty="0" err="1">
                <a:solidFill>
                  <a:srgbClr val="2F4861"/>
                </a:solidFill>
                <a:cs typeface="Optima"/>
              </a:rPr>
              <a:t>result</a:t>
            </a:r>
            <a:r>
              <a:rPr lang="fr-FR" sz="2300" i="1" dirty="0">
                <a:solidFill>
                  <a:srgbClr val="2F4861"/>
                </a:solidFill>
                <a:cs typeface="Optima"/>
              </a:rPr>
              <a:t> of </a:t>
            </a:r>
            <a:r>
              <a:rPr lang="fr-FR" sz="2300" i="1" dirty="0" err="1">
                <a:solidFill>
                  <a:srgbClr val="2F4861"/>
                </a:solidFill>
                <a:cs typeface="Optima"/>
              </a:rPr>
              <a:t>their</a:t>
            </a:r>
            <a:r>
              <a:rPr lang="fr-FR" sz="2300" i="1" dirty="0">
                <a:solidFill>
                  <a:srgbClr val="2F4861"/>
                </a:solidFill>
                <a:cs typeface="Optima"/>
              </a:rPr>
              <a:t> use for </a:t>
            </a:r>
            <a:r>
              <a:rPr lang="fr-FR" sz="2300" i="1" dirty="0" err="1">
                <a:solidFill>
                  <a:srgbClr val="2F4861"/>
                </a:solidFill>
                <a:cs typeface="Optima"/>
              </a:rPr>
              <a:t>political</a:t>
            </a:r>
            <a:r>
              <a:rPr lang="fr-FR" sz="2300" i="1" dirty="0">
                <a:solidFill>
                  <a:srgbClr val="2F4861"/>
                </a:solidFill>
                <a:cs typeface="Optima"/>
              </a:rPr>
              <a:t> </a:t>
            </a:r>
            <a:r>
              <a:rPr lang="fr-FR" sz="2300" i="1" dirty="0" err="1">
                <a:solidFill>
                  <a:srgbClr val="2F4861"/>
                </a:solidFill>
                <a:cs typeface="Optima"/>
              </a:rPr>
              <a:t>purposes</a:t>
            </a:r>
            <a:r>
              <a:rPr lang="fr-FR" sz="2300" i="1" dirty="0">
                <a:solidFill>
                  <a:srgbClr val="2F4861"/>
                </a:solidFill>
                <a:cs typeface="Optima"/>
              </a:rPr>
              <a:t>’</a:t>
            </a:r>
          </a:p>
          <a:p>
            <a:pPr marL="0" indent="0" algn="just">
              <a:buFont typeface="Arial"/>
              <a:buNone/>
            </a:pPr>
            <a:r>
              <a:rPr lang="fr-FR" sz="2300" i="1" dirty="0">
                <a:solidFill>
                  <a:srgbClr val="2F4861"/>
                </a:solidFill>
                <a:cs typeface="Optima"/>
              </a:rPr>
              <a:t>…and ‘the </a:t>
            </a:r>
            <a:r>
              <a:rPr lang="fr-FR" sz="2300" i="1" dirty="0" err="1">
                <a:solidFill>
                  <a:srgbClr val="2F4861"/>
                </a:solidFill>
                <a:cs typeface="Optima"/>
              </a:rPr>
              <a:t>artistic</a:t>
            </a:r>
            <a:r>
              <a:rPr lang="fr-FR" sz="2300" i="1" dirty="0">
                <a:solidFill>
                  <a:srgbClr val="2F4861"/>
                </a:solidFill>
                <a:cs typeface="Optima"/>
              </a:rPr>
              <a:t> practices and the </a:t>
            </a:r>
            <a:r>
              <a:rPr lang="fr-FR" sz="2300" i="1" dirty="0" err="1">
                <a:solidFill>
                  <a:srgbClr val="2F4861"/>
                </a:solidFill>
                <a:cs typeface="Optima"/>
              </a:rPr>
              <a:t>political</a:t>
            </a:r>
            <a:r>
              <a:rPr lang="fr-FR" sz="2300" i="1" dirty="0">
                <a:solidFill>
                  <a:srgbClr val="2F4861"/>
                </a:solidFill>
                <a:cs typeface="Optima"/>
              </a:rPr>
              <a:t> uses of </a:t>
            </a:r>
            <a:r>
              <a:rPr lang="fr-FR" sz="2300" i="1" dirty="0" err="1">
                <a:solidFill>
                  <a:srgbClr val="2F4861"/>
                </a:solidFill>
                <a:cs typeface="Optima"/>
              </a:rPr>
              <a:t>artworks</a:t>
            </a:r>
            <a:r>
              <a:rPr lang="fr-FR" sz="2300" i="1" dirty="0">
                <a:solidFill>
                  <a:srgbClr val="2F4861"/>
                </a:solidFill>
                <a:cs typeface="Optima"/>
              </a:rPr>
              <a:t> affect, in return, </a:t>
            </a:r>
            <a:r>
              <a:rPr lang="fr-FR" sz="2300" i="1" dirty="0" err="1">
                <a:solidFill>
                  <a:srgbClr val="2F4861"/>
                </a:solidFill>
                <a:cs typeface="Optima"/>
              </a:rPr>
              <a:t>civic</a:t>
            </a:r>
            <a:r>
              <a:rPr lang="fr-FR" sz="2300" i="1" dirty="0">
                <a:solidFill>
                  <a:srgbClr val="2F4861"/>
                </a:solidFill>
                <a:cs typeface="Optima"/>
              </a:rPr>
              <a:t> and </a:t>
            </a:r>
            <a:r>
              <a:rPr lang="fr-FR" sz="2300" i="1" dirty="0" err="1">
                <a:solidFill>
                  <a:srgbClr val="2F4861"/>
                </a:solidFill>
                <a:cs typeface="Optima"/>
              </a:rPr>
              <a:t>political</a:t>
            </a:r>
            <a:r>
              <a:rPr lang="fr-FR" sz="2300" i="1" dirty="0">
                <a:solidFill>
                  <a:srgbClr val="2F4861"/>
                </a:solidFill>
                <a:cs typeface="Optima"/>
              </a:rPr>
              <a:t> life’.</a:t>
            </a:r>
            <a:endParaRPr lang="fr-FR" sz="2300" dirty="0">
              <a:solidFill>
                <a:srgbClr val="2F4861"/>
              </a:solidFill>
              <a:cs typeface="Optima"/>
            </a:endParaRPr>
          </a:p>
          <a:p>
            <a:pPr marL="0" indent="0" algn="just">
              <a:buFont typeface="Arial"/>
              <a:buNone/>
            </a:pPr>
            <a:r>
              <a:rPr lang="fr-FR" sz="2300" dirty="0">
                <a:solidFill>
                  <a:srgbClr val="0070C0"/>
                </a:solidFill>
                <a:cs typeface="Optima"/>
              </a:rPr>
              <a:t>Roussel V., </a:t>
            </a:r>
            <a:r>
              <a:rPr lang="fr-FR" sz="2300" dirty="0" err="1">
                <a:solidFill>
                  <a:srgbClr val="0070C0"/>
                </a:solidFill>
                <a:cs typeface="Optima"/>
              </a:rPr>
              <a:t>Banerji</a:t>
            </a:r>
            <a:r>
              <a:rPr lang="fr-FR" sz="2300" dirty="0">
                <a:solidFill>
                  <a:srgbClr val="0070C0"/>
                </a:solidFill>
                <a:cs typeface="Optima"/>
              </a:rPr>
              <a:t> A. </a:t>
            </a:r>
            <a:r>
              <a:rPr lang="fr-FR" sz="2300" dirty="0">
                <a:solidFill>
                  <a:srgbClr val="2F4861"/>
                </a:solidFill>
                <a:cs typeface="Optima"/>
              </a:rPr>
              <a:t>(</a:t>
            </a:r>
            <a:r>
              <a:rPr lang="fr-FR" sz="2300" dirty="0" err="1">
                <a:solidFill>
                  <a:srgbClr val="2F4861"/>
                </a:solidFill>
                <a:cs typeface="Optima"/>
              </a:rPr>
              <a:t>Eds</a:t>
            </a:r>
            <a:r>
              <a:rPr lang="fr-FR" sz="2300" dirty="0">
                <a:solidFill>
                  <a:srgbClr val="2F4861"/>
                </a:solidFill>
                <a:cs typeface="Optima"/>
              </a:rPr>
              <a:t>). </a:t>
            </a:r>
            <a:r>
              <a:rPr lang="fr-FR" sz="2300" i="1" dirty="0">
                <a:solidFill>
                  <a:srgbClr val="2F4861"/>
                </a:solidFill>
                <a:cs typeface="Optima"/>
              </a:rPr>
              <a:t>How to do </a:t>
            </a:r>
            <a:r>
              <a:rPr lang="fr-FR" sz="2300" i="1" dirty="0" err="1">
                <a:solidFill>
                  <a:srgbClr val="2F4861"/>
                </a:solidFill>
                <a:cs typeface="Optima"/>
              </a:rPr>
              <a:t>politics</a:t>
            </a:r>
            <a:r>
              <a:rPr lang="fr-FR" sz="2300" i="1" dirty="0">
                <a:solidFill>
                  <a:srgbClr val="2F4861"/>
                </a:solidFill>
                <a:cs typeface="Optima"/>
              </a:rPr>
              <a:t> </a:t>
            </a:r>
            <a:r>
              <a:rPr lang="fr-FR" sz="2300" i="1" dirty="0" err="1">
                <a:solidFill>
                  <a:srgbClr val="2F4861"/>
                </a:solidFill>
                <a:cs typeface="Optima"/>
              </a:rPr>
              <a:t>with</a:t>
            </a:r>
            <a:r>
              <a:rPr lang="fr-FR" sz="2300" i="1" dirty="0">
                <a:solidFill>
                  <a:srgbClr val="2F4861"/>
                </a:solidFill>
                <a:cs typeface="Optima"/>
              </a:rPr>
              <a:t> art?</a:t>
            </a:r>
            <a:r>
              <a:rPr lang="fr-FR" sz="2300" dirty="0">
                <a:solidFill>
                  <a:srgbClr val="2F4861"/>
                </a:solidFill>
                <a:cs typeface="Optima"/>
              </a:rPr>
              <a:t>, Taylor &amp; Francis, 2016</a:t>
            </a:r>
            <a:endParaRPr lang="fr-FR" sz="4100" i="1" dirty="0">
              <a:solidFill>
                <a:srgbClr val="000000"/>
              </a:solidFill>
              <a:cs typeface="Optima"/>
            </a:endParaRPr>
          </a:p>
          <a:p>
            <a:pPr marL="0" indent="0">
              <a:buNone/>
            </a:pPr>
            <a:endParaRPr lang="en-GB" dirty="0">
              <a:solidFill>
                <a:srgbClr val="002060"/>
              </a:solidFill>
            </a:endParaRPr>
          </a:p>
          <a:p>
            <a:pPr marL="0" indent="0">
              <a:buNone/>
            </a:pPr>
            <a:r>
              <a:rPr lang="en-GB" sz="2800" b="1" dirty="0">
                <a:solidFill>
                  <a:srgbClr val="002060"/>
                </a:solidFill>
              </a:rPr>
              <a:t>Research gap : </a:t>
            </a:r>
            <a:endParaRPr lang="en-GB" sz="3100" b="1" dirty="0">
              <a:solidFill>
                <a:srgbClr val="002060"/>
              </a:solidFill>
            </a:endParaRPr>
          </a:p>
          <a:p>
            <a:pPr marL="0" indent="0">
              <a:buNone/>
            </a:pPr>
            <a:endParaRPr lang="en-GB" sz="2300" dirty="0">
              <a:solidFill>
                <a:srgbClr val="002060"/>
              </a:solidFill>
            </a:endParaRPr>
          </a:p>
          <a:p>
            <a:pPr marL="0" indent="0">
              <a:buNone/>
            </a:pPr>
            <a:r>
              <a:rPr lang="en-GB" sz="2300" dirty="0">
                <a:solidFill>
                  <a:srgbClr val="002060"/>
                </a:solidFill>
              </a:rPr>
              <a:t>• Extant research on Art &amp; Protest  is more focused on </a:t>
            </a:r>
            <a:r>
              <a:rPr lang="en-GB" sz="2300" i="1" dirty="0">
                <a:solidFill>
                  <a:srgbClr val="002060"/>
                </a:solidFill>
              </a:rPr>
              <a:t>mobilising</a:t>
            </a:r>
            <a:r>
              <a:rPr lang="en-GB" sz="2300" dirty="0">
                <a:solidFill>
                  <a:srgbClr val="002060"/>
                </a:solidFill>
              </a:rPr>
              <a:t> than </a:t>
            </a:r>
            <a:r>
              <a:rPr lang="en-GB" sz="2300" i="1" dirty="0">
                <a:solidFill>
                  <a:srgbClr val="002060"/>
                </a:solidFill>
              </a:rPr>
              <a:t>organising…</a:t>
            </a:r>
          </a:p>
          <a:p>
            <a:pPr marL="0" indent="0">
              <a:buNone/>
            </a:pPr>
            <a:r>
              <a:rPr lang="en-GB" sz="2300" i="1" dirty="0">
                <a:solidFill>
                  <a:srgbClr val="002060"/>
                </a:solidFill>
              </a:rPr>
              <a:t>• …</a:t>
            </a:r>
            <a:r>
              <a:rPr lang="en-GB" sz="2300" dirty="0">
                <a:solidFill>
                  <a:srgbClr val="002060"/>
                </a:solidFill>
              </a:rPr>
              <a:t>with little mention of the interactions between artists and activists </a:t>
            </a:r>
            <a:endParaRPr lang="fr-FR" sz="2300" dirty="0">
              <a:solidFill>
                <a:srgbClr val="002060"/>
              </a:solidFill>
            </a:endParaRPr>
          </a:p>
          <a:p>
            <a:pPr marL="0" indent="0">
              <a:buNone/>
            </a:pPr>
            <a:endParaRPr lang="fr-FR" sz="2800" i="1" dirty="0">
              <a:solidFill>
                <a:srgbClr val="002060"/>
              </a:solidFill>
              <a:cs typeface="Optima"/>
            </a:endParaRPr>
          </a:p>
          <a:p>
            <a:endParaRPr lang="fr-FR" sz="3200" i="1" dirty="0">
              <a:solidFill>
                <a:schemeClr val="accent2"/>
              </a:solidFill>
              <a:cs typeface="Optima"/>
            </a:endParaRPr>
          </a:p>
          <a:p>
            <a:endParaRPr lang="fr-FR" sz="3200" i="1" dirty="0">
              <a:solidFill>
                <a:schemeClr val="accent2"/>
              </a:solidFill>
              <a:cs typeface="Optima"/>
            </a:endParaRPr>
          </a:p>
          <a:p>
            <a:endParaRPr lang="fr-FR" i="1" dirty="0">
              <a:cs typeface="Optima"/>
            </a:endParaRPr>
          </a:p>
          <a:p>
            <a:pPr>
              <a:buFont typeface="Wingdings" charset="0"/>
              <a:buChar char="è"/>
            </a:pPr>
            <a:endParaRPr lang="fr-FR" i="1" dirty="0">
              <a:cs typeface="Optima"/>
              <a:sym typeface="Wingdings"/>
            </a:endParaRPr>
          </a:p>
          <a:p>
            <a:pPr lvl="1"/>
            <a:endParaRPr lang="fr-FR" i="1" dirty="0">
              <a:cs typeface="Optima"/>
              <a:sym typeface="Wingdings"/>
            </a:endParaRPr>
          </a:p>
        </p:txBody>
      </p:sp>
    </p:spTree>
    <p:extLst>
      <p:ext uri="{BB962C8B-B14F-4D97-AF65-F5344CB8AC3E}">
        <p14:creationId xmlns:p14="http://schemas.microsoft.com/office/powerpoint/2010/main" val="36247074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8167" y="0"/>
            <a:ext cx="8762999" cy="1311805"/>
          </a:xfrm>
        </p:spPr>
        <p:txBody>
          <a:bodyPr/>
          <a:lstStyle/>
          <a:p>
            <a:pPr marL="0" indent="0"/>
            <a:r>
              <a:rPr lang="fr-FR" sz="2800" dirty="0">
                <a:cs typeface="Optima"/>
              </a:rPr>
              <a:t>Our </a:t>
            </a:r>
            <a:r>
              <a:rPr lang="fr-FR" sz="2800" dirty="0" err="1">
                <a:cs typeface="Optima"/>
              </a:rPr>
              <a:t>research</a:t>
            </a:r>
            <a:r>
              <a:rPr lang="fr-FR" sz="2800" dirty="0">
                <a:cs typeface="Optima"/>
              </a:rPr>
              <a:t> question</a:t>
            </a:r>
            <a:endParaRPr lang="fr-FR" sz="3200" i="1" dirty="0">
              <a:cs typeface="Optima"/>
            </a:endParaRPr>
          </a:p>
        </p:txBody>
      </p:sp>
      <p:sp>
        <p:nvSpPr>
          <p:cNvPr id="4" name="Espace réservé du contenu 3"/>
          <p:cNvSpPr>
            <a:spLocks noGrp="1"/>
          </p:cNvSpPr>
          <p:nvPr>
            <p:ph idx="1"/>
          </p:nvPr>
        </p:nvSpPr>
        <p:spPr>
          <a:xfrm>
            <a:off x="148167" y="1311805"/>
            <a:ext cx="8762999" cy="5186446"/>
          </a:xfrm>
        </p:spPr>
        <p:txBody>
          <a:bodyPr>
            <a:normAutofit fontScale="85000" lnSpcReduction="10000"/>
          </a:bodyPr>
          <a:lstStyle/>
          <a:p>
            <a:pPr marL="0" indent="0">
              <a:buNone/>
            </a:pPr>
            <a:r>
              <a:rPr lang="en-GB" sz="2800" b="1" dirty="0"/>
              <a:t>—&gt; a micro-processual and relational analysis of social movements</a:t>
            </a:r>
          </a:p>
          <a:p>
            <a:pPr marL="0" indent="0">
              <a:buNone/>
            </a:pPr>
            <a:endParaRPr lang="en-GB" sz="2400" i="1" dirty="0"/>
          </a:p>
          <a:p>
            <a:pPr marL="0" indent="0" algn="just">
              <a:buNone/>
            </a:pPr>
            <a:r>
              <a:rPr lang="en-GB" sz="2400" i="1" dirty="0"/>
              <a:t>“</a:t>
            </a:r>
            <a:r>
              <a:rPr lang="en-GB" sz="2400" i="1" dirty="0">
                <a:solidFill>
                  <a:srgbClr val="002060"/>
                </a:solidFill>
              </a:rPr>
              <a:t>If we define mobilising as the activation of actors for a cause, and organising as developing a decided order among actors, then social movement theory is not only about how mobilisation for change comes about, but also how change is organised. In fact, </a:t>
            </a:r>
            <a:r>
              <a:rPr lang="en-GB" sz="2400" b="1" i="1" dirty="0">
                <a:solidFill>
                  <a:srgbClr val="002060"/>
                </a:solidFill>
              </a:rPr>
              <a:t>mobilising and organising can then be studied as two analytically distinct ways of bringing about social change”</a:t>
            </a:r>
            <a:r>
              <a:rPr lang="en-GB" sz="2400" i="1" dirty="0">
                <a:solidFill>
                  <a:srgbClr val="002060"/>
                </a:solidFill>
              </a:rPr>
              <a:t> </a:t>
            </a:r>
            <a:r>
              <a:rPr lang="en-GB" sz="2400" dirty="0">
                <a:solidFill>
                  <a:srgbClr val="002060"/>
                </a:solidFill>
              </a:rPr>
              <a:t>(</a:t>
            </a:r>
            <a:r>
              <a:rPr lang="en-GB" sz="2400" dirty="0" err="1">
                <a:solidFill>
                  <a:srgbClr val="0070C0"/>
                </a:solidFill>
              </a:rPr>
              <a:t>Haug</a:t>
            </a:r>
            <a:r>
              <a:rPr lang="en-GB" sz="2400" dirty="0">
                <a:solidFill>
                  <a:srgbClr val="002060"/>
                </a:solidFill>
              </a:rPr>
              <a:t>, 2013, p. 726). </a:t>
            </a:r>
            <a:endParaRPr lang="fr-FR" i="1" dirty="0">
              <a:solidFill>
                <a:srgbClr val="002060"/>
              </a:solidFill>
              <a:cs typeface="Optima"/>
            </a:endParaRPr>
          </a:p>
          <a:p>
            <a:endParaRPr lang="fr-FR" dirty="0">
              <a:solidFill>
                <a:schemeClr val="accent2"/>
              </a:solidFill>
              <a:cs typeface="Optima"/>
            </a:endParaRPr>
          </a:p>
          <a:p>
            <a:pPr marL="0" lvl="0" indent="0">
              <a:buNone/>
            </a:pPr>
            <a:r>
              <a:rPr lang="en-GB" sz="2800" b="1" dirty="0"/>
              <a:t>—&gt; question:</a:t>
            </a:r>
          </a:p>
          <a:p>
            <a:pPr marL="0" lvl="0" indent="0" algn="ctr">
              <a:buNone/>
            </a:pPr>
            <a:r>
              <a:rPr lang="en-GB" sz="2800" b="1" i="1" dirty="0">
                <a:solidFill>
                  <a:srgbClr val="0070C0"/>
                </a:solidFill>
              </a:rPr>
              <a:t>How do creative and artistic approaches contribute to linking, through the </a:t>
            </a:r>
            <a:r>
              <a:rPr lang="en-GB" sz="2800" b="1" i="1" dirty="0" err="1">
                <a:solidFill>
                  <a:srgbClr val="0070C0"/>
                </a:solidFill>
              </a:rPr>
              <a:t>spatio</a:t>
            </a:r>
            <a:r>
              <a:rPr lang="en-GB" sz="2800" b="1" i="1" dirty="0">
                <a:solidFill>
                  <a:srgbClr val="0070C0"/>
                </a:solidFill>
              </a:rPr>
              <a:t>-temporal episodes which they facilitate, </a:t>
            </a:r>
          </a:p>
          <a:p>
            <a:pPr marL="0" lvl="0" indent="0" algn="ctr">
              <a:buNone/>
            </a:pPr>
            <a:r>
              <a:rPr lang="en-GB" sz="2800" b="1" i="1" dirty="0">
                <a:solidFill>
                  <a:srgbClr val="0070C0"/>
                </a:solidFill>
              </a:rPr>
              <a:t>the ordinary (organising) and extra-ordinary actions (mobilising) that constitute a social conflict?</a:t>
            </a:r>
            <a:r>
              <a:rPr lang="en-GB" sz="2800" b="1" dirty="0">
                <a:solidFill>
                  <a:srgbClr val="0070C0"/>
                </a:solidFill>
              </a:rPr>
              <a:t> </a:t>
            </a:r>
            <a:endParaRPr lang="fr-FR" sz="1600" b="1" dirty="0">
              <a:solidFill>
                <a:srgbClr val="0070C0"/>
              </a:solidFill>
              <a:cs typeface="Optima"/>
            </a:endParaRPr>
          </a:p>
          <a:p>
            <a:pPr marL="0" lvl="0" indent="0">
              <a:buNone/>
            </a:pPr>
            <a:endParaRPr lang="fr-FR" sz="2800" dirty="0">
              <a:highlight>
                <a:srgbClr val="FFFF00"/>
              </a:highlight>
              <a:cs typeface="Optima"/>
            </a:endParaRPr>
          </a:p>
          <a:p>
            <a:endParaRPr lang="fr-FR" dirty="0">
              <a:highlight>
                <a:srgbClr val="FFFF00"/>
              </a:highlight>
              <a:cs typeface="Optima"/>
            </a:endParaRPr>
          </a:p>
        </p:txBody>
      </p:sp>
    </p:spTree>
    <p:extLst>
      <p:ext uri="{BB962C8B-B14F-4D97-AF65-F5344CB8AC3E}">
        <p14:creationId xmlns:p14="http://schemas.microsoft.com/office/powerpoint/2010/main" val="1552385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8167" y="0"/>
            <a:ext cx="8762999" cy="1311805"/>
          </a:xfrm>
        </p:spPr>
        <p:txBody>
          <a:bodyPr/>
          <a:lstStyle/>
          <a:p>
            <a:r>
              <a:rPr lang="fr-FR" sz="2800" dirty="0">
                <a:solidFill>
                  <a:srgbClr val="2F4861"/>
                </a:solidFill>
              </a:rPr>
              <a:t>Objectives</a:t>
            </a:r>
            <a:endParaRPr lang="fr-FR" sz="1800" dirty="0">
              <a:solidFill>
                <a:srgbClr val="2F4861"/>
              </a:solidFill>
            </a:endParaRPr>
          </a:p>
        </p:txBody>
      </p:sp>
      <p:sp>
        <p:nvSpPr>
          <p:cNvPr id="4" name="Espace réservé du contenu 3"/>
          <p:cNvSpPr>
            <a:spLocks noGrp="1"/>
          </p:cNvSpPr>
          <p:nvPr>
            <p:ph idx="1"/>
          </p:nvPr>
        </p:nvSpPr>
        <p:spPr>
          <a:xfrm>
            <a:off x="0" y="835777"/>
            <a:ext cx="8762999" cy="5186446"/>
          </a:xfrm>
        </p:spPr>
        <p:txBody>
          <a:bodyPr>
            <a:normAutofit fontScale="92500"/>
          </a:bodyPr>
          <a:lstStyle/>
          <a:p>
            <a:pPr marL="342900" lvl="1" indent="0">
              <a:buNone/>
            </a:pPr>
            <a:endParaRPr lang="fr-FR" dirty="0">
              <a:solidFill>
                <a:srgbClr val="2F4861"/>
              </a:solidFill>
              <a:cs typeface="Optima"/>
            </a:endParaRPr>
          </a:p>
          <a:p>
            <a:pPr marL="342900" lvl="1" indent="0">
              <a:buNone/>
            </a:pPr>
            <a:r>
              <a:rPr lang="fr-FR" dirty="0">
                <a:solidFill>
                  <a:srgbClr val="2F4861"/>
                </a:solidFill>
                <a:cs typeface="Optima"/>
              </a:rPr>
              <a:t>—&gt; </a:t>
            </a:r>
            <a:r>
              <a:rPr lang="fr-FR" dirty="0" err="1">
                <a:solidFill>
                  <a:srgbClr val="2F4861"/>
                </a:solidFill>
                <a:cs typeface="Optima"/>
              </a:rPr>
              <a:t>understanding</a:t>
            </a:r>
            <a:r>
              <a:rPr lang="fr-FR" dirty="0">
                <a:solidFill>
                  <a:srgbClr val="2F4861"/>
                </a:solidFill>
                <a:cs typeface="Optima"/>
              </a:rPr>
              <a:t> the </a:t>
            </a:r>
            <a:r>
              <a:rPr lang="fr-FR" dirty="0" err="1">
                <a:solidFill>
                  <a:srgbClr val="2F4861"/>
                </a:solidFill>
                <a:cs typeface="Optima"/>
              </a:rPr>
              <a:t>reciprocal</a:t>
            </a:r>
            <a:r>
              <a:rPr lang="fr-FR" dirty="0">
                <a:solidFill>
                  <a:srgbClr val="2F4861"/>
                </a:solidFill>
                <a:cs typeface="Optima"/>
              </a:rPr>
              <a:t> relations </a:t>
            </a:r>
            <a:r>
              <a:rPr lang="fr-FR" dirty="0" err="1">
                <a:solidFill>
                  <a:srgbClr val="2F4861"/>
                </a:solidFill>
                <a:cs typeface="Optima"/>
              </a:rPr>
              <a:t>between</a:t>
            </a:r>
            <a:r>
              <a:rPr lang="fr-FR" dirty="0">
                <a:solidFill>
                  <a:srgbClr val="2F4861"/>
                </a:solidFill>
                <a:cs typeface="Optima"/>
              </a:rPr>
              <a:t> </a:t>
            </a:r>
            <a:r>
              <a:rPr lang="fr-FR" b="1" dirty="0">
                <a:solidFill>
                  <a:srgbClr val="2F4861"/>
                </a:solidFill>
                <a:cs typeface="Optima"/>
              </a:rPr>
              <a:t>social/</a:t>
            </a:r>
            <a:r>
              <a:rPr lang="fr-FR" b="1" dirty="0" err="1">
                <a:solidFill>
                  <a:srgbClr val="2F4861"/>
                </a:solidFill>
                <a:cs typeface="Optima"/>
              </a:rPr>
              <a:t>political</a:t>
            </a:r>
            <a:r>
              <a:rPr lang="fr-FR" b="1" dirty="0">
                <a:solidFill>
                  <a:srgbClr val="2F4861"/>
                </a:solidFill>
                <a:cs typeface="Optima"/>
              </a:rPr>
              <a:t> actions and </a:t>
            </a:r>
            <a:r>
              <a:rPr lang="fr-FR" b="1" dirty="0" err="1">
                <a:solidFill>
                  <a:srgbClr val="2F4861"/>
                </a:solidFill>
                <a:cs typeface="Optima"/>
              </a:rPr>
              <a:t>artistic</a:t>
            </a:r>
            <a:r>
              <a:rPr lang="fr-FR" b="1" dirty="0">
                <a:solidFill>
                  <a:srgbClr val="2F4861"/>
                </a:solidFill>
                <a:cs typeface="Optima"/>
              </a:rPr>
              <a:t>/</a:t>
            </a:r>
            <a:r>
              <a:rPr lang="fr-FR" b="1" dirty="0" err="1">
                <a:solidFill>
                  <a:srgbClr val="2F4861"/>
                </a:solidFill>
                <a:cs typeface="Optima"/>
              </a:rPr>
              <a:t>creative</a:t>
            </a:r>
            <a:r>
              <a:rPr lang="fr-FR" b="1" dirty="0">
                <a:solidFill>
                  <a:srgbClr val="2F4861"/>
                </a:solidFill>
                <a:cs typeface="Optima"/>
              </a:rPr>
              <a:t> practices </a:t>
            </a:r>
          </a:p>
          <a:p>
            <a:pPr marL="342900" lvl="1" indent="0">
              <a:buNone/>
            </a:pPr>
            <a:endParaRPr lang="fr-FR" dirty="0">
              <a:solidFill>
                <a:srgbClr val="2F4861"/>
              </a:solidFill>
              <a:cs typeface="Optima"/>
            </a:endParaRPr>
          </a:p>
          <a:p>
            <a:pPr marL="342900" lvl="1" indent="0">
              <a:buNone/>
            </a:pPr>
            <a:r>
              <a:rPr lang="fr-FR" dirty="0">
                <a:solidFill>
                  <a:srgbClr val="2F4861"/>
                </a:solidFill>
                <a:cs typeface="Optima"/>
              </a:rPr>
              <a:t>—&gt; the </a:t>
            </a:r>
            <a:r>
              <a:rPr lang="fr-FR" dirty="0" err="1">
                <a:solidFill>
                  <a:srgbClr val="2F4861"/>
                </a:solidFill>
                <a:cs typeface="Optima"/>
              </a:rPr>
              <a:t>role</a:t>
            </a:r>
            <a:r>
              <a:rPr lang="fr-FR" dirty="0">
                <a:solidFill>
                  <a:srgbClr val="2F4861"/>
                </a:solidFill>
                <a:cs typeface="Optima"/>
              </a:rPr>
              <a:t> of </a:t>
            </a:r>
            <a:r>
              <a:rPr lang="fr-FR" dirty="0" err="1">
                <a:solidFill>
                  <a:srgbClr val="2F4861"/>
                </a:solidFill>
                <a:cs typeface="Optima"/>
              </a:rPr>
              <a:t>artistic</a:t>
            </a:r>
            <a:r>
              <a:rPr lang="fr-FR" dirty="0">
                <a:solidFill>
                  <a:srgbClr val="2F4861"/>
                </a:solidFill>
                <a:cs typeface="Optima"/>
              </a:rPr>
              <a:t> practices in the </a:t>
            </a:r>
            <a:r>
              <a:rPr lang="fr-FR" dirty="0" err="1">
                <a:solidFill>
                  <a:srgbClr val="2F4861"/>
                </a:solidFill>
                <a:cs typeface="Optima"/>
              </a:rPr>
              <a:t>reciprocal</a:t>
            </a:r>
            <a:r>
              <a:rPr lang="fr-FR" dirty="0">
                <a:solidFill>
                  <a:srgbClr val="2F4861"/>
                </a:solidFill>
                <a:cs typeface="Optima"/>
              </a:rPr>
              <a:t> relation  </a:t>
            </a:r>
            <a:r>
              <a:rPr lang="fr-FR" dirty="0" err="1">
                <a:solidFill>
                  <a:srgbClr val="2F4861"/>
                </a:solidFill>
                <a:cs typeface="Optima"/>
              </a:rPr>
              <a:t>between</a:t>
            </a:r>
            <a:r>
              <a:rPr lang="fr-FR" dirty="0">
                <a:solidFill>
                  <a:srgbClr val="2F4861"/>
                </a:solidFill>
                <a:cs typeface="Optima"/>
              </a:rPr>
              <a:t> :</a:t>
            </a:r>
          </a:p>
          <a:p>
            <a:pPr marL="342900" lvl="1" indent="0">
              <a:buNone/>
            </a:pPr>
            <a:r>
              <a:rPr lang="fr-FR" dirty="0">
                <a:solidFill>
                  <a:srgbClr val="2F4861"/>
                </a:solidFill>
                <a:cs typeface="Optima"/>
              </a:rPr>
              <a:t>	‘</a:t>
            </a:r>
            <a:r>
              <a:rPr lang="fr-FR" b="1" dirty="0" err="1">
                <a:solidFill>
                  <a:srgbClr val="2F4861"/>
                </a:solidFill>
                <a:cs typeface="Optima"/>
              </a:rPr>
              <a:t>mobilizing</a:t>
            </a:r>
            <a:r>
              <a:rPr lang="fr-FR" b="1" dirty="0">
                <a:solidFill>
                  <a:srgbClr val="2F4861"/>
                </a:solidFill>
                <a:cs typeface="Optima"/>
              </a:rPr>
              <a:t>’  </a:t>
            </a:r>
            <a:r>
              <a:rPr lang="fr-FR" dirty="0">
                <a:solidFill>
                  <a:srgbClr val="2F4861"/>
                </a:solidFill>
                <a:cs typeface="Optima"/>
              </a:rPr>
              <a:t>/ </a:t>
            </a:r>
            <a:r>
              <a:rPr lang="fr-FR" dirty="0" err="1">
                <a:solidFill>
                  <a:srgbClr val="2F4861"/>
                </a:solidFill>
                <a:cs typeface="Optima"/>
              </a:rPr>
              <a:t>dramatic</a:t>
            </a:r>
            <a:r>
              <a:rPr lang="fr-FR" dirty="0">
                <a:solidFill>
                  <a:srgbClr val="2F4861"/>
                </a:solidFill>
                <a:cs typeface="Optima"/>
              </a:rPr>
              <a:t> actions</a:t>
            </a:r>
          </a:p>
          <a:p>
            <a:pPr marL="342900" lvl="1" indent="0">
              <a:buNone/>
            </a:pPr>
            <a:r>
              <a:rPr lang="fr-FR" dirty="0">
                <a:solidFill>
                  <a:srgbClr val="2F4861"/>
                </a:solidFill>
                <a:cs typeface="Optima"/>
              </a:rPr>
              <a:t>and  </a:t>
            </a:r>
          </a:p>
          <a:p>
            <a:pPr marL="342900" lvl="1" indent="0">
              <a:buNone/>
            </a:pPr>
            <a:r>
              <a:rPr lang="fr-FR" dirty="0">
                <a:solidFill>
                  <a:srgbClr val="2F4861"/>
                </a:solidFill>
                <a:cs typeface="Optima"/>
              </a:rPr>
              <a:t>	</a:t>
            </a:r>
            <a:r>
              <a:rPr lang="fr-FR" b="1" dirty="0">
                <a:solidFill>
                  <a:srgbClr val="2F4861"/>
                </a:solidFill>
                <a:cs typeface="Optima"/>
              </a:rPr>
              <a:t>‘</a:t>
            </a:r>
            <a:r>
              <a:rPr lang="fr-FR" b="1" dirty="0" err="1">
                <a:solidFill>
                  <a:srgbClr val="2F4861"/>
                </a:solidFill>
                <a:cs typeface="Optima"/>
              </a:rPr>
              <a:t>organizing</a:t>
            </a:r>
            <a:r>
              <a:rPr lang="fr-FR" b="1" dirty="0">
                <a:solidFill>
                  <a:srgbClr val="2F4861"/>
                </a:solidFill>
                <a:cs typeface="Optima"/>
              </a:rPr>
              <a:t>’ </a:t>
            </a:r>
            <a:r>
              <a:rPr lang="fr-FR" dirty="0">
                <a:solidFill>
                  <a:srgbClr val="2F4861"/>
                </a:solidFill>
                <a:cs typeface="Optima"/>
              </a:rPr>
              <a:t>/ </a:t>
            </a:r>
            <a:r>
              <a:rPr lang="fr-FR" dirty="0" err="1">
                <a:solidFill>
                  <a:srgbClr val="2F4861"/>
                </a:solidFill>
                <a:cs typeface="Optima"/>
              </a:rPr>
              <a:t>ordinary</a:t>
            </a:r>
            <a:r>
              <a:rPr lang="fr-FR" dirty="0">
                <a:solidFill>
                  <a:srgbClr val="2F4861"/>
                </a:solidFill>
                <a:cs typeface="Optima"/>
              </a:rPr>
              <a:t>, </a:t>
            </a:r>
            <a:r>
              <a:rPr lang="fr-FR" dirty="0" err="1">
                <a:solidFill>
                  <a:srgbClr val="2F4861"/>
                </a:solidFill>
                <a:cs typeface="Optima"/>
              </a:rPr>
              <a:t>day</a:t>
            </a:r>
            <a:r>
              <a:rPr lang="fr-FR" dirty="0">
                <a:solidFill>
                  <a:srgbClr val="2F4861"/>
                </a:solidFill>
                <a:cs typeface="Optima"/>
              </a:rPr>
              <a:t>-to-</a:t>
            </a:r>
            <a:r>
              <a:rPr lang="fr-FR" dirty="0" err="1">
                <a:solidFill>
                  <a:srgbClr val="2F4861"/>
                </a:solidFill>
                <a:cs typeface="Optima"/>
              </a:rPr>
              <a:t>day</a:t>
            </a:r>
            <a:r>
              <a:rPr lang="fr-FR" dirty="0">
                <a:solidFill>
                  <a:srgbClr val="2F4861"/>
                </a:solidFill>
                <a:cs typeface="Optima"/>
              </a:rPr>
              <a:t> actions</a:t>
            </a:r>
            <a:endParaRPr lang="fr-FR" sz="2400" i="1" dirty="0">
              <a:solidFill>
                <a:srgbClr val="2F4861"/>
              </a:solidFill>
              <a:cs typeface="Optima"/>
            </a:endParaRPr>
          </a:p>
          <a:p>
            <a:pPr lvl="3" indent="0">
              <a:buNone/>
            </a:pPr>
            <a:r>
              <a:rPr lang="fr-FR" sz="2800" i="1" dirty="0">
                <a:solidFill>
                  <a:srgbClr val="2F4861"/>
                </a:solidFill>
                <a:cs typeface="Optima"/>
              </a:rPr>
              <a:t>	</a:t>
            </a:r>
          </a:p>
          <a:p>
            <a:pPr indent="0" algn="just">
              <a:buNone/>
            </a:pPr>
            <a:r>
              <a:rPr lang="fr-FR" sz="3000" i="1" dirty="0">
                <a:solidFill>
                  <a:srgbClr val="2F4861"/>
                </a:solidFill>
                <a:cs typeface="Optima"/>
              </a:rPr>
              <a:t>—&gt; …</a:t>
            </a:r>
            <a:r>
              <a:rPr lang="fr-FR" sz="3000" i="1" dirty="0" err="1">
                <a:solidFill>
                  <a:srgbClr val="2F4861"/>
                </a:solidFill>
                <a:cs typeface="Optima"/>
              </a:rPr>
              <a:t>thus</a:t>
            </a:r>
            <a:r>
              <a:rPr lang="fr-FR" sz="3000" i="1" dirty="0">
                <a:solidFill>
                  <a:srgbClr val="2F4861"/>
                </a:solidFill>
                <a:cs typeface="Optima"/>
              </a:rPr>
              <a:t> </a:t>
            </a:r>
            <a:r>
              <a:rPr lang="fr-FR" sz="3000" i="1" dirty="0" err="1">
                <a:solidFill>
                  <a:srgbClr val="2F4861"/>
                </a:solidFill>
                <a:cs typeface="Optima"/>
              </a:rPr>
              <a:t>triggering</a:t>
            </a:r>
            <a:r>
              <a:rPr lang="fr-FR" sz="3000" i="1" dirty="0">
                <a:solidFill>
                  <a:srgbClr val="2F4861"/>
                </a:solidFill>
                <a:cs typeface="Optima"/>
              </a:rPr>
              <a:t> </a:t>
            </a:r>
            <a:r>
              <a:rPr lang="fr-FR" sz="3000" i="1" dirty="0" err="1">
                <a:solidFill>
                  <a:srgbClr val="2F4861"/>
                </a:solidFill>
                <a:cs typeface="Optima"/>
              </a:rPr>
              <a:t>specific</a:t>
            </a:r>
            <a:r>
              <a:rPr lang="fr-FR" sz="3000" i="1" dirty="0">
                <a:solidFill>
                  <a:srgbClr val="2F4861"/>
                </a:solidFill>
                <a:cs typeface="Optima"/>
              </a:rPr>
              <a:t> </a:t>
            </a:r>
            <a:r>
              <a:rPr lang="fr-FR" sz="3000" b="1" i="1" dirty="0" err="1">
                <a:solidFill>
                  <a:srgbClr val="2F4861"/>
                </a:solidFill>
                <a:cs typeface="Optima"/>
              </a:rPr>
              <a:t>spatiotemporal</a:t>
            </a:r>
            <a:r>
              <a:rPr lang="fr-FR" sz="3000" b="1" i="1" dirty="0">
                <a:solidFill>
                  <a:srgbClr val="2F4861"/>
                </a:solidFill>
                <a:cs typeface="Optima"/>
              </a:rPr>
              <a:t> </a:t>
            </a:r>
            <a:r>
              <a:rPr lang="fr-FR" sz="3000" b="1" i="1" dirty="0" err="1">
                <a:solidFill>
                  <a:srgbClr val="2F4861"/>
                </a:solidFill>
                <a:cs typeface="Optima"/>
              </a:rPr>
              <a:t>episodes</a:t>
            </a:r>
            <a:endParaRPr lang="fr-FR" sz="2600" b="1" dirty="0">
              <a:solidFill>
                <a:srgbClr val="2F4861"/>
              </a:solidFill>
              <a:cs typeface="Optima"/>
            </a:endParaRPr>
          </a:p>
          <a:p>
            <a:pPr marL="342900" lvl="1" indent="0">
              <a:buNone/>
            </a:pPr>
            <a:endParaRPr lang="fr-FR" sz="2400" dirty="0">
              <a:solidFill>
                <a:schemeClr val="tx1"/>
              </a:solidFill>
              <a:cs typeface="Optima"/>
            </a:endParaRPr>
          </a:p>
          <a:p>
            <a:pPr marL="342900" lvl="1" indent="0">
              <a:buNone/>
            </a:pPr>
            <a:endParaRPr lang="fr-FR" dirty="0">
              <a:cs typeface="Optima"/>
            </a:endParaRPr>
          </a:p>
          <a:p>
            <a:pPr lvl="1"/>
            <a:endParaRPr lang="fr-FR" dirty="0">
              <a:cs typeface="Optima"/>
            </a:endParaRPr>
          </a:p>
          <a:p>
            <a:endParaRPr lang="fr-FR" dirty="0">
              <a:cs typeface="Optima"/>
            </a:endParaRPr>
          </a:p>
        </p:txBody>
      </p:sp>
    </p:spTree>
    <p:extLst>
      <p:ext uri="{BB962C8B-B14F-4D97-AF65-F5344CB8AC3E}">
        <p14:creationId xmlns:p14="http://schemas.microsoft.com/office/powerpoint/2010/main" val="9718959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FD683C7D-55A0-F24E-8A81-660CA14E8464}"/>
              </a:ext>
            </a:extLst>
          </p:cNvPr>
          <p:cNvSpPr>
            <a:spLocks noGrp="1"/>
          </p:cNvSpPr>
          <p:nvPr>
            <p:ph type="sldNum" sz="quarter" idx="10"/>
          </p:nvPr>
        </p:nvSpPr>
        <p:spPr/>
        <p:txBody>
          <a:bodyPr/>
          <a:lstStyle/>
          <a:p>
            <a:fld id="{4C5ED5B8-F27B-9F48-B22F-4CC8DD342BF9}" type="slidenum">
              <a:rPr lang="fr-FR" smtClean="0"/>
              <a:pPr/>
              <a:t>57</a:t>
            </a:fld>
            <a:endParaRPr lang="fr-FR" dirty="0"/>
          </a:p>
        </p:txBody>
      </p:sp>
      <p:graphicFrame>
        <p:nvGraphicFramePr>
          <p:cNvPr id="6" name="Tableau 5">
            <a:extLst>
              <a:ext uri="{FF2B5EF4-FFF2-40B4-BE49-F238E27FC236}">
                <a16:creationId xmlns:a16="http://schemas.microsoft.com/office/drawing/2014/main" id="{D9995551-CC5C-5446-A188-7C181D43DCDD}"/>
              </a:ext>
            </a:extLst>
          </p:cNvPr>
          <p:cNvGraphicFramePr>
            <a:graphicFrameLocks noGrp="1"/>
          </p:cNvGraphicFramePr>
          <p:nvPr>
            <p:extLst>
              <p:ext uri="{D42A27DB-BD31-4B8C-83A1-F6EECF244321}">
                <p14:modId xmlns:p14="http://schemas.microsoft.com/office/powerpoint/2010/main" val="2553747874"/>
              </p:ext>
            </p:extLst>
          </p:nvPr>
        </p:nvGraphicFramePr>
        <p:xfrm>
          <a:off x="539552" y="683355"/>
          <a:ext cx="8064896" cy="4994717"/>
        </p:xfrm>
        <a:graphic>
          <a:graphicData uri="http://schemas.openxmlformats.org/drawingml/2006/table">
            <a:tbl>
              <a:tblPr firstRow="1" firstCol="1" bandRow="1">
                <a:tableStyleId>{5C22544A-7EE6-4342-B048-85BDC9FD1C3A}</a:tableStyleId>
              </a:tblPr>
              <a:tblGrid>
                <a:gridCol w="1175208">
                  <a:extLst>
                    <a:ext uri="{9D8B030D-6E8A-4147-A177-3AD203B41FA5}">
                      <a16:colId xmlns:a16="http://schemas.microsoft.com/office/drawing/2014/main" val="3263565260"/>
                    </a:ext>
                  </a:extLst>
                </a:gridCol>
                <a:gridCol w="1329388">
                  <a:extLst>
                    <a:ext uri="{9D8B030D-6E8A-4147-A177-3AD203B41FA5}">
                      <a16:colId xmlns:a16="http://schemas.microsoft.com/office/drawing/2014/main" val="3841681810"/>
                    </a:ext>
                  </a:extLst>
                </a:gridCol>
                <a:gridCol w="1390075">
                  <a:extLst>
                    <a:ext uri="{9D8B030D-6E8A-4147-A177-3AD203B41FA5}">
                      <a16:colId xmlns:a16="http://schemas.microsoft.com/office/drawing/2014/main" val="3389991978"/>
                    </a:ext>
                  </a:extLst>
                </a:gridCol>
                <a:gridCol w="1390075">
                  <a:extLst>
                    <a:ext uri="{9D8B030D-6E8A-4147-A177-3AD203B41FA5}">
                      <a16:colId xmlns:a16="http://schemas.microsoft.com/office/drawing/2014/main" val="3596816526"/>
                    </a:ext>
                  </a:extLst>
                </a:gridCol>
                <a:gridCol w="1390075">
                  <a:extLst>
                    <a:ext uri="{9D8B030D-6E8A-4147-A177-3AD203B41FA5}">
                      <a16:colId xmlns:a16="http://schemas.microsoft.com/office/drawing/2014/main" val="1108419213"/>
                    </a:ext>
                  </a:extLst>
                </a:gridCol>
                <a:gridCol w="1390075">
                  <a:extLst>
                    <a:ext uri="{9D8B030D-6E8A-4147-A177-3AD203B41FA5}">
                      <a16:colId xmlns:a16="http://schemas.microsoft.com/office/drawing/2014/main" val="3943232557"/>
                    </a:ext>
                  </a:extLst>
                </a:gridCol>
              </a:tblGrid>
              <a:tr h="794803">
                <a:tc>
                  <a:txBody>
                    <a:bodyPr/>
                    <a:lstStyle/>
                    <a:p>
                      <a:pPr algn="ctr"/>
                      <a:r>
                        <a:rPr lang="en-GB" sz="1400">
                          <a:effectLst/>
                        </a:rPr>
                        <a:t>Analysis of content (“metadata”)</a:t>
                      </a:r>
                      <a:endParaRPr lang="fr-FR" sz="2000">
                        <a:effectLst/>
                        <a:latin typeface="Times New Roman" panose="02020603050405020304" pitchFamily="18" charset="0"/>
                        <a:ea typeface="Times New Roman" panose="02020603050405020304" pitchFamily="18" charset="0"/>
                      </a:endParaRPr>
                    </a:p>
                  </a:txBody>
                  <a:tcPr marL="44450" marR="44450" marT="0" marB="0" anchor="ctr"/>
                </a:tc>
                <a:tc gridSpan="5">
                  <a:txBody>
                    <a:bodyPr/>
                    <a:lstStyle/>
                    <a:p>
                      <a:pPr algn="ctr"/>
                      <a:r>
                        <a:rPr lang="en-GB" sz="1800" dirty="0">
                          <a:effectLst/>
                        </a:rPr>
                        <a:t>Analysis of approaches [and content] embodied by work</a:t>
                      </a:r>
                      <a:endParaRPr lang="fr-FR" sz="2800" dirty="0">
                        <a:effectLst/>
                        <a:latin typeface="Times New Roman" panose="02020603050405020304" pitchFamily="18" charset="0"/>
                        <a:ea typeface="Times New Roman" panose="02020603050405020304" pitchFamily="18" charset="0"/>
                      </a:endParaRPr>
                    </a:p>
                  </a:txBody>
                  <a:tcPr marL="44450" marR="44450" marT="0" marB="0" anchor="ct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2919353633"/>
                  </a:ext>
                </a:extLst>
              </a:tr>
              <a:tr h="796402">
                <a:tc>
                  <a:txBody>
                    <a:bodyPr/>
                    <a:lstStyle/>
                    <a:p>
                      <a:pPr algn="ctr"/>
                      <a:r>
                        <a:rPr lang="en-GB" sz="1200">
                          <a:effectLst/>
                        </a:rPr>
                        <a:t>“Carnet de Bord” documentary</a:t>
                      </a:r>
                      <a:endParaRPr lang="fr-FR" sz="2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r>
                        <a:rPr lang="en-GB" sz="1200">
                          <a:effectLst/>
                        </a:rPr>
                        <a:t>Libération blog</a:t>
                      </a:r>
                      <a:endParaRPr lang="fr-FR" sz="2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r>
                        <a:rPr lang="en-GB" sz="1200">
                          <a:effectLst/>
                        </a:rPr>
                        <a:t>Photos</a:t>
                      </a:r>
                      <a:endParaRPr lang="fr-FR" sz="2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r>
                        <a:rPr lang="en-GB" sz="1200" dirty="0">
                          <a:effectLst/>
                        </a:rPr>
                        <a:t>Songs</a:t>
                      </a:r>
                      <a:endParaRPr lang="fr-FR" sz="2000"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r>
                        <a:rPr lang="en-GB" sz="1200">
                          <a:effectLst/>
                        </a:rPr>
                        <a:t>Bra </a:t>
                      </a:r>
                      <a:endParaRPr lang="fr-FR" sz="2000">
                        <a:effectLst/>
                      </a:endParaRPr>
                    </a:p>
                    <a:p>
                      <a:pPr algn="ctr"/>
                      <a:r>
                        <a:rPr lang="en-GB" sz="1200">
                          <a:effectLst/>
                        </a:rPr>
                        <a:t>in blue-white-red </a:t>
                      </a:r>
                      <a:endParaRPr lang="fr-FR" sz="2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r>
                        <a:rPr lang="en-GB" sz="1200">
                          <a:effectLst/>
                        </a:rPr>
                        <a:t> </a:t>
                      </a:r>
                      <a:endParaRPr lang="fr-FR" sz="2000">
                        <a:effectLst/>
                      </a:endParaRPr>
                    </a:p>
                    <a:p>
                      <a:pPr algn="ctr"/>
                      <a:r>
                        <a:rPr lang="en-GB" sz="1200">
                          <a:effectLst/>
                        </a:rPr>
                        <a:t>“Petites mains” film</a:t>
                      </a:r>
                      <a:endParaRPr lang="fr-FR" sz="2000">
                        <a:effectLst/>
                      </a:endParaRPr>
                    </a:p>
                    <a:p>
                      <a:pPr algn="ctr"/>
                      <a:r>
                        <a:rPr lang="en-GB" sz="1200">
                          <a:effectLst/>
                        </a:rPr>
                        <a:t> </a:t>
                      </a:r>
                      <a:endParaRPr lang="fr-FR" sz="200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443968520"/>
                  </a:ext>
                </a:extLst>
              </a:tr>
              <a:tr h="3403512">
                <a:tc>
                  <a:txBody>
                    <a:bodyPr/>
                    <a:lstStyle/>
                    <a:p>
                      <a:pPr algn="ctr"/>
                      <a:r>
                        <a:rPr lang="fr-FR" sz="1200">
                          <a:effectLst/>
                        </a:rPr>
                        <a:t>M. Blumental (2012) “Lejaby, Carnet de Bord” </a:t>
                      </a:r>
                      <a:endParaRPr lang="fr-FR" sz="2000">
                        <a:effectLst/>
                      </a:endParaRPr>
                    </a:p>
                    <a:p>
                      <a:pPr algn="ctr"/>
                      <a:r>
                        <a:rPr lang="fr-FR" sz="1200">
                          <a:effectLst/>
                        </a:rPr>
                        <a:t>  </a:t>
                      </a:r>
                      <a:endParaRPr lang="fr-FR" sz="2000">
                        <a:effectLst/>
                      </a:endParaRPr>
                    </a:p>
                    <a:p>
                      <a:pPr algn="ctr"/>
                      <a:r>
                        <a:rPr lang="en-GB" sz="1200">
                          <a:effectLst/>
                        </a:rPr>
                        <a:t>Production: Ciné Syncope (107 min)</a:t>
                      </a:r>
                      <a:endParaRPr lang="fr-FR" sz="2000">
                        <a:effectLst/>
                      </a:endParaRPr>
                    </a:p>
                    <a:p>
                      <a:pPr algn="ctr"/>
                      <a:r>
                        <a:rPr lang="en-GB" sz="1200">
                          <a:effectLst/>
                        </a:rPr>
                        <a:t> </a:t>
                      </a:r>
                      <a:endParaRPr lang="fr-FR" sz="200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endParaRPr lang="en-GB" sz="1200" dirty="0">
                        <a:effectLst/>
                      </a:endParaRPr>
                    </a:p>
                    <a:p>
                      <a:pPr algn="ctr"/>
                      <a:r>
                        <a:rPr lang="en-GB" sz="1200" dirty="0">
                          <a:effectLst/>
                        </a:rPr>
                        <a:t> </a:t>
                      </a:r>
                      <a:endParaRPr lang="fr-FR" sz="2000" dirty="0">
                        <a:effectLst/>
                      </a:endParaRPr>
                    </a:p>
                    <a:p>
                      <a:pPr algn="ctr"/>
                      <a:r>
                        <a:rPr lang="en-GB" sz="1200" dirty="0">
                          <a:effectLst/>
                        </a:rPr>
                        <a:t>M. </a:t>
                      </a:r>
                      <a:r>
                        <a:rPr lang="en-GB" sz="1200" dirty="0" err="1">
                          <a:effectLst/>
                        </a:rPr>
                        <a:t>Blumental</a:t>
                      </a:r>
                      <a:r>
                        <a:rPr lang="en-GB" sz="1200" dirty="0">
                          <a:effectLst/>
                        </a:rPr>
                        <a:t> (2012) Chronicle of conflict based on the stories of women workers,</a:t>
                      </a:r>
                      <a:endParaRPr lang="fr-FR" sz="2000" dirty="0">
                        <a:effectLst/>
                      </a:endParaRPr>
                    </a:p>
                    <a:p>
                      <a:pPr algn="ctr"/>
                      <a:r>
                        <a:rPr lang="en-GB" sz="1200" dirty="0">
                          <a:effectLst/>
                        </a:rPr>
                        <a:t>Published by </a:t>
                      </a:r>
                      <a:r>
                        <a:rPr lang="en-GB" sz="1200" dirty="0" err="1">
                          <a:effectLst/>
                        </a:rPr>
                        <a:t>Libération</a:t>
                      </a:r>
                      <a:endParaRPr lang="fr-FR" sz="2000" dirty="0">
                        <a:effectLst/>
                      </a:endParaRPr>
                    </a:p>
                    <a:p>
                      <a:pPr algn="ctr"/>
                      <a:r>
                        <a:rPr lang="en-GB" sz="1200" u="sng" dirty="0">
                          <a:effectLst/>
                          <a:hlinkClick r:id="rId2"/>
                        </a:rPr>
                        <a:t>http://lejaby.blogs.liberation.fr</a:t>
                      </a:r>
                      <a:endParaRPr lang="fr-FR" sz="2000" dirty="0">
                        <a:effectLst/>
                      </a:endParaRPr>
                    </a:p>
                    <a:p>
                      <a:pPr algn="ctr"/>
                      <a:r>
                        <a:rPr lang="en-GB" sz="1200" dirty="0">
                          <a:effectLst/>
                        </a:rPr>
                        <a:t> </a:t>
                      </a:r>
                      <a:endParaRPr lang="fr-FR" sz="2000" dirty="0">
                        <a:effectLst/>
                      </a:endParaRPr>
                    </a:p>
                    <a:p>
                      <a:pPr algn="ctr"/>
                      <a:r>
                        <a:rPr lang="en-GB" sz="1200" b="1" dirty="0">
                          <a:effectLst/>
                        </a:rPr>
                        <a:t>COLLABORATION</a:t>
                      </a:r>
                      <a:endParaRPr lang="fr-FR" sz="2000" b="1"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endParaRPr lang="fr-FR" sz="1200" dirty="0">
                        <a:effectLst/>
                      </a:endParaRPr>
                    </a:p>
                    <a:p>
                      <a:pPr algn="ctr"/>
                      <a:r>
                        <a:rPr lang="fr-FR" sz="1200" dirty="0">
                          <a:effectLst/>
                        </a:rPr>
                        <a:t> </a:t>
                      </a:r>
                    </a:p>
                    <a:p>
                      <a:pPr algn="ctr"/>
                      <a:endParaRPr lang="fr-FR" sz="2000" dirty="0">
                        <a:effectLst/>
                      </a:endParaRPr>
                    </a:p>
                    <a:p>
                      <a:pPr algn="ctr"/>
                      <a:r>
                        <a:rPr lang="fr-FR" sz="1200" dirty="0">
                          <a:effectLst/>
                        </a:rPr>
                        <a:t>V. Gautier (2012)</a:t>
                      </a:r>
                      <a:endParaRPr lang="fr-FR" sz="2000" dirty="0">
                        <a:effectLst/>
                      </a:endParaRPr>
                    </a:p>
                    <a:p>
                      <a:pPr algn="ctr"/>
                      <a:r>
                        <a:rPr lang="fr-FR" sz="1200" dirty="0" err="1">
                          <a:effectLst/>
                        </a:rPr>
                        <a:t>Photographic</a:t>
                      </a:r>
                      <a:r>
                        <a:rPr lang="fr-FR" sz="1200" dirty="0">
                          <a:effectLst/>
                        </a:rPr>
                        <a:t> </a:t>
                      </a:r>
                      <a:r>
                        <a:rPr lang="fr-FR" sz="1200" dirty="0" err="1">
                          <a:effectLst/>
                        </a:rPr>
                        <a:t>works</a:t>
                      </a:r>
                      <a:r>
                        <a:rPr lang="fr-FR" sz="1200" dirty="0">
                          <a:effectLst/>
                        </a:rPr>
                        <a:t> “Cri de colère”</a:t>
                      </a:r>
                      <a:endParaRPr lang="fr-FR" sz="2000" dirty="0">
                        <a:effectLst/>
                      </a:endParaRPr>
                    </a:p>
                    <a:p>
                      <a:pPr algn="ctr"/>
                      <a:r>
                        <a:rPr lang="en-GB" sz="1200" dirty="0">
                          <a:effectLst/>
                        </a:rPr>
                        <a:t>by women workers</a:t>
                      </a:r>
                      <a:endParaRPr lang="fr-FR" sz="2000" dirty="0">
                        <a:effectLst/>
                      </a:endParaRPr>
                    </a:p>
                    <a:p>
                      <a:pPr algn="ctr"/>
                      <a:r>
                        <a:rPr lang="en-GB" sz="1200" u="sng" dirty="0">
                          <a:effectLst/>
                          <a:hlinkClick r:id="rId3"/>
                        </a:rPr>
                        <a:t>http://vgpic.com/lejaby.html</a:t>
                      </a:r>
                      <a:endParaRPr lang="fr-FR" sz="2000" dirty="0">
                        <a:effectLst/>
                      </a:endParaRPr>
                    </a:p>
                    <a:p>
                      <a:pPr algn="ctr"/>
                      <a:r>
                        <a:rPr lang="en-GB" sz="1200" dirty="0">
                          <a:effectLst/>
                        </a:rPr>
                        <a:t> </a:t>
                      </a:r>
                      <a:endParaRPr lang="fr-FR" sz="2000" dirty="0">
                        <a:effectLst/>
                      </a:endParaRPr>
                    </a:p>
                    <a:p>
                      <a:pPr algn="ctr"/>
                      <a:r>
                        <a:rPr lang="en-GB" sz="1200" dirty="0">
                          <a:effectLst/>
                        </a:rPr>
                        <a:t> </a:t>
                      </a:r>
                      <a:endParaRPr lang="fr-FR" sz="2000" dirty="0">
                        <a:effectLst/>
                      </a:endParaRPr>
                    </a:p>
                    <a:p>
                      <a:pPr algn="ctr"/>
                      <a:r>
                        <a:rPr lang="en-GB" sz="1200" b="1" dirty="0">
                          <a:effectLst/>
                        </a:rPr>
                        <a:t>CO-AUTHORSHIP</a:t>
                      </a:r>
                      <a:endParaRPr lang="fr-FR" sz="2000" b="1"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r>
                        <a:rPr lang="en-GB" sz="1200" dirty="0">
                          <a:effectLst/>
                        </a:rPr>
                        <a:t>Songs written by Jacqueline and sung by the </a:t>
                      </a:r>
                      <a:r>
                        <a:rPr lang="en-GB" sz="1200" dirty="0" err="1">
                          <a:effectLst/>
                        </a:rPr>
                        <a:t>Lejaby</a:t>
                      </a:r>
                      <a:r>
                        <a:rPr lang="en-GB" sz="1200" dirty="0">
                          <a:effectLst/>
                        </a:rPr>
                        <a:t> workers' collective, notably at the Annual Shareholder’s Meeting in front of the company's leaders</a:t>
                      </a:r>
                      <a:endParaRPr lang="fr-FR" sz="2000" dirty="0">
                        <a:effectLst/>
                      </a:endParaRPr>
                    </a:p>
                    <a:p>
                      <a:pPr algn="ctr"/>
                      <a:endParaRPr lang="fr-FR" sz="2000" dirty="0">
                        <a:effectLst/>
                      </a:endParaRPr>
                    </a:p>
                    <a:p>
                      <a:pPr algn="ctr"/>
                      <a:r>
                        <a:rPr lang="en-GB" sz="1200" b="1" dirty="0">
                          <a:effectLst/>
                        </a:rPr>
                        <a:t>CREATION</a:t>
                      </a:r>
                      <a:endParaRPr lang="fr-FR" sz="2000" b="1"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endParaRPr lang="en-GB" sz="1200" dirty="0">
                        <a:effectLst/>
                      </a:endParaRPr>
                    </a:p>
                    <a:p>
                      <a:pPr algn="ctr"/>
                      <a:endParaRPr lang="en-GB" sz="1200" dirty="0">
                        <a:effectLst/>
                      </a:endParaRPr>
                    </a:p>
                    <a:p>
                      <a:pPr algn="ctr"/>
                      <a:endParaRPr lang="en-GB" sz="1200" dirty="0">
                        <a:effectLst/>
                      </a:endParaRPr>
                    </a:p>
                    <a:p>
                      <a:pPr algn="ctr"/>
                      <a:r>
                        <a:rPr lang="en-GB" sz="1200" dirty="0">
                          <a:effectLst/>
                        </a:rPr>
                        <a:t>`</a:t>
                      </a:r>
                      <a:endParaRPr lang="fr-FR" sz="2000" dirty="0">
                        <a:effectLst/>
                      </a:endParaRPr>
                    </a:p>
                    <a:p>
                      <a:pPr algn="ctr"/>
                      <a:r>
                        <a:rPr lang="en-GB" sz="1200" dirty="0">
                          <a:effectLst/>
                        </a:rPr>
                        <a:t>A giant blue-white-red bra</a:t>
                      </a:r>
                      <a:endParaRPr lang="fr-FR" sz="2000" dirty="0">
                        <a:effectLst/>
                      </a:endParaRPr>
                    </a:p>
                    <a:p>
                      <a:pPr algn="ctr"/>
                      <a:r>
                        <a:rPr lang="en-GB" sz="1200" dirty="0">
                          <a:effectLst/>
                        </a:rPr>
                        <a:t>made by the workers during the factory’s occupation</a:t>
                      </a:r>
                      <a:endParaRPr lang="fr-FR" sz="2000" dirty="0">
                        <a:effectLst/>
                      </a:endParaRPr>
                    </a:p>
                    <a:p>
                      <a:r>
                        <a:rPr lang="en-GB" sz="1200" dirty="0">
                          <a:effectLst/>
                        </a:rPr>
                        <a:t> </a:t>
                      </a:r>
                      <a:endParaRPr lang="fr-FR" sz="2000" dirty="0">
                        <a:effectLst/>
                      </a:endParaRPr>
                    </a:p>
                    <a:p>
                      <a:pPr algn="ctr"/>
                      <a:r>
                        <a:rPr lang="en-GB" sz="1200" dirty="0">
                          <a:effectLst/>
                        </a:rPr>
                        <a:t> </a:t>
                      </a:r>
                      <a:endParaRPr lang="fr-FR" sz="2000" dirty="0">
                        <a:effectLst/>
                      </a:endParaRPr>
                    </a:p>
                    <a:p>
                      <a:pPr algn="ctr"/>
                      <a:r>
                        <a:rPr lang="en-GB" sz="1200" dirty="0">
                          <a:effectLst/>
                        </a:rPr>
                        <a:t> </a:t>
                      </a:r>
                      <a:endParaRPr lang="fr-FR" sz="2000" dirty="0">
                        <a:effectLst/>
                      </a:endParaRPr>
                    </a:p>
                    <a:p>
                      <a:pPr algn="ctr"/>
                      <a:r>
                        <a:rPr lang="en-GB" sz="1200" b="1" dirty="0">
                          <a:effectLst/>
                        </a:rPr>
                        <a:t>CREATION</a:t>
                      </a:r>
                      <a:endParaRPr lang="fr-FR" sz="2000" b="1" dirty="0">
                        <a:effectLst/>
                        <a:latin typeface="Times New Roman" panose="02020603050405020304" pitchFamily="18" charset="0"/>
                        <a:ea typeface="Times New Roman" panose="02020603050405020304" pitchFamily="18" charset="0"/>
                      </a:endParaRPr>
                    </a:p>
                  </a:txBody>
                  <a:tcPr marL="44450" marR="44450" marT="0" marB="0" anchor="ctr"/>
                </a:tc>
                <a:tc>
                  <a:txBody>
                    <a:bodyPr/>
                    <a:lstStyle/>
                    <a:p>
                      <a:pPr algn="ctr"/>
                      <a:endParaRPr lang="fr-FR" sz="1200" dirty="0">
                        <a:effectLst/>
                      </a:endParaRPr>
                    </a:p>
                    <a:p>
                      <a:pPr algn="ctr"/>
                      <a:r>
                        <a:rPr lang="fr-FR" sz="1200" dirty="0">
                          <a:effectLst/>
                        </a:rPr>
                        <a:t> </a:t>
                      </a:r>
                      <a:endParaRPr lang="fr-FR" sz="2000" dirty="0">
                        <a:effectLst/>
                      </a:endParaRPr>
                    </a:p>
                    <a:p>
                      <a:pPr algn="ctr"/>
                      <a:endParaRPr lang="fr-FR" sz="1200" dirty="0">
                        <a:effectLst/>
                      </a:endParaRPr>
                    </a:p>
                    <a:p>
                      <a:pPr algn="ctr"/>
                      <a:r>
                        <a:rPr lang="fr-FR" sz="1200" dirty="0">
                          <a:effectLst/>
                        </a:rPr>
                        <a:t> </a:t>
                      </a:r>
                      <a:endParaRPr lang="fr-FR" sz="2000" dirty="0">
                        <a:effectLst/>
                      </a:endParaRPr>
                    </a:p>
                    <a:p>
                      <a:pPr algn="ctr"/>
                      <a:r>
                        <a:rPr lang="fr-FR" sz="1200" dirty="0" err="1">
                          <a:effectLst/>
                        </a:rPr>
                        <a:t>T</a:t>
                      </a:r>
                      <a:r>
                        <a:rPr lang="fr-FR" sz="1200" dirty="0">
                          <a:effectLst/>
                        </a:rPr>
                        <a:t>. Roussillon (2014)        “Petites Mains” </a:t>
                      </a:r>
                      <a:endParaRPr lang="fr-FR" sz="2000" dirty="0">
                        <a:effectLst/>
                      </a:endParaRPr>
                    </a:p>
                    <a:p>
                      <a:pPr algn="ctr"/>
                      <a:r>
                        <a:rPr lang="fr-FR" sz="1200" dirty="0">
                          <a:effectLst/>
                        </a:rPr>
                        <a:t> </a:t>
                      </a:r>
                      <a:endParaRPr lang="fr-FR" sz="2000" dirty="0">
                        <a:effectLst/>
                      </a:endParaRPr>
                    </a:p>
                    <a:p>
                      <a:pPr algn="ctr"/>
                      <a:r>
                        <a:rPr lang="fr-FR" sz="1200" dirty="0">
                          <a:effectLst/>
                        </a:rPr>
                        <a:t>Production: Rouge Productions (90 min)</a:t>
                      </a:r>
                      <a:endParaRPr lang="fr-FR" sz="2000" dirty="0">
                        <a:effectLst/>
                      </a:endParaRPr>
                    </a:p>
                    <a:p>
                      <a:pPr algn="ctr"/>
                      <a:r>
                        <a:rPr lang="fr-FR" sz="1200" dirty="0">
                          <a:effectLst/>
                        </a:rPr>
                        <a:t> </a:t>
                      </a:r>
                      <a:endParaRPr lang="fr-FR" sz="2000" dirty="0">
                        <a:effectLst/>
                      </a:endParaRPr>
                    </a:p>
                    <a:p>
                      <a:pPr algn="ctr"/>
                      <a:r>
                        <a:rPr lang="fr-FR" sz="1200" dirty="0">
                          <a:effectLst/>
                        </a:rPr>
                        <a:t> </a:t>
                      </a:r>
                      <a:endParaRPr lang="fr-FR" sz="2000" dirty="0">
                        <a:effectLst/>
                      </a:endParaRPr>
                    </a:p>
                    <a:p>
                      <a:pPr algn="ctr"/>
                      <a:r>
                        <a:rPr lang="fr-FR" sz="1200" b="1" dirty="0">
                          <a:effectLst/>
                        </a:rPr>
                        <a:t>COLLABORATION</a:t>
                      </a:r>
                      <a:endParaRPr lang="fr-FR" sz="2000" b="1" dirty="0">
                        <a:effectLst/>
                        <a:latin typeface="Times New Roman" panose="02020603050405020304" pitchFamily="18" charset="0"/>
                        <a:ea typeface="Times New Roman" panose="02020603050405020304" pitchFamily="18" charset="0"/>
                      </a:endParaRPr>
                    </a:p>
                  </a:txBody>
                  <a:tcPr marL="44450" marR="44450" marT="0" marB="0" anchor="ctr"/>
                </a:tc>
                <a:extLst>
                  <a:ext uri="{0D108BD9-81ED-4DB2-BD59-A6C34878D82A}">
                    <a16:rowId xmlns:a16="http://schemas.microsoft.com/office/drawing/2014/main" val="526648265"/>
                  </a:ext>
                </a:extLst>
              </a:tr>
            </a:tbl>
          </a:graphicData>
        </a:graphic>
      </p:graphicFrame>
      <p:sp>
        <p:nvSpPr>
          <p:cNvPr id="7" name="Rectangle 1">
            <a:extLst>
              <a:ext uri="{FF2B5EF4-FFF2-40B4-BE49-F238E27FC236}">
                <a16:creationId xmlns:a16="http://schemas.microsoft.com/office/drawing/2014/main" id="{032EDD9A-5368-6E44-AE7E-60768392DD9A}"/>
              </a:ext>
            </a:extLst>
          </p:cNvPr>
          <p:cNvSpPr>
            <a:spLocks noChangeArrowheads="1"/>
          </p:cNvSpPr>
          <p:nvPr/>
        </p:nvSpPr>
        <p:spPr bwMode="auto">
          <a:xfrm>
            <a:off x="-720248" y="5904165"/>
            <a:ext cx="1058449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fr-FR" sz="16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Table 2: Works produced during the occupation of the </a:t>
            </a:r>
            <a:r>
              <a:rPr kumimoji="0" lang="en-GB" altLang="fr-FR" sz="1600" b="1"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Lejaby</a:t>
            </a:r>
            <a:r>
              <a:rPr kumimoji="0" lang="en-GB" altLang="fr-FR" sz="16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factory in </a:t>
            </a:r>
            <a:r>
              <a:rPr kumimoji="0" lang="en-GB" altLang="fr-FR" sz="1600" b="1" i="0"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Yssingeaux</a:t>
            </a:r>
            <a:r>
              <a:rPr kumimoji="0" lang="en-GB" altLang="fr-FR" sz="1600" b="1"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fr-FR" sz="160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(Schmidt et al., 2023, </a:t>
            </a:r>
            <a:r>
              <a:rPr kumimoji="0" lang="en-GB" altLang="fr-FR" sz="1600" i="1" u="none" strike="noStrike" cap="none" normalizeH="0" baseline="0" dirty="0" err="1">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M@n@gement</a:t>
            </a:r>
            <a:r>
              <a:rPr kumimoji="0" lang="en-GB" altLang="fr-FR" sz="160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t>
            </a:r>
            <a:endParaRPr kumimoji="0" lang="en-GB" altLang="fr-FR" sz="280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5" name="Titre 1">
            <a:extLst>
              <a:ext uri="{FF2B5EF4-FFF2-40B4-BE49-F238E27FC236}">
                <a16:creationId xmlns:a16="http://schemas.microsoft.com/office/drawing/2014/main" id="{618345A1-F7D8-AE49-9E0B-F5377A27F2DE}"/>
              </a:ext>
            </a:extLst>
          </p:cNvPr>
          <p:cNvSpPr>
            <a:spLocks noGrp="1"/>
          </p:cNvSpPr>
          <p:nvPr>
            <p:ph type="title"/>
          </p:nvPr>
        </p:nvSpPr>
        <p:spPr>
          <a:xfrm>
            <a:off x="118492" y="-285234"/>
            <a:ext cx="8762999" cy="1311805"/>
          </a:xfrm>
        </p:spPr>
        <p:txBody>
          <a:bodyPr/>
          <a:lstStyle/>
          <a:p>
            <a:r>
              <a:rPr lang="fr-FR" sz="2800" dirty="0">
                <a:solidFill>
                  <a:srgbClr val="2F4861"/>
                </a:solidFill>
              </a:rPr>
              <a:t>Data</a:t>
            </a:r>
            <a:endParaRPr lang="fr-FR" sz="1800" dirty="0">
              <a:solidFill>
                <a:srgbClr val="2F4861"/>
              </a:solidFill>
            </a:endParaRPr>
          </a:p>
        </p:txBody>
      </p:sp>
    </p:spTree>
    <p:extLst>
      <p:ext uri="{BB962C8B-B14F-4D97-AF65-F5344CB8AC3E}">
        <p14:creationId xmlns:p14="http://schemas.microsoft.com/office/powerpoint/2010/main" val="4550836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537DA54-0995-EC41-8914-00AE0EF8D9E1}"/>
              </a:ext>
            </a:extLst>
          </p:cNvPr>
          <p:cNvSpPr>
            <a:spLocks noGrp="1"/>
          </p:cNvSpPr>
          <p:nvPr>
            <p:ph type="sldNum" sz="quarter" idx="10"/>
          </p:nvPr>
        </p:nvSpPr>
        <p:spPr/>
        <p:txBody>
          <a:bodyPr/>
          <a:lstStyle/>
          <a:p>
            <a:fld id="{4C5ED5B8-F27B-9F48-B22F-4CC8DD342BF9}" type="slidenum">
              <a:rPr lang="fr-FR" smtClean="0"/>
              <a:pPr/>
              <a:t>58</a:t>
            </a:fld>
            <a:endParaRPr lang="fr-FR" dirty="0"/>
          </a:p>
        </p:txBody>
      </p:sp>
      <p:sp>
        <p:nvSpPr>
          <p:cNvPr id="5" name="Espace réservé du pied de page 4">
            <a:extLst>
              <a:ext uri="{FF2B5EF4-FFF2-40B4-BE49-F238E27FC236}">
                <a16:creationId xmlns:a16="http://schemas.microsoft.com/office/drawing/2014/main" id="{55A69A51-7EBA-8C4A-9BFA-1DB9914CFB03}"/>
              </a:ext>
            </a:extLst>
          </p:cNvPr>
          <p:cNvSpPr>
            <a:spLocks noGrp="1"/>
          </p:cNvSpPr>
          <p:nvPr>
            <p:ph type="ftr" sz="quarter" idx="11"/>
          </p:nvPr>
        </p:nvSpPr>
        <p:spPr/>
        <p:txBody>
          <a:bodyPr/>
          <a:lstStyle/>
          <a:p>
            <a:pPr>
              <a:defRPr/>
            </a:pPr>
            <a:endParaRPr lang="fr-FR" dirty="0"/>
          </a:p>
        </p:txBody>
      </p:sp>
      <p:pic>
        <p:nvPicPr>
          <p:cNvPr id="6" name="Espace réservé du contenu 5">
            <a:extLst>
              <a:ext uri="{FF2B5EF4-FFF2-40B4-BE49-F238E27FC236}">
                <a16:creationId xmlns:a16="http://schemas.microsoft.com/office/drawing/2014/main" id="{8C6F6239-E1CF-1442-9826-23E4E023A12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82250" y="172118"/>
            <a:ext cx="8116620" cy="5692176"/>
          </a:xfrm>
          <a:prstGeom prst="rect">
            <a:avLst/>
          </a:prstGeom>
          <a:noFill/>
          <a:ln>
            <a:noFill/>
          </a:ln>
        </p:spPr>
      </p:pic>
      <p:sp>
        <p:nvSpPr>
          <p:cNvPr id="8" name="ZoneTexte 7">
            <a:extLst>
              <a:ext uri="{FF2B5EF4-FFF2-40B4-BE49-F238E27FC236}">
                <a16:creationId xmlns:a16="http://schemas.microsoft.com/office/drawing/2014/main" id="{C4722E80-CAFE-344A-AB68-E8650AB4122B}"/>
              </a:ext>
            </a:extLst>
          </p:cNvPr>
          <p:cNvSpPr txBox="1"/>
          <p:nvPr/>
        </p:nvSpPr>
        <p:spPr>
          <a:xfrm>
            <a:off x="457200" y="5954137"/>
            <a:ext cx="8766720" cy="584775"/>
          </a:xfrm>
          <a:prstGeom prst="rect">
            <a:avLst/>
          </a:prstGeom>
          <a:noFill/>
        </p:spPr>
        <p:txBody>
          <a:bodyPr wrap="square">
            <a:spAutoFit/>
          </a:bodyPr>
          <a:lstStyle/>
          <a:p>
            <a:pPr algn="ctr">
              <a:tabLst>
                <a:tab pos="3708400" algn="l"/>
              </a:tabLst>
            </a:pPr>
            <a:r>
              <a:rPr lang="en-GB" sz="1400" b="1" dirty="0">
                <a:effectLst/>
                <a:latin typeface="Calibri" panose="020F0502020204030204" pitchFamily="34" charset="0"/>
                <a:ea typeface="Times New Roman" panose="02020603050405020304" pitchFamily="18" charset="0"/>
                <a:cs typeface="Calibri" panose="020F0502020204030204" pitchFamily="34" charset="0"/>
              </a:rPr>
              <a:t>Figure 1: Summary of coding process </a:t>
            </a:r>
            <a:r>
              <a:rPr lang="en-GB" altLang="fr-FR" sz="1600" dirty="0">
                <a:latin typeface="Calibri" panose="020F0502020204030204" pitchFamily="34" charset="0"/>
                <a:ea typeface="Times New Roman" panose="02020603050405020304" pitchFamily="18" charset="0"/>
                <a:cs typeface="Calibri" panose="020F0502020204030204" pitchFamily="34" charset="0"/>
              </a:rPr>
              <a:t>(Schmidt et al., 2023, </a:t>
            </a:r>
            <a:r>
              <a:rPr lang="en-GB" altLang="fr-FR" sz="1600" i="1" dirty="0" err="1">
                <a:latin typeface="Calibri" panose="020F0502020204030204" pitchFamily="34" charset="0"/>
                <a:ea typeface="Times New Roman" panose="02020603050405020304" pitchFamily="18" charset="0"/>
                <a:cs typeface="Calibri" panose="020F0502020204030204" pitchFamily="34" charset="0"/>
              </a:rPr>
              <a:t>M@n@gement</a:t>
            </a:r>
            <a:r>
              <a:rPr lang="en-GB" altLang="fr-FR" sz="1600" dirty="0">
                <a:latin typeface="Calibri" panose="020F0502020204030204" pitchFamily="34" charset="0"/>
                <a:ea typeface="Times New Roman" panose="02020603050405020304" pitchFamily="18" charset="0"/>
                <a:cs typeface="Calibri" panose="020F0502020204030204" pitchFamily="34" charset="0"/>
              </a:rPr>
              <a:t>)</a:t>
            </a:r>
            <a:endParaRPr lang="en-GB" altLang="fr-FR" sz="2800" dirty="0">
              <a:latin typeface="Calibri" panose="020F0502020204030204" pitchFamily="34" charset="0"/>
              <a:cs typeface="Calibri" panose="020F0502020204030204" pitchFamily="34" charset="0"/>
            </a:endParaRPr>
          </a:p>
          <a:p>
            <a:pPr algn="ctr">
              <a:tabLst>
                <a:tab pos="3708400" algn="l"/>
              </a:tabLst>
            </a:pPr>
            <a:endParaRPr lang="fr-FR" sz="1600"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136993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33F231D-DC3B-8348-8441-D8273307FE9B}"/>
              </a:ext>
            </a:extLst>
          </p:cNvPr>
          <p:cNvSpPr>
            <a:spLocks noGrp="1"/>
          </p:cNvSpPr>
          <p:nvPr>
            <p:ph type="title"/>
          </p:nvPr>
        </p:nvSpPr>
        <p:spPr>
          <a:xfrm>
            <a:off x="453676" y="-90264"/>
            <a:ext cx="8229600" cy="1143000"/>
          </a:xfrm>
        </p:spPr>
        <p:txBody>
          <a:bodyPr/>
          <a:lstStyle/>
          <a:p>
            <a:r>
              <a:rPr lang="fr-FR" sz="3200" dirty="0" err="1"/>
              <a:t>Results</a:t>
            </a:r>
            <a:r>
              <a:rPr lang="fr-FR" sz="3200" dirty="0"/>
              <a:t> and contribution</a:t>
            </a:r>
          </a:p>
        </p:txBody>
      </p:sp>
      <p:sp>
        <p:nvSpPr>
          <p:cNvPr id="4" name="Espace réservé du numéro de diapositive 3">
            <a:extLst>
              <a:ext uri="{FF2B5EF4-FFF2-40B4-BE49-F238E27FC236}">
                <a16:creationId xmlns:a16="http://schemas.microsoft.com/office/drawing/2014/main" id="{514AED2F-861F-A443-8BCD-19DC7EB09334}"/>
              </a:ext>
            </a:extLst>
          </p:cNvPr>
          <p:cNvSpPr>
            <a:spLocks noGrp="1"/>
          </p:cNvSpPr>
          <p:nvPr>
            <p:ph type="sldNum" sz="quarter" idx="10"/>
          </p:nvPr>
        </p:nvSpPr>
        <p:spPr/>
        <p:txBody>
          <a:bodyPr/>
          <a:lstStyle/>
          <a:p>
            <a:fld id="{4C5ED5B8-F27B-9F48-B22F-4CC8DD342BF9}" type="slidenum">
              <a:rPr lang="fr-FR" smtClean="0"/>
              <a:pPr/>
              <a:t>59</a:t>
            </a:fld>
            <a:endParaRPr lang="fr-FR" dirty="0"/>
          </a:p>
        </p:txBody>
      </p:sp>
      <p:graphicFrame>
        <p:nvGraphicFramePr>
          <p:cNvPr id="6" name="Tableau 5">
            <a:extLst>
              <a:ext uri="{FF2B5EF4-FFF2-40B4-BE49-F238E27FC236}">
                <a16:creationId xmlns:a16="http://schemas.microsoft.com/office/drawing/2014/main" id="{B1583D89-3BAD-9443-ACB0-2FA3D8266217}"/>
              </a:ext>
            </a:extLst>
          </p:cNvPr>
          <p:cNvGraphicFramePr>
            <a:graphicFrameLocks noGrp="1"/>
          </p:cNvGraphicFramePr>
          <p:nvPr>
            <p:extLst>
              <p:ext uri="{D42A27DB-BD31-4B8C-83A1-F6EECF244321}">
                <p14:modId xmlns:p14="http://schemas.microsoft.com/office/powerpoint/2010/main" val="4032496649"/>
              </p:ext>
            </p:extLst>
          </p:nvPr>
        </p:nvGraphicFramePr>
        <p:xfrm>
          <a:off x="643686" y="938074"/>
          <a:ext cx="7933030" cy="5044440"/>
        </p:xfrm>
        <a:graphic>
          <a:graphicData uri="http://schemas.openxmlformats.org/drawingml/2006/table">
            <a:tbl>
              <a:tblPr firstRow="1" firstCol="1" bandRow="1">
                <a:tableStyleId>{5C22544A-7EE6-4342-B048-85BDC9FD1C3A}</a:tableStyleId>
              </a:tblPr>
              <a:tblGrid>
                <a:gridCol w="1586280">
                  <a:extLst>
                    <a:ext uri="{9D8B030D-6E8A-4147-A177-3AD203B41FA5}">
                      <a16:colId xmlns:a16="http://schemas.microsoft.com/office/drawing/2014/main" val="1552826851"/>
                    </a:ext>
                  </a:extLst>
                </a:gridCol>
                <a:gridCol w="1403789">
                  <a:extLst>
                    <a:ext uri="{9D8B030D-6E8A-4147-A177-3AD203B41FA5}">
                      <a16:colId xmlns:a16="http://schemas.microsoft.com/office/drawing/2014/main" val="457147703"/>
                    </a:ext>
                  </a:extLst>
                </a:gridCol>
                <a:gridCol w="1345239">
                  <a:extLst>
                    <a:ext uri="{9D8B030D-6E8A-4147-A177-3AD203B41FA5}">
                      <a16:colId xmlns:a16="http://schemas.microsoft.com/office/drawing/2014/main" val="2433570810"/>
                    </a:ext>
                  </a:extLst>
                </a:gridCol>
                <a:gridCol w="2010627">
                  <a:extLst>
                    <a:ext uri="{9D8B030D-6E8A-4147-A177-3AD203B41FA5}">
                      <a16:colId xmlns:a16="http://schemas.microsoft.com/office/drawing/2014/main" val="2000158748"/>
                    </a:ext>
                  </a:extLst>
                </a:gridCol>
                <a:gridCol w="1587095">
                  <a:extLst>
                    <a:ext uri="{9D8B030D-6E8A-4147-A177-3AD203B41FA5}">
                      <a16:colId xmlns:a16="http://schemas.microsoft.com/office/drawing/2014/main" val="3649944576"/>
                    </a:ext>
                  </a:extLst>
                </a:gridCol>
              </a:tblGrid>
              <a:tr h="328160">
                <a:tc rowSpan="2">
                  <a:txBody>
                    <a:bodyPr/>
                    <a:lstStyle/>
                    <a:p>
                      <a:pPr algn="ctr">
                        <a:tabLst>
                          <a:tab pos="270510" algn="l"/>
                          <a:tab pos="946150" algn="l"/>
                        </a:tabLst>
                      </a:pPr>
                      <a:r>
                        <a:rPr lang="en-GB" sz="1400" dirty="0">
                          <a:effectLst/>
                        </a:rPr>
                        <a:t> </a:t>
                      </a:r>
                      <a:endParaRPr lang="fr-FR" sz="2400" dirty="0">
                        <a:effectLst/>
                      </a:endParaRPr>
                    </a:p>
                    <a:p>
                      <a:pPr algn="ctr">
                        <a:tabLst>
                          <a:tab pos="270510" algn="l"/>
                          <a:tab pos="946150" algn="l"/>
                        </a:tabLst>
                      </a:pPr>
                      <a:r>
                        <a:rPr lang="en-GB" sz="1400" dirty="0">
                          <a:effectLst/>
                        </a:rPr>
                        <a:t> </a:t>
                      </a:r>
                      <a:endParaRPr lang="fr-FR" sz="2400" dirty="0">
                        <a:effectLst/>
                      </a:endParaRPr>
                    </a:p>
                    <a:p>
                      <a:pPr algn="ctr">
                        <a:tabLst>
                          <a:tab pos="270510" algn="l"/>
                          <a:tab pos="946150" algn="l"/>
                        </a:tabLst>
                      </a:pPr>
                      <a:r>
                        <a:rPr lang="en-GB" sz="1400" dirty="0">
                          <a:effectLst/>
                        </a:rPr>
                        <a:t> </a:t>
                      </a:r>
                      <a:endParaRPr lang="fr-FR" sz="2400" dirty="0">
                        <a:effectLst/>
                      </a:endParaRPr>
                    </a:p>
                    <a:p>
                      <a:pPr algn="ctr">
                        <a:tabLst>
                          <a:tab pos="270510" algn="l"/>
                          <a:tab pos="946150" algn="l"/>
                        </a:tabLst>
                      </a:pPr>
                      <a:r>
                        <a:rPr lang="en-GB" sz="1600" dirty="0">
                          <a:effectLst/>
                        </a:rPr>
                        <a:t>Configurations</a:t>
                      </a:r>
                      <a:r>
                        <a:rPr lang="en-GB" sz="1400" dirty="0">
                          <a:effectLst/>
                        </a:rPr>
                        <a:t> of </a:t>
                      </a:r>
                      <a:r>
                        <a:rPr lang="en-GB" sz="1400" dirty="0" err="1">
                          <a:effectLst/>
                        </a:rPr>
                        <a:t>spatio</a:t>
                      </a:r>
                      <a:r>
                        <a:rPr lang="en-GB" sz="1400" dirty="0">
                          <a:effectLst/>
                        </a:rPr>
                        <a:t>-temporal episodes</a:t>
                      </a:r>
                      <a:endParaRPr lang="fr-FR" sz="2400" dirty="0">
                        <a:effectLst/>
                      </a:endParaRPr>
                    </a:p>
                    <a:p>
                      <a:pPr algn="ctr">
                        <a:tabLst>
                          <a:tab pos="270510" algn="l"/>
                          <a:tab pos="946150" algn="l"/>
                        </a:tabLst>
                      </a:pPr>
                      <a:r>
                        <a:rPr lang="en-GB" sz="1400" dirty="0">
                          <a:effectLst/>
                        </a:rPr>
                        <a:t> </a:t>
                      </a:r>
                      <a:endParaRPr lang="fr-FR" sz="2400" dirty="0">
                        <a:effectLst/>
                        <a:latin typeface="Times New Roman" panose="02020603050405020304" pitchFamily="18" charset="0"/>
                        <a:ea typeface="Times New Roman" panose="02020603050405020304" pitchFamily="18" charset="0"/>
                      </a:endParaRPr>
                    </a:p>
                  </a:txBody>
                  <a:tcPr marL="68580" marR="68580" marT="0" marB="0"/>
                </a:tc>
                <a:tc gridSpan="2">
                  <a:txBody>
                    <a:bodyPr/>
                    <a:lstStyle/>
                    <a:p>
                      <a:pPr algn="ctr">
                        <a:tabLst>
                          <a:tab pos="270510" algn="l"/>
                          <a:tab pos="946150" algn="l"/>
                        </a:tabLst>
                      </a:pPr>
                      <a:r>
                        <a:rPr lang="en-GB" sz="1800" b="0" dirty="0">
                          <a:effectLst/>
                        </a:rPr>
                        <a:t> </a:t>
                      </a:r>
                      <a:endParaRPr lang="fr-FR" sz="3200" b="0" dirty="0">
                        <a:effectLst/>
                      </a:endParaRPr>
                    </a:p>
                    <a:p>
                      <a:pPr algn="ctr">
                        <a:tabLst>
                          <a:tab pos="270510" algn="l"/>
                          <a:tab pos="946150" algn="l"/>
                        </a:tabLst>
                      </a:pPr>
                      <a:r>
                        <a:rPr lang="en-GB" sz="1800" b="0" dirty="0">
                          <a:effectLst/>
                        </a:rPr>
                        <a:t>Protected spaces...</a:t>
                      </a:r>
                      <a:endParaRPr lang="fr-FR" sz="3200" b="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fr-FR"/>
                    </a:p>
                  </a:txBody>
                  <a:tcPr/>
                </a:tc>
                <a:tc gridSpan="2">
                  <a:txBody>
                    <a:bodyPr/>
                    <a:lstStyle/>
                    <a:p>
                      <a:pPr algn="ctr">
                        <a:tabLst>
                          <a:tab pos="270510" algn="l"/>
                          <a:tab pos="946150" algn="l"/>
                        </a:tabLst>
                      </a:pPr>
                      <a:r>
                        <a:rPr lang="en-GB" sz="1800" b="0" dirty="0">
                          <a:effectLst/>
                        </a:rPr>
                        <a:t> </a:t>
                      </a:r>
                      <a:endParaRPr lang="fr-FR" sz="3200" b="0" dirty="0">
                        <a:effectLst/>
                      </a:endParaRPr>
                    </a:p>
                    <a:p>
                      <a:pPr algn="ctr">
                        <a:tabLst>
                          <a:tab pos="270510" algn="l"/>
                          <a:tab pos="946150" algn="l"/>
                        </a:tabLst>
                      </a:pPr>
                      <a:r>
                        <a:rPr lang="en-GB" sz="1800" b="0" dirty="0">
                          <a:effectLst/>
                        </a:rPr>
                        <a:t>Hybridized spaces...</a:t>
                      </a:r>
                      <a:endParaRPr lang="fr-FR" sz="3200" b="0" dirty="0">
                        <a:effectLst/>
                        <a:latin typeface="Times New Roman" panose="02020603050405020304" pitchFamily="18" charset="0"/>
                        <a:ea typeface="Times New Roman" panose="02020603050405020304" pitchFamily="18" charset="0"/>
                      </a:endParaRPr>
                    </a:p>
                  </a:txBody>
                  <a:tcPr marL="68580" marR="68580" marT="0" marB="0"/>
                </a:tc>
                <a:tc hMerge="1">
                  <a:txBody>
                    <a:bodyPr/>
                    <a:lstStyle/>
                    <a:p>
                      <a:endParaRPr lang="fr-FR"/>
                    </a:p>
                  </a:txBody>
                  <a:tcPr/>
                </a:tc>
                <a:extLst>
                  <a:ext uri="{0D108BD9-81ED-4DB2-BD59-A6C34878D82A}">
                    <a16:rowId xmlns:a16="http://schemas.microsoft.com/office/drawing/2014/main" val="3417383396"/>
                  </a:ext>
                </a:extLst>
              </a:tr>
              <a:tr h="821160">
                <a:tc vMerge="1">
                  <a:txBody>
                    <a:bodyPr/>
                    <a:lstStyle/>
                    <a:p>
                      <a:endParaRPr lang="fr-FR"/>
                    </a:p>
                  </a:txBody>
                  <a:tcPr/>
                </a:tc>
                <a:tc>
                  <a:txBody>
                    <a:bodyPr/>
                    <a:lstStyle/>
                    <a:p>
                      <a:pPr algn="ctr">
                        <a:tabLst>
                          <a:tab pos="270510" algn="l"/>
                          <a:tab pos="946150" algn="l"/>
                        </a:tabLst>
                      </a:pPr>
                      <a:r>
                        <a:rPr lang="en-GB" sz="1400" b="1" dirty="0">
                          <a:solidFill>
                            <a:srgbClr val="002060"/>
                          </a:solidFill>
                          <a:effectLst/>
                        </a:rPr>
                        <a:t>...individual</a:t>
                      </a:r>
                      <a:endParaRPr lang="fr-FR" sz="2400" b="1" dirty="0">
                        <a:solidFill>
                          <a:srgbClr val="002060"/>
                        </a:solidFill>
                        <a:effectLst/>
                      </a:endParaRPr>
                    </a:p>
                    <a:p>
                      <a:pPr algn="ctr">
                        <a:tabLst>
                          <a:tab pos="270510" algn="l"/>
                          <a:tab pos="946150" algn="l"/>
                        </a:tabLst>
                      </a:pPr>
                      <a:r>
                        <a:rPr lang="en-GB" sz="1100" dirty="0">
                          <a:effectLst/>
                        </a:rPr>
                        <a:t> </a:t>
                      </a:r>
                      <a:endParaRPr lang="fr-FR" sz="1800" dirty="0">
                        <a:effectLst/>
                      </a:endParaRPr>
                    </a:p>
                    <a:p>
                      <a:pPr algn="ctr">
                        <a:tabLst>
                          <a:tab pos="270510" algn="l"/>
                          <a:tab pos="946150" algn="l"/>
                        </a:tabLst>
                      </a:pPr>
                      <a:r>
                        <a:rPr lang="en-GB" sz="1400" dirty="0">
                          <a:effectLst/>
                        </a:rPr>
                        <a:t>Private time for thinking</a:t>
                      </a:r>
                      <a:endParaRPr lang="fr-FR"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tabLst>
                          <a:tab pos="270510" algn="l"/>
                          <a:tab pos="946150" algn="l"/>
                        </a:tabLst>
                      </a:pPr>
                      <a:r>
                        <a:rPr lang="en-GB" sz="1400" b="1" dirty="0">
                          <a:solidFill>
                            <a:srgbClr val="002060"/>
                          </a:solidFill>
                          <a:effectLst/>
                        </a:rPr>
                        <a:t>...collective</a:t>
                      </a:r>
                      <a:endParaRPr lang="fr-FR" sz="2400" b="1" dirty="0">
                        <a:solidFill>
                          <a:srgbClr val="002060"/>
                        </a:solidFill>
                        <a:effectLst/>
                      </a:endParaRPr>
                    </a:p>
                    <a:p>
                      <a:pPr algn="ctr">
                        <a:tabLst>
                          <a:tab pos="270510" algn="l"/>
                          <a:tab pos="946150" algn="l"/>
                        </a:tabLst>
                      </a:pPr>
                      <a:r>
                        <a:rPr lang="en-GB" sz="1400" b="1" dirty="0">
                          <a:effectLst/>
                        </a:rPr>
                        <a:t> </a:t>
                      </a:r>
                      <a:endParaRPr lang="fr-FR" sz="2400" b="1" dirty="0">
                        <a:effectLst/>
                      </a:endParaRPr>
                    </a:p>
                    <a:p>
                      <a:pPr algn="ctr">
                        <a:tabLst>
                          <a:tab pos="270510" algn="l"/>
                          <a:tab pos="946150" algn="l"/>
                        </a:tabLst>
                      </a:pPr>
                      <a:r>
                        <a:rPr lang="en-GB" sz="1400" dirty="0">
                          <a:effectLst/>
                        </a:rPr>
                        <a:t>Synchronised time</a:t>
                      </a:r>
                      <a:endParaRPr lang="fr-FR"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tabLst>
                          <a:tab pos="270510" algn="l"/>
                          <a:tab pos="946150" algn="l"/>
                        </a:tabLst>
                      </a:pPr>
                      <a:r>
                        <a:rPr lang="en-GB" sz="1400" b="1" dirty="0">
                          <a:solidFill>
                            <a:srgbClr val="002060"/>
                          </a:solidFill>
                          <a:effectLst/>
                        </a:rPr>
                        <a:t>...</a:t>
                      </a:r>
                      <a:r>
                        <a:rPr lang="en-GB" sz="1400" b="1" dirty="0" err="1">
                          <a:solidFill>
                            <a:srgbClr val="002060"/>
                          </a:solidFill>
                          <a:effectLst/>
                        </a:rPr>
                        <a:t>theatralising</a:t>
                      </a:r>
                      <a:endParaRPr lang="fr-FR" sz="2400" b="1" dirty="0">
                        <a:solidFill>
                          <a:srgbClr val="002060"/>
                        </a:solidFill>
                        <a:effectLst/>
                      </a:endParaRPr>
                    </a:p>
                    <a:p>
                      <a:pPr algn="ctr">
                        <a:tabLst>
                          <a:tab pos="270510" algn="l"/>
                          <a:tab pos="946150" algn="l"/>
                        </a:tabLst>
                      </a:pPr>
                      <a:r>
                        <a:rPr lang="en-GB" sz="1100" dirty="0">
                          <a:effectLst/>
                        </a:rPr>
                        <a:t> </a:t>
                      </a:r>
                      <a:endParaRPr lang="fr-FR" sz="1800" dirty="0">
                        <a:effectLst/>
                      </a:endParaRPr>
                    </a:p>
                    <a:p>
                      <a:pPr algn="ctr">
                        <a:tabLst>
                          <a:tab pos="270510" algn="l"/>
                          <a:tab pos="946150" algn="l"/>
                        </a:tabLst>
                      </a:pPr>
                      <a:r>
                        <a:rPr lang="en-GB" sz="1400" dirty="0">
                          <a:effectLst/>
                        </a:rPr>
                        <a:t>Exteriorised and planned time</a:t>
                      </a:r>
                      <a:endParaRPr lang="fr-FR"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tabLst>
                          <a:tab pos="270510" algn="l"/>
                          <a:tab pos="946150" algn="l"/>
                        </a:tabLst>
                      </a:pPr>
                      <a:r>
                        <a:rPr lang="en-GB" sz="1400" b="1" dirty="0">
                          <a:solidFill>
                            <a:srgbClr val="002060"/>
                          </a:solidFill>
                          <a:effectLst/>
                        </a:rPr>
                        <a:t>...capacitating</a:t>
                      </a:r>
                      <a:endParaRPr lang="fr-FR" sz="2400" b="1" dirty="0">
                        <a:solidFill>
                          <a:srgbClr val="002060"/>
                        </a:solidFill>
                        <a:effectLst/>
                      </a:endParaRPr>
                    </a:p>
                    <a:p>
                      <a:pPr algn="r">
                        <a:tabLst>
                          <a:tab pos="270510" algn="l"/>
                          <a:tab pos="946150" algn="l"/>
                        </a:tabLst>
                      </a:pPr>
                      <a:r>
                        <a:rPr lang="en-GB" sz="1100" dirty="0">
                          <a:effectLst/>
                        </a:rPr>
                        <a:t> </a:t>
                      </a:r>
                      <a:endParaRPr lang="fr-FR" sz="1800" dirty="0">
                        <a:effectLst/>
                      </a:endParaRPr>
                    </a:p>
                    <a:p>
                      <a:pPr algn="ctr">
                        <a:tabLst>
                          <a:tab pos="270510" algn="l"/>
                          <a:tab pos="946150" algn="l"/>
                        </a:tabLst>
                      </a:pPr>
                      <a:r>
                        <a:rPr lang="en-GB" sz="1400" dirty="0">
                          <a:effectLst/>
                        </a:rPr>
                        <a:t>Synchronised and improvised time</a:t>
                      </a:r>
                      <a:endParaRPr lang="fr-FR" sz="2400" dirty="0">
                        <a:effectLst/>
                      </a:endParaRPr>
                    </a:p>
                    <a:p>
                      <a:pPr algn="ctr">
                        <a:tabLst>
                          <a:tab pos="270510" algn="l"/>
                          <a:tab pos="946150" algn="l"/>
                        </a:tabLst>
                      </a:pPr>
                      <a:r>
                        <a:rPr lang="en-GB" sz="1100" dirty="0">
                          <a:effectLst/>
                        </a:rPr>
                        <a:t> </a:t>
                      </a:r>
                      <a:endParaRPr lang="fr-FR"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641632114"/>
                  </a:ext>
                </a:extLst>
              </a:tr>
              <a:tr h="1476720">
                <a:tc>
                  <a:txBody>
                    <a:bodyPr/>
                    <a:lstStyle/>
                    <a:p>
                      <a:pPr algn="ctr">
                        <a:tabLst>
                          <a:tab pos="270510" algn="l"/>
                          <a:tab pos="946150" algn="l"/>
                        </a:tabLst>
                      </a:pPr>
                      <a:r>
                        <a:rPr lang="en-GB" sz="1400" dirty="0">
                          <a:effectLst/>
                        </a:rPr>
                        <a:t> </a:t>
                      </a:r>
                      <a:endParaRPr lang="fr-FR" sz="2400" dirty="0">
                        <a:effectLst/>
                      </a:endParaRPr>
                    </a:p>
                    <a:p>
                      <a:pPr algn="ctr">
                        <a:tabLst>
                          <a:tab pos="270510" algn="l"/>
                          <a:tab pos="946150" algn="l"/>
                        </a:tabLst>
                      </a:pPr>
                      <a:r>
                        <a:rPr lang="en-GB" sz="1600" dirty="0">
                          <a:effectLst/>
                        </a:rPr>
                        <a:t>Examples</a:t>
                      </a:r>
                      <a:r>
                        <a:rPr lang="en-GB" sz="1400" dirty="0">
                          <a:effectLst/>
                        </a:rPr>
                        <a:t> of associated actions within the artistic processes</a:t>
                      </a:r>
                      <a:endParaRPr lang="fr-FR"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tabLst>
                          <a:tab pos="270510" algn="l"/>
                          <a:tab pos="946150" algn="l"/>
                        </a:tabLst>
                      </a:pPr>
                      <a:r>
                        <a:rPr lang="en-GB" sz="1100" dirty="0">
                          <a:effectLst/>
                        </a:rPr>
                        <a:t> </a:t>
                      </a:r>
                      <a:endParaRPr lang="fr-FR" sz="1800" dirty="0">
                        <a:effectLst/>
                      </a:endParaRPr>
                    </a:p>
                    <a:p>
                      <a:pPr algn="ctr">
                        <a:tabLst>
                          <a:tab pos="270510" algn="l"/>
                          <a:tab pos="946150" algn="l"/>
                        </a:tabLst>
                      </a:pPr>
                      <a:r>
                        <a:rPr lang="en-GB" sz="1400" dirty="0">
                          <a:effectLst/>
                        </a:rPr>
                        <a:t>• song-writing</a:t>
                      </a:r>
                      <a:endParaRPr lang="fr-FR" sz="2400" dirty="0">
                        <a:effectLst/>
                      </a:endParaRPr>
                    </a:p>
                    <a:p>
                      <a:pPr algn="ctr">
                        <a:tabLst>
                          <a:tab pos="270510" algn="l"/>
                          <a:tab pos="946150" algn="l"/>
                        </a:tabLst>
                      </a:pPr>
                      <a:r>
                        <a:rPr lang="en-GB" sz="1400" dirty="0">
                          <a:effectLst/>
                        </a:rPr>
                        <a:t>• writing for blog</a:t>
                      </a:r>
                      <a:endParaRPr lang="fr-FR" sz="2400" dirty="0">
                        <a:effectLst/>
                      </a:endParaRPr>
                    </a:p>
                    <a:p>
                      <a:pPr algn="ctr">
                        <a:tabLst>
                          <a:tab pos="270510" algn="l"/>
                          <a:tab pos="946150" algn="l"/>
                        </a:tabLst>
                      </a:pPr>
                      <a:r>
                        <a:rPr lang="en-GB" sz="1400" dirty="0">
                          <a:effectLst/>
                        </a:rPr>
                        <a:t>• shooting documentary footage</a:t>
                      </a:r>
                      <a:endParaRPr lang="fr-FR"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tabLst>
                          <a:tab pos="270510" algn="l"/>
                          <a:tab pos="946150" algn="l"/>
                        </a:tabLst>
                      </a:pPr>
                      <a:r>
                        <a:rPr lang="en-GB" sz="1100" dirty="0">
                          <a:effectLst/>
                        </a:rPr>
                        <a:t> </a:t>
                      </a:r>
                      <a:endParaRPr lang="fr-FR" sz="1800" dirty="0">
                        <a:effectLst/>
                      </a:endParaRPr>
                    </a:p>
                    <a:p>
                      <a:pPr algn="ctr">
                        <a:tabLst>
                          <a:tab pos="270510" algn="l"/>
                          <a:tab pos="946150" algn="l"/>
                        </a:tabLst>
                      </a:pPr>
                      <a:r>
                        <a:rPr lang="en-GB" sz="1400" dirty="0">
                          <a:effectLst/>
                        </a:rPr>
                        <a:t>• song rehearsals</a:t>
                      </a:r>
                      <a:endParaRPr lang="fr-FR" sz="2400" dirty="0">
                        <a:effectLst/>
                      </a:endParaRPr>
                    </a:p>
                    <a:p>
                      <a:pPr algn="ctr">
                        <a:tabLst>
                          <a:tab pos="270510" algn="l"/>
                          <a:tab pos="946150" algn="l"/>
                        </a:tabLst>
                      </a:pPr>
                      <a:r>
                        <a:rPr lang="en-GB" sz="1400" dirty="0">
                          <a:effectLst/>
                        </a:rPr>
                        <a:t>• response to photos</a:t>
                      </a:r>
                      <a:endParaRPr lang="fr-FR" sz="2400" dirty="0">
                        <a:effectLst/>
                      </a:endParaRPr>
                    </a:p>
                    <a:p>
                      <a:pPr algn="ctr">
                        <a:tabLst>
                          <a:tab pos="270510" algn="l"/>
                          <a:tab pos="946150" algn="l"/>
                        </a:tabLst>
                      </a:pPr>
                      <a:r>
                        <a:rPr lang="en-GB" sz="1400" dirty="0">
                          <a:effectLst/>
                        </a:rPr>
                        <a:t>• blog sharing</a:t>
                      </a:r>
                      <a:endParaRPr lang="fr-FR"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tabLst>
                          <a:tab pos="270510" algn="l"/>
                          <a:tab pos="946150" algn="l"/>
                        </a:tabLst>
                      </a:pPr>
                      <a:r>
                        <a:rPr lang="en-GB" sz="1100" dirty="0">
                          <a:effectLst/>
                        </a:rPr>
                        <a:t> </a:t>
                      </a:r>
                      <a:endParaRPr lang="fr-FR" sz="1800" dirty="0">
                        <a:effectLst/>
                      </a:endParaRPr>
                    </a:p>
                    <a:p>
                      <a:pPr algn="ctr">
                        <a:tabLst>
                          <a:tab pos="270510" algn="l"/>
                          <a:tab pos="946150" algn="l"/>
                        </a:tabLst>
                      </a:pPr>
                      <a:r>
                        <a:rPr lang="en-GB" sz="1400" dirty="0">
                          <a:effectLst/>
                        </a:rPr>
                        <a:t>• singing in front of politicians</a:t>
                      </a:r>
                      <a:endParaRPr lang="fr-FR" sz="2400" dirty="0">
                        <a:effectLst/>
                      </a:endParaRPr>
                    </a:p>
                    <a:p>
                      <a:pPr algn="ctr">
                        <a:tabLst>
                          <a:tab pos="270510" algn="l"/>
                          <a:tab pos="946150" algn="l"/>
                        </a:tabLst>
                      </a:pPr>
                      <a:r>
                        <a:rPr lang="en-GB" sz="1400" dirty="0">
                          <a:effectLst/>
                        </a:rPr>
                        <a:t>• brandishing the giant bra</a:t>
                      </a:r>
                      <a:endParaRPr lang="fr-FR" sz="2400" dirty="0">
                        <a:effectLst/>
                      </a:endParaRPr>
                    </a:p>
                    <a:p>
                      <a:pPr algn="ctr">
                        <a:tabLst>
                          <a:tab pos="270510" algn="l"/>
                          <a:tab pos="946150" algn="l"/>
                        </a:tabLst>
                      </a:pPr>
                      <a:r>
                        <a:rPr lang="en-GB" sz="1400" dirty="0">
                          <a:effectLst/>
                        </a:rPr>
                        <a:t>• posing in or in front of the factory with the “shouting out in anger” portraits</a:t>
                      </a:r>
                      <a:endParaRPr lang="fr-FR"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tabLst>
                          <a:tab pos="270510" algn="l"/>
                          <a:tab pos="946150" algn="l"/>
                        </a:tabLst>
                      </a:pPr>
                      <a:r>
                        <a:rPr lang="en-GB" sz="1100" dirty="0">
                          <a:effectLst/>
                        </a:rPr>
                        <a:t> </a:t>
                      </a:r>
                      <a:endParaRPr lang="fr-FR" sz="1800" dirty="0">
                        <a:effectLst/>
                      </a:endParaRPr>
                    </a:p>
                    <a:p>
                      <a:pPr algn="ctr">
                        <a:tabLst>
                          <a:tab pos="270510" algn="l"/>
                          <a:tab pos="946150" algn="l"/>
                        </a:tabLst>
                      </a:pPr>
                      <a:r>
                        <a:rPr lang="en-GB" sz="1400" dirty="0">
                          <a:effectLst/>
                        </a:rPr>
                        <a:t>• making the blue-white-red bra</a:t>
                      </a:r>
                      <a:endParaRPr lang="fr-FR" sz="2400" dirty="0">
                        <a:effectLst/>
                      </a:endParaRPr>
                    </a:p>
                    <a:p>
                      <a:pPr algn="ctr">
                        <a:tabLst>
                          <a:tab pos="270510" algn="l"/>
                          <a:tab pos="946150" algn="l"/>
                        </a:tabLst>
                      </a:pPr>
                      <a:r>
                        <a:rPr lang="en-GB" sz="1400" dirty="0">
                          <a:effectLst/>
                        </a:rPr>
                        <a:t>• rehearsing the songs together</a:t>
                      </a:r>
                      <a:endParaRPr lang="fr-FR" sz="2400" dirty="0">
                        <a:effectLst/>
                      </a:endParaRPr>
                    </a:p>
                    <a:p>
                      <a:pPr algn="ctr">
                        <a:tabLst>
                          <a:tab pos="270510" algn="l"/>
                          <a:tab pos="946150" algn="l"/>
                        </a:tabLst>
                      </a:pPr>
                      <a:r>
                        <a:rPr lang="en-GB" sz="1100" dirty="0">
                          <a:effectLst/>
                        </a:rPr>
                        <a:t> </a:t>
                      </a:r>
                      <a:endParaRPr lang="fr-FR" sz="18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880244299"/>
                  </a:ext>
                </a:extLst>
              </a:tr>
              <a:tr h="984480">
                <a:tc>
                  <a:txBody>
                    <a:bodyPr/>
                    <a:lstStyle/>
                    <a:p>
                      <a:pPr algn="ctr">
                        <a:tabLst>
                          <a:tab pos="270510" algn="l"/>
                          <a:tab pos="946150" algn="l"/>
                        </a:tabLst>
                      </a:pPr>
                      <a:r>
                        <a:rPr lang="en-GB" sz="1400" dirty="0">
                          <a:effectLst/>
                        </a:rPr>
                        <a:t> </a:t>
                      </a:r>
                      <a:endParaRPr lang="fr-FR" sz="2400" dirty="0">
                        <a:effectLst/>
                      </a:endParaRPr>
                    </a:p>
                    <a:p>
                      <a:pPr algn="ctr">
                        <a:tabLst>
                          <a:tab pos="270510" algn="l"/>
                          <a:tab pos="946150" algn="l"/>
                        </a:tabLst>
                      </a:pPr>
                      <a:r>
                        <a:rPr lang="en-GB" sz="1600" dirty="0">
                          <a:effectLst/>
                        </a:rPr>
                        <a:t>Organising/</a:t>
                      </a:r>
                    </a:p>
                    <a:p>
                      <a:pPr algn="ctr">
                        <a:tabLst>
                          <a:tab pos="270510" algn="l"/>
                          <a:tab pos="946150" algn="l"/>
                        </a:tabLst>
                      </a:pPr>
                      <a:r>
                        <a:rPr lang="en-GB" sz="1600" dirty="0">
                          <a:effectLst/>
                        </a:rPr>
                        <a:t>mobilising </a:t>
                      </a:r>
                      <a:r>
                        <a:rPr lang="en-GB" sz="1400" dirty="0">
                          <a:effectLst/>
                        </a:rPr>
                        <a:t>contribution</a:t>
                      </a:r>
                      <a:endParaRPr lang="fr-FR" sz="2400" dirty="0">
                        <a:effectLst/>
                      </a:endParaRPr>
                    </a:p>
                    <a:p>
                      <a:pPr algn="ctr">
                        <a:tabLst>
                          <a:tab pos="270510" algn="l"/>
                          <a:tab pos="946150" algn="l"/>
                        </a:tabLst>
                      </a:pPr>
                      <a:r>
                        <a:rPr lang="en-GB" sz="1400" dirty="0">
                          <a:effectLst/>
                        </a:rPr>
                        <a:t> </a:t>
                      </a:r>
                      <a:endParaRPr lang="fr-FR"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tabLst>
                          <a:tab pos="270510" algn="l"/>
                          <a:tab pos="946150" algn="l"/>
                        </a:tabLst>
                      </a:pPr>
                      <a:r>
                        <a:rPr lang="en-GB" sz="1400" dirty="0">
                          <a:effectLst/>
                        </a:rPr>
                        <a:t> </a:t>
                      </a:r>
                      <a:endParaRPr lang="fr-FR" sz="2400" dirty="0">
                        <a:effectLst/>
                      </a:endParaRPr>
                    </a:p>
                    <a:p>
                      <a:pPr algn="ctr">
                        <a:tabLst>
                          <a:tab pos="270510" algn="l"/>
                          <a:tab pos="946150" algn="l"/>
                        </a:tabLst>
                      </a:pPr>
                      <a:r>
                        <a:rPr lang="en-GB" sz="1400" dirty="0">
                          <a:effectLst/>
                        </a:rPr>
                        <a:t>ORGANISING</a:t>
                      </a:r>
                    </a:p>
                    <a:p>
                      <a:pPr algn="ctr">
                        <a:tabLst>
                          <a:tab pos="270510" algn="l"/>
                          <a:tab pos="946150" algn="l"/>
                        </a:tabLst>
                      </a:pPr>
                      <a:endParaRPr lang="fr-FR" sz="2400" dirty="0">
                        <a:effectLst/>
                      </a:endParaRPr>
                    </a:p>
                    <a:p>
                      <a:pPr algn="ctr">
                        <a:tabLst>
                          <a:tab pos="270510" algn="l"/>
                          <a:tab pos="946150" algn="l"/>
                        </a:tabLst>
                      </a:pPr>
                      <a:r>
                        <a:rPr lang="en-GB" sz="1400" dirty="0">
                          <a:effectLst/>
                        </a:rPr>
                        <a:t>Helping pave the way for MOBILISING</a:t>
                      </a:r>
                      <a:endParaRPr lang="fr-FR" sz="2400" dirty="0">
                        <a:effectLst/>
                      </a:endParaRPr>
                    </a:p>
                    <a:p>
                      <a:pPr algn="ctr">
                        <a:tabLst>
                          <a:tab pos="270510" algn="l"/>
                          <a:tab pos="946150" algn="l"/>
                        </a:tabLst>
                      </a:pPr>
                      <a:r>
                        <a:rPr lang="en-GB" sz="1400" dirty="0">
                          <a:effectLst/>
                        </a:rPr>
                        <a:t> </a:t>
                      </a:r>
                      <a:endParaRPr lang="fr-FR"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tabLst>
                          <a:tab pos="270510" algn="l"/>
                          <a:tab pos="946150" algn="l"/>
                        </a:tabLst>
                      </a:pPr>
                      <a:r>
                        <a:rPr lang="en-GB" sz="1400" dirty="0">
                          <a:effectLst/>
                        </a:rPr>
                        <a:t> </a:t>
                      </a:r>
                      <a:endParaRPr lang="fr-FR" sz="2400" dirty="0">
                        <a:effectLst/>
                      </a:endParaRPr>
                    </a:p>
                    <a:p>
                      <a:pPr algn="ctr">
                        <a:tabLst>
                          <a:tab pos="270510" algn="l"/>
                          <a:tab pos="946150" algn="l"/>
                        </a:tabLst>
                      </a:pPr>
                      <a:r>
                        <a:rPr lang="en-GB" sz="1400" dirty="0">
                          <a:effectLst/>
                        </a:rPr>
                        <a:t>ORGANISING</a:t>
                      </a:r>
                    </a:p>
                    <a:p>
                      <a:pPr algn="ctr">
                        <a:tabLst>
                          <a:tab pos="270510" algn="l"/>
                          <a:tab pos="946150" algn="l"/>
                        </a:tabLst>
                      </a:pPr>
                      <a:endParaRPr lang="fr-FR" sz="2400" dirty="0">
                        <a:effectLst/>
                      </a:endParaRPr>
                    </a:p>
                    <a:p>
                      <a:pPr algn="ctr">
                        <a:tabLst>
                          <a:tab pos="270510" algn="l"/>
                          <a:tab pos="946150" algn="l"/>
                        </a:tabLst>
                      </a:pPr>
                      <a:r>
                        <a:rPr lang="en-GB" sz="1400" dirty="0">
                          <a:effectLst/>
                        </a:rPr>
                        <a:t>reinforcing in turn</a:t>
                      </a:r>
                      <a:r>
                        <a:rPr lang="fr-FR" sz="2400" dirty="0">
                          <a:effectLst/>
                        </a:rPr>
                        <a:t> </a:t>
                      </a:r>
                      <a:r>
                        <a:rPr lang="fr-FR" sz="1400" dirty="0">
                          <a:effectLst/>
                        </a:rPr>
                        <a:t>the</a:t>
                      </a:r>
                      <a:r>
                        <a:rPr lang="fr-FR" sz="2400" dirty="0">
                          <a:effectLst/>
                        </a:rPr>
                        <a:t> </a:t>
                      </a:r>
                    </a:p>
                    <a:p>
                      <a:pPr algn="ctr">
                        <a:tabLst>
                          <a:tab pos="270510" algn="l"/>
                          <a:tab pos="946150" algn="l"/>
                        </a:tabLst>
                      </a:pPr>
                      <a:r>
                        <a:rPr lang="en-GB" sz="1400" dirty="0">
                          <a:effectLst/>
                        </a:rPr>
                        <a:t>MOBILISING</a:t>
                      </a:r>
                      <a:endParaRPr lang="fr-FR"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tabLst>
                          <a:tab pos="270510" algn="l"/>
                          <a:tab pos="946150" algn="l"/>
                        </a:tabLst>
                      </a:pPr>
                      <a:r>
                        <a:rPr lang="en-GB" sz="1400" dirty="0">
                          <a:effectLst/>
                        </a:rPr>
                        <a:t> </a:t>
                      </a:r>
                      <a:endParaRPr lang="fr-FR" sz="2400" dirty="0">
                        <a:effectLst/>
                      </a:endParaRPr>
                    </a:p>
                    <a:p>
                      <a:pPr algn="ctr">
                        <a:tabLst>
                          <a:tab pos="270510" algn="l"/>
                          <a:tab pos="946150" algn="l"/>
                        </a:tabLst>
                      </a:pPr>
                      <a:r>
                        <a:rPr lang="en-GB" sz="1400" dirty="0">
                          <a:effectLst/>
                        </a:rPr>
                        <a:t>MOBILISING</a:t>
                      </a:r>
                    </a:p>
                    <a:p>
                      <a:pPr algn="ctr">
                        <a:tabLst>
                          <a:tab pos="270510" algn="l"/>
                          <a:tab pos="946150" algn="l"/>
                        </a:tabLst>
                      </a:pPr>
                      <a:endParaRPr lang="fr-FR" sz="2400" dirty="0">
                        <a:effectLst/>
                      </a:endParaRPr>
                    </a:p>
                    <a:p>
                      <a:pPr algn="ctr">
                        <a:tabLst>
                          <a:tab pos="270510" algn="l"/>
                          <a:tab pos="946150" algn="l"/>
                        </a:tabLst>
                      </a:pPr>
                      <a:r>
                        <a:rPr lang="en-GB" sz="1400" dirty="0">
                          <a:effectLst/>
                        </a:rPr>
                        <a:t>enabled by the ORGANISING</a:t>
                      </a:r>
                      <a:endParaRPr lang="fr-FR" sz="2400" dirty="0">
                        <a:effectLst/>
                      </a:endParaRPr>
                    </a:p>
                    <a:p>
                      <a:pPr algn="ctr">
                        <a:tabLst>
                          <a:tab pos="270510" algn="l"/>
                          <a:tab pos="946150" algn="l"/>
                        </a:tabLst>
                      </a:pPr>
                      <a:r>
                        <a:rPr lang="en-GB" sz="1400" dirty="0">
                          <a:effectLst/>
                        </a:rPr>
                        <a:t> </a:t>
                      </a:r>
                      <a:endParaRPr lang="fr-FR" sz="24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tabLst>
                          <a:tab pos="270510" algn="l"/>
                          <a:tab pos="946150" algn="l"/>
                        </a:tabLst>
                      </a:pPr>
                      <a:r>
                        <a:rPr lang="en-GB" sz="1400" dirty="0">
                          <a:effectLst/>
                        </a:rPr>
                        <a:t> </a:t>
                      </a:r>
                      <a:endParaRPr lang="fr-FR" sz="2400" dirty="0">
                        <a:effectLst/>
                      </a:endParaRPr>
                    </a:p>
                    <a:p>
                      <a:pPr algn="ctr">
                        <a:tabLst>
                          <a:tab pos="270510" algn="l"/>
                          <a:tab pos="946150" algn="l"/>
                        </a:tabLst>
                      </a:pPr>
                      <a:r>
                        <a:rPr lang="en-GB" sz="1400" dirty="0">
                          <a:effectLst/>
                        </a:rPr>
                        <a:t>ORGANISING</a:t>
                      </a:r>
                    </a:p>
                    <a:p>
                      <a:pPr algn="ctr">
                        <a:tabLst>
                          <a:tab pos="270510" algn="l"/>
                          <a:tab pos="946150" algn="l"/>
                        </a:tabLst>
                      </a:pPr>
                      <a:endParaRPr lang="fr-FR" sz="2400" dirty="0">
                        <a:effectLst/>
                      </a:endParaRPr>
                    </a:p>
                    <a:p>
                      <a:pPr algn="ctr">
                        <a:tabLst>
                          <a:tab pos="270510" algn="l"/>
                          <a:tab pos="946150" algn="l"/>
                        </a:tabLst>
                      </a:pPr>
                      <a:r>
                        <a:rPr lang="en-GB" sz="1400" dirty="0">
                          <a:effectLst/>
                        </a:rPr>
                        <a:t>concurrently feeding into the</a:t>
                      </a:r>
                      <a:endParaRPr lang="fr-FR" sz="2400" dirty="0">
                        <a:effectLst/>
                      </a:endParaRPr>
                    </a:p>
                    <a:p>
                      <a:pPr algn="ctr">
                        <a:tabLst>
                          <a:tab pos="270510" algn="l"/>
                          <a:tab pos="946150" algn="l"/>
                        </a:tabLst>
                      </a:pPr>
                      <a:r>
                        <a:rPr lang="en-GB" sz="1400" dirty="0">
                          <a:effectLst/>
                        </a:rPr>
                        <a:t>MOBILIZING</a:t>
                      </a:r>
                      <a:endParaRPr lang="fr-FR" sz="2400" dirty="0">
                        <a:effectLst/>
                      </a:endParaRPr>
                    </a:p>
                    <a:p>
                      <a:pPr>
                        <a:tabLst>
                          <a:tab pos="270510" algn="l"/>
                          <a:tab pos="946150" algn="l"/>
                        </a:tabLst>
                      </a:pPr>
                      <a:r>
                        <a:rPr lang="en-GB" sz="1400" dirty="0">
                          <a:effectLst/>
                        </a:rPr>
                        <a:t> </a:t>
                      </a:r>
                      <a:endParaRPr lang="fr-FR" sz="24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771217548"/>
                  </a:ext>
                </a:extLst>
              </a:tr>
            </a:tbl>
          </a:graphicData>
        </a:graphic>
      </p:graphicFrame>
      <p:sp>
        <p:nvSpPr>
          <p:cNvPr id="7" name="Rectangle 1">
            <a:extLst>
              <a:ext uri="{FF2B5EF4-FFF2-40B4-BE49-F238E27FC236}">
                <a16:creationId xmlns:a16="http://schemas.microsoft.com/office/drawing/2014/main" id="{C9D076B3-D087-EC41-832B-FA527B4BDDF9}"/>
              </a:ext>
            </a:extLst>
          </p:cNvPr>
          <p:cNvSpPr>
            <a:spLocks noChangeArrowheads="1"/>
          </p:cNvSpPr>
          <p:nvPr/>
        </p:nvSpPr>
        <p:spPr bwMode="auto">
          <a:xfrm>
            <a:off x="1547664" y="6066696"/>
            <a:ext cx="695812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tabLst>
                <a:tab pos="269875" algn="l"/>
                <a:tab pos="946150" algn="l"/>
              </a:tabLst>
              <a:defRPr>
                <a:solidFill>
                  <a:schemeClr val="tx1"/>
                </a:solidFill>
                <a:latin typeface="Arial" panose="020B0604020202020204" pitchFamily="34" charset="0"/>
              </a:defRPr>
            </a:lvl1pPr>
            <a:lvl2pPr eaLnBrk="0" hangingPunct="0">
              <a:tabLst>
                <a:tab pos="269875" algn="l"/>
                <a:tab pos="946150" algn="l"/>
              </a:tabLst>
              <a:defRPr>
                <a:solidFill>
                  <a:schemeClr val="tx1"/>
                </a:solidFill>
                <a:latin typeface="Arial" panose="020B0604020202020204" pitchFamily="34" charset="0"/>
              </a:defRPr>
            </a:lvl2pPr>
            <a:lvl3pPr eaLnBrk="0" hangingPunct="0">
              <a:tabLst>
                <a:tab pos="269875" algn="l"/>
                <a:tab pos="946150" algn="l"/>
              </a:tabLst>
              <a:defRPr>
                <a:solidFill>
                  <a:schemeClr val="tx1"/>
                </a:solidFill>
                <a:latin typeface="Arial" panose="020B0604020202020204" pitchFamily="34" charset="0"/>
              </a:defRPr>
            </a:lvl3pPr>
            <a:lvl4pPr eaLnBrk="0" hangingPunct="0">
              <a:tabLst>
                <a:tab pos="269875" algn="l"/>
                <a:tab pos="946150" algn="l"/>
              </a:tabLst>
              <a:defRPr>
                <a:solidFill>
                  <a:schemeClr val="tx1"/>
                </a:solidFill>
                <a:latin typeface="Arial" panose="020B0604020202020204" pitchFamily="34" charset="0"/>
              </a:defRPr>
            </a:lvl4pPr>
            <a:lvl5pPr eaLnBrk="0" hangingPunct="0">
              <a:tabLst>
                <a:tab pos="269875" algn="l"/>
                <a:tab pos="946150" algn="l"/>
              </a:tabLst>
              <a:defRPr>
                <a:solidFill>
                  <a:schemeClr val="tx1"/>
                </a:solidFill>
                <a:latin typeface="Arial" panose="020B0604020202020204" pitchFamily="34" charset="0"/>
              </a:defRPr>
            </a:lvl5pPr>
            <a:lvl6pPr eaLnBrk="0" fontAlgn="base" hangingPunct="0">
              <a:spcBef>
                <a:spcPct val="0"/>
              </a:spcBef>
              <a:spcAft>
                <a:spcPct val="0"/>
              </a:spcAft>
              <a:tabLst>
                <a:tab pos="269875" algn="l"/>
                <a:tab pos="946150" algn="l"/>
              </a:tabLst>
              <a:defRPr>
                <a:solidFill>
                  <a:schemeClr val="tx1"/>
                </a:solidFill>
                <a:latin typeface="Arial" panose="020B0604020202020204" pitchFamily="34" charset="0"/>
              </a:defRPr>
            </a:lvl6pPr>
            <a:lvl7pPr eaLnBrk="0" fontAlgn="base" hangingPunct="0">
              <a:spcBef>
                <a:spcPct val="0"/>
              </a:spcBef>
              <a:spcAft>
                <a:spcPct val="0"/>
              </a:spcAft>
              <a:tabLst>
                <a:tab pos="269875" algn="l"/>
                <a:tab pos="946150" algn="l"/>
              </a:tabLst>
              <a:defRPr>
                <a:solidFill>
                  <a:schemeClr val="tx1"/>
                </a:solidFill>
                <a:latin typeface="Arial" panose="020B0604020202020204" pitchFamily="34" charset="0"/>
              </a:defRPr>
            </a:lvl7pPr>
            <a:lvl8pPr eaLnBrk="0" fontAlgn="base" hangingPunct="0">
              <a:spcBef>
                <a:spcPct val="0"/>
              </a:spcBef>
              <a:spcAft>
                <a:spcPct val="0"/>
              </a:spcAft>
              <a:tabLst>
                <a:tab pos="269875" algn="l"/>
                <a:tab pos="946150" algn="l"/>
              </a:tabLst>
              <a:defRPr>
                <a:solidFill>
                  <a:schemeClr val="tx1"/>
                </a:solidFill>
                <a:latin typeface="Arial" panose="020B0604020202020204" pitchFamily="34" charset="0"/>
              </a:defRPr>
            </a:lvl8pPr>
            <a:lvl9pPr eaLnBrk="0" fontAlgn="base" hangingPunct="0">
              <a:spcBef>
                <a:spcPct val="0"/>
              </a:spcBef>
              <a:spcAft>
                <a:spcPct val="0"/>
              </a:spcAft>
              <a:tabLst>
                <a:tab pos="269875" algn="l"/>
                <a:tab pos="94615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269875" algn="l"/>
                <a:tab pos="946150" algn="l"/>
              </a:tabLst>
            </a:pPr>
            <a:r>
              <a:rPr kumimoji="0" lang="en-GB" altLang="fr-FR" sz="16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Table 7: Four configurations for structuring </a:t>
            </a:r>
            <a:r>
              <a:rPr kumimoji="0" lang="en-GB" altLang="fr-FR" sz="1600" b="1"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spatio</a:t>
            </a:r>
            <a:r>
              <a:rPr kumimoji="0" lang="en-GB" altLang="fr-FR" sz="16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-temporal episodes</a:t>
            </a:r>
            <a:endParaRPr kumimoji="0" lang="en-GB" altLang="fr-FR" sz="105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269875" algn="l"/>
                <a:tab pos="946150" algn="l"/>
              </a:tabLst>
            </a:pPr>
            <a:endParaRPr kumimoji="0" lang="en-GB" altLang="fr-FR"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32617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83915212-79A5-6F44-B628-D7EA256A33E9}"/>
              </a:ext>
            </a:extLst>
          </p:cNvPr>
          <p:cNvSpPr>
            <a:spLocks noGrp="1"/>
          </p:cNvSpPr>
          <p:nvPr>
            <p:ph type="sldNum" sz="quarter" idx="10"/>
          </p:nvPr>
        </p:nvSpPr>
        <p:spPr/>
        <p:txBody>
          <a:bodyPr/>
          <a:lstStyle/>
          <a:p>
            <a:fld id="{4C5ED5B8-F27B-9F48-B22F-4CC8DD342BF9}" type="slidenum">
              <a:rPr lang="fr-FR" smtClean="0"/>
              <a:pPr/>
              <a:t>6</a:t>
            </a:fld>
            <a:endParaRPr lang="fr-FR" dirty="0"/>
          </a:p>
        </p:txBody>
      </p:sp>
      <p:graphicFrame>
        <p:nvGraphicFramePr>
          <p:cNvPr id="7" name="Tableau 6">
            <a:extLst>
              <a:ext uri="{FF2B5EF4-FFF2-40B4-BE49-F238E27FC236}">
                <a16:creationId xmlns:a16="http://schemas.microsoft.com/office/drawing/2014/main" id="{859E0ED2-1929-974D-AFCF-CE9D8956C643}"/>
              </a:ext>
            </a:extLst>
          </p:cNvPr>
          <p:cNvGraphicFramePr>
            <a:graphicFrameLocks noGrp="1"/>
          </p:cNvGraphicFramePr>
          <p:nvPr>
            <p:extLst>
              <p:ext uri="{D42A27DB-BD31-4B8C-83A1-F6EECF244321}">
                <p14:modId xmlns:p14="http://schemas.microsoft.com/office/powerpoint/2010/main" val="1624024278"/>
              </p:ext>
            </p:extLst>
          </p:nvPr>
        </p:nvGraphicFramePr>
        <p:xfrm>
          <a:off x="692603" y="405014"/>
          <a:ext cx="7758794" cy="5363119"/>
        </p:xfrm>
        <a:graphic>
          <a:graphicData uri="http://schemas.openxmlformats.org/drawingml/2006/table">
            <a:tbl>
              <a:tblPr firstRow="1" firstCol="1" bandRow="1">
                <a:tableStyleId>{69CF1AB2-1976-4502-BF36-3FF5EA218861}</a:tableStyleId>
              </a:tblPr>
              <a:tblGrid>
                <a:gridCol w="1008112">
                  <a:extLst>
                    <a:ext uri="{9D8B030D-6E8A-4147-A177-3AD203B41FA5}">
                      <a16:colId xmlns:a16="http://schemas.microsoft.com/office/drawing/2014/main" val="1171165499"/>
                    </a:ext>
                  </a:extLst>
                </a:gridCol>
                <a:gridCol w="6750682">
                  <a:extLst>
                    <a:ext uri="{9D8B030D-6E8A-4147-A177-3AD203B41FA5}">
                      <a16:colId xmlns:a16="http://schemas.microsoft.com/office/drawing/2014/main" val="771785515"/>
                    </a:ext>
                  </a:extLst>
                </a:gridCol>
              </a:tblGrid>
              <a:tr h="517253">
                <a:tc>
                  <a:txBody>
                    <a:bodyPr/>
                    <a:lstStyle/>
                    <a:p>
                      <a:pPr algn="ctr">
                        <a:lnSpc>
                          <a:spcPct val="120000"/>
                        </a:lnSpc>
                      </a:pPr>
                      <a:r>
                        <a:rPr lang="fr-FR" sz="1400" dirty="0">
                          <a:solidFill>
                            <a:srgbClr val="0070C0"/>
                          </a:solidFill>
                          <a:effectLst/>
                        </a:rPr>
                        <a:t>Objectif principal</a:t>
                      </a:r>
                      <a:endParaRPr lang="fr-FR" sz="2400" dirty="0">
                        <a:solidFill>
                          <a:srgbClr val="0070C0"/>
                        </a:solidFill>
                        <a:effectLst/>
                        <a:latin typeface="+mj-lt"/>
                        <a:ea typeface="Times New Roman" panose="02020603050405020304" pitchFamily="18" charset="0"/>
                        <a:cs typeface="Times-Roman" pitchFamily="2" charset="0"/>
                      </a:endParaRPr>
                    </a:p>
                  </a:txBody>
                  <a:tcPr marL="64657" marR="64657" marT="0" marB="0"/>
                </a:tc>
                <a:tc>
                  <a:txBody>
                    <a:bodyPr/>
                    <a:lstStyle/>
                    <a:p>
                      <a:pPr algn="l"/>
                      <a:r>
                        <a:rPr lang="fr-FR" sz="1100" b="0" i="0" dirty="0">
                          <a:solidFill>
                            <a:schemeClr val="tx2"/>
                          </a:solidFill>
                          <a:effectLst/>
                        </a:rPr>
                        <a:t>Compréhension approfondie d'une situation ou d'un phénomène particulier et recommandations éventuelles pour l'action</a:t>
                      </a:r>
                      <a:endParaRPr lang="fr-FR" sz="1000" b="0" i="0" dirty="0">
                        <a:solidFill>
                          <a:schemeClr val="tx2"/>
                        </a:solidFill>
                        <a:effectLst/>
                      </a:endParaRPr>
                    </a:p>
                    <a:p>
                      <a:pPr algn="l"/>
                      <a:r>
                        <a:rPr lang="fr-FR" sz="1200" b="1" dirty="0">
                          <a:solidFill>
                            <a:schemeClr val="tx2"/>
                          </a:solidFill>
                          <a:effectLst/>
                        </a:rPr>
                        <a:t>Spécificités de l'ABR : La recherche vise la compréhension en profondeur mais également la surprise, le décalage et potentiellement à "déstabiliser" les choses.</a:t>
                      </a:r>
                    </a:p>
                    <a:p>
                      <a:pPr algn="l"/>
                      <a:endParaRPr lang="fr-FR" sz="1400" dirty="0">
                        <a:solidFill>
                          <a:schemeClr val="tx2"/>
                        </a:solidFill>
                        <a:effectLst/>
                        <a:latin typeface="Times New Roman" panose="02020603050405020304" pitchFamily="18" charset="0"/>
                        <a:ea typeface="Times New Roman" panose="02020603050405020304" pitchFamily="18" charset="0"/>
                      </a:endParaRPr>
                    </a:p>
                  </a:txBody>
                  <a:tcPr marL="64657" marR="64657" marT="0" marB="0"/>
                </a:tc>
                <a:extLst>
                  <a:ext uri="{0D108BD9-81ED-4DB2-BD59-A6C34878D82A}">
                    <a16:rowId xmlns:a16="http://schemas.microsoft.com/office/drawing/2014/main" val="1110545506"/>
                  </a:ext>
                </a:extLst>
              </a:tr>
              <a:tr h="775879">
                <a:tc>
                  <a:txBody>
                    <a:bodyPr/>
                    <a:lstStyle/>
                    <a:p>
                      <a:pPr algn="ctr">
                        <a:lnSpc>
                          <a:spcPct val="120000"/>
                        </a:lnSpc>
                      </a:pPr>
                      <a:r>
                        <a:rPr lang="fr-FR" sz="1400">
                          <a:solidFill>
                            <a:srgbClr val="0070C0"/>
                          </a:solidFill>
                          <a:effectLst/>
                        </a:rPr>
                        <a:t>Choix du matériau empirique</a:t>
                      </a:r>
                      <a:endParaRPr lang="fr-FR" sz="2400">
                        <a:solidFill>
                          <a:srgbClr val="0070C0"/>
                        </a:solidFill>
                        <a:effectLst/>
                        <a:latin typeface="+mj-lt"/>
                        <a:ea typeface="Times New Roman" panose="02020603050405020304" pitchFamily="18" charset="0"/>
                        <a:cs typeface="Times-Roman" pitchFamily="2" charset="0"/>
                      </a:endParaRPr>
                    </a:p>
                  </a:txBody>
                  <a:tcPr marL="64657" marR="64657" marT="0" marB="0"/>
                </a:tc>
                <a:tc>
                  <a:txBody>
                    <a:bodyPr/>
                    <a:lstStyle/>
                    <a:p>
                      <a:pPr algn="l"/>
                      <a:r>
                        <a:rPr lang="fr-FR" sz="1100" dirty="0">
                          <a:solidFill>
                            <a:schemeClr val="tx2"/>
                          </a:solidFill>
                          <a:effectLst/>
                        </a:rPr>
                        <a:t>Choisi pour la richesse/diversité des données et le potentiel contributif à la compréhension approfondie d’une situation évaluée comme unique, exemplaire ou révélatrice. </a:t>
                      </a:r>
                      <a:endParaRPr lang="fr-FR" sz="1800" dirty="0">
                        <a:solidFill>
                          <a:schemeClr val="tx2"/>
                        </a:solidFill>
                        <a:effectLst/>
                      </a:endParaRPr>
                    </a:p>
                    <a:p>
                      <a:pPr algn="l"/>
                      <a:r>
                        <a:rPr lang="fr-FR" sz="1100" b="1" dirty="0">
                          <a:solidFill>
                            <a:schemeClr val="tx2"/>
                          </a:solidFill>
                          <a:effectLst/>
                        </a:rPr>
                        <a:t>Spécificités de l'ABR : le matériau artistique est choisi non pas pour sa capacité à refléter/décrire en profondeur une situation mais pour son potentiel de décadrage, d’innovation, de critique apporté par la forme esthétique. </a:t>
                      </a:r>
                      <a:endParaRPr lang="fr-FR" sz="1800" b="1" i="1" dirty="0">
                        <a:solidFill>
                          <a:schemeClr val="tx2"/>
                        </a:solidFill>
                        <a:effectLst/>
                        <a:latin typeface="Times New Roman" panose="02020603050405020304" pitchFamily="18" charset="0"/>
                        <a:ea typeface="Times New Roman" panose="02020603050405020304" pitchFamily="18" charset="0"/>
                      </a:endParaRPr>
                    </a:p>
                  </a:txBody>
                  <a:tcPr marL="64657" marR="64657" marT="0" marB="0"/>
                </a:tc>
                <a:extLst>
                  <a:ext uri="{0D108BD9-81ED-4DB2-BD59-A6C34878D82A}">
                    <a16:rowId xmlns:a16="http://schemas.microsoft.com/office/drawing/2014/main" val="3750774413"/>
                  </a:ext>
                </a:extLst>
              </a:tr>
              <a:tr h="775879">
                <a:tc>
                  <a:txBody>
                    <a:bodyPr/>
                    <a:lstStyle/>
                    <a:p>
                      <a:pPr algn="ctr">
                        <a:lnSpc>
                          <a:spcPct val="120000"/>
                        </a:lnSpc>
                      </a:pPr>
                      <a:r>
                        <a:rPr lang="fr-FR" sz="1400" dirty="0">
                          <a:solidFill>
                            <a:srgbClr val="0070C0"/>
                          </a:solidFill>
                          <a:effectLst/>
                        </a:rPr>
                        <a:t>Collecte des  données</a:t>
                      </a:r>
                      <a:endParaRPr lang="fr-FR" sz="2400" dirty="0">
                        <a:solidFill>
                          <a:srgbClr val="0070C0"/>
                        </a:solidFill>
                        <a:effectLst/>
                        <a:latin typeface="+mj-lt"/>
                        <a:ea typeface="Times New Roman" panose="02020603050405020304" pitchFamily="18" charset="0"/>
                        <a:cs typeface="Times-Roman" pitchFamily="2" charset="0"/>
                      </a:endParaRPr>
                    </a:p>
                  </a:txBody>
                  <a:tcPr marL="64657" marR="64657" marT="0" marB="0"/>
                </a:tc>
                <a:tc>
                  <a:txBody>
                    <a:bodyPr/>
                    <a:lstStyle/>
                    <a:p>
                      <a:pPr algn="l"/>
                      <a:r>
                        <a:rPr lang="fr-FR" sz="1100" dirty="0">
                          <a:solidFill>
                            <a:schemeClr val="tx2"/>
                          </a:solidFill>
                          <a:effectLst/>
                        </a:rPr>
                        <a:t>Méthodes bien documentées : entretiens, groupes de discussion, </a:t>
                      </a:r>
                      <a:r>
                        <a:rPr lang="fr-FR" sz="1100" dirty="0" err="1">
                          <a:solidFill>
                            <a:schemeClr val="tx2"/>
                          </a:solidFill>
                          <a:effectLst/>
                        </a:rPr>
                        <a:t>élicitation</a:t>
                      </a:r>
                      <a:r>
                        <a:rPr lang="fr-FR" sz="1100" dirty="0">
                          <a:solidFill>
                            <a:schemeClr val="tx2"/>
                          </a:solidFill>
                          <a:effectLst/>
                        </a:rPr>
                        <a:t> visuelle et travail sur le terrain impliquant des observations.</a:t>
                      </a:r>
                    </a:p>
                    <a:p>
                      <a:pPr algn="l"/>
                      <a:r>
                        <a:rPr lang="fr-FR" sz="1200" b="1" dirty="0">
                          <a:solidFill>
                            <a:schemeClr val="tx2"/>
                          </a:solidFill>
                          <a:effectLst/>
                        </a:rPr>
                        <a:t>Spécificités de l'ABR : Création de données. Utilisation de méthodes inspirées artistiquement, telles que la narration, la photographie, le dessin, l'écriture de poésie,</a:t>
                      </a:r>
                      <a:r>
                        <a:rPr lang="fr-FR" sz="1200" b="1" u="none" dirty="0">
                          <a:solidFill>
                            <a:schemeClr val="tx2"/>
                          </a:solidFill>
                          <a:effectLst/>
                        </a:rPr>
                        <a:t> les </a:t>
                      </a:r>
                      <a:r>
                        <a:rPr lang="fr-FR" sz="1200" b="1" dirty="0">
                          <a:solidFill>
                            <a:schemeClr val="tx2"/>
                          </a:solidFill>
                          <a:effectLst/>
                        </a:rPr>
                        <a:t>performances, etc.</a:t>
                      </a:r>
                      <a:endParaRPr lang="fr-FR" sz="2000" b="1" i="1" dirty="0">
                        <a:solidFill>
                          <a:schemeClr val="tx2"/>
                        </a:solidFill>
                        <a:effectLst/>
                        <a:latin typeface="Times New Roman" panose="02020603050405020304" pitchFamily="18" charset="0"/>
                        <a:ea typeface="Times New Roman" panose="02020603050405020304" pitchFamily="18" charset="0"/>
                      </a:endParaRPr>
                    </a:p>
                  </a:txBody>
                  <a:tcPr marL="64657" marR="64657" marT="0" marB="0"/>
                </a:tc>
                <a:extLst>
                  <a:ext uri="{0D108BD9-81ED-4DB2-BD59-A6C34878D82A}">
                    <a16:rowId xmlns:a16="http://schemas.microsoft.com/office/drawing/2014/main" val="662820374"/>
                  </a:ext>
                </a:extLst>
              </a:tr>
              <a:tr h="519032">
                <a:tc>
                  <a:txBody>
                    <a:bodyPr/>
                    <a:lstStyle/>
                    <a:p>
                      <a:pPr algn="ctr">
                        <a:lnSpc>
                          <a:spcPct val="120000"/>
                        </a:lnSpc>
                      </a:pPr>
                      <a:r>
                        <a:rPr lang="fr-FR" sz="1400" dirty="0">
                          <a:solidFill>
                            <a:srgbClr val="0070C0"/>
                          </a:solidFill>
                          <a:effectLst/>
                        </a:rPr>
                        <a:t>Analyse de données</a:t>
                      </a:r>
                      <a:endParaRPr lang="fr-FR" sz="2400" dirty="0">
                        <a:solidFill>
                          <a:srgbClr val="0070C0"/>
                        </a:solidFill>
                        <a:effectLst/>
                        <a:latin typeface="+mj-lt"/>
                        <a:ea typeface="Times New Roman" panose="02020603050405020304" pitchFamily="18" charset="0"/>
                        <a:cs typeface="Times-Roman" pitchFamily="2" charset="0"/>
                      </a:endParaRPr>
                    </a:p>
                  </a:txBody>
                  <a:tcPr marL="64657" marR="64657" marT="0" marB="0"/>
                </a:tc>
                <a:tc>
                  <a:txBody>
                    <a:bodyPr/>
                    <a:lstStyle/>
                    <a:p>
                      <a:pPr algn="l"/>
                      <a:r>
                        <a:rPr lang="fr-FR" sz="1100" dirty="0">
                          <a:solidFill>
                            <a:schemeClr val="tx2"/>
                          </a:solidFill>
                          <a:effectLst/>
                        </a:rPr>
                        <a:t>Interprétations, compréhensions et recommandations en réponse à la problématique de recherche. </a:t>
                      </a:r>
                      <a:endParaRPr lang="fr-FR" sz="1800" dirty="0">
                        <a:solidFill>
                          <a:schemeClr val="tx2"/>
                        </a:solidFill>
                        <a:effectLst/>
                      </a:endParaRPr>
                    </a:p>
                    <a:p>
                      <a:pPr algn="l"/>
                      <a:r>
                        <a:rPr lang="fr-FR" sz="1200" b="1" dirty="0">
                          <a:solidFill>
                            <a:schemeClr val="tx2"/>
                          </a:solidFill>
                          <a:effectLst/>
                        </a:rPr>
                        <a:t>Spécificités de l'ABR : attirer l'attention sur la complexité, soulever plus de questions que de réponses, et même générer plus d'incertitudes que de certitudes.</a:t>
                      </a:r>
                      <a:endParaRPr lang="fr-FR" sz="2000" b="1" i="1" dirty="0">
                        <a:solidFill>
                          <a:schemeClr val="tx2"/>
                        </a:solidFill>
                        <a:effectLst/>
                        <a:latin typeface="Times New Roman" panose="02020603050405020304" pitchFamily="18" charset="0"/>
                        <a:ea typeface="Times New Roman" panose="02020603050405020304" pitchFamily="18" charset="0"/>
                      </a:endParaRPr>
                    </a:p>
                  </a:txBody>
                  <a:tcPr marL="64657" marR="64657" marT="0" marB="0"/>
                </a:tc>
                <a:extLst>
                  <a:ext uri="{0D108BD9-81ED-4DB2-BD59-A6C34878D82A}">
                    <a16:rowId xmlns:a16="http://schemas.microsoft.com/office/drawing/2014/main" val="927907583"/>
                  </a:ext>
                </a:extLst>
              </a:tr>
              <a:tr h="775879">
                <a:tc>
                  <a:txBody>
                    <a:bodyPr/>
                    <a:lstStyle/>
                    <a:p>
                      <a:pPr algn="ctr">
                        <a:lnSpc>
                          <a:spcPct val="120000"/>
                        </a:lnSpc>
                      </a:pPr>
                      <a:endParaRPr lang="fr-FR" sz="1400" dirty="0">
                        <a:solidFill>
                          <a:srgbClr val="0070C0"/>
                        </a:solidFill>
                        <a:effectLst/>
                      </a:endParaRPr>
                    </a:p>
                    <a:p>
                      <a:pPr algn="ctr">
                        <a:lnSpc>
                          <a:spcPct val="120000"/>
                        </a:lnSpc>
                      </a:pPr>
                      <a:r>
                        <a:rPr lang="fr-FR" sz="1400" dirty="0">
                          <a:solidFill>
                            <a:srgbClr val="0070C0"/>
                          </a:solidFill>
                          <a:effectLst/>
                        </a:rPr>
                        <a:t>Format de diffusion</a:t>
                      </a:r>
                      <a:endParaRPr lang="fr-FR" sz="2400" dirty="0">
                        <a:solidFill>
                          <a:srgbClr val="0070C0"/>
                        </a:solidFill>
                        <a:effectLst/>
                        <a:latin typeface="+mj-lt"/>
                        <a:ea typeface="Times New Roman" panose="02020603050405020304" pitchFamily="18" charset="0"/>
                        <a:cs typeface="Times-Roman" pitchFamily="2" charset="0"/>
                      </a:endParaRPr>
                    </a:p>
                  </a:txBody>
                  <a:tcPr marL="64657" marR="64657" marT="0" marB="0"/>
                </a:tc>
                <a:tc>
                  <a:txBody>
                    <a:bodyPr/>
                    <a:lstStyle/>
                    <a:p>
                      <a:pPr algn="l"/>
                      <a:r>
                        <a:rPr lang="fr-FR" sz="1100" dirty="0">
                          <a:solidFill>
                            <a:schemeClr val="tx2"/>
                          </a:solidFill>
                          <a:effectLst/>
                        </a:rPr>
                        <a:t>Comptes rendus écrits de recherches, publiés pour la plupart dans des revues académiques sous la formes d’articles scientifiques.</a:t>
                      </a:r>
                      <a:br>
                        <a:rPr lang="fr-FR" sz="1100" dirty="0">
                          <a:solidFill>
                            <a:schemeClr val="tx2"/>
                          </a:solidFill>
                          <a:effectLst/>
                        </a:rPr>
                      </a:br>
                      <a:r>
                        <a:rPr lang="fr-FR" sz="1200" b="1" dirty="0">
                          <a:solidFill>
                            <a:schemeClr val="tx2"/>
                          </a:solidFill>
                          <a:effectLst/>
                        </a:rPr>
                        <a:t>Spécificités de l'ABR : L’utilisation de formats artistiques de diffusion telles que des expositions, performances, publication et/ou réalisation d'œuvres littéraires (fiction, poèmes) ou visuelles (films, documentaires) en plus ou à la place d’une production purement académique.</a:t>
                      </a:r>
                      <a:endParaRPr lang="fr-FR" sz="1400" b="1" i="1" dirty="0">
                        <a:solidFill>
                          <a:schemeClr val="tx2"/>
                        </a:solidFill>
                        <a:effectLst/>
                        <a:latin typeface="Times New Roman" panose="02020603050405020304" pitchFamily="18" charset="0"/>
                        <a:ea typeface="Times New Roman" panose="02020603050405020304" pitchFamily="18" charset="0"/>
                      </a:endParaRPr>
                    </a:p>
                  </a:txBody>
                  <a:tcPr marL="64657" marR="64657" marT="0" marB="0"/>
                </a:tc>
                <a:extLst>
                  <a:ext uri="{0D108BD9-81ED-4DB2-BD59-A6C34878D82A}">
                    <a16:rowId xmlns:a16="http://schemas.microsoft.com/office/drawing/2014/main" val="1973325081"/>
                  </a:ext>
                </a:extLst>
              </a:tr>
              <a:tr h="387940">
                <a:tc>
                  <a:txBody>
                    <a:bodyPr/>
                    <a:lstStyle/>
                    <a:p>
                      <a:pPr algn="ctr">
                        <a:lnSpc>
                          <a:spcPct val="120000"/>
                        </a:lnSpc>
                      </a:pPr>
                      <a:r>
                        <a:rPr lang="fr-FR" sz="1400">
                          <a:solidFill>
                            <a:srgbClr val="0070C0"/>
                          </a:solidFill>
                          <a:effectLst/>
                        </a:rPr>
                        <a:t>Audience</a:t>
                      </a:r>
                      <a:endParaRPr lang="fr-FR" sz="2400">
                        <a:solidFill>
                          <a:srgbClr val="0070C0"/>
                        </a:solidFill>
                        <a:effectLst/>
                        <a:latin typeface="+mj-lt"/>
                        <a:ea typeface="Times New Roman" panose="02020603050405020304" pitchFamily="18" charset="0"/>
                        <a:cs typeface="Times-Roman" pitchFamily="2" charset="0"/>
                      </a:endParaRPr>
                    </a:p>
                  </a:txBody>
                  <a:tcPr marL="64657" marR="64657" marT="0" marB="0"/>
                </a:tc>
                <a:tc>
                  <a:txBody>
                    <a:bodyPr/>
                    <a:lstStyle/>
                    <a:p>
                      <a:pPr algn="l"/>
                      <a:r>
                        <a:rPr lang="fr-FR" sz="1100" dirty="0">
                          <a:solidFill>
                            <a:schemeClr val="tx2"/>
                          </a:solidFill>
                          <a:effectLst/>
                        </a:rPr>
                        <a:t>Principalement le public académique de la communauté scientifique</a:t>
                      </a:r>
                      <a:r>
                        <a:rPr lang="fr-FR" sz="1000" dirty="0">
                          <a:solidFill>
                            <a:schemeClr val="tx2"/>
                          </a:solidFill>
                          <a:effectLst/>
                        </a:rPr>
                        <a:t>. </a:t>
                      </a:r>
                      <a:br>
                        <a:rPr lang="fr-FR" sz="1000" dirty="0">
                          <a:solidFill>
                            <a:schemeClr val="tx2"/>
                          </a:solidFill>
                          <a:effectLst/>
                        </a:rPr>
                      </a:br>
                      <a:r>
                        <a:rPr lang="fr-FR" sz="1200" b="1" dirty="0">
                          <a:solidFill>
                            <a:schemeClr val="tx2"/>
                          </a:solidFill>
                          <a:effectLst/>
                        </a:rPr>
                        <a:t>Spécificités de l'ABR : Public plus diversifié de parties prenantes, visant une communauté hétérogène académique et non académique</a:t>
                      </a:r>
                      <a:r>
                        <a:rPr lang="fr-FR" sz="1200" b="1" u="sng" dirty="0">
                          <a:solidFill>
                            <a:schemeClr val="tx2"/>
                          </a:solidFill>
                          <a:effectLst/>
                        </a:rPr>
                        <a:t>.</a:t>
                      </a:r>
                      <a:endParaRPr lang="fr-FR" sz="1400" b="1" i="1" dirty="0">
                        <a:solidFill>
                          <a:schemeClr val="tx2"/>
                        </a:solidFill>
                        <a:effectLst/>
                        <a:latin typeface="Times New Roman" panose="02020603050405020304" pitchFamily="18" charset="0"/>
                        <a:ea typeface="Times New Roman" panose="02020603050405020304" pitchFamily="18" charset="0"/>
                      </a:endParaRPr>
                    </a:p>
                  </a:txBody>
                  <a:tcPr marL="64657" marR="64657" marT="0" marB="0"/>
                </a:tc>
                <a:extLst>
                  <a:ext uri="{0D108BD9-81ED-4DB2-BD59-A6C34878D82A}">
                    <a16:rowId xmlns:a16="http://schemas.microsoft.com/office/drawing/2014/main" val="2058256273"/>
                  </a:ext>
                </a:extLst>
              </a:tr>
              <a:tr h="775879">
                <a:tc>
                  <a:txBody>
                    <a:bodyPr/>
                    <a:lstStyle/>
                    <a:p>
                      <a:pPr algn="ctr">
                        <a:lnSpc>
                          <a:spcPct val="120000"/>
                        </a:lnSpc>
                      </a:pPr>
                      <a:r>
                        <a:rPr lang="fr-FR" sz="1400" u="none" dirty="0">
                          <a:solidFill>
                            <a:srgbClr val="0070C0"/>
                          </a:solidFill>
                          <a:effectLst/>
                        </a:rPr>
                        <a:t>Évaluation</a:t>
                      </a:r>
                      <a:endParaRPr lang="fr-FR" sz="2400" u="none" dirty="0">
                        <a:solidFill>
                          <a:srgbClr val="0070C0"/>
                        </a:solidFill>
                        <a:effectLst/>
                        <a:latin typeface="+mj-lt"/>
                        <a:ea typeface="Times New Roman" panose="02020603050405020304" pitchFamily="18" charset="0"/>
                        <a:cs typeface="Times-Roman" pitchFamily="2" charset="0"/>
                      </a:endParaRPr>
                    </a:p>
                  </a:txBody>
                  <a:tcPr marL="64657" marR="64657" marT="0" marB="0"/>
                </a:tc>
                <a:tc>
                  <a:txBody>
                    <a:bodyPr/>
                    <a:lstStyle/>
                    <a:p>
                      <a:pPr algn="l"/>
                      <a:r>
                        <a:rPr lang="fr-FR" sz="1100" dirty="0">
                          <a:solidFill>
                            <a:schemeClr val="tx2"/>
                          </a:solidFill>
                          <a:effectLst/>
                        </a:rPr>
                        <a:t>Une variété de cadres d'évaluation et de critères permettent de juger la qualité d’une recherche, principalement construits autour de l'idée de crédibilité, transférabilité, fiabilité et confirmabilité.</a:t>
                      </a:r>
                      <a:endParaRPr lang="fr-FR" sz="1800" dirty="0">
                        <a:solidFill>
                          <a:schemeClr val="tx2"/>
                        </a:solidFill>
                        <a:effectLst/>
                      </a:endParaRPr>
                    </a:p>
                    <a:p>
                      <a:pPr algn="l"/>
                      <a:r>
                        <a:rPr lang="fr-FR" sz="1200" b="1" dirty="0">
                          <a:solidFill>
                            <a:schemeClr val="tx2"/>
                          </a:solidFill>
                          <a:effectLst/>
                        </a:rPr>
                        <a:t>Spécificités de l'ABR : Plusieurs cadres d'évaluation des projets ABR peuvent être mobilisés, un fort accent sera mis sur la façon dont la méthode est cohérente avec des</a:t>
                      </a:r>
                      <a:r>
                        <a:rPr lang="fr-FR" sz="1200" b="1" u="sng" dirty="0">
                          <a:solidFill>
                            <a:schemeClr val="tx2"/>
                          </a:solidFill>
                          <a:effectLst/>
                        </a:rPr>
                        <a:t> </a:t>
                      </a:r>
                      <a:r>
                        <a:rPr lang="fr-FR" sz="1200" b="1" dirty="0">
                          <a:solidFill>
                            <a:schemeClr val="tx2"/>
                          </a:solidFill>
                          <a:effectLst/>
                        </a:rPr>
                        <a:t>objectifs plus larges (pédagogiques, sociétaux ou philosophiques).</a:t>
                      </a:r>
                      <a:endParaRPr lang="fr-FR" sz="2000" b="1" i="1" dirty="0">
                        <a:solidFill>
                          <a:schemeClr val="tx2"/>
                        </a:solidFill>
                        <a:effectLst/>
                        <a:latin typeface="Times New Roman" panose="02020603050405020304" pitchFamily="18" charset="0"/>
                        <a:ea typeface="Times New Roman" panose="02020603050405020304" pitchFamily="18" charset="0"/>
                      </a:endParaRPr>
                    </a:p>
                  </a:txBody>
                  <a:tcPr marL="64657" marR="64657" marT="0" marB="0"/>
                </a:tc>
                <a:extLst>
                  <a:ext uri="{0D108BD9-81ED-4DB2-BD59-A6C34878D82A}">
                    <a16:rowId xmlns:a16="http://schemas.microsoft.com/office/drawing/2014/main" val="853836424"/>
                  </a:ext>
                </a:extLst>
              </a:tr>
            </a:tbl>
          </a:graphicData>
        </a:graphic>
      </p:graphicFrame>
      <p:sp>
        <p:nvSpPr>
          <p:cNvPr id="8" name="Rectangle 1">
            <a:extLst>
              <a:ext uri="{FF2B5EF4-FFF2-40B4-BE49-F238E27FC236}">
                <a16:creationId xmlns:a16="http://schemas.microsoft.com/office/drawing/2014/main" id="{97B6B671-5BE1-694D-A633-0E9CDB5305EB}"/>
              </a:ext>
            </a:extLst>
          </p:cNvPr>
          <p:cNvSpPr>
            <a:spLocks noChangeArrowheads="1"/>
          </p:cNvSpPr>
          <p:nvPr/>
        </p:nvSpPr>
        <p:spPr bwMode="auto">
          <a:xfrm>
            <a:off x="1907704" y="5824870"/>
            <a:ext cx="598497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1" i="1" u="none" strike="noStrike" cap="none" normalizeH="0" baseline="0" dirty="0">
                <a:ln>
                  <a:noFill/>
                </a:ln>
                <a:solidFill>
                  <a:srgbClr val="000000"/>
                </a:solidFill>
                <a:effectLst/>
                <a:latin typeface="+mn-lt"/>
                <a:ea typeface="Times New Roman" panose="02020603050405020304" pitchFamily="18" charset="0"/>
                <a:cs typeface="Times-Roman" pitchFamily="2" charset="0"/>
              </a:rPr>
              <a:t>Tableau 1. - </a:t>
            </a:r>
            <a:r>
              <a:rPr kumimoji="0" lang="fr-FR" altLang="fr-FR" sz="1400" b="0" i="1" u="none" strike="noStrike" cap="none" normalizeH="0" baseline="0" dirty="0">
                <a:ln>
                  <a:noFill/>
                </a:ln>
                <a:solidFill>
                  <a:srgbClr val="000000"/>
                </a:solidFill>
                <a:effectLst/>
                <a:latin typeface="+mn-lt"/>
                <a:ea typeface="Times New Roman" panose="02020603050405020304" pitchFamily="18" charset="0"/>
                <a:cs typeface="Times New Roman" panose="02020603050405020304" pitchFamily="18" charset="0"/>
              </a:rPr>
              <a:t>Caractéristiques de l’enquête qualitative et spécificités des ABR</a:t>
            </a:r>
            <a:r>
              <a:rPr kumimoji="0" lang="fr-FR" altLang="fr-FR" sz="1400" b="1" i="0" u="none" strike="noStrike" cap="none" normalizeH="0" baseline="0" dirty="0">
                <a:ln>
                  <a:noFill/>
                </a:ln>
                <a:solidFill>
                  <a:srgbClr val="000000"/>
                </a:solidFill>
                <a:effectLst/>
                <a:latin typeface="+mn-lt"/>
                <a:ea typeface="Times New Roman" panose="02020603050405020304" pitchFamily="18" charset="0"/>
                <a:cs typeface="Times-Roman" pitchFamily="2" charset="0"/>
              </a:rPr>
              <a:t> </a:t>
            </a:r>
            <a:endParaRPr kumimoji="0" lang="fr-FR" altLang="fr-FR" sz="1100" b="0" i="0" u="none" strike="noStrike" cap="none" normalizeH="0" baseline="0" dirty="0">
              <a:ln>
                <a:noFill/>
              </a:ln>
              <a:solidFill>
                <a:schemeClr val="tx1"/>
              </a:solidFill>
              <a:effectLst/>
              <a:latin typeface="+mn-l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000000"/>
                </a:solidFill>
                <a:effectLst/>
                <a:latin typeface="+mn-lt"/>
                <a:ea typeface="Times New Roman" panose="02020603050405020304" pitchFamily="18" charset="0"/>
                <a:cs typeface="Times-Roman" pitchFamily="2" charset="0"/>
              </a:rPr>
              <a:t>Traduit et adapté de Wang </a:t>
            </a:r>
            <a:r>
              <a:rPr kumimoji="0" lang="fr-FR" altLang="fr-FR" sz="1400" b="0" i="1" u="none" strike="noStrike" cap="none" normalizeH="0" baseline="0" dirty="0">
                <a:ln>
                  <a:noFill/>
                </a:ln>
                <a:solidFill>
                  <a:srgbClr val="000000"/>
                </a:solidFill>
                <a:effectLst/>
                <a:latin typeface="+mn-lt"/>
                <a:ea typeface="Times New Roman" panose="02020603050405020304" pitchFamily="18" charset="0"/>
                <a:cs typeface="Times-Roman" pitchFamily="2" charset="0"/>
              </a:rPr>
              <a:t>et al.</a:t>
            </a:r>
            <a:r>
              <a:rPr kumimoji="0" lang="fr-FR" altLang="fr-FR" sz="1400" b="0" i="0" u="none" strike="noStrike" cap="none" normalizeH="0" baseline="0" dirty="0">
                <a:ln>
                  <a:noFill/>
                </a:ln>
                <a:solidFill>
                  <a:srgbClr val="000000"/>
                </a:solidFill>
                <a:effectLst/>
                <a:latin typeface="+mn-lt"/>
                <a:ea typeface="Times New Roman" panose="02020603050405020304" pitchFamily="18" charset="0"/>
                <a:cs typeface="Times-Roman" pitchFamily="2" charset="0"/>
              </a:rPr>
              <a:t> (2017 : 11-12)</a:t>
            </a:r>
          </a:p>
          <a:p>
            <a:pPr marL="0" marR="0" lvl="0" indent="0" algn="ctr" defTabSz="914400" rtl="0" eaLnBrk="0" fontAlgn="base" latinLnBrk="0" hangingPunct="0">
              <a:lnSpc>
                <a:spcPct val="100000"/>
              </a:lnSpc>
              <a:spcBef>
                <a:spcPct val="0"/>
              </a:spcBef>
              <a:spcAft>
                <a:spcPct val="0"/>
              </a:spcAft>
              <a:buClrTx/>
              <a:buSzTx/>
              <a:buFontTx/>
              <a:buNone/>
              <a:tabLst/>
            </a:pPr>
            <a:endParaRPr lang="fr-FR" altLang="fr-FR" sz="1400" dirty="0">
              <a:solidFill>
                <a:srgbClr val="000000"/>
              </a:solidFill>
              <a:latin typeface="Times New Roman" panose="02020603050405020304" pitchFamily="18" charset="0"/>
            </a:endParaRPr>
          </a:p>
          <a:p>
            <a:pPr lvl="0" algn="ctr" eaLnBrk="0" hangingPunct="0"/>
            <a:r>
              <a:rPr lang="fr-FR" altLang="fr-FR" sz="1600" i="1" dirty="0">
                <a:solidFill>
                  <a:srgbClr val="002060"/>
                </a:solidFill>
                <a:latin typeface="+mn-lt"/>
                <a:ea typeface="Times New Roman" panose="02020603050405020304" pitchFamily="18" charset="0"/>
                <a:cs typeface="Times-Roman" pitchFamily="2" charset="0"/>
              </a:rPr>
              <a:t>Source :</a:t>
            </a:r>
            <a:r>
              <a:rPr lang="fr-FR" altLang="fr-FR" sz="1600" dirty="0">
                <a:solidFill>
                  <a:srgbClr val="002060"/>
                </a:solidFill>
                <a:latin typeface="+mn-lt"/>
                <a:ea typeface="Times New Roman" panose="02020603050405020304" pitchFamily="18" charset="0"/>
                <a:cs typeface="Times-Roman" pitchFamily="2" charset="0"/>
              </a:rPr>
              <a:t> </a:t>
            </a:r>
            <a:r>
              <a:rPr lang="fr-FR" altLang="fr-FR" sz="1600" dirty="0" err="1">
                <a:solidFill>
                  <a:srgbClr val="002060"/>
                </a:solidFill>
                <a:ea typeface="Times New Roman" panose="02020603050405020304" pitchFamily="18" charset="0"/>
                <a:cs typeface="Times-Roman" pitchFamily="2" charset="0"/>
              </a:rPr>
              <a:t>Debenedetti</a:t>
            </a:r>
            <a:r>
              <a:rPr lang="fr-FR" altLang="fr-FR" sz="1600" dirty="0">
                <a:solidFill>
                  <a:srgbClr val="002060"/>
                </a:solidFill>
                <a:ea typeface="Times New Roman" panose="02020603050405020304" pitchFamily="18" charset="0"/>
                <a:cs typeface="Times-Roman" pitchFamily="2" charset="0"/>
              </a:rPr>
              <a:t>, Perret et Schmidt (2018</a:t>
            </a:r>
            <a:r>
              <a:rPr lang="fr-FR" altLang="fr-FR" dirty="0">
                <a:solidFill>
                  <a:srgbClr val="002060"/>
                </a:solidFill>
                <a:ea typeface="Times New Roman" panose="02020603050405020304" pitchFamily="18" charset="0"/>
                <a:cs typeface="Times-Roman" pitchFamily="2" charset="0"/>
              </a:rPr>
              <a:t>)</a:t>
            </a:r>
            <a:endParaRPr kumimoji="0" lang="fr-FR" altLang="fr-FR" b="0" i="0" u="none" strike="noStrike" cap="none" normalizeH="0" baseline="0" dirty="0">
              <a:ln>
                <a:noFill/>
              </a:ln>
              <a:solidFill>
                <a:srgbClr val="002060"/>
              </a:solidFill>
              <a:effectLst/>
              <a:latin typeface="Arial" panose="020B0604020202020204" pitchFamily="34" charset="0"/>
            </a:endParaRPr>
          </a:p>
        </p:txBody>
      </p:sp>
    </p:spTree>
    <p:extLst>
      <p:ext uri="{BB962C8B-B14F-4D97-AF65-F5344CB8AC3E}">
        <p14:creationId xmlns:p14="http://schemas.microsoft.com/office/powerpoint/2010/main" val="53644923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293001"/>
            <a:ext cx="8802724" cy="6460827"/>
          </a:xfrm>
        </p:spPr>
        <p:txBody>
          <a:bodyPr/>
          <a:lstStyle/>
          <a:p>
            <a:pPr marL="0" indent="0" algn="ctr">
              <a:buNone/>
            </a:pPr>
            <a:r>
              <a:rPr lang="fr-FR" sz="2400" dirty="0">
                <a:latin typeface="+mj-lt"/>
              </a:rPr>
              <a:t>Productions, publications</a:t>
            </a:r>
          </a:p>
          <a:p>
            <a:pPr marL="0" indent="0" algn="ctr">
              <a:buNone/>
            </a:pPr>
            <a:endParaRPr lang="fr-FR" sz="1500" u="sng" dirty="0"/>
          </a:p>
          <a:p>
            <a:r>
              <a:rPr lang="fr-FR" sz="1500" dirty="0"/>
              <a:t>LAROCHE H., SCHMIDT G. </a:t>
            </a:r>
            <a:r>
              <a:rPr lang="fr-FR" sz="1500" dirty="0" err="1"/>
              <a:t>dir</a:t>
            </a:r>
            <a:r>
              <a:rPr lang="fr-FR" sz="1500" dirty="0"/>
              <a:t>. (2023). </a:t>
            </a:r>
            <a:r>
              <a:rPr lang="fr-FR" sz="1500" i="1" dirty="0"/>
              <a:t>Devenir chercheur en management. Du projet au premier poste, Vuibert.</a:t>
            </a:r>
          </a:p>
          <a:p>
            <a:r>
              <a:rPr lang="fr-FR" sz="1500" dirty="0"/>
              <a:t>SCHMIDT G., MOUREY D., BOBADILLA N. (2023). « </a:t>
            </a:r>
            <a:r>
              <a:rPr lang="en-US" sz="1500" dirty="0"/>
              <a:t>How the '</a:t>
            </a:r>
            <a:r>
              <a:rPr lang="en-US" sz="1500" dirty="0" err="1"/>
              <a:t>Lejabys</a:t>
            </a:r>
            <a:r>
              <a:rPr lang="en-US" sz="1500" dirty="0"/>
              <a:t>’ came into being: artists and workers in struggle. A spatiotemporal odyssey between ‘mobilizing’ and ‘organizing’”, </a:t>
            </a:r>
            <a:r>
              <a:rPr lang="en-US" sz="1500" i="1" dirty="0" err="1"/>
              <a:t>M@n@gement</a:t>
            </a:r>
            <a:r>
              <a:rPr lang="fr-FR" sz="1500" i="1" dirty="0"/>
              <a:t>.</a:t>
            </a:r>
            <a:endParaRPr lang="fr-FR" sz="1500" dirty="0"/>
          </a:p>
          <a:p>
            <a:r>
              <a:rPr lang="fr-FR" sz="1500" dirty="0"/>
              <a:t>MAIRESSE Ph., BAZIN Y., SCHMIDT G. (2022) (</a:t>
            </a:r>
            <a:r>
              <a:rPr lang="fr-FR" sz="1500" dirty="0" err="1"/>
              <a:t>coord</a:t>
            </a:r>
            <a:r>
              <a:rPr lang="fr-FR" sz="1500" dirty="0"/>
              <a:t>.). « Arts and </a:t>
            </a:r>
            <a:r>
              <a:rPr lang="fr-FR" sz="1500" dirty="0" err="1"/>
              <a:t>organizations</a:t>
            </a:r>
            <a:r>
              <a:rPr lang="fr-FR" sz="1500" dirty="0"/>
              <a:t>: The </a:t>
            </a:r>
            <a:r>
              <a:rPr lang="fr-FR" sz="1500" dirty="0" err="1"/>
              <a:t>aesthetic</a:t>
            </a:r>
            <a:r>
              <a:rPr lang="fr-FR" sz="1500" dirty="0"/>
              <a:t> dimension of </a:t>
            </a:r>
            <a:r>
              <a:rPr lang="fr-FR" sz="1500" dirty="0" err="1"/>
              <a:t>politics</a:t>
            </a:r>
            <a:r>
              <a:rPr lang="fr-FR" sz="1500" dirty="0"/>
              <a:t>, </a:t>
            </a:r>
            <a:r>
              <a:rPr lang="fr-FR" sz="1500" dirty="0" err="1"/>
              <a:t>from</a:t>
            </a:r>
            <a:r>
              <a:rPr lang="fr-FR" sz="1500" dirty="0"/>
              <a:t> </a:t>
            </a:r>
            <a:r>
              <a:rPr lang="fr-FR" sz="1500" dirty="0" err="1"/>
              <a:t>individuals</a:t>
            </a:r>
            <a:r>
              <a:rPr lang="fr-FR" sz="1500" dirty="0"/>
              <a:t> to structures », </a:t>
            </a:r>
            <a:r>
              <a:rPr lang="fr-FR" sz="1500" dirty="0" err="1"/>
              <a:t>special</a:t>
            </a:r>
            <a:r>
              <a:rPr lang="fr-FR" sz="1500" dirty="0"/>
              <a:t> issue, </a:t>
            </a:r>
            <a:r>
              <a:rPr lang="fr-FR" sz="1500" i="1" dirty="0"/>
              <a:t>Revue internationale de psychosociologie et de gestion des comportements organisationnels</a:t>
            </a:r>
            <a:r>
              <a:rPr lang="fr-FR" sz="1500" dirty="0"/>
              <a:t>, </a:t>
            </a:r>
            <a:r>
              <a:rPr lang="fr-FR" sz="1500" i="1" dirty="0"/>
              <a:t>25</a:t>
            </a:r>
            <a:r>
              <a:rPr lang="fr-FR" sz="1500" dirty="0"/>
              <a:t>(61),</a:t>
            </a:r>
          </a:p>
          <a:p>
            <a:r>
              <a:rPr lang="fr-FR" sz="1500" dirty="0"/>
              <a:t>ANR </a:t>
            </a:r>
            <a:r>
              <a:rPr lang="fr-FR" sz="1500" dirty="0" err="1"/>
              <a:t>Abrir</a:t>
            </a:r>
            <a:r>
              <a:rPr lang="fr-FR" sz="1500" dirty="0"/>
              <a:t> (2014-2017). « Art to </a:t>
            </a:r>
            <a:r>
              <a:rPr lang="fr-FR" sz="1500" dirty="0" err="1"/>
              <a:t>reassess</a:t>
            </a:r>
            <a:r>
              <a:rPr lang="fr-FR" sz="1500" dirty="0"/>
              <a:t> the </a:t>
            </a:r>
            <a:r>
              <a:rPr lang="fr-FR" sz="1500" dirty="0" err="1"/>
              <a:t>critical</a:t>
            </a:r>
            <a:r>
              <a:rPr lang="fr-FR" sz="1500" dirty="0"/>
              <a:t> transformations of organisations: Challenges for management », </a:t>
            </a:r>
            <a:r>
              <a:rPr lang="fr-FR" sz="1500" dirty="0">
                <a:hlinkClick r:id="rId2"/>
              </a:rPr>
              <a:t>http://www.agence-nationale-recherche.fr/Projet-ANR-13-BSH1-0007</a:t>
            </a:r>
            <a:r>
              <a:rPr lang="fr-FR" sz="1500" dirty="0"/>
              <a:t>.</a:t>
            </a:r>
            <a:endParaRPr lang="fr-FR" sz="1500" b="1" dirty="0"/>
          </a:p>
          <a:p>
            <a:r>
              <a:rPr lang="fr-FR" sz="1500" dirty="0"/>
              <a:t>DEBENEDETTI S., PERRET V., SCHMIDT G. (2019), « Les méthodes basées sur l’art », </a:t>
            </a:r>
            <a:r>
              <a:rPr lang="fr-FR" sz="1500" i="1" dirty="0"/>
              <a:t>in</a:t>
            </a:r>
            <a:r>
              <a:rPr lang="fr-FR" sz="1500" dirty="0"/>
              <a:t> L. Garreau  &amp; P. </a:t>
            </a:r>
            <a:r>
              <a:rPr lang="fr-FR" sz="1500" dirty="0" err="1"/>
              <a:t>Romelaer</a:t>
            </a:r>
            <a:r>
              <a:rPr lang="fr-FR" sz="1500" dirty="0"/>
              <a:t> (</a:t>
            </a:r>
            <a:r>
              <a:rPr lang="fr-FR" sz="1500" dirty="0" err="1"/>
              <a:t>Eds</a:t>
            </a:r>
            <a:r>
              <a:rPr lang="fr-FR" sz="1500" dirty="0"/>
              <a:t>), </a:t>
            </a:r>
            <a:r>
              <a:rPr lang="fr-FR" sz="1500" i="1" dirty="0"/>
              <a:t>Méthodes qualitatives de recherche en gestion et sciences sociales</a:t>
            </a:r>
            <a:r>
              <a:rPr lang="fr-FR" sz="1500" dirty="0"/>
              <a:t>, chap. 4, </a:t>
            </a:r>
            <a:r>
              <a:rPr lang="fr-FR" sz="1500" dirty="0" err="1"/>
              <a:t>Economica</a:t>
            </a:r>
            <a:r>
              <a:rPr lang="fr-FR" sz="1500" dirty="0"/>
              <a:t>.</a:t>
            </a:r>
          </a:p>
          <a:p>
            <a:r>
              <a:rPr lang="fr-FR" sz="1500" dirty="0"/>
              <a:t>IBOS C., SCHMIDT G., MOUREY D., BOBADILLA N. (2016). « Représenter le rapport au travail quand l’emploi est menacé. La lutte des </a:t>
            </a:r>
            <a:r>
              <a:rPr lang="fr-FR" sz="1500" dirty="0" err="1"/>
              <a:t>Lejaby</a:t>
            </a:r>
            <a:r>
              <a:rPr lang="fr-FR" sz="1500" dirty="0"/>
              <a:t> mise en scènes », </a:t>
            </a:r>
            <a:r>
              <a:rPr lang="fr-FR" sz="1500" i="1" dirty="0"/>
              <a:t>Sociologies Pratiques</a:t>
            </a:r>
            <a:r>
              <a:rPr lang="fr-FR" sz="1500" dirty="0"/>
              <a:t>, numéro spécial ‘Représenter le travail’, octobre.</a:t>
            </a:r>
            <a:endParaRPr lang="fr-FR" sz="1500" b="1" dirty="0"/>
          </a:p>
          <a:p>
            <a:r>
              <a:rPr lang="fr-FR" sz="1500" dirty="0"/>
              <a:t>SCHMIDT G., BOBADILLA N., DEBENEDETTI S., MAIRESSE Ph. (2015). About Art, social science… and </a:t>
            </a:r>
            <a:r>
              <a:rPr lang="fr-FR" sz="1500" dirty="0" err="1"/>
              <a:t>restructuring</a:t>
            </a:r>
            <a:r>
              <a:rPr lang="fr-FR" sz="1500" dirty="0"/>
              <a:t>. An Interview </a:t>
            </a:r>
            <a:r>
              <a:rPr lang="fr-FR" sz="1500" dirty="0" err="1"/>
              <a:t>with</a:t>
            </a:r>
            <a:r>
              <a:rPr lang="fr-FR" sz="1500" dirty="0"/>
              <a:t> Howard Becker », </a:t>
            </a:r>
            <a:r>
              <a:rPr lang="fr-FR" sz="1500" i="1" dirty="0" err="1"/>
              <a:t>Organization</a:t>
            </a:r>
            <a:r>
              <a:rPr lang="fr-FR" sz="1500" dirty="0"/>
              <a:t>, 22(6), 756-768.</a:t>
            </a:r>
            <a:endParaRPr lang="fr-FR" sz="1500" b="1" dirty="0"/>
          </a:p>
          <a:p>
            <a:r>
              <a:rPr lang="fr-FR" sz="1500" dirty="0"/>
              <a:t>SCHMIDT G. &amp; al. / ABRIR (2015). « Quand l’art parle des restructurations d’entreprises. Dévoilement des impensés et connaissance expérientielle ». </a:t>
            </a:r>
            <a:r>
              <a:rPr lang="fr-FR" sz="1500" i="1" dirty="0"/>
              <a:t>Gérer &amp; Comprendre</a:t>
            </a:r>
            <a:r>
              <a:rPr lang="fr-FR" sz="1500" dirty="0"/>
              <a:t>, 120, 67-78. (« </a:t>
            </a:r>
            <a:r>
              <a:rPr lang="fr-FR" sz="1500" dirty="0" err="1"/>
              <a:t>What</a:t>
            </a:r>
            <a:r>
              <a:rPr lang="fr-FR" sz="1500" dirty="0"/>
              <a:t> art tells about </a:t>
            </a:r>
            <a:r>
              <a:rPr lang="fr-FR" sz="1500" dirty="0" err="1"/>
              <a:t>corporate</a:t>
            </a:r>
            <a:r>
              <a:rPr lang="fr-FR" sz="1500" dirty="0"/>
              <a:t> </a:t>
            </a:r>
            <a:r>
              <a:rPr lang="fr-FR" sz="1500" dirty="0" err="1"/>
              <a:t>restructuring</a:t>
            </a:r>
            <a:r>
              <a:rPr lang="fr-FR" sz="1500" dirty="0"/>
              <a:t> : The </a:t>
            </a:r>
            <a:r>
              <a:rPr lang="fr-FR" sz="1500" dirty="0" err="1"/>
              <a:t>unthinkable</a:t>
            </a:r>
            <a:r>
              <a:rPr lang="fr-FR" sz="1500" dirty="0"/>
              <a:t> and </a:t>
            </a:r>
            <a:r>
              <a:rPr lang="fr-FR" sz="1500" dirty="0" err="1"/>
              <a:t>experiential</a:t>
            </a:r>
            <a:r>
              <a:rPr lang="fr-FR" sz="1500" dirty="0"/>
              <a:t> </a:t>
            </a:r>
            <a:r>
              <a:rPr lang="fr-FR" sz="1500" dirty="0" err="1"/>
              <a:t>knowledge</a:t>
            </a:r>
            <a:r>
              <a:rPr lang="fr-FR" sz="1500" dirty="0"/>
              <a:t> », </a:t>
            </a:r>
            <a:r>
              <a:rPr lang="fr-FR" sz="1500" i="1" dirty="0"/>
              <a:t>Gérer &amp; Comprendre</a:t>
            </a:r>
            <a:r>
              <a:rPr lang="fr-FR" sz="1500" dirty="0"/>
              <a:t>, English online </a:t>
            </a:r>
            <a:r>
              <a:rPr lang="fr-FR" sz="1500" dirty="0" err="1"/>
              <a:t>edition</a:t>
            </a:r>
            <a:r>
              <a:rPr lang="fr-FR" sz="1500" dirty="0"/>
              <a:t>, 1, 2016).</a:t>
            </a:r>
            <a:endParaRPr lang="fr-FR" sz="1500" b="1" dirty="0"/>
          </a:p>
          <a:p>
            <a:endParaRPr lang="fr-FR" dirty="0"/>
          </a:p>
        </p:txBody>
      </p:sp>
      <p:sp>
        <p:nvSpPr>
          <p:cNvPr id="4" name="Espace réservé du numéro de diapositive 3"/>
          <p:cNvSpPr>
            <a:spLocks noGrp="1"/>
          </p:cNvSpPr>
          <p:nvPr>
            <p:ph type="sldNum" sz="quarter" idx="10"/>
          </p:nvPr>
        </p:nvSpPr>
        <p:spPr/>
        <p:txBody>
          <a:bodyPr/>
          <a:lstStyle/>
          <a:p>
            <a:fld id="{4C5ED5B8-F27B-9F48-B22F-4CC8DD342BF9}" type="slidenum">
              <a:rPr lang="fr-FR" smtClean="0"/>
              <a:pPr/>
              <a:t>60</a:t>
            </a:fld>
            <a:endParaRPr lang="fr-FR" dirty="0"/>
          </a:p>
        </p:txBody>
      </p:sp>
    </p:spTree>
    <p:extLst>
      <p:ext uri="{BB962C8B-B14F-4D97-AF65-F5344CB8AC3E}">
        <p14:creationId xmlns:p14="http://schemas.microsoft.com/office/powerpoint/2010/main" val="35705063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33772" y="338222"/>
            <a:ext cx="8676456" cy="6048672"/>
          </a:xfrm>
        </p:spPr>
        <p:txBody>
          <a:bodyPr/>
          <a:lstStyle/>
          <a:p>
            <a:pPr marL="0" indent="0" algn="ctr">
              <a:buNone/>
            </a:pPr>
            <a:r>
              <a:rPr lang="fr-FR" sz="2400" dirty="0">
                <a:latin typeface="+mj-lt"/>
              </a:rPr>
              <a:t>A </a:t>
            </a:r>
            <a:r>
              <a:rPr lang="fr-FR" sz="2400" dirty="0" err="1">
                <a:latin typeface="+mj-lt"/>
              </a:rPr>
              <a:t>selection</a:t>
            </a:r>
            <a:r>
              <a:rPr lang="fr-FR" sz="2400" dirty="0">
                <a:latin typeface="+mj-lt"/>
              </a:rPr>
              <a:t> of </a:t>
            </a:r>
            <a:r>
              <a:rPr lang="fr-FR" sz="2400" dirty="0" err="1">
                <a:latin typeface="+mj-lt"/>
              </a:rPr>
              <a:t>references</a:t>
            </a:r>
            <a:endParaRPr lang="fr-FR" sz="2400" dirty="0">
              <a:latin typeface="+mj-lt"/>
            </a:endParaRPr>
          </a:p>
          <a:p>
            <a:pPr marL="0" indent="0" algn="ctr">
              <a:buNone/>
            </a:pPr>
            <a:endParaRPr lang="fr-FR" sz="1200" u="sng" dirty="0"/>
          </a:p>
          <a:p>
            <a:pPr algn="just"/>
            <a:r>
              <a:rPr lang="en-US" sz="1300" cap="small" dirty="0"/>
              <a:t>Barone</a:t>
            </a:r>
            <a:r>
              <a:rPr lang="en-US" sz="1300" dirty="0"/>
              <a:t> T., et </a:t>
            </a:r>
            <a:r>
              <a:rPr lang="en-US" sz="1300" cap="small" dirty="0"/>
              <a:t>Eisner</a:t>
            </a:r>
            <a:r>
              <a:rPr lang="en-US" sz="1300" dirty="0"/>
              <a:t> E.W., </a:t>
            </a:r>
            <a:r>
              <a:rPr lang="en-US" sz="1300" i="1" dirty="0"/>
              <a:t>Arts based research</a:t>
            </a:r>
            <a:r>
              <a:rPr lang="en-US" sz="1300" dirty="0"/>
              <a:t>,</a:t>
            </a:r>
            <a:r>
              <a:rPr lang="en-US" sz="1300" i="1" dirty="0"/>
              <a:t> </a:t>
            </a:r>
            <a:r>
              <a:rPr lang="en-US" sz="1300" dirty="0"/>
              <a:t>Sage, 2012.</a:t>
            </a:r>
            <a:endParaRPr lang="fr-FR" sz="1300" dirty="0"/>
          </a:p>
          <a:p>
            <a:pPr algn="just"/>
            <a:r>
              <a:rPr lang="fr-FR" sz="1300" dirty="0"/>
              <a:t>B</a:t>
            </a:r>
            <a:r>
              <a:rPr lang="fr-FR" sz="1300" cap="small" dirty="0"/>
              <a:t>arry</a:t>
            </a:r>
            <a:r>
              <a:rPr lang="fr-FR" sz="1300" dirty="0"/>
              <a:t>, D., </a:t>
            </a:r>
            <a:r>
              <a:rPr lang="fr-FR" sz="1300" dirty="0" err="1"/>
              <a:t>M</a:t>
            </a:r>
            <a:r>
              <a:rPr lang="fr-FR" sz="1300" cap="small" dirty="0" err="1"/>
              <a:t>eisek</a:t>
            </a:r>
            <a:r>
              <a:rPr lang="fr-FR" sz="1300" dirty="0"/>
              <a:t>, S. </a:t>
            </a:r>
            <a:r>
              <a:rPr lang="fr-FR" sz="1300" dirty="0" err="1"/>
              <a:t>Seeing</a:t>
            </a:r>
            <a:r>
              <a:rPr lang="fr-FR" sz="1300" dirty="0"/>
              <a:t> more and </a:t>
            </a:r>
            <a:r>
              <a:rPr lang="fr-FR" sz="1300" dirty="0" err="1"/>
              <a:t>seeing</a:t>
            </a:r>
            <a:r>
              <a:rPr lang="fr-FR" sz="1300" dirty="0"/>
              <a:t> </a:t>
            </a:r>
            <a:r>
              <a:rPr lang="fr-FR" sz="1300" dirty="0" err="1"/>
              <a:t>differently</a:t>
            </a:r>
            <a:r>
              <a:rPr lang="fr-FR" sz="1300" dirty="0"/>
              <a:t>: </a:t>
            </a:r>
            <a:r>
              <a:rPr lang="fr-FR" sz="1300" dirty="0" err="1"/>
              <a:t>Sensemaking</a:t>
            </a:r>
            <a:r>
              <a:rPr lang="fr-FR" sz="1300" dirty="0"/>
              <a:t>, </a:t>
            </a:r>
            <a:r>
              <a:rPr lang="fr-FR" sz="1300" dirty="0" err="1"/>
              <a:t>mindfulness</a:t>
            </a:r>
            <a:r>
              <a:rPr lang="fr-FR" sz="1300" dirty="0"/>
              <a:t> and the </a:t>
            </a:r>
            <a:r>
              <a:rPr lang="fr-FR" sz="1300" dirty="0" err="1"/>
              <a:t>workarts</a:t>
            </a:r>
            <a:r>
              <a:rPr lang="fr-FR" sz="1300" dirty="0"/>
              <a:t>. </a:t>
            </a:r>
            <a:r>
              <a:rPr lang="fr-FR" sz="1300" i="1" dirty="0" err="1"/>
              <a:t>Organization</a:t>
            </a:r>
            <a:r>
              <a:rPr lang="fr-FR" sz="1300" i="1" dirty="0"/>
              <a:t> </a:t>
            </a:r>
            <a:r>
              <a:rPr lang="fr-FR" sz="1300" i="1" dirty="0" err="1"/>
              <a:t>Studies</a:t>
            </a:r>
            <a:r>
              <a:rPr lang="fr-FR" sz="1300" dirty="0"/>
              <a:t>, 2010, 31, 1505-1530. </a:t>
            </a:r>
          </a:p>
          <a:p>
            <a:pPr algn="just"/>
            <a:r>
              <a:rPr lang="fr-FR" sz="1300" cap="small" dirty="0"/>
              <a:t>Becker</a:t>
            </a:r>
            <a:r>
              <a:rPr lang="fr-FR" sz="1300" dirty="0"/>
              <a:t> H.S., </a:t>
            </a:r>
            <a:r>
              <a:rPr lang="fr-FR" sz="1300" i="1" dirty="0"/>
              <a:t>Comment parler de la société. Artistes, écrivains, chercheurs et représentations sociales</a:t>
            </a:r>
            <a:r>
              <a:rPr lang="fr-FR" sz="1300" dirty="0"/>
              <a:t>, La Découverte, 2009.</a:t>
            </a:r>
          </a:p>
          <a:p>
            <a:pPr algn="just"/>
            <a:r>
              <a:rPr lang="en-US" sz="1300" cap="small" dirty="0" err="1"/>
              <a:t>Berthoin-Antal</a:t>
            </a:r>
            <a:r>
              <a:rPr lang="en-US" sz="1300" cap="small" dirty="0"/>
              <a:t> A., </a:t>
            </a:r>
            <a:r>
              <a:rPr lang="en-US" sz="1300" dirty="0"/>
              <a:t>"Art-based research for engaging not-knowing in organizations", </a:t>
            </a:r>
            <a:r>
              <a:rPr lang="en-US" sz="1300" i="1" dirty="0"/>
              <a:t>Journal of Applied Arts &amp; Health,</a:t>
            </a:r>
            <a:r>
              <a:rPr lang="en-US" sz="1300" dirty="0"/>
              <a:t> vol. 4, n°1, 2013.</a:t>
            </a:r>
            <a:endParaRPr lang="fr-FR" sz="1300" dirty="0"/>
          </a:p>
          <a:p>
            <a:pPr algn="just"/>
            <a:r>
              <a:rPr lang="en-US" sz="1300" cap="small" dirty="0"/>
              <a:t>Knowles, J. G.,</a:t>
            </a:r>
            <a:r>
              <a:rPr lang="en-US" sz="1300" dirty="0"/>
              <a:t> &amp; </a:t>
            </a:r>
            <a:r>
              <a:rPr lang="en-US" sz="1300" cap="small" dirty="0"/>
              <a:t>Cole, A. L.</a:t>
            </a:r>
            <a:r>
              <a:rPr lang="en-US" sz="1300" dirty="0"/>
              <a:t> (Eds), </a:t>
            </a:r>
            <a:r>
              <a:rPr lang="en-US" sz="1300" i="1" dirty="0"/>
              <a:t>Handbook of the arts in qualitative research</a:t>
            </a:r>
            <a:r>
              <a:rPr lang="en-US" sz="1300" dirty="0"/>
              <a:t>, Sage, 2008.</a:t>
            </a:r>
            <a:r>
              <a:rPr lang="en-US" sz="1300" cap="small" dirty="0"/>
              <a:t> </a:t>
            </a:r>
          </a:p>
          <a:p>
            <a:pPr algn="just"/>
            <a:r>
              <a:rPr lang="en-US" sz="1300" cap="small" dirty="0" err="1"/>
              <a:t>Lafrenière</a:t>
            </a:r>
            <a:r>
              <a:rPr lang="en-US" sz="1300" cap="small" dirty="0"/>
              <a:t> D., </a:t>
            </a:r>
            <a:r>
              <a:rPr lang="en-US" sz="1300" dirty="0"/>
              <a:t>et</a:t>
            </a:r>
            <a:r>
              <a:rPr lang="en-US" sz="1300" cap="small" dirty="0"/>
              <a:t> Cox, S. M., </a:t>
            </a:r>
            <a:r>
              <a:rPr lang="en-US" sz="1300" dirty="0"/>
              <a:t>« If you can call it a poem’ : toward a framework for the assessment of arts-based works », </a:t>
            </a:r>
            <a:r>
              <a:rPr lang="en-US" sz="1300" i="1" dirty="0"/>
              <a:t>Qualitative Research</a:t>
            </a:r>
            <a:r>
              <a:rPr lang="en-US" sz="1300" dirty="0"/>
              <a:t>, vol. 13, 3, 2012.</a:t>
            </a:r>
            <a:endParaRPr lang="fr-FR" sz="1300" dirty="0"/>
          </a:p>
          <a:p>
            <a:pPr algn="just"/>
            <a:r>
              <a:rPr lang="fr-FR" sz="1300" dirty="0" err="1"/>
              <a:t>L</a:t>
            </a:r>
            <a:r>
              <a:rPr lang="fr-FR" sz="1300" cap="small" dirty="0" err="1"/>
              <a:t>eav</a:t>
            </a:r>
            <a:r>
              <a:rPr lang="fr-FR" sz="1300" dirty="0" err="1"/>
              <a:t>y</a:t>
            </a:r>
            <a:r>
              <a:rPr lang="fr-FR" sz="1300" dirty="0"/>
              <a:t>, P. </a:t>
            </a:r>
            <a:r>
              <a:rPr lang="fr-FR" sz="1300" i="1" dirty="0"/>
              <a:t>Method </a:t>
            </a:r>
            <a:r>
              <a:rPr lang="fr-FR" sz="1300" i="1" dirty="0" err="1"/>
              <a:t>meets</a:t>
            </a:r>
            <a:r>
              <a:rPr lang="fr-FR" sz="1300" i="1" dirty="0"/>
              <a:t> art: Arts-</a:t>
            </a:r>
            <a:r>
              <a:rPr lang="fr-FR" sz="1300" i="1" dirty="0" err="1"/>
              <a:t>based</a:t>
            </a:r>
            <a:r>
              <a:rPr lang="fr-FR" sz="1300" i="1" dirty="0"/>
              <a:t> </a:t>
            </a:r>
            <a:r>
              <a:rPr lang="fr-FR" sz="1300" i="1" dirty="0" err="1"/>
              <a:t>research</a:t>
            </a:r>
            <a:r>
              <a:rPr lang="fr-FR" sz="1300" i="1" dirty="0"/>
              <a:t> practice</a:t>
            </a:r>
            <a:r>
              <a:rPr lang="fr-FR" sz="1300" dirty="0"/>
              <a:t>. </a:t>
            </a:r>
            <a:r>
              <a:rPr lang="fr-FR" sz="1300" dirty="0" err="1"/>
              <a:t>Guilford</a:t>
            </a:r>
            <a:r>
              <a:rPr lang="fr-FR" sz="1300" dirty="0"/>
              <a:t> Publications, 2020.</a:t>
            </a:r>
          </a:p>
          <a:p>
            <a:pPr algn="just"/>
            <a:r>
              <a:rPr lang="en-US" sz="1300" cap="small" dirty="0"/>
              <a:t>Leavy, P. (Ed), </a:t>
            </a:r>
            <a:r>
              <a:rPr lang="en-US" sz="1300" i="1" dirty="0"/>
              <a:t>Handbook of Arts-Based Research</a:t>
            </a:r>
            <a:r>
              <a:rPr lang="en-US" sz="1300" dirty="0"/>
              <a:t>, The Guilford Press, </a:t>
            </a:r>
            <a:r>
              <a:rPr lang="en-US" sz="1300" cap="small" dirty="0"/>
              <a:t>2018. </a:t>
            </a:r>
          </a:p>
          <a:p>
            <a:pPr algn="just"/>
            <a:r>
              <a:rPr lang="fr-FR" sz="1300" dirty="0" err="1"/>
              <a:t>S</a:t>
            </a:r>
            <a:r>
              <a:rPr lang="fr-FR" sz="1300" cap="small" dirty="0" err="1"/>
              <a:t>pringborg</a:t>
            </a:r>
            <a:r>
              <a:rPr lang="fr-FR" sz="1300" dirty="0"/>
              <a:t>, C., &amp; </a:t>
            </a:r>
            <a:r>
              <a:rPr lang="fr-FR" sz="1300" dirty="0" err="1"/>
              <a:t>L</a:t>
            </a:r>
            <a:r>
              <a:rPr lang="fr-FR" sz="1300" cap="small" dirty="0" err="1"/>
              <a:t>adkin</a:t>
            </a:r>
            <a:r>
              <a:rPr lang="fr-FR" sz="1300" dirty="0"/>
              <a:t>, D. </a:t>
            </a:r>
            <a:r>
              <a:rPr lang="fr-FR" sz="1300" dirty="0" err="1"/>
              <a:t>Realising</a:t>
            </a:r>
            <a:r>
              <a:rPr lang="fr-FR" sz="1300" dirty="0"/>
              <a:t> the </a:t>
            </a:r>
            <a:r>
              <a:rPr lang="fr-FR" sz="1300" dirty="0" err="1"/>
              <a:t>potential</a:t>
            </a:r>
            <a:r>
              <a:rPr lang="fr-FR" sz="1300" dirty="0"/>
              <a:t> of art-</a:t>
            </a:r>
            <a:r>
              <a:rPr lang="fr-FR" sz="1300" dirty="0" err="1"/>
              <a:t>based</a:t>
            </a:r>
            <a:r>
              <a:rPr lang="fr-FR" sz="1300" dirty="0"/>
              <a:t> interventions in </a:t>
            </a:r>
            <a:r>
              <a:rPr lang="fr-FR" sz="1300" dirty="0" err="1"/>
              <a:t>managerial</a:t>
            </a:r>
            <a:r>
              <a:rPr lang="fr-FR" sz="1300" dirty="0"/>
              <a:t> </a:t>
            </a:r>
            <a:r>
              <a:rPr lang="fr-FR" sz="1300" dirty="0" err="1"/>
              <a:t>learning</a:t>
            </a:r>
            <a:r>
              <a:rPr lang="fr-FR" sz="1300" dirty="0"/>
              <a:t>: </a:t>
            </a:r>
            <a:r>
              <a:rPr lang="fr-FR" sz="1300" dirty="0" err="1"/>
              <a:t>Embodied</a:t>
            </a:r>
            <a:r>
              <a:rPr lang="fr-FR" sz="1300" dirty="0"/>
              <a:t> cognition as an </a:t>
            </a:r>
            <a:r>
              <a:rPr lang="fr-FR" sz="1300" dirty="0" err="1"/>
              <a:t>explanatory</a:t>
            </a:r>
            <a:r>
              <a:rPr lang="fr-FR" sz="1300" dirty="0"/>
              <a:t> </a:t>
            </a:r>
            <a:r>
              <a:rPr lang="fr-FR" sz="1300" dirty="0" err="1"/>
              <a:t>theory</a:t>
            </a:r>
            <a:r>
              <a:rPr lang="fr-FR" sz="1300" dirty="0"/>
              <a:t>. </a:t>
            </a:r>
            <a:r>
              <a:rPr lang="fr-FR" sz="1300" i="1" dirty="0"/>
              <a:t>Journal of Business </a:t>
            </a:r>
            <a:r>
              <a:rPr lang="fr-FR" sz="1300" i="1" dirty="0" err="1"/>
              <a:t>Research</a:t>
            </a:r>
            <a:r>
              <a:rPr lang="fr-FR" sz="1300" dirty="0"/>
              <a:t>, 2018, vol. 85, p. 532-539.</a:t>
            </a:r>
          </a:p>
          <a:p>
            <a:pPr algn="just"/>
            <a:r>
              <a:rPr lang="en-US" sz="1300" cap="small" dirty="0"/>
              <a:t>Taylor, S., </a:t>
            </a:r>
            <a:r>
              <a:rPr lang="en-US" sz="1300" dirty="0"/>
              <a:t>&amp;</a:t>
            </a:r>
            <a:r>
              <a:rPr lang="en-US" sz="1300" cap="small" dirty="0"/>
              <a:t> Hansen, H., </a:t>
            </a:r>
            <a:r>
              <a:rPr lang="en-US" sz="1300" dirty="0"/>
              <a:t>“Finding Form: Looking at the Field of Organizational Aesthetics, </a:t>
            </a:r>
            <a:r>
              <a:rPr lang="en-US" sz="1300" i="1" dirty="0"/>
              <a:t>Journal of Management Studies</a:t>
            </a:r>
            <a:r>
              <a:rPr lang="en-US" sz="1300" dirty="0"/>
              <a:t>, vol. 42, n°6, 2005.</a:t>
            </a:r>
            <a:r>
              <a:rPr lang="en-US" sz="1300" cap="small" dirty="0"/>
              <a:t> </a:t>
            </a:r>
          </a:p>
          <a:p>
            <a:pPr algn="just"/>
            <a:r>
              <a:rPr lang="fr-FR" sz="1300" dirty="0"/>
              <a:t>T</a:t>
            </a:r>
            <a:r>
              <a:rPr lang="fr-FR" sz="1300" cap="small" dirty="0"/>
              <a:t>aylor</a:t>
            </a:r>
            <a:r>
              <a:rPr lang="fr-FR" sz="1300" dirty="0"/>
              <a:t>, S., &amp; </a:t>
            </a:r>
            <a:r>
              <a:rPr lang="fr-FR" sz="1300" dirty="0" err="1"/>
              <a:t>L</a:t>
            </a:r>
            <a:r>
              <a:rPr lang="fr-FR" sz="1300" cap="small" dirty="0" err="1"/>
              <a:t>adkin</a:t>
            </a:r>
            <a:r>
              <a:rPr lang="fr-FR" sz="1300" dirty="0"/>
              <a:t>, D. </a:t>
            </a:r>
            <a:r>
              <a:rPr lang="fr-FR" sz="1300" dirty="0" err="1"/>
              <a:t>Understanding</a:t>
            </a:r>
            <a:r>
              <a:rPr lang="fr-FR" sz="1300" dirty="0"/>
              <a:t> arts-</a:t>
            </a:r>
            <a:r>
              <a:rPr lang="fr-FR" sz="1300" dirty="0" err="1"/>
              <a:t>based</a:t>
            </a:r>
            <a:r>
              <a:rPr lang="fr-FR" sz="1300" dirty="0"/>
              <a:t> </a:t>
            </a:r>
            <a:r>
              <a:rPr lang="fr-FR" sz="1300" dirty="0" err="1"/>
              <a:t>methods</a:t>
            </a:r>
            <a:r>
              <a:rPr lang="fr-FR" sz="1300" dirty="0"/>
              <a:t> in </a:t>
            </a:r>
            <a:r>
              <a:rPr lang="fr-FR" sz="1300" dirty="0" err="1"/>
              <a:t>managerial</a:t>
            </a:r>
            <a:r>
              <a:rPr lang="fr-FR" sz="1300" dirty="0"/>
              <a:t> </a:t>
            </a:r>
            <a:r>
              <a:rPr lang="fr-FR" sz="1300" dirty="0" err="1"/>
              <a:t>development</a:t>
            </a:r>
            <a:r>
              <a:rPr lang="fr-FR" sz="1300" dirty="0"/>
              <a:t>. </a:t>
            </a:r>
            <a:r>
              <a:rPr lang="fr-FR" sz="1300" i="1" dirty="0" err="1"/>
              <a:t>Academy</a:t>
            </a:r>
            <a:r>
              <a:rPr lang="fr-FR" sz="1300" i="1" dirty="0"/>
              <a:t> of Management Learning &amp; Education</a:t>
            </a:r>
            <a:r>
              <a:rPr lang="fr-FR" sz="1300" dirty="0"/>
              <a:t>, </a:t>
            </a:r>
            <a:r>
              <a:rPr lang="fr-FR" sz="1300" i="1" dirty="0"/>
              <a:t>8</a:t>
            </a:r>
            <a:r>
              <a:rPr lang="fr-FR" sz="1300" dirty="0"/>
              <a:t>(1), 55-69, 2009.</a:t>
            </a:r>
          </a:p>
          <a:p>
            <a:pPr algn="just"/>
            <a:r>
              <a:rPr lang="en-US" sz="1300" cap="small" dirty="0"/>
              <a:t>Wang Q., </a:t>
            </a:r>
            <a:r>
              <a:rPr lang="en-US" sz="1300" cap="small" dirty="0" err="1"/>
              <a:t>Coemans</a:t>
            </a:r>
            <a:r>
              <a:rPr lang="en-US" sz="1300" cap="small" dirty="0"/>
              <a:t>, S., </a:t>
            </a:r>
            <a:r>
              <a:rPr lang="en-US" sz="1300" cap="small" dirty="0" err="1"/>
              <a:t>Siegesmund</a:t>
            </a:r>
            <a:r>
              <a:rPr lang="en-US" sz="1300" cap="small" dirty="0"/>
              <a:t>, R., </a:t>
            </a:r>
            <a:r>
              <a:rPr lang="en-US" sz="1300" dirty="0"/>
              <a:t>&amp; </a:t>
            </a:r>
            <a:r>
              <a:rPr lang="en-US" sz="1300" cap="small" dirty="0"/>
              <a:t>Hannes, K., </a:t>
            </a:r>
            <a:r>
              <a:rPr lang="en-US" sz="1300" dirty="0"/>
              <a:t>“Arts-Based methods in socially engaged research practice: a classification framework”, </a:t>
            </a:r>
            <a:r>
              <a:rPr lang="en-US" sz="1300" i="1" dirty="0"/>
              <a:t>Art/research International: A transdisciplinary Journal</a:t>
            </a:r>
            <a:r>
              <a:rPr lang="en-US" sz="1300" dirty="0"/>
              <a:t>, Vol 2, n°2, 2017</a:t>
            </a:r>
            <a:r>
              <a:rPr lang="en-US" sz="1300" cap="small" dirty="0"/>
              <a:t>. </a:t>
            </a:r>
          </a:p>
          <a:p>
            <a:r>
              <a:rPr lang="en-US" sz="1300" cap="small" dirty="0"/>
              <a:t> Wood M., </a:t>
            </a:r>
            <a:r>
              <a:rPr lang="en-US" sz="1300" dirty="0"/>
              <a:t>&amp;t</a:t>
            </a:r>
            <a:r>
              <a:rPr lang="en-US" sz="1300" cap="small" dirty="0"/>
              <a:t> Brown S.,</a:t>
            </a:r>
            <a:r>
              <a:rPr lang="en-US" sz="1300" dirty="0"/>
              <a:t> "Film-based creative arts enquiry: qualitative researchers as auteurs", </a:t>
            </a:r>
            <a:r>
              <a:rPr lang="en-US" sz="1300" i="1" dirty="0"/>
              <a:t>Qualitative Research Journal</a:t>
            </a:r>
            <a:r>
              <a:rPr lang="en-US" sz="1300" dirty="0"/>
              <a:t>, vol. 12, n°1, 2012.</a:t>
            </a:r>
            <a:endParaRPr lang="fr-FR" sz="1300" dirty="0"/>
          </a:p>
          <a:p>
            <a:r>
              <a:rPr lang="en-US" sz="1300" cap="small" dirty="0"/>
              <a:t>Wood M., </a:t>
            </a:r>
            <a:r>
              <a:rPr lang="en-US" sz="1300" cap="small" dirty="0" err="1"/>
              <a:t>Salovaara</a:t>
            </a:r>
            <a:r>
              <a:rPr lang="en-US" sz="1300" cap="small" dirty="0"/>
              <a:t> P., </a:t>
            </a:r>
            <a:r>
              <a:rPr lang="en-US" sz="1300" dirty="0"/>
              <a:t>&amp; </a:t>
            </a:r>
            <a:r>
              <a:rPr lang="en-US" sz="1300" cap="small" dirty="0"/>
              <a:t>Marti, L., </a:t>
            </a:r>
            <a:r>
              <a:rPr lang="en-US" sz="1300" dirty="0"/>
              <a:t>« Manifesto for filmmaking as </a:t>
            </a:r>
            <a:r>
              <a:rPr lang="en-US" sz="1300" dirty="0" err="1"/>
              <a:t>organisational</a:t>
            </a:r>
            <a:r>
              <a:rPr lang="en-US" sz="1300" dirty="0"/>
              <a:t> research, </a:t>
            </a:r>
            <a:r>
              <a:rPr lang="en-US" sz="1300" i="1" dirty="0"/>
              <a:t>Organization</a:t>
            </a:r>
            <a:r>
              <a:rPr lang="en-US" sz="1300" dirty="0"/>
              <a:t>, online first, 2018. </a:t>
            </a:r>
            <a:endParaRPr lang="fr-FR" sz="1300" dirty="0"/>
          </a:p>
          <a:p>
            <a:pPr algn="just"/>
            <a:endParaRPr lang="fr-FR" sz="1300" dirty="0"/>
          </a:p>
          <a:p>
            <a:pPr algn="just"/>
            <a:endParaRPr lang="fr-FR" sz="1600" dirty="0"/>
          </a:p>
          <a:p>
            <a:pPr algn="just"/>
            <a:endParaRPr lang="fr-FR" sz="1800" dirty="0"/>
          </a:p>
          <a:p>
            <a:pPr algn="just"/>
            <a:endParaRPr lang="fr-FR" sz="1800" dirty="0"/>
          </a:p>
          <a:p>
            <a:endParaRPr lang="fr-FR" dirty="0"/>
          </a:p>
        </p:txBody>
      </p:sp>
      <p:sp>
        <p:nvSpPr>
          <p:cNvPr id="4" name="Espace réservé du numéro de diapositive 3"/>
          <p:cNvSpPr>
            <a:spLocks noGrp="1"/>
          </p:cNvSpPr>
          <p:nvPr>
            <p:ph type="sldNum" sz="quarter" idx="10"/>
          </p:nvPr>
        </p:nvSpPr>
        <p:spPr/>
        <p:txBody>
          <a:bodyPr/>
          <a:lstStyle/>
          <a:p>
            <a:fld id="{4C5ED5B8-F27B-9F48-B22F-4CC8DD342BF9}" type="slidenum">
              <a:rPr lang="fr-FR" smtClean="0"/>
              <a:pPr/>
              <a:t>61</a:t>
            </a:fld>
            <a:endParaRPr lang="fr-FR" dirty="0"/>
          </a:p>
        </p:txBody>
      </p:sp>
    </p:spTree>
    <p:extLst>
      <p:ext uri="{BB962C8B-B14F-4D97-AF65-F5344CB8AC3E}">
        <p14:creationId xmlns:p14="http://schemas.microsoft.com/office/powerpoint/2010/main" val="2847422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dirty="0"/>
              <a:t>‘The </a:t>
            </a:r>
            <a:r>
              <a:rPr lang="fr-FR" sz="3600" dirty="0" err="1"/>
              <a:t>role</a:t>
            </a:r>
            <a:r>
              <a:rPr lang="fr-FR" sz="3600" dirty="0"/>
              <a:t> of art and the </a:t>
            </a:r>
            <a:r>
              <a:rPr lang="fr-FR" sz="3600" dirty="0" err="1"/>
              <a:t>Artist</a:t>
            </a:r>
            <a:r>
              <a:rPr lang="fr-FR" sz="3600" dirty="0"/>
              <a:t>’ </a:t>
            </a:r>
            <a:br>
              <a:rPr lang="fr-FR" sz="3600" dirty="0"/>
            </a:br>
            <a:r>
              <a:rPr lang="fr-FR" sz="2400" dirty="0">
                <a:solidFill>
                  <a:srgbClr val="0070C0"/>
                </a:solidFill>
              </a:rPr>
              <a:t>Edgar Schein</a:t>
            </a:r>
            <a:r>
              <a:rPr lang="fr-FR" sz="2400" dirty="0"/>
              <a:t>, </a:t>
            </a:r>
            <a:r>
              <a:rPr lang="fr-FR" sz="2400" i="1" dirty="0" err="1"/>
              <a:t>Org</a:t>
            </a:r>
            <a:r>
              <a:rPr lang="fr-FR" sz="2400" i="1" dirty="0"/>
              <a:t>. </a:t>
            </a:r>
            <a:r>
              <a:rPr lang="fr-FR" sz="2400" i="1" dirty="0" err="1"/>
              <a:t>Aesth</a:t>
            </a:r>
            <a:r>
              <a:rPr lang="fr-FR" sz="2400" dirty="0"/>
              <a:t>., 2013</a:t>
            </a:r>
            <a:endParaRPr lang="fr-FR" sz="2800" dirty="0"/>
          </a:p>
        </p:txBody>
      </p:sp>
      <p:sp>
        <p:nvSpPr>
          <p:cNvPr id="4" name="Espace réservé du numéro de diapositive 3"/>
          <p:cNvSpPr>
            <a:spLocks noGrp="1"/>
          </p:cNvSpPr>
          <p:nvPr>
            <p:ph type="sldNum" sz="quarter" idx="10"/>
          </p:nvPr>
        </p:nvSpPr>
        <p:spPr/>
        <p:txBody>
          <a:bodyPr/>
          <a:lstStyle/>
          <a:p>
            <a:fld id="{4C5ED5B8-F27B-9F48-B22F-4CC8DD342BF9}" type="slidenum">
              <a:rPr lang="fr-FR" smtClean="0"/>
              <a:pPr/>
              <a:t>7</a:t>
            </a:fld>
            <a:endParaRPr lang="fr-FR" dirty="0"/>
          </a:p>
        </p:txBody>
      </p:sp>
      <p:sp>
        <p:nvSpPr>
          <p:cNvPr id="6" name="Espace réservé du contenu 2"/>
          <p:cNvSpPr txBox="1">
            <a:spLocks/>
          </p:cNvSpPr>
          <p:nvPr/>
        </p:nvSpPr>
        <p:spPr bwMode="auto">
          <a:xfrm>
            <a:off x="179512" y="1916832"/>
            <a:ext cx="8793505" cy="46805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buChar char="•"/>
              <a:defRPr sz="3200" kern="1200">
                <a:solidFill>
                  <a:srgbClr val="254061"/>
                </a:solidFill>
                <a:latin typeface="+mn-lt"/>
                <a:ea typeface="ＭＳ Ｐゴシック" charset="0"/>
                <a:cs typeface="+mn-cs"/>
              </a:defRPr>
            </a:lvl1pPr>
            <a:lvl2pPr marL="742950" indent="-285750" algn="l" rtl="0" eaLnBrk="1" fontAlgn="base" hangingPunct="1">
              <a:spcBef>
                <a:spcPct val="20000"/>
              </a:spcBef>
              <a:spcAft>
                <a:spcPct val="0"/>
              </a:spcAft>
              <a:buFont typeface="Arial" charset="0"/>
              <a:buChar char="–"/>
              <a:defRPr sz="2800" kern="1200">
                <a:solidFill>
                  <a:srgbClr val="254061"/>
                </a:solidFill>
                <a:latin typeface="+mn-lt"/>
                <a:ea typeface="ＭＳ Ｐゴシック" charset="0"/>
                <a:cs typeface="+mn-cs"/>
              </a:defRPr>
            </a:lvl2pPr>
            <a:lvl3pPr marL="1143000" indent="-228600" algn="l" rtl="0" eaLnBrk="1" fontAlgn="base" hangingPunct="1">
              <a:spcBef>
                <a:spcPct val="20000"/>
              </a:spcBef>
              <a:spcAft>
                <a:spcPct val="0"/>
              </a:spcAft>
              <a:buFont typeface="Arial" charset="0"/>
              <a:buChar char="•"/>
              <a:defRPr sz="2400" kern="1200">
                <a:solidFill>
                  <a:srgbClr val="254061"/>
                </a:solidFill>
                <a:latin typeface="+mn-lt"/>
                <a:ea typeface="ＭＳ Ｐゴシック" charset="0"/>
                <a:cs typeface="+mn-cs"/>
              </a:defRPr>
            </a:lvl3pPr>
            <a:lvl4pPr marL="1600200" indent="-228600" algn="l" rtl="0" eaLnBrk="1" fontAlgn="base" hangingPunct="1">
              <a:spcBef>
                <a:spcPct val="20000"/>
              </a:spcBef>
              <a:spcAft>
                <a:spcPct val="0"/>
              </a:spcAft>
              <a:buFont typeface="Arial" charset="0"/>
              <a:buChar char="–"/>
              <a:defRPr sz="2000" kern="1200">
                <a:solidFill>
                  <a:srgbClr val="254061"/>
                </a:solidFill>
                <a:latin typeface="+mn-lt"/>
                <a:ea typeface="ＭＳ Ｐゴシック" charset="0"/>
                <a:cs typeface="+mn-cs"/>
              </a:defRPr>
            </a:lvl4pPr>
            <a:lvl5pPr marL="2057400" indent="-228600" algn="l" rtl="0" eaLnBrk="1" fontAlgn="base" hangingPunct="1">
              <a:spcBef>
                <a:spcPct val="20000"/>
              </a:spcBef>
              <a:spcAft>
                <a:spcPct val="0"/>
              </a:spcAft>
              <a:buFont typeface="Arial" charset="0"/>
              <a:buChar char="»"/>
              <a:defRPr sz="2000" kern="1200">
                <a:solidFill>
                  <a:srgbClr val="254061"/>
                </a:solidFill>
                <a:latin typeface="+mn-lt"/>
                <a:ea typeface="ＭＳ Ｐゴシック" charset="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ctr">
              <a:spcAft>
                <a:spcPts val="200"/>
              </a:spcAft>
            </a:pPr>
            <a:r>
              <a:rPr lang="fr-FR" sz="2400" dirty="0" err="1"/>
              <a:t>Stimulate</a:t>
            </a:r>
            <a:r>
              <a:rPr lang="fr-FR" sz="2400" dirty="0"/>
              <a:t> </a:t>
            </a:r>
            <a:r>
              <a:rPr lang="fr-FR" sz="2400" dirty="0">
                <a:solidFill>
                  <a:srgbClr val="660066"/>
                </a:solidFill>
              </a:rPr>
              <a:t>to </a:t>
            </a:r>
            <a:r>
              <a:rPr lang="fr-FR" sz="2400" b="1" dirty="0" err="1">
                <a:solidFill>
                  <a:srgbClr val="660066"/>
                </a:solidFill>
              </a:rPr>
              <a:t>see</a:t>
            </a:r>
            <a:r>
              <a:rPr lang="fr-FR" sz="2400" b="1" dirty="0">
                <a:solidFill>
                  <a:srgbClr val="660066"/>
                </a:solidFill>
              </a:rPr>
              <a:t> more, </a:t>
            </a:r>
            <a:r>
              <a:rPr lang="fr-FR" sz="2400" b="1" dirty="0" err="1">
                <a:solidFill>
                  <a:srgbClr val="660066"/>
                </a:solidFill>
              </a:rPr>
              <a:t>hear</a:t>
            </a:r>
            <a:r>
              <a:rPr lang="fr-FR" sz="2400" b="1" dirty="0">
                <a:solidFill>
                  <a:srgbClr val="660066"/>
                </a:solidFill>
              </a:rPr>
              <a:t> more, and </a:t>
            </a:r>
            <a:r>
              <a:rPr lang="fr-FR" sz="2400" b="1" dirty="0" err="1">
                <a:solidFill>
                  <a:srgbClr val="660066"/>
                </a:solidFill>
              </a:rPr>
              <a:t>experience</a:t>
            </a:r>
            <a:r>
              <a:rPr lang="fr-FR" sz="2400" b="1" dirty="0">
                <a:solidFill>
                  <a:srgbClr val="660066"/>
                </a:solidFill>
              </a:rPr>
              <a:t> more</a:t>
            </a:r>
            <a:r>
              <a:rPr lang="fr-FR" sz="2400" b="1" dirty="0"/>
              <a:t> </a:t>
            </a:r>
            <a:r>
              <a:rPr lang="fr-FR" sz="2400" dirty="0"/>
              <a:t>of </a:t>
            </a:r>
            <a:r>
              <a:rPr lang="fr-FR" sz="2400" dirty="0" err="1"/>
              <a:t>what</a:t>
            </a:r>
            <a:r>
              <a:rPr lang="fr-FR" sz="2400" dirty="0"/>
              <a:t> </a:t>
            </a:r>
            <a:r>
              <a:rPr lang="fr-FR" sz="2400" dirty="0" err="1"/>
              <a:t>is</a:t>
            </a:r>
            <a:r>
              <a:rPr lang="fr-FR" sz="2400" dirty="0"/>
              <a:t> </a:t>
            </a:r>
            <a:r>
              <a:rPr lang="fr-FR" sz="2400" dirty="0" err="1"/>
              <a:t>going</a:t>
            </a:r>
            <a:r>
              <a:rPr lang="fr-FR" sz="2400" dirty="0"/>
              <a:t> on, </a:t>
            </a:r>
            <a:r>
              <a:rPr lang="fr-FR" sz="2400" dirty="0" err="1"/>
              <a:t>within</a:t>
            </a:r>
            <a:r>
              <a:rPr lang="fr-FR" sz="2400" dirty="0"/>
              <a:t> us and </a:t>
            </a:r>
            <a:r>
              <a:rPr lang="fr-FR" sz="2400" dirty="0" err="1"/>
              <a:t>around</a:t>
            </a:r>
            <a:r>
              <a:rPr lang="fr-FR" sz="2400" dirty="0"/>
              <a:t> us</a:t>
            </a:r>
          </a:p>
          <a:p>
            <a:pPr algn="ctr">
              <a:spcAft>
                <a:spcPts val="200"/>
              </a:spcAft>
            </a:pPr>
            <a:r>
              <a:rPr lang="fr-FR" sz="2400" dirty="0"/>
              <a:t>Do and </a:t>
            </a:r>
            <a:r>
              <a:rPr lang="fr-FR" sz="2400" dirty="0" err="1"/>
              <a:t>should</a:t>
            </a:r>
            <a:r>
              <a:rPr lang="fr-FR" sz="2400" dirty="0"/>
              <a:t> </a:t>
            </a:r>
            <a:r>
              <a:rPr lang="fr-FR" sz="2400" b="1" dirty="0" err="1">
                <a:solidFill>
                  <a:srgbClr val="660066"/>
                </a:solidFill>
              </a:rPr>
              <a:t>disturb</a:t>
            </a:r>
            <a:r>
              <a:rPr lang="fr-FR" sz="2400" b="1" dirty="0">
                <a:solidFill>
                  <a:srgbClr val="660066"/>
                </a:solidFill>
              </a:rPr>
              <a:t>, </a:t>
            </a:r>
            <a:r>
              <a:rPr lang="fr-FR" sz="2400" b="1" dirty="0" err="1">
                <a:solidFill>
                  <a:srgbClr val="660066"/>
                </a:solidFill>
              </a:rPr>
              <a:t>provoke</a:t>
            </a:r>
            <a:r>
              <a:rPr lang="fr-FR" sz="2400" b="1" dirty="0">
                <a:solidFill>
                  <a:srgbClr val="660066"/>
                </a:solidFill>
              </a:rPr>
              <a:t>, </a:t>
            </a:r>
            <a:r>
              <a:rPr lang="fr-FR" sz="2400" b="1" dirty="0" err="1">
                <a:solidFill>
                  <a:srgbClr val="660066"/>
                </a:solidFill>
              </a:rPr>
              <a:t>shock</a:t>
            </a:r>
            <a:r>
              <a:rPr lang="fr-FR" sz="2400" b="1" dirty="0">
                <a:solidFill>
                  <a:srgbClr val="660066"/>
                </a:solidFill>
              </a:rPr>
              <a:t>, and inspire</a:t>
            </a:r>
          </a:p>
          <a:p>
            <a:pPr algn="ctr">
              <a:spcAft>
                <a:spcPts val="200"/>
              </a:spcAft>
            </a:pPr>
            <a:r>
              <a:rPr lang="fr-FR" sz="2400" dirty="0" err="1"/>
              <a:t>Stimulate</a:t>
            </a:r>
            <a:r>
              <a:rPr lang="fr-FR" sz="2400" dirty="0"/>
              <a:t> us </a:t>
            </a:r>
            <a:r>
              <a:rPr lang="fr-FR" sz="2400" b="1" dirty="0"/>
              <a:t>to </a:t>
            </a:r>
            <a:r>
              <a:rPr lang="fr-FR" sz="2400" b="1" dirty="0" err="1">
                <a:solidFill>
                  <a:srgbClr val="660066"/>
                </a:solidFill>
              </a:rPr>
              <a:t>broaden</a:t>
            </a:r>
            <a:r>
              <a:rPr lang="fr-FR" sz="2400" b="1" dirty="0">
                <a:solidFill>
                  <a:srgbClr val="660066"/>
                </a:solidFill>
              </a:rPr>
              <a:t> </a:t>
            </a:r>
            <a:r>
              <a:rPr lang="fr-FR" sz="2400" b="1" dirty="0" err="1">
                <a:solidFill>
                  <a:srgbClr val="660066"/>
                </a:solidFill>
              </a:rPr>
              <a:t>our</a:t>
            </a:r>
            <a:r>
              <a:rPr lang="fr-FR" sz="2400" b="1" dirty="0">
                <a:solidFill>
                  <a:srgbClr val="660066"/>
                </a:solidFill>
              </a:rPr>
              <a:t> </a:t>
            </a:r>
            <a:r>
              <a:rPr lang="fr-FR" sz="2400" b="1" dirty="0" err="1">
                <a:solidFill>
                  <a:srgbClr val="660066"/>
                </a:solidFill>
              </a:rPr>
              <a:t>skills</a:t>
            </a:r>
            <a:r>
              <a:rPr lang="fr-FR" sz="2400" b="1" dirty="0">
                <a:solidFill>
                  <a:srgbClr val="660066"/>
                </a:solidFill>
              </a:rPr>
              <a:t>, </a:t>
            </a:r>
            <a:r>
              <a:rPr lang="fr-FR" sz="2400" b="1" dirty="0" err="1">
                <a:solidFill>
                  <a:srgbClr val="660066"/>
                </a:solidFill>
              </a:rPr>
              <a:t>our</a:t>
            </a:r>
            <a:r>
              <a:rPr lang="fr-FR" sz="2400" b="1" dirty="0">
                <a:solidFill>
                  <a:srgbClr val="660066"/>
                </a:solidFill>
              </a:rPr>
              <a:t> </a:t>
            </a:r>
            <a:r>
              <a:rPr lang="fr-FR" sz="2400" b="1" dirty="0" err="1">
                <a:solidFill>
                  <a:srgbClr val="660066"/>
                </a:solidFill>
              </a:rPr>
              <a:t>behavioral</a:t>
            </a:r>
            <a:r>
              <a:rPr lang="fr-FR" sz="2400" b="1" dirty="0">
                <a:solidFill>
                  <a:srgbClr val="660066"/>
                </a:solidFill>
              </a:rPr>
              <a:t> </a:t>
            </a:r>
            <a:r>
              <a:rPr lang="fr-FR" sz="2400" b="1" dirty="0" err="1">
                <a:solidFill>
                  <a:srgbClr val="660066"/>
                </a:solidFill>
              </a:rPr>
              <a:t>repertory</a:t>
            </a:r>
            <a:r>
              <a:rPr lang="fr-FR" sz="2400" b="1" dirty="0">
                <a:solidFill>
                  <a:srgbClr val="660066"/>
                </a:solidFill>
              </a:rPr>
              <a:t> and </a:t>
            </a:r>
            <a:r>
              <a:rPr lang="fr-FR" sz="2400" b="1" dirty="0" err="1">
                <a:solidFill>
                  <a:srgbClr val="660066"/>
                </a:solidFill>
              </a:rPr>
              <a:t>our</a:t>
            </a:r>
            <a:r>
              <a:rPr lang="fr-FR" sz="2400" b="1" dirty="0">
                <a:solidFill>
                  <a:srgbClr val="660066"/>
                </a:solidFill>
              </a:rPr>
              <a:t> </a:t>
            </a:r>
            <a:r>
              <a:rPr lang="fr-FR" sz="2400" b="1" dirty="0" err="1">
                <a:solidFill>
                  <a:srgbClr val="660066"/>
                </a:solidFill>
              </a:rPr>
              <a:t>flexibility</a:t>
            </a:r>
            <a:r>
              <a:rPr lang="fr-FR" sz="2400" b="1" dirty="0">
                <a:solidFill>
                  <a:srgbClr val="660066"/>
                </a:solidFill>
              </a:rPr>
              <a:t> of </a:t>
            </a:r>
            <a:r>
              <a:rPr lang="fr-FR" sz="2400" b="1" dirty="0" err="1">
                <a:solidFill>
                  <a:srgbClr val="660066"/>
                </a:solidFill>
              </a:rPr>
              <a:t>response</a:t>
            </a:r>
            <a:endParaRPr lang="fr-FR" sz="2400" b="1" dirty="0">
              <a:solidFill>
                <a:srgbClr val="660066"/>
              </a:solidFill>
            </a:endParaRPr>
          </a:p>
          <a:p>
            <a:pPr algn="ctr">
              <a:spcAft>
                <a:spcPts val="200"/>
              </a:spcAft>
            </a:pPr>
            <a:r>
              <a:rPr lang="fr-FR" sz="2400" dirty="0" err="1">
                <a:solidFill>
                  <a:srgbClr val="660066"/>
                </a:solidFill>
              </a:rPr>
              <a:t>Stimulate</a:t>
            </a:r>
            <a:r>
              <a:rPr lang="fr-FR" sz="2400" dirty="0">
                <a:solidFill>
                  <a:srgbClr val="660066"/>
                </a:solidFill>
              </a:rPr>
              <a:t> and </a:t>
            </a:r>
            <a:r>
              <a:rPr lang="fr-FR" sz="2400" dirty="0" err="1">
                <a:solidFill>
                  <a:srgbClr val="660066"/>
                </a:solidFill>
              </a:rPr>
              <a:t>legitimize</a:t>
            </a:r>
            <a:r>
              <a:rPr lang="fr-FR" sz="2400" dirty="0">
                <a:solidFill>
                  <a:srgbClr val="660066"/>
                </a:solidFill>
              </a:rPr>
              <a:t> </a:t>
            </a:r>
            <a:r>
              <a:rPr lang="fr-FR" sz="2400" dirty="0" err="1">
                <a:solidFill>
                  <a:srgbClr val="660066"/>
                </a:solidFill>
              </a:rPr>
              <a:t>our</a:t>
            </a:r>
            <a:r>
              <a:rPr lang="fr-FR" sz="2400" dirty="0">
                <a:solidFill>
                  <a:srgbClr val="660066"/>
                </a:solidFill>
              </a:rPr>
              <a:t> </a:t>
            </a:r>
            <a:r>
              <a:rPr lang="fr-FR" sz="2400" dirty="0" err="1">
                <a:solidFill>
                  <a:srgbClr val="660066"/>
                </a:solidFill>
              </a:rPr>
              <a:t>own</a:t>
            </a:r>
            <a:r>
              <a:rPr lang="fr-FR" sz="2400" dirty="0">
                <a:solidFill>
                  <a:srgbClr val="660066"/>
                </a:solidFill>
              </a:rPr>
              <a:t> </a:t>
            </a:r>
            <a:r>
              <a:rPr lang="fr-FR" sz="2400" b="1" dirty="0" err="1">
                <a:solidFill>
                  <a:srgbClr val="660066"/>
                </a:solidFill>
              </a:rPr>
              <a:t>aesthetic</a:t>
            </a:r>
            <a:r>
              <a:rPr lang="fr-FR" sz="2400" b="1" dirty="0">
                <a:solidFill>
                  <a:srgbClr val="660066"/>
                </a:solidFill>
              </a:rPr>
              <a:t> </a:t>
            </a:r>
            <a:r>
              <a:rPr lang="fr-FR" sz="2400" b="1" dirty="0" err="1">
                <a:solidFill>
                  <a:srgbClr val="660066"/>
                </a:solidFill>
              </a:rPr>
              <a:t>sense</a:t>
            </a:r>
            <a:endParaRPr lang="fr-FR" sz="2400" b="1" dirty="0">
              <a:solidFill>
                <a:srgbClr val="660066"/>
              </a:solidFill>
            </a:endParaRPr>
          </a:p>
          <a:p>
            <a:pPr algn="ctr">
              <a:spcAft>
                <a:spcPts val="200"/>
              </a:spcAft>
            </a:pPr>
            <a:r>
              <a:rPr lang="fr-FR" sz="2400" dirty="0" err="1"/>
              <a:t>Produce</a:t>
            </a:r>
            <a:r>
              <a:rPr lang="fr-FR" sz="2400" dirty="0"/>
              <a:t> important insights </a:t>
            </a:r>
            <a:r>
              <a:rPr lang="fr-FR" sz="2400" dirty="0" err="1"/>
              <a:t>into</a:t>
            </a:r>
            <a:r>
              <a:rPr lang="fr-FR" sz="2400" dirty="0"/>
              <a:t> </a:t>
            </a:r>
            <a:r>
              <a:rPr lang="fr-FR" sz="2400" b="1" dirty="0" err="1">
                <a:solidFill>
                  <a:srgbClr val="660066"/>
                </a:solidFill>
              </a:rPr>
              <a:t>what</a:t>
            </a:r>
            <a:r>
              <a:rPr lang="fr-FR" sz="2400" b="1" dirty="0">
                <a:solidFill>
                  <a:srgbClr val="660066"/>
                </a:solidFill>
              </a:rPr>
              <a:t> </a:t>
            </a:r>
            <a:r>
              <a:rPr lang="fr-FR" sz="2400" b="1" dirty="0" err="1">
                <a:solidFill>
                  <a:srgbClr val="660066"/>
                </a:solidFill>
              </a:rPr>
              <a:t>is</a:t>
            </a:r>
            <a:r>
              <a:rPr lang="fr-FR" sz="2400" b="1" dirty="0">
                <a:solidFill>
                  <a:srgbClr val="660066"/>
                </a:solidFill>
              </a:rPr>
              <a:t> </a:t>
            </a:r>
            <a:r>
              <a:rPr lang="fr-FR" sz="2400" b="1" dirty="0" err="1">
                <a:solidFill>
                  <a:srgbClr val="660066"/>
                </a:solidFill>
              </a:rPr>
              <a:t>needed</a:t>
            </a:r>
            <a:r>
              <a:rPr lang="fr-FR" sz="2400" b="1" dirty="0">
                <a:solidFill>
                  <a:srgbClr val="660066"/>
                </a:solidFill>
              </a:rPr>
              <a:t> to </a:t>
            </a:r>
            <a:r>
              <a:rPr lang="fr-FR" sz="2400" b="1" dirty="0" err="1">
                <a:solidFill>
                  <a:srgbClr val="660066"/>
                </a:solidFill>
              </a:rPr>
              <a:t>perform</a:t>
            </a:r>
            <a:r>
              <a:rPr lang="fr-FR" sz="2400" b="1" dirty="0">
                <a:solidFill>
                  <a:srgbClr val="660066"/>
                </a:solidFill>
              </a:rPr>
              <a:t> and to lead and manage</a:t>
            </a:r>
          </a:p>
          <a:p>
            <a:pPr algn="ctr">
              <a:spcAft>
                <a:spcPts val="200"/>
              </a:spcAft>
            </a:pPr>
            <a:r>
              <a:rPr lang="fr-FR" sz="2400" dirty="0"/>
              <a:t>Put us in </a:t>
            </a:r>
            <a:r>
              <a:rPr lang="fr-FR" sz="2400" dirty="0" err="1"/>
              <a:t>touch</a:t>
            </a:r>
            <a:r>
              <a:rPr lang="fr-FR" sz="2400" dirty="0"/>
              <a:t> </a:t>
            </a:r>
            <a:r>
              <a:rPr lang="fr-FR" sz="2400" dirty="0" err="1"/>
              <a:t>with</a:t>
            </a:r>
            <a:r>
              <a:rPr lang="fr-FR" sz="2400" dirty="0"/>
              <a:t> </a:t>
            </a:r>
            <a:r>
              <a:rPr lang="fr-FR" sz="2400" b="1" dirty="0" err="1">
                <a:solidFill>
                  <a:srgbClr val="660066"/>
                </a:solidFill>
              </a:rPr>
              <a:t>our</a:t>
            </a:r>
            <a:r>
              <a:rPr lang="fr-FR" sz="2400" b="1" dirty="0">
                <a:solidFill>
                  <a:srgbClr val="660066"/>
                </a:solidFill>
              </a:rPr>
              <a:t> </a:t>
            </a:r>
            <a:r>
              <a:rPr lang="fr-FR" sz="2400" b="1" dirty="0" err="1">
                <a:solidFill>
                  <a:srgbClr val="660066"/>
                </a:solidFill>
              </a:rPr>
              <a:t>creative</a:t>
            </a:r>
            <a:r>
              <a:rPr lang="fr-FR" sz="2400" b="1" dirty="0">
                <a:solidFill>
                  <a:srgbClr val="660066"/>
                </a:solidFill>
              </a:rPr>
              <a:t> self</a:t>
            </a:r>
          </a:p>
          <a:p>
            <a:pPr algn="ctr">
              <a:spcAft>
                <a:spcPts val="200"/>
              </a:spcAft>
            </a:pPr>
            <a:endParaRPr lang="fr-FR" sz="2400" dirty="0"/>
          </a:p>
        </p:txBody>
      </p:sp>
    </p:spTree>
    <p:extLst>
      <p:ext uri="{BB962C8B-B14F-4D97-AF65-F5344CB8AC3E}">
        <p14:creationId xmlns:p14="http://schemas.microsoft.com/office/powerpoint/2010/main" val="4042160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88640"/>
            <a:ext cx="8697144" cy="1143000"/>
          </a:xfrm>
        </p:spPr>
        <p:txBody>
          <a:bodyPr/>
          <a:lstStyle/>
          <a:p>
            <a:pPr marL="514350" indent="-457200">
              <a:spcBef>
                <a:spcPts val="0"/>
              </a:spcBef>
            </a:pPr>
            <a:r>
              <a:rPr lang="fr-FR" sz="3600" dirty="0">
                <a:solidFill>
                  <a:srgbClr val="660066"/>
                </a:solidFill>
              </a:rPr>
              <a:t>C</a:t>
            </a:r>
            <a:r>
              <a:rPr lang="fr-FR" sz="3200" dirty="0">
                <a:solidFill>
                  <a:srgbClr val="660066"/>
                </a:solidFill>
              </a:rPr>
              <a:t>ommon arguments in </a:t>
            </a:r>
            <a:r>
              <a:rPr lang="fr-FR" sz="3200" dirty="0" err="1">
                <a:solidFill>
                  <a:srgbClr val="660066"/>
                </a:solidFill>
              </a:rPr>
              <a:t>favor</a:t>
            </a:r>
            <a:r>
              <a:rPr lang="fr-FR" sz="3200" dirty="0">
                <a:solidFill>
                  <a:srgbClr val="660066"/>
                </a:solidFill>
              </a:rPr>
              <a:t> of A-B M</a:t>
            </a:r>
          </a:p>
        </p:txBody>
      </p:sp>
      <p:sp>
        <p:nvSpPr>
          <p:cNvPr id="3" name="Espace réservé du contenu 2"/>
          <p:cNvSpPr>
            <a:spLocks noGrp="1"/>
          </p:cNvSpPr>
          <p:nvPr>
            <p:ph idx="1"/>
          </p:nvPr>
        </p:nvSpPr>
        <p:spPr>
          <a:xfrm>
            <a:off x="467544" y="1340768"/>
            <a:ext cx="8352928" cy="5040560"/>
          </a:xfrm>
        </p:spPr>
        <p:txBody>
          <a:bodyPr/>
          <a:lstStyle/>
          <a:p>
            <a:pPr marL="57150" indent="0" algn="just">
              <a:spcBef>
                <a:spcPts val="0"/>
              </a:spcBef>
              <a:buNone/>
            </a:pPr>
            <a:r>
              <a:rPr lang="fr-FR" b="1" dirty="0">
                <a:solidFill>
                  <a:srgbClr val="2F4861"/>
                </a:solidFill>
              </a:rPr>
              <a:t>Art vs. Science ? </a:t>
            </a:r>
            <a:r>
              <a:rPr lang="fr-FR" b="1" dirty="0" err="1">
                <a:solidFill>
                  <a:srgbClr val="2F4861"/>
                </a:solidFill>
              </a:rPr>
              <a:t>Increasingly</a:t>
            </a:r>
            <a:r>
              <a:rPr lang="fr-FR" b="1" dirty="0">
                <a:solidFill>
                  <a:srgbClr val="2F4861"/>
                </a:solidFill>
              </a:rPr>
              <a:t> </a:t>
            </a:r>
            <a:r>
              <a:rPr lang="fr-FR" b="1" dirty="0" err="1">
                <a:solidFill>
                  <a:srgbClr val="2F4861"/>
                </a:solidFill>
              </a:rPr>
              <a:t>blurred</a:t>
            </a:r>
            <a:r>
              <a:rPr lang="fr-FR" b="1" dirty="0">
                <a:solidFill>
                  <a:srgbClr val="2F4861"/>
                </a:solidFill>
              </a:rPr>
              <a:t> </a:t>
            </a:r>
            <a:r>
              <a:rPr lang="fr-FR" b="1" dirty="0" err="1">
                <a:solidFill>
                  <a:srgbClr val="2F4861"/>
                </a:solidFill>
              </a:rPr>
              <a:t>barriers</a:t>
            </a:r>
            <a:endParaRPr lang="fr-FR" b="1" dirty="0">
              <a:solidFill>
                <a:srgbClr val="2F4861"/>
              </a:solidFill>
            </a:endParaRPr>
          </a:p>
          <a:p>
            <a:pPr marL="57150" indent="0" algn="just">
              <a:spcBef>
                <a:spcPts val="0"/>
              </a:spcBef>
              <a:buNone/>
            </a:pPr>
            <a:endParaRPr lang="fr-FR" b="1" dirty="0">
              <a:solidFill>
                <a:srgbClr val="2F4861"/>
              </a:solidFill>
            </a:endParaRPr>
          </a:p>
          <a:p>
            <a:pPr marL="914400" lvl="1" indent="-457200" algn="just">
              <a:spcBef>
                <a:spcPts val="0"/>
              </a:spcBef>
              <a:buFontTx/>
              <a:buChar char="-"/>
            </a:pPr>
            <a:r>
              <a:rPr lang="fr-FR" i="1" dirty="0">
                <a:solidFill>
                  <a:srgbClr val="2F4861"/>
                </a:solidFill>
              </a:rPr>
              <a:t>Science</a:t>
            </a:r>
            <a:r>
              <a:rPr lang="fr-FR" i="1" dirty="0">
                <a:solidFill>
                  <a:srgbClr val="660066"/>
                </a:solidFill>
              </a:rPr>
              <a:t> : </a:t>
            </a:r>
            <a:r>
              <a:rPr lang="fr-FR" i="1" dirty="0" err="1">
                <a:solidFill>
                  <a:srgbClr val="660066"/>
                </a:solidFill>
              </a:rPr>
              <a:t>rigor</a:t>
            </a:r>
            <a:r>
              <a:rPr lang="fr-FR" i="1" dirty="0">
                <a:solidFill>
                  <a:srgbClr val="660066"/>
                </a:solidFill>
              </a:rPr>
              <a:t>, </a:t>
            </a:r>
            <a:r>
              <a:rPr lang="fr-FR" i="1" dirty="0" err="1">
                <a:solidFill>
                  <a:srgbClr val="660066"/>
                </a:solidFill>
              </a:rPr>
              <a:t>objectivity</a:t>
            </a:r>
            <a:r>
              <a:rPr lang="fr-FR" i="1" dirty="0">
                <a:solidFill>
                  <a:srgbClr val="660066"/>
                </a:solidFill>
              </a:rPr>
              <a:t>, </a:t>
            </a:r>
            <a:r>
              <a:rPr lang="fr-FR" i="1" dirty="0" err="1">
                <a:solidFill>
                  <a:srgbClr val="660066"/>
                </a:solidFill>
              </a:rPr>
              <a:t>reproductibility</a:t>
            </a:r>
            <a:r>
              <a:rPr lang="fr-FR" i="1" dirty="0">
                <a:solidFill>
                  <a:srgbClr val="660066"/>
                </a:solidFill>
              </a:rPr>
              <a:t>, </a:t>
            </a:r>
            <a:r>
              <a:rPr lang="fr-FR" i="1" dirty="0" err="1">
                <a:solidFill>
                  <a:srgbClr val="660066"/>
                </a:solidFill>
              </a:rPr>
              <a:t>truth</a:t>
            </a:r>
            <a:r>
              <a:rPr lang="fr-FR" i="1" dirty="0">
                <a:solidFill>
                  <a:srgbClr val="660066"/>
                </a:solidFill>
              </a:rPr>
              <a:t>, </a:t>
            </a:r>
            <a:r>
              <a:rPr lang="fr-FR" i="1" dirty="0" err="1">
                <a:solidFill>
                  <a:srgbClr val="660066"/>
                </a:solidFill>
              </a:rPr>
              <a:t>rationality</a:t>
            </a:r>
            <a:r>
              <a:rPr lang="fr-FR" i="1" dirty="0">
                <a:solidFill>
                  <a:srgbClr val="660066"/>
                </a:solidFill>
              </a:rPr>
              <a:t>, </a:t>
            </a:r>
            <a:r>
              <a:rPr lang="fr-FR" i="1" dirty="0" err="1">
                <a:solidFill>
                  <a:srgbClr val="660066"/>
                </a:solidFill>
              </a:rPr>
              <a:t>analysis</a:t>
            </a:r>
            <a:r>
              <a:rPr lang="fr-FR" i="1" dirty="0">
                <a:solidFill>
                  <a:srgbClr val="660066"/>
                </a:solidFill>
              </a:rPr>
              <a:t>,…</a:t>
            </a:r>
          </a:p>
          <a:p>
            <a:pPr marL="914400" lvl="1" indent="-457200" algn="just">
              <a:spcBef>
                <a:spcPts val="0"/>
              </a:spcBef>
              <a:buFontTx/>
              <a:buChar char="-"/>
            </a:pPr>
            <a:r>
              <a:rPr lang="fr-FR" i="1" dirty="0">
                <a:solidFill>
                  <a:srgbClr val="2F4861"/>
                </a:solidFill>
              </a:rPr>
              <a:t>Art </a:t>
            </a:r>
            <a:r>
              <a:rPr lang="fr-FR" b="1" i="1" dirty="0">
                <a:solidFill>
                  <a:srgbClr val="660066"/>
                </a:solidFill>
              </a:rPr>
              <a:t>: </a:t>
            </a:r>
            <a:r>
              <a:rPr lang="fr-FR" i="1" dirty="0">
                <a:solidFill>
                  <a:srgbClr val="660066"/>
                </a:solidFill>
              </a:rPr>
              <a:t>intuition, </a:t>
            </a:r>
            <a:r>
              <a:rPr lang="fr-FR" i="1" dirty="0" err="1">
                <a:solidFill>
                  <a:srgbClr val="660066"/>
                </a:solidFill>
              </a:rPr>
              <a:t>emotion</a:t>
            </a:r>
            <a:r>
              <a:rPr lang="fr-FR" i="1" dirty="0">
                <a:solidFill>
                  <a:srgbClr val="660066"/>
                </a:solidFill>
              </a:rPr>
              <a:t>, imagination, beauty, ‘</a:t>
            </a:r>
            <a:r>
              <a:rPr lang="fr-FR" i="1" dirty="0" err="1">
                <a:solidFill>
                  <a:srgbClr val="660066"/>
                </a:solidFill>
              </a:rPr>
              <a:t>sensitible</a:t>
            </a:r>
            <a:r>
              <a:rPr lang="fr-FR" i="1" dirty="0">
                <a:solidFill>
                  <a:srgbClr val="660066"/>
                </a:solidFill>
              </a:rPr>
              <a:t>’, </a:t>
            </a:r>
            <a:r>
              <a:rPr lang="fr-FR" i="1" dirty="0" err="1">
                <a:solidFill>
                  <a:srgbClr val="660066"/>
                </a:solidFill>
              </a:rPr>
              <a:t>aesthetics</a:t>
            </a:r>
            <a:r>
              <a:rPr lang="fr-FR" i="1" dirty="0">
                <a:solidFill>
                  <a:srgbClr val="660066"/>
                </a:solidFill>
              </a:rPr>
              <a:t>,…</a:t>
            </a:r>
          </a:p>
          <a:p>
            <a:pPr marL="457200" lvl="1" indent="0" algn="just">
              <a:spcBef>
                <a:spcPts val="0"/>
              </a:spcBef>
              <a:buNone/>
            </a:pPr>
            <a:endParaRPr lang="fr-FR" i="1" dirty="0">
              <a:solidFill>
                <a:srgbClr val="660066"/>
              </a:solidFill>
            </a:endParaRPr>
          </a:p>
          <a:p>
            <a:pPr marL="57150" indent="0" algn="r">
              <a:spcBef>
                <a:spcPts val="0"/>
              </a:spcBef>
              <a:buNone/>
            </a:pPr>
            <a:r>
              <a:rPr lang="fr-FR" sz="2800" i="1" dirty="0">
                <a:solidFill>
                  <a:srgbClr val="2F4861"/>
                </a:solidFill>
              </a:rPr>
              <a:t>—&gt; </a:t>
            </a:r>
            <a:r>
              <a:rPr lang="fr-FR" sz="2800" i="1" dirty="0" err="1">
                <a:solidFill>
                  <a:srgbClr val="2F4861"/>
                </a:solidFill>
              </a:rPr>
              <a:t>Renewing</a:t>
            </a:r>
            <a:r>
              <a:rPr lang="fr-FR" sz="2800" i="1" dirty="0">
                <a:solidFill>
                  <a:srgbClr val="2F4861"/>
                </a:solidFill>
              </a:rPr>
              <a:t> the </a:t>
            </a:r>
            <a:r>
              <a:rPr lang="fr-FR" sz="2800" i="1" dirty="0" err="1">
                <a:solidFill>
                  <a:srgbClr val="2F4861"/>
                </a:solidFill>
              </a:rPr>
              <a:t>dialog</a:t>
            </a:r>
            <a:r>
              <a:rPr lang="fr-FR" sz="2800" i="1" dirty="0">
                <a:solidFill>
                  <a:srgbClr val="2F4861"/>
                </a:solidFill>
              </a:rPr>
              <a:t> </a:t>
            </a:r>
            <a:r>
              <a:rPr lang="fr-FR" sz="2800" i="1" dirty="0" err="1">
                <a:solidFill>
                  <a:srgbClr val="2F4861"/>
                </a:solidFill>
              </a:rPr>
              <a:t>between</a:t>
            </a:r>
            <a:r>
              <a:rPr lang="fr-FR" sz="2800" i="1" dirty="0">
                <a:solidFill>
                  <a:srgbClr val="2F4861"/>
                </a:solidFill>
              </a:rPr>
              <a:t> Art and Science</a:t>
            </a:r>
          </a:p>
          <a:p>
            <a:pPr marL="57150" indent="0" algn="r">
              <a:spcBef>
                <a:spcPts val="0"/>
              </a:spcBef>
              <a:buNone/>
            </a:pPr>
            <a:r>
              <a:rPr lang="fr-FR" sz="2800" i="1" dirty="0">
                <a:solidFill>
                  <a:srgbClr val="2F4861"/>
                </a:solidFill>
              </a:rPr>
              <a:t>—&gt; </a:t>
            </a:r>
            <a:r>
              <a:rPr lang="fr-FR" sz="2800" i="1" dirty="0" err="1">
                <a:solidFill>
                  <a:srgbClr val="2F4861"/>
                </a:solidFill>
              </a:rPr>
              <a:t>Creativity</a:t>
            </a:r>
            <a:r>
              <a:rPr lang="fr-FR" sz="2800" i="1" dirty="0">
                <a:solidFill>
                  <a:srgbClr val="2F4861"/>
                </a:solidFill>
              </a:rPr>
              <a:t> + innovation at the </a:t>
            </a:r>
            <a:r>
              <a:rPr lang="fr-FR" sz="2800" i="1" dirty="0" err="1">
                <a:solidFill>
                  <a:srgbClr val="2F4861"/>
                </a:solidFill>
              </a:rPr>
              <a:t>core</a:t>
            </a:r>
            <a:r>
              <a:rPr lang="fr-FR" sz="2800" i="1" dirty="0">
                <a:solidFill>
                  <a:srgbClr val="2F4861"/>
                </a:solidFill>
              </a:rPr>
              <a:t> </a:t>
            </a:r>
          </a:p>
          <a:p>
            <a:pPr marL="57150" indent="0" algn="r">
              <a:spcBef>
                <a:spcPts val="0"/>
              </a:spcBef>
              <a:buNone/>
            </a:pPr>
            <a:r>
              <a:rPr lang="fr-FR" sz="2800" i="1" dirty="0">
                <a:solidFill>
                  <a:srgbClr val="2F4861"/>
                </a:solidFill>
              </a:rPr>
              <a:t>of the </a:t>
            </a:r>
            <a:r>
              <a:rPr lang="fr-FR" sz="2800" i="1" dirty="0" err="1">
                <a:solidFill>
                  <a:srgbClr val="2F4861"/>
                </a:solidFill>
              </a:rPr>
              <a:t>artistic</a:t>
            </a:r>
            <a:r>
              <a:rPr lang="fr-FR" sz="2800" i="1" dirty="0">
                <a:solidFill>
                  <a:srgbClr val="2F4861"/>
                </a:solidFill>
              </a:rPr>
              <a:t> AND the </a:t>
            </a:r>
            <a:r>
              <a:rPr lang="fr-FR" sz="2800" i="1" dirty="0" err="1">
                <a:solidFill>
                  <a:srgbClr val="2F4861"/>
                </a:solidFill>
              </a:rPr>
              <a:t>scientific</a:t>
            </a:r>
            <a:r>
              <a:rPr lang="fr-FR" sz="2800" i="1" dirty="0">
                <a:solidFill>
                  <a:srgbClr val="2F4861"/>
                </a:solidFill>
              </a:rPr>
              <a:t> </a:t>
            </a:r>
            <a:r>
              <a:rPr lang="fr-FR" sz="2800" i="1" dirty="0" err="1">
                <a:solidFill>
                  <a:srgbClr val="2F4861"/>
                </a:solidFill>
              </a:rPr>
              <a:t>activity</a:t>
            </a:r>
            <a:endParaRPr lang="fr-FR" sz="2800" i="1" dirty="0">
              <a:solidFill>
                <a:srgbClr val="2F4861"/>
              </a:solidFill>
            </a:endParaRPr>
          </a:p>
          <a:p>
            <a:pPr marL="857250" lvl="2" indent="0" algn="just">
              <a:spcBef>
                <a:spcPts val="0"/>
              </a:spcBef>
              <a:buNone/>
            </a:pPr>
            <a:endParaRPr lang="fr-FR" dirty="0">
              <a:solidFill>
                <a:srgbClr val="2F4861"/>
              </a:solidFill>
            </a:endParaRPr>
          </a:p>
        </p:txBody>
      </p:sp>
      <p:sp>
        <p:nvSpPr>
          <p:cNvPr id="4" name="Espace réservé du numéro de diapositive 3"/>
          <p:cNvSpPr>
            <a:spLocks noGrp="1"/>
          </p:cNvSpPr>
          <p:nvPr>
            <p:ph type="sldNum" sz="quarter" idx="10"/>
          </p:nvPr>
        </p:nvSpPr>
        <p:spPr/>
        <p:txBody>
          <a:bodyPr/>
          <a:lstStyle/>
          <a:p>
            <a:fld id="{4C5ED5B8-F27B-9F48-B22F-4CC8DD342BF9}" type="slidenum">
              <a:rPr lang="fr-FR" smtClean="0"/>
              <a:pPr/>
              <a:t>8</a:t>
            </a:fld>
            <a:endParaRPr lang="fr-FR" dirty="0"/>
          </a:p>
        </p:txBody>
      </p:sp>
    </p:spTree>
    <p:extLst>
      <p:ext uri="{BB962C8B-B14F-4D97-AF65-F5344CB8AC3E}">
        <p14:creationId xmlns:p14="http://schemas.microsoft.com/office/powerpoint/2010/main" val="3842495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88640"/>
            <a:ext cx="8697144" cy="1143000"/>
          </a:xfrm>
        </p:spPr>
        <p:txBody>
          <a:bodyPr/>
          <a:lstStyle/>
          <a:p>
            <a:pPr marL="514350" indent="-457200">
              <a:spcBef>
                <a:spcPts val="0"/>
              </a:spcBef>
            </a:pPr>
            <a:r>
              <a:rPr lang="fr-FR" sz="3600" dirty="0">
                <a:solidFill>
                  <a:srgbClr val="660066"/>
                </a:solidFill>
              </a:rPr>
              <a:t>C</a:t>
            </a:r>
            <a:r>
              <a:rPr lang="fr-FR" sz="3200" dirty="0">
                <a:solidFill>
                  <a:srgbClr val="660066"/>
                </a:solidFill>
              </a:rPr>
              <a:t>ommon arguments in </a:t>
            </a:r>
            <a:r>
              <a:rPr lang="fr-FR" sz="3200" dirty="0" err="1">
                <a:solidFill>
                  <a:srgbClr val="660066"/>
                </a:solidFill>
              </a:rPr>
              <a:t>favor</a:t>
            </a:r>
            <a:r>
              <a:rPr lang="fr-FR" sz="3200" dirty="0">
                <a:solidFill>
                  <a:srgbClr val="660066"/>
                </a:solidFill>
              </a:rPr>
              <a:t> of A-B M</a:t>
            </a:r>
          </a:p>
        </p:txBody>
      </p:sp>
      <p:sp>
        <p:nvSpPr>
          <p:cNvPr id="3" name="Espace réservé du contenu 2"/>
          <p:cNvSpPr>
            <a:spLocks noGrp="1"/>
          </p:cNvSpPr>
          <p:nvPr>
            <p:ph idx="1"/>
          </p:nvPr>
        </p:nvSpPr>
        <p:spPr>
          <a:xfrm>
            <a:off x="-31457" y="1536899"/>
            <a:ext cx="9073008" cy="5184576"/>
          </a:xfrm>
        </p:spPr>
        <p:txBody>
          <a:bodyPr/>
          <a:lstStyle/>
          <a:p>
            <a:pPr marL="457200" lvl="1" indent="0" algn="just">
              <a:spcBef>
                <a:spcPts val="0"/>
              </a:spcBef>
              <a:buNone/>
            </a:pPr>
            <a:r>
              <a:rPr lang="fr-FR" b="1" dirty="0">
                <a:solidFill>
                  <a:srgbClr val="2F4861"/>
                </a:solidFill>
              </a:rPr>
              <a:t>•</a:t>
            </a:r>
            <a:r>
              <a:rPr lang="fr-FR" b="1" dirty="0" err="1">
                <a:solidFill>
                  <a:srgbClr val="2F4861"/>
                </a:solidFill>
              </a:rPr>
              <a:t>Producing</a:t>
            </a:r>
            <a:r>
              <a:rPr lang="fr-FR" b="1" dirty="0">
                <a:solidFill>
                  <a:srgbClr val="2F4861"/>
                </a:solidFill>
              </a:rPr>
              <a:t> an </a:t>
            </a:r>
            <a:r>
              <a:rPr lang="fr-FR" b="1" dirty="0" err="1">
                <a:solidFill>
                  <a:srgbClr val="2F4861"/>
                </a:solidFill>
              </a:rPr>
              <a:t>experiential</a:t>
            </a:r>
            <a:r>
              <a:rPr lang="fr-FR" b="1" dirty="0">
                <a:solidFill>
                  <a:srgbClr val="2F4861"/>
                </a:solidFill>
              </a:rPr>
              <a:t>, </a:t>
            </a:r>
            <a:r>
              <a:rPr lang="fr-FR" b="1" dirty="0" err="1">
                <a:solidFill>
                  <a:srgbClr val="2F4861"/>
                </a:solidFill>
              </a:rPr>
              <a:t>vicarious</a:t>
            </a:r>
            <a:r>
              <a:rPr lang="fr-FR" b="1" dirty="0">
                <a:solidFill>
                  <a:srgbClr val="2F4861"/>
                </a:solidFill>
              </a:rPr>
              <a:t> </a:t>
            </a:r>
            <a:r>
              <a:rPr lang="fr-FR" b="1" dirty="0" err="1">
                <a:solidFill>
                  <a:srgbClr val="2F4861"/>
                </a:solidFill>
              </a:rPr>
              <a:t>knowledge</a:t>
            </a:r>
            <a:endParaRPr lang="fr-FR" b="1" dirty="0">
              <a:solidFill>
                <a:srgbClr val="2F4861"/>
              </a:solidFill>
            </a:endParaRPr>
          </a:p>
          <a:p>
            <a:pPr marL="857250" lvl="2" indent="0" algn="just">
              <a:spcBef>
                <a:spcPts val="0"/>
              </a:spcBef>
              <a:buNone/>
            </a:pPr>
            <a:endParaRPr lang="fr-FR" dirty="0">
              <a:solidFill>
                <a:srgbClr val="2F4861"/>
              </a:solidFill>
            </a:endParaRPr>
          </a:p>
          <a:p>
            <a:pPr marL="1314450" lvl="2" indent="-457200" algn="just">
              <a:spcBef>
                <a:spcPts val="0"/>
              </a:spcBef>
              <a:buFontTx/>
              <a:buChar char="-"/>
            </a:pPr>
            <a:r>
              <a:rPr lang="fr-FR" dirty="0">
                <a:solidFill>
                  <a:srgbClr val="2F4861"/>
                </a:solidFill>
              </a:rPr>
              <a:t>A </a:t>
            </a:r>
            <a:r>
              <a:rPr lang="fr-FR" dirty="0" err="1">
                <a:solidFill>
                  <a:srgbClr val="2F4861"/>
                </a:solidFill>
              </a:rPr>
              <a:t>common</a:t>
            </a:r>
            <a:r>
              <a:rPr lang="fr-FR" dirty="0">
                <a:solidFill>
                  <a:srgbClr val="2F4861"/>
                </a:solidFill>
              </a:rPr>
              <a:t> </a:t>
            </a:r>
            <a:r>
              <a:rPr lang="fr-FR" dirty="0" err="1">
                <a:solidFill>
                  <a:srgbClr val="2F4861"/>
                </a:solidFill>
              </a:rPr>
              <a:t>language</a:t>
            </a:r>
            <a:r>
              <a:rPr lang="fr-FR" dirty="0">
                <a:solidFill>
                  <a:srgbClr val="2F4861"/>
                </a:solidFill>
              </a:rPr>
              <a:t> </a:t>
            </a:r>
            <a:r>
              <a:rPr lang="fr-FR" dirty="0" err="1">
                <a:solidFill>
                  <a:srgbClr val="2F4861"/>
                </a:solidFill>
              </a:rPr>
              <a:t>based</a:t>
            </a:r>
            <a:r>
              <a:rPr lang="fr-FR" dirty="0">
                <a:solidFill>
                  <a:srgbClr val="2F4861"/>
                </a:solidFill>
              </a:rPr>
              <a:t> on a </a:t>
            </a:r>
            <a:r>
              <a:rPr lang="fr-FR" dirty="0" err="1">
                <a:solidFill>
                  <a:srgbClr val="2F4861"/>
                </a:solidFill>
              </a:rPr>
              <a:t>sensory</a:t>
            </a:r>
            <a:r>
              <a:rPr lang="fr-FR" dirty="0">
                <a:solidFill>
                  <a:srgbClr val="2F4861"/>
                </a:solidFill>
              </a:rPr>
              <a:t> </a:t>
            </a:r>
            <a:r>
              <a:rPr lang="fr-FR" dirty="0" err="1">
                <a:solidFill>
                  <a:srgbClr val="2F4861"/>
                </a:solidFill>
              </a:rPr>
              <a:t>experience</a:t>
            </a:r>
            <a:r>
              <a:rPr lang="fr-FR" dirty="0">
                <a:solidFill>
                  <a:srgbClr val="2F4861"/>
                </a:solidFill>
              </a:rPr>
              <a:t>  (</a:t>
            </a:r>
            <a:r>
              <a:rPr lang="fr-FR" dirty="0" err="1">
                <a:solidFill>
                  <a:srgbClr val="2F4861"/>
                </a:solidFill>
              </a:rPr>
              <a:t>linking</a:t>
            </a:r>
            <a:r>
              <a:rPr lang="fr-FR" dirty="0">
                <a:solidFill>
                  <a:srgbClr val="2F4861"/>
                </a:solidFill>
              </a:rPr>
              <a:t> </a:t>
            </a:r>
            <a:r>
              <a:rPr lang="fr-FR" dirty="0" err="1">
                <a:solidFill>
                  <a:srgbClr val="2F4861"/>
                </a:solidFill>
              </a:rPr>
              <a:t>what</a:t>
            </a:r>
            <a:r>
              <a:rPr lang="fr-FR" dirty="0">
                <a:solidFill>
                  <a:srgbClr val="2F4861"/>
                </a:solidFill>
              </a:rPr>
              <a:t> </a:t>
            </a:r>
            <a:r>
              <a:rPr lang="fr-FR" dirty="0" err="1">
                <a:solidFill>
                  <a:srgbClr val="2F4861"/>
                </a:solidFill>
              </a:rPr>
              <a:t>we</a:t>
            </a:r>
            <a:r>
              <a:rPr lang="fr-FR" dirty="0">
                <a:solidFill>
                  <a:srgbClr val="2F4861"/>
                </a:solidFill>
              </a:rPr>
              <a:t> know </a:t>
            </a:r>
            <a:r>
              <a:rPr lang="fr-FR" dirty="0" err="1">
                <a:solidFill>
                  <a:srgbClr val="2F4861"/>
                </a:solidFill>
              </a:rPr>
              <a:t>with</a:t>
            </a:r>
            <a:r>
              <a:rPr lang="fr-FR" dirty="0">
                <a:solidFill>
                  <a:srgbClr val="2F4861"/>
                </a:solidFill>
              </a:rPr>
              <a:t> </a:t>
            </a:r>
            <a:r>
              <a:rPr lang="fr-FR" dirty="0" err="1">
                <a:solidFill>
                  <a:srgbClr val="2F4861"/>
                </a:solidFill>
              </a:rPr>
              <a:t>what</a:t>
            </a:r>
            <a:r>
              <a:rPr lang="fr-FR" dirty="0">
                <a:solidFill>
                  <a:srgbClr val="2F4861"/>
                </a:solidFill>
              </a:rPr>
              <a:t> </a:t>
            </a:r>
            <a:r>
              <a:rPr lang="fr-FR" dirty="0" err="1">
                <a:solidFill>
                  <a:srgbClr val="2F4861"/>
                </a:solidFill>
              </a:rPr>
              <a:t>we</a:t>
            </a:r>
            <a:r>
              <a:rPr lang="fr-FR" dirty="0">
                <a:solidFill>
                  <a:srgbClr val="2F4861"/>
                </a:solidFill>
              </a:rPr>
              <a:t> </a:t>
            </a:r>
            <a:r>
              <a:rPr lang="fr-FR" dirty="0" err="1">
                <a:solidFill>
                  <a:srgbClr val="2F4861"/>
                </a:solidFill>
              </a:rPr>
              <a:t>feel</a:t>
            </a:r>
            <a:r>
              <a:rPr lang="fr-FR" dirty="0">
                <a:solidFill>
                  <a:srgbClr val="2F4861"/>
                </a:solidFill>
              </a:rPr>
              <a:t>)</a:t>
            </a:r>
          </a:p>
          <a:p>
            <a:pPr marL="857250" lvl="2" indent="0" algn="just">
              <a:spcBef>
                <a:spcPts val="0"/>
              </a:spcBef>
              <a:buNone/>
            </a:pPr>
            <a:endParaRPr lang="fr-FR" dirty="0">
              <a:solidFill>
                <a:srgbClr val="2F4861"/>
              </a:solidFill>
            </a:endParaRPr>
          </a:p>
          <a:p>
            <a:pPr marL="1314450" lvl="2" indent="-457200" algn="just">
              <a:spcBef>
                <a:spcPts val="0"/>
              </a:spcBef>
              <a:buFontTx/>
              <a:buChar char="-"/>
            </a:pPr>
            <a:r>
              <a:rPr lang="fr-FR" dirty="0">
                <a:solidFill>
                  <a:srgbClr val="2F4861"/>
                </a:solidFill>
              </a:rPr>
              <a:t>An </a:t>
            </a:r>
            <a:r>
              <a:rPr lang="fr-FR" dirty="0" err="1">
                <a:solidFill>
                  <a:srgbClr val="2F4861"/>
                </a:solidFill>
              </a:rPr>
              <a:t>embodied</a:t>
            </a:r>
            <a:r>
              <a:rPr lang="fr-FR" dirty="0">
                <a:solidFill>
                  <a:srgbClr val="2F4861"/>
                </a:solidFill>
              </a:rPr>
              <a:t>, </a:t>
            </a:r>
            <a:r>
              <a:rPr lang="fr-FR" dirty="0" err="1">
                <a:solidFill>
                  <a:srgbClr val="2F4861"/>
                </a:solidFill>
              </a:rPr>
              <a:t>sensory</a:t>
            </a:r>
            <a:r>
              <a:rPr lang="fr-FR" dirty="0">
                <a:solidFill>
                  <a:srgbClr val="2F4861"/>
                </a:solidFill>
              </a:rPr>
              <a:t>, </a:t>
            </a:r>
            <a:r>
              <a:rPr lang="fr-FR" dirty="0" err="1">
                <a:solidFill>
                  <a:srgbClr val="2F4861"/>
                </a:solidFill>
              </a:rPr>
              <a:t>tacit</a:t>
            </a:r>
            <a:r>
              <a:rPr lang="fr-FR" dirty="0">
                <a:solidFill>
                  <a:srgbClr val="2F4861"/>
                </a:solidFill>
              </a:rPr>
              <a:t> </a:t>
            </a:r>
            <a:r>
              <a:rPr lang="fr-FR" dirty="0" err="1">
                <a:solidFill>
                  <a:srgbClr val="2F4861"/>
                </a:solidFill>
              </a:rPr>
              <a:t>knowledge</a:t>
            </a:r>
            <a:r>
              <a:rPr lang="fr-FR" dirty="0">
                <a:solidFill>
                  <a:srgbClr val="2F4861"/>
                </a:solidFill>
              </a:rPr>
              <a:t> (</a:t>
            </a:r>
            <a:r>
              <a:rPr lang="fr-FR" dirty="0" err="1">
                <a:solidFill>
                  <a:srgbClr val="2F4861"/>
                </a:solidFill>
              </a:rPr>
              <a:t>empathy</a:t>
            </a:r>
            <a:r>
              <a:rPr lang="fr-FR" dirty="0">
                <a:solidFill>
                  <a:srgbClr val="2F4861"/>
                </a:solidFill>
              </a:rPr>
              <a:t> and </a:t>
            </a:r>
            <a:r>
              <a:rPr lang="fr-FR" dirty="0" err="1">
                <a:solidFill>
                  <a:srgbClr val="2F4861"/>
                </a:solidFill>
              </a:rPr>
              <a:t>vicarious</a:t>
            </a:r>
            <a:r>
              <a:rPr lang="fr-FR" dirty="0">
                <a:solidFill>
                  <a:srgbClr val="2F4861"/>
                </a:solidFill>
              </a:rPr>
              <a:t> </a:t>
            </a:r>
            <a:r>
              <a:rPr lang="fr-FR" dirty="0" err="1">
                <a:solidFill>
                  <a:srgbClr val="2F4861"/>
                </a:solidFill>
              </a:rPr>
              <a:t>experience</a:t>
            </a:r>
            <a:r>
              <a:rPr lang="fr-FR" dirty="0">
                <a:solidFill>
                  <a:srgbClr val="2F4861"/>
                </a:solidFill>
              </a:rPr>
              <a:t>)</a:t>
            </a:r>
          </a:p>
          <a:p>
            <a:pPr marL="857250" lvl="2" indent="0" algn="just">
              <a:spcBef>
                <a:spcPts val="0"/>
              </a:spcBef>
              <a:buNone/>
            </a:pPr>
            <a:endParaRPr lang="fr-FR" dirty="0">
              <a:solidFill>
                <a:srgbClr val="2F4861"/>
              </a:solidFill>
            </a:endParaRPr>
          </a:p>
          <a:p>
            <a:pPr marL="1314450" lvl="2" indent="-457200" algn="just">
              <a:spcBef>
                <a:spcPts val="0"/>
              </a:spcBef>
              <a:buFontTx/>
              <a:buChar char="-"/>
            </a:pPr>
            <a:r>
              <a:rPr lang="fr-FR" dirty="0" err="1">
                <a:solidFill>
                  <a:srgbClr val="2F4861"/>
                </a:solidFill>
              </a:rPr>
              <a:t>Grasping</a:t>
            </a:r>
            <a:r>
              <a:rPr lang="fr-FR" dirty="0">
                <a:solidFill>
                  <a:srgbClr val="2F4861"/>
                </a:solidFill>
              </a:rPr>
              <a:t> </a:t>
            </a:r>
            <a:r>
              <a:rPr lang="fr-FR" dirty="0" err="1">
                <a:solidFill>
                  <a:srgbClr val="2F4861"/>
                </a:solidFill>
              </a:rPr>
              <a:t>complexity</a:t>
            </a:r>
            <a:r>
              <a:rPr lang="fr-FR" dirty="0">
                <a:solidFill>
                  <a:srgbClr val="2F4861"/>
                </a:solidFill>
              </a:rPr>
              <a:t> and </a:t>
            </a:r>
            <a:r>
              <a:rPr lang="fr-FR" dirty="0" err="1">
                <a:solidFill>
                  <a:srgbClr val="2F4861"/>
                </a:solidFill>
              </a:rPr>
              <a:t>hidden</a:t>
            </a:r>
            <a:r>
              <a:rPr lang="fr-FR" dirty="0">
                <a:solidFill>
                  <a:srgbClr val="2F4861"/>
                </a:solidFill>
              </a:rPr>
              <a:t>/sensible dimensions of social </a:t>
            </a:r>
            <a:r>
              <a:rPr lang="fr-FR" dirty="0" err="1">
                <a:solidFill>
                  <a:srgbClr val="2F4861"/>
                </a:solidFill>
              </a:rPr>
              <a:t>phenomena</a:t>
            </a:r>
            <a:endParaRPr lang="fr-FR" dirty="0">
              <a:solidFill>
                <a:srgbClr val="2F4861"/>
              </a:solidFill>
            </a:endParaRPr>
          </a:p>
          <a:p>
            <a:pPr marL="1314450" lvl="2" indent="-457200" algn="just">
              <a:spcBef>
                <a:spcPts val="0"/>
              </a:spcBef>
              <a:buFontTx/>
              <a:buChar char="-"/>
            </a:pPr>
            <a:r>
              <a:rPr lang="fr-FR" dirty="0">
                <a:solidFill>
                  <a:srgbClr val="2F4861"/>
                </a:solidFill>
              </a:rPr>
              <a:t>…</a:t>
            </a:r>
          </a:p>
          <a:p>
            <a:pPr marL="1314450" lvl="2" indent="-457200" algn="just">
              <a:spcBef>
                <a:spcPts val="0"/>
              </a:spcBef>
              <a:buFontTx/>
              <a:buChar char="-"/>
            </a:pPr>
            <a:endParaRPr lang="fr-FR" dirty="0">
              <a:solidFill>
                <a:srgbClr val="2F4861"/>
              </a:solidFill>
            </a:endParaRPr>
          </a:p>
        </p:txBody>
      </p:sp>
      <p:sp>
        <p:nvSpPr>
          <p:cNvPr id="4" name="Espace réservé du numéro de diapositive 3"/>
          <p:cNvSpPr>
            <a:spLocks noGrp="1"/>
          </p:cNvSpPr>
          <p:nvPr>
            <p:ph type="sldNum" sz="quarter" idx="10"/>
          </p:nvPr>
        </p:nvSpPr>
        <p:spPr/>
        <p:txBody>
          <a:bodyPr/>
          <a:lstStyle/>
          <a:p>
            <a:fld id="{4C5ED5B8-F27B-9F48-B22F-4CC8DD342BF9}" type="slidenum">
              <a:rPr lang="fr-FR" smtClean="0"/>
              <a:pPr/>
              <a:t>9</a:t>
            </a:fld>
            <a:endParaRPr lang="fr-FR" dirty="0"/>
          </a:p>
        </p:txBody>
      </p:sp>
    </p:spTree>
    <p:extLst>
      <p:ext uri="{BB962C8B-B14F-4D97-AF65-F5344CB8AC3E}">
        <p14:creationId xmlns:p14="http://schemas.microsoft.com/office/powerpoint/2010/main" val="788751836"/>
      </p:ext>
    </p:extLst>
  </p:cSld>
  <p:clrMapOvr>
    <a:masterClrMapping/>
  </p:clrMapOvr>
</p:sld>
</file>

<file path=ppt/theme/theme1.xml><?xml version="1.0" encoding="utf-8"?>
<a:theme xmlns:a="http://schemas.openxmlformats.org/drawingml/2006/main" name="MODELE_PP_97-2003_IA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nalisé 1">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MODELE_PP_97-2003_IAE.pot</Template>
  <TotalTime>6108</TotalTime>
  <Words>5143</Words>
  <Application>Microsoft Macintosh PowerPoint</Application>
  <PresentationFormat>Affichage à l'écran (4:3)</PresentationFormat>
  <Paragraphs>617</Paragraphs>
  <Slides>61</Slides>
  <Notes>3</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61</vt:i4>
      </vt:variant>
    </vt:vector>
  </HeadingPairs>
  <TitlesOfParts>
    <vt:vector size="74" baseType="lpstr">
      <vt:lpstr>ＭＳ Ｐゴシック</vt:lpstr>
      <vt:lpstr>Andale Mono</vt:lpstr>
      <vt:lpstr>Arial</vt:lpstr>
      <vt:lpstr>Calibri</vt:lpstr>
      <vt:lpstr>Courier New</vt:lpstr>
      <vt:lpstr>Franklin Gothic Book</vt:lpstr>
      <vt:lpstr>Franklin Gothic Demi</vt:lpstr>
      <vt:lpstr>Franklin Gothic Medium</vt:lpstr>
      <vt:lpstr>Optima</vt:lpstr>
      <vt:lpstr>Times</vt:lpstr>
      <vt:lpstr>Times New Roman</vt:lpstr>
      <vt:lpstr>Wingdings</vt:lpstr>
      <vt:lpstr>MODELE_PP_97-2003_IAE</vt:lpstr>
      <vt:lpstr>Présentation PowerPoint</vt:lpstr>
      <vt:lpstr>Outline</vt:lpstr>
      <vt:lpstr>Présentation PowerPoint</vt:lpstr>
      <vt:lpstr>What A-B R is (and is not)</vt:lpstr>
      <vt:lpstr>What A-B R is (and is not)</vt:lpstr>
      <vt:lpstr>Présentation PowerPoint</vt:lpstr>
      <vt:lpstr>‘The role of art and the Artist’  Edgar Schein, Org. Aesth., 2013</vt:lpstr>
      <vt:lpstr>Common arguments in favor of A-B M</vt:lpstr>
      <vt:lpstr>Common arguments in favor of A-B M</vt:lpstr>
      <vt:lpstr>Common arguments in favor of A-B M</vt:lpstr>
      <vt:lpstr>Présentation PowerPoint</vt:lpstr>
      <vt:lpstr> A-B Ms… in the plural</vt:lpstr>
      <vt:lpstr> a) Artwork as a material for research  (H. Becker, Telling about society) </vt:lpstr>
      <vt:lpstr> A two-steps, abductive analysis of an artwork (I) Debenedetti, Perret &amp; Schmidt, 2019</vt:lpstr>
      <vt:lpstr> A two-steps, abductive analysis of an artwork (II)</vt:lpstr>
      <vt:lpstr> b) Artistic practice as a research method </vt:lpstr>
      <vt:lpstr>c) A-B M as a dissemination method  Art &amp; Restructuring (2011-12)</vt:lpstr>
      <vt:lpstr>A-B M as a dissemination method  ABRIR (2014-17)</vt:lpstr>
      <vt:lpstr>Présentation PowerPoint</vt:lpstr>
      <vt:lpstr>Source, F. Lordon (2010), postface of his theater play  (« D’un retournement à l’autre. Comédie sérieuse sur la crise financière de 2008 »)</vt:lpstr>
      <vt:lpstr>La mise en récit/fiction de sa thèse</vt:lpstr>
      <vt:lpstr>Présentation PowerPoint</vt:lpstr>
      <vt:lpstr>Source : E. de Lamballerie (2021), travail de mise en récit de la thèse / séminaire CEFAG </vt:lpstr>
      <vt:lpstr>Source : M. Valès (2019), travail de mise en récit de la thèse / séminaire CEFAG </vt:lpstr>
      <vt:lpstr>Présentation PowerPoint</vt:lpstr>
      <vt:lpstr>Source: M. Lapostolle (2018), travail de mise en récit de la thèse / séminaire CEFAG </vt:lpstr>
      <vt:lpstr> 2. The road ahead:  challenges and perspectives  of A-B Methods</vt:lpstr>
      <vt:lpstr>• Required skills  « to know a lot about that form of art, to know what someone who does that knows »  (H. Becker, 2015)    avoiding passive viewing and  going beyond the facial value of the artwork  ’courage, confidence, a willingness to work at the edge’  (Latham, 2014)  not adding something else to the existing approaches,  but new ways of seeing and knowing  </vt:lpstr>
      <vt:lpstr>  • Theorizing in ABR  ‘Let the case define the category’  (H. Becker)  —&gt; Abductive shocks (Ph. Lorino) —&gt; Creative lap  —&gt; New hypotheses  —&gt; gap between artistic representations and dominating/usual representations of the phenomenon under study </vt:lpstr>
      <vt:lpstr> • Assessing &amp; publishing A-B M/R:  a set of specific criteria ?  • incisiveness ; concision ; coherence ; generativity ; social significance ; evocation and illumination  (Barone &amp; Eisner, 2012)  • artfulness (creative &amp; aesthetics qualities) + usefulness (coherence, rigor, impacts)  (Lafrenière &amp; Cox, 2012)  —&gt; some ‘A-B R-friendly’ journals?  (Organization, Org. Studies, Org. Aesthetics, M@n@gement, Jal of Mgt Inquiry…)    </vt:lpstr>
      <vt:lpstr>Présentation PowerPoint</vt:lpstr>
      <vt:lpstr>Présentation PowerPoint</vt:lpstr>
      <vt:lpstr>‘Political’ dimensions of A-B M • Developing critical analysis, reflexivity, and transforming representations  • Favoring a democratic dialog  • Challenging existing stereotypes,  and enabling social change  … while respecting ethical concerns   • Teaching as a powerful vehicle  </vt:lpstr>
      <vt:lpstr>Présentation PowerPoint</vt:lpstr>
      <vt:lpstr>Présentation PowerPoint</vt:lpstr>
      <vt:lpstr>Présentation PowerPoint</vt:lpstr>
      <vt:lpstr>Lejaby, an emblematic case </vt:lpstr>
      <vt:lpstr>Artistic productions </vt:lpstr>
      <vt:lpstr>Présentation PowerPoint</vt:lpstr>
      <vt:lpstr>Data collection </vt:lpstr>
      <vt:lpstr>Data analysis</vt:lpstr>
      <vt:lpstr> Paper 1 : A focus on the theater play  ‘A plates coutures’</vt:lpstr>
      <vt:lpstr> Our argument    </vt:lpstr>
      <vt:lpstr>Présentation PowerPoint</vt:lpstr>
      <vt:lpstr>Artists’ intention(s) and artwork production process </vt:lpstr>
      <vt:lpstr>Artists’ intention(s) and artwork production process </vt:lpstr>
      <vt:lpstr>Content and aesthetic choices  Using (and going beyond) stereotypes  to represent relation to work </vt:lpstr>
      <vt:lpstr> The relation to power  and the domination stereotype (‘they’ — powerful men vs. ‘we’ — dominated women)</vt:lpstr>
      <vt:lpstr>  The collective struggle  and the emancipation stereotype  (the struggle is enabling a long biographical  reappropriation process by women) </vt:lpstr>
      <vt:lpstr>Public reception a ‘consensual’ play, which questions  the emancipating role of theater</vt:lpstr>
      <vt:lpstr>Présentation PowerPoint</vt:lpstr>
      <vt:lpstr> Paper 2 : An analysis of artistic practices/interventions during the conflict (photo, blog, documentary film)   —&gt; Art may help memorizing and publicizing  the struggle (mobilizing)  —&gt; Art may contribute to support and structure  the struggle (organizing)   </vt:lpstr>
      <vt:lpstr>Présentation PowerPoint</vt:lpstr>
      <vt:lpstr>Présentation PowerPoint</vt:lpstr>
      <vt:lpstr>Our research question</vt:lpstr>
      <vt:lpstr>Objectives</vt:lpstr>
      <vt:lpstr>Data</vt:lpstr>
      <vt:lpstr>Présentation PowerPoint</vt:lpstr>
      <vt:lpstr>Results and contribution</vt:lpstr>
      <vt:lpstr>Présentation PowerPoint</vt:lpstr>
      <vt:lpstr>Présentation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Elisabeth Roturier</dc:creator>
  <cp:lastModifiedBy>geraldine schmidt</cp:lastModifiedBy>
  <cp:revision>302</cp:revision>
  <cp:lastPrinted>2018-11-15T07:23:53Z</cp:lastPrinted>
  <dcterms:created xsi:type="dcterms:W3CDTF">2018-01-11T10:30:20Z</dcterms:created>
  <dcterms:modified xsi:type="dcterms:W3CDTF">2024-03-25T15:46:46Z</dcterms:modified>
</cp:coreProperties>
</file>