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60" r:id="rId3"/>
    <p:sldId id="297" r:id="rId4"/>
    <p:sldId id="295" r:id="rId5"/>
    <p:sldId id="300" r:id="rId6"/>
    <p:sldId id="301" r:id="rId7"/>
    <p:sldId id="302" r:id="rId8"/>
    <p:sldId id="303" r:id="rId9"/>
    <p:sldId id="298" r:id="rId10"/>
    <p:sldId id="299" r:id="rId11"/>
    <p:sldId id="304" r:id="rId12"/>
    <p:sldId id="312" r:id="rId13"/>
    <p:sldId id="313" r:id="rId14"/>
    <p:sldId id="306" r:id="rId15"/>
    <p:sldId id="314" r:id="rId16"/>
    <p:sldId id="315" r:id="rId17"/>
    <p:sldId id="296" r:id="rId18"/>
    <p:sldId id="294" r:id="rId19"/>
    <p:sldId id="261" r:id="rId20"/>
    <p:sldId id="257" r:id="rId21"/>
    <p:sldId id="259" r:id="rId22"/>
    <p:sldId id="258" r:id="rId23"/>
    <p:sldId id="262" r:id="rId24"/>
    <p:sldId id="263" r:id="rId25"/>
    <p:sldId id="264" r:id="rId26"/>
    <p:sldId id="265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316" r:id="rId38"/>
    <p:sldId id="317" r:id="rId39"/>
    <p:sldId id="318" r:id="rId40"/>
    <p:sldId id="319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199"/>
    <p:restoredTop sz="96405"/>
  </p:normalViewPr>
  <p:slideViewPr>
    <p:cSldViewPr snapToGrid="0">
      <p:cViewPr>
        <p:scale>
          <a:sx n="139" d="100"/>
          <a:sy n="139" d="100"/>
        </p:scale>
        <p:origin x="48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B22F6-5CC1-FC45-9E98-A8845DB6E20D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3E377-28F7-4E4B-BAEF-E4D5DFA4F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50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3E377-28F7-4E4B-BAEF-E4D5DFA4FBC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77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80479-E2D7-23EE-21E2-F6B7A9EE0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6521FF-EA62-B8AC-3814-4E87CD38D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FEE4B8-CAD3-816A-3258-C255E374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D7E2-EBE3-544E-9992-4A743B630234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517CDA-7225-2137-BF33-D4BCA6858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B3EE1C-89D3-1834-F27A-2F37C319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3AB4-71FA-A745-A6C1-44C27AF4C2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73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F95262-CDDA-2FAA-483B-1BD6950B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AFA309-0056-91ED-5258-DA7A78EA9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C3D9C4-E220-C282-C170-CC6112E0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D7E2-EBE3-544E-9992-4A743B630234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C835F3-C5FB-5006-5562-1B979D4E2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0478F9-F64C-2CE6-23DD-EE213F8C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3AB4-71FA-A745-A6C1-44C27AF4C2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71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4135A92-A672-D524-1C3B-EA87CA8AA2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3785C3-689F-CA14-CD8E-0AB13E656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7A4D70-6527-59BB-D09D-5E7F3A89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D7E2-EBE3-544E-9992-4A743B630234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B1AE70-4205-2147-2813-2F6B1D83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7602D1-0384-71ED-0217-36B06B0A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3AB4-71FA-A745-A6C1-44C27AF4C2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01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D0CE6-043E-5F82-07AD-94BE9138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9E7C41-BAD6-4C9A-B65C-5114E8F1F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99A32A-A28D-3CE6-BB20-09CB33D7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D7E2-EBE3-544E-9992-4A743B630234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DDF06C-1DF7-E7CE-AF8D-46432701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68941C-35B2-080C-DA19-ACF265B95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3AB4-71FA-A745-A6C1-44C27AF4C2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31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903382-0D54-3BD5-3A47-0B2E1B38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745E01-DDD6-9E43-5D14-4E9D34847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C75C57-70D3-7EC1-C753-155194173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D7E2-EBE3-544E-9992-4A743B630234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633DEB-B76C-6478-80FA-0D47E5CFB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F15D07-92C6-F365-D236-18CA0D687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3AB4-71FA-A745-A6C1-44C27AF4C2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0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BBEF2-F378-569F-4EC6-F1E68C6D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BBE070-C873-E13E-C77D-C379A621E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3EC571-66C1-CA13-4E89-CFC51EFA2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4525E9-0AD0-4F9A-423D-19EF6856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D7E2-EBE3-544E-9992-4A743B630234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D6B3AE-CF43-C1D8-813B-AC2DD8E74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C22689-566C-CE1D-E612-C2E23F77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3AB4-71FA-A745-A6C1-44C27AF4C2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69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4D09F-17F3-DD05-A7C4-E4F919F33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A99B0E-C1E8-238B-DC42-A87E8C8C5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D70C9A-7D31-A095-CEBD-5515897B7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CF680E-3339-A5FF-AC69-06FBDFC46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B13F761-4132-08A9-1BFA-F9E705426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EAFCCE-FE3C-1DDA-0CC9-E0A51AF2F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D7E2-EBE3-544E-9992-4A743B630234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B7247CD-923F-9A43-848A-00CCE640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0466156-533A-A65F-1B6F-D40B9661D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3AB4-71FA-A745-A6C1-44C27AF4C2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83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C8275-1B84-5482-7771-C43A5541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CB3C89-6F3D-9FC6-4004-73742BB1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D7E2-EBE3-544E-9992-4A743B630234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684A85-81C3-F5A7-FC1A-DBACAEE0E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5A1532-DEC6-C205-2A88-30BF1A38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3AB4-71FA-A745-A6C1-44C27AF4C2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9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33C90F9-C3B0-E7A4-F88C-062951F4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D7E2-EBE3-544E-9992-4A743B630234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AF2CA3-1769-CD56-0B7D-DC2385373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4D6B9A-F5D4-850B-FA9B-D64000E7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3AB4-71FA-A745-A6C1-44C27AF4C2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22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829E6-4325-1944-4B7A-DBE746E15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7308BC-CA31-4A7C-6CDE-51B1F6EB5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534B22-F6BC-3758-A434-9D17BDE8B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2D5B29-B5A8-D9FD-4F45-997AE7EF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D7E2-EBE3-544E-9992-4A743B630234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BCBB1D-9091-2BE7-0188-0B1B479D0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50DC58-016C-88EC-033E-1899BA52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3AB4-71FA-A745-A6C1-44C27AF4C2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02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088324-4B8D-1482-6301-AED75E79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3A74C0-04ED-CA0F-97E0-C2AB46DD1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13216A-CEC3-B763-7ED1-0BED32DB6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A46C82-E287-42DC-18AE-18A97456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D7E2-EBE3-544E-9992-4A743B630234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A1CA5E-91BC-2132-99CB-D20112AA8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94DB15-F3F0-96C5-5D37-ADEA60A0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3AB4-71FA-A745-A6C1-44C27AF4C2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38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5E5C51-9A47-D03C-4BAE-64441B2D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910428-372C-98CA-FAA5-8666F66D6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F28738-AF59-8E27-A8A3-14085858D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4D7E2-EBE3-544E-9992-4A743B630234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62FC2D-DE6D-259B-15BC-411F358BB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F7566F-7D01-5209-1B8D-39FCB46CB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D3AB4-71FA-A745-A6C1-44C27AF4C2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43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A45FD-E938-9DD8-B3AE-1BADFF151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365" y="305797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sz="5300" b="1" dirty="0"/>
              <a:t>Ecrire l’introduction et la discussion d’un article de recherche</a:t>
            </a:r>
            <a:br>
              <a:rPr lang="fr-FR" sz="5300" b="1" dirty="0"/>
            </a:br>
            <a:br>
              <a:rPr lang="fr-FR" sz="5300" b="1" dirty="0"/>
            </a:br>
            <a:r>
              <a:rPr lang="fr-FR" sz="4000" dirty="0"/>
              <a:t>Géraldine Schmidt</a:t>
            </a:r>
            <a:br>
              <a:rPr lang="fr-FR" sz="4000" dirty="0"/>
            </a:br>
            <a:br>
              <a:rPr lang="fr-FR" sz="4000" dirty="0"/>
            </a:br>
            <a:r>
              <a:rPr lang="fr-FR" sz="3600" i="1" dirty="0"/>
              <a:t>Atelier d’écriture, 11 oct. 2022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971544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D890D-2AC4-1F42-D535-F00AF82E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942" y="153192"/>
            <a:ext cx="10515600" cy="1325563"/>
          </a:xfrm>
        </p:spPr>
        <p:txBody>
          <a:bodyPr/>
          <a:lstStyle/>
          <a:p>
            <a:pPr algn="r"/>
            <a:r>
              <a:rPr lang="fr-FR" b="1" dirty="0"/>
              <a:t>Quelques conseils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41464C-FAC8-E5BA-2940-A05DE13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58" y="1478755"/>
            <a:ext cx="11352471" cy="5485608"/>
          </a:xfrm>
        </p:spPr>
        <p:txBody>
          <a:bodyPr>
            <a:normAutofit/>
          </a:bodyPr>
          <a:lstStyle/>
          <a:p>
            <a:r>
              <a:rPr lang="fr-FR" dirty="0"/>
              <a:t>Réussir à écrire une introduction, c’est réussir à structurer l’ensemble de l’article : 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</a:t>
            </a:r>
            <a:r>
              <a:rPr lang="fr-FR" dirty="0"/>
              <a:t>ne pas hésiter à tenter un premier </a:t>
            </a:r>
            <a:r>
              <a:rPr lang="fr-FR" i="1" dirty="0"/>
              <a:t>draft </a:t>
            </a:r>
            <a:r>
              <a:rPr lang="fr-FR" dirty="0"/>
              <a:t>d’intro assez tôt pour « tester » la logique d’enchainement de vos arguments, puis réécrire, et encore réécrire jusqu’à satisfaction !</a:t>
            </a:r>
            <a:endParaRPr lang="fr-FR" sz="2800" dirty="0"/>
          </a:p>
          <a:p>
            <a:r>
              <a:rPr lang="fr-FR" dirty="0"/>
              <a:t>Mieux vaut une intro longue pour la première version soumise (quitte à réduire ensuite)</a:t>
            </a:r>
          </a:p>
          <a:p>
            <a:r>
              <a:rPr lang="fr-FR" dirty="0"/>
              <a:t>L’annonce du plan de l’article en fin d’intro est loin d’être incontournable, surtout lorsque le plan est standard</a:t>
            </a:r>
          </a:p>
          <a:p>
            <a:r>
              <a:rPr lang="fr-FR" dirty="0"/>
              <a:t>Lisez et relisez plusieurs </a:t>
            </a:r>
            <a:r>
              <a:rPr lang="fr-FR" dirty="0" err="1"/>
              <a:t>intros</a:t>
            </a:r>
            <a:r>
              <a:rPr lang="fr-FR" dirty="0"/>
              <a:t> de papiers publiés dans de bonnes revues et dans la revue que vous ciblez</a:t>
            </a:r>
          </a:p>
        </p:txBody>
      </p:sp>
    </p:spTree>
    <p:extLst>
      <p:ext uri="{BB962C8B-B14F-4D97-AF65-F5344CB8AC3E}">
        <p14:creationId xmlns:p14="http://schemas.microsoft.com/office/powerpoint/2010/main" val="102857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95935-47FA-9E70-9D55-6C0CD42C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34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fr-FR" sz="4000" b="1" dirty="0"/>
              <a:t>Deux exemples </a:t>
            </a:r>
            <a:br>
              <a:rPr lang="fr-FR" sz="3200" b="1" dirty="0"/>
            </a:br>
            <a:endParaRPr lang="fr-FR" sz="40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BB0630A-EFC6-44B2-0459-E7A99B16F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9206" y="730734"/>
            <a:ext cx="8020010" cy="60310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A3F8A6F-CBE9-1BFA-1D1F-0D24917360B1}"/>
              </a:ext>
            </a:extLst>
          </p:cNvPr>
          <p:cNvSpPr txBox="1"/>
          <p:nvPr/>
        </p:nvSpPr>
        <p:spPr>
          <a:xfrm>
            <a:off x="143089" y="2735200"/>
            <a:ext cx="42709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Exemple 1</a:t>
            </a:r>
          </a:p>
          <a:p>
            <a:pPr algn="ctr"/>
            <a:endParaRPr lang="fr-FR" sz="2800" b="1" dirty="0">
              <a:solidFill>
                <a:srgbClr val="0070C0"/>
              </a:solidFill>
            </a:endParaRPr>
          </a:p>
          <a:p>
            <a:pPr algn="ctr"/>
            <a:r>
              <a:rPr lang="fr-FR" sz="2800" b="1" dirty="0">
                <a:solidFill>
                  <a:srgbClr val="0070C0"/>
                </a:solidFill>
              </a:rPr>
              <a:t>Procrastination &amp; </a:t>
            </a:r>
            <a:r>
              <a:rPr lang="fr-FR" sz="2800" b="1" dirty="0" err="1">
                <a:solidFill>
                  <a:srgbClr val="0070C0"/>
                </a:solidFill>
              </a:rPr>
              <a:t>creativity</a:t>
            </a:r>
            <a:endParaRPr lang="fr-FR" sz="2800" b="1" dirty="0">
              <a:solidFill>
                <a:srgbClr val="0070C0"/>
              </a:solidFill>
            </a:endParaRPr>
          </a:p>
          <a:p>
            <a:pPr algn="ctr"/>
            <a:r>
              <a:rPr lang="fr-FR" sz="2800" i="1" dirty="0">
                <a:solidFill>
                  <a:srgbClr val="0070C0"/>
                </a:solidFill>
              </a:rPr>
              <a:t>AMJ,</a:t>
            </a:r>
            <a:r>
              <a:rPr lang="fr-FR" sz="2800" dirty="0">
                <a:solidFill>
                  <a:srgbClr val="0070C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22314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AFADE41-4FAA-872C-0092-B1A3455AA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39" y="878957"/>
            <a:ext cx="10731996" cy="556183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3A8CDD2-B4FD-CA2A-E77D-E787E1A0E315}"/>
              </a:ext>
            </a:extLst>
          </p:cNvPr>
          <p:cNvSpPr txBox="1"/>
          <p:nvPr/>
        </p:nvSpPr>
        <p:spPr>
          <a:xfrm rot="16200000">
            <a:off x="-53321" y="2017336"/>
            <a:ext cx="201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70C0"/>
                </a:solidFill>
              </a:rPr>
              <a:t>Le paysage général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A70B4C4-3877-ACBB-D65F-BC5F28FDB11C}"/>
              </a:ext>
            </a:extLst>
          </p:cNvPr>
          <p:cNvSpPr txBox="1"/>
          <p:nvPr/>
        </p:nvSpPr>
        <p:spPr>
          <a:xfrm rot="16200000">
            <a:off x="-397958" y="4698267"/>
            <a:ext cx="271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70C0"/>
                </a:solidFill>
              </a:rPr>
              <a:t>La littérature académique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48EAEB-BAFA-0B8F-4774-69CB4B5C9F98}"/>
              </a:ext>
            </a:extLst>
          </p:cNvPr>
          <p:cNvSpPr txBox="1"/>
          <p:nvPr/>
        </p:nvSpPr>
        <p:spPr>
          <a:xfrm rot="16200000">
            <a:off x="5370573" y="3228850"/>
            <a:ext cx="208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Les manques dans la littérature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8DEE65-7799-8275-0575-1E0E3C819415}"/>
              </a:ext>
            </a:extLst>
          </p:cNvPr>
          <p:cNvSpPr txBox="1"/>
          <p:nvPr/>
        </p:nvSpPr>
        <p:spPr>
          <a:xfrm rot="16200000">
            <a:off x="5197655" y="5441441"/>
            <a:ext cx="244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Le gap et l’hypothèse centrale</a:t>
            </a:r>
          </a:p>
        </p:txBody>
      </p:sp>
    </p:spTree>
    <p:extLst>
      <p:ext uri="{BB962C8B-B14F-4D97-AF65-F5344CB8AC3E}">
        <p14:creationId xmlns:p14="http://schemas.microsoft.com/office/powerpoint/2010/main" val="272283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2E09024-B3E6-7ED7-D2EA-6627A5085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" y="241806"/>
            <a:ext cx="3749294" cy="6022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AF1787-462A-D4C9-7AD3-5AA46AC08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" y="844024"/>
            <a:ext cx="3907790" cy="58920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381F193-02C5-65D2-1D7F-532A4BB7E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461" y="241806"/>
            <a:ext cx="4053078" cy="45034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DA08301-D3FF-B012-A3D8-BF3EABD91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387" y="4678617"/>
            <a:ext cx="4053078" cy="21240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40BEC68-8F14-021D-1278-FAF913185C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6176" y="314958"/>
            <a:ext cx="4053078" cy="664790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3878972-6F06-A496-CC4E-8CA706397DB5}"/>
              </a:ext>
            </a:extLst>
          </p:cNvPr>
          <p:cNvSpPr txBox="1"/>
          <p:nvPr/>
        </p:nvSpPr>
        <p:spPr>
          <a:xfrm rot="16200000">
            <a:off x="-1225553" y="2222864"/>
            <a:ext cx="2703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70C0"/>
                </a:solidFill>
              </a:rPr>
              <a:t>La litt. sur cette hypothèse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86022A-62D1-5805-0877-BA3B15A06625}"/>
              </a:ext>
            </a:extLst>
          </p:cNvPr>
          <p:cNvSpPr txBox="1"/>
          <p:nvPr/>
        </p:nvSpPr>
        <p:spPr>
          <a:xfrm rot="16200000">
            <a:off x="-1051798" y="5394904"/>
            <a:ext cx="231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70C0"/>
                </a:solidFill>
              </a:rPr>
              <a:t>Les limites de cette litt.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25A2C22-20B8-AA81-5403-18002BA2F6CF}"/>
              </a:ext>
            </a:extLst>
          </p:cNvPr>
          <p:cNvSpPr txBox="1"/>
          <p:nvPr/>
        </p:nvSpPr>
        <p:spPr>
          <a:xfrm rot="16200000">
            <a:off x="2022737" y="2903826"/>
            <a:ext cx="406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La problématique et les hypothèses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6C595E0-B208-6808-872C-BB78799422AE}"/>
              </a:ext>
            </a:extLst>
          </p:cNvPr>
          <p:cNvSpPr txBox="1"/>
          <p:nvPr/>
        </p:nvSpPr>
        <p:spPr>
          <a:xfrm rot="16200000">
            <a:off x="6910549" y="1369841"/>
            <a:ext cx="262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La méthode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A619A99-250C-C4E6-FBA3-AFD4112DEFF7}"/>
              </a:ext>
            </a:extLst>
          </p:cNvPr>
          <p:cNvSpPr txBox="1"/>
          <p:nvPr/>
        </p:nvSpPr>
        <p:spPr>
          <a:xfrm rot="16200000">
            <a:off x="6673747" y="4423611"/>
            <a:ext cx="303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70C0"/>
                </a:solidFill>
              </a:rPr>
              <a:t>Les principales contributions</a:t>
            </a:r>
          </a:p>
        </p:txBody>
      </p:sp>
    </p:spTree>
    <p:extLst>
      <p:ext uri="{BB962C8B-B14F-4D97-AF65-F5344CB8AC3E}">
        <p14:creationId xmlns:p14="http://schemas.microsoft.com/office/powerpoint/2010/main" val="2143883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A3F8A6F-CBE9-1BFA-1D1F-0D24917360B1}"/>
              </a:ext>
            </a:extLst>
          </p:cNvPr>
          <p:cNvSpPr txBox="1"/>
          <p:nvPr/>
        </p:nvSpPr>
        <p:spPr>
          <a:xfrm>
            <a:off x="78158" y="2220936"/>
            <a:ext cx="28431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Exemple 2</a:t>
            </a:r>
          </a:p>
          <a:p>
            <a:pPr algn="ctr"/>
            <a:endParaRPr lang="fr-FR" sz="2800" b="1" dirty="0">
              <a:solidFill>
                <a:srgbClr val="0070C0"/>
              </a:solidFill>
            </a:endParaRPr>
          </a:p>
          <a:p>
            <a:pPr algn="ctr"/>
            <a:r>
              <a:rPr lang="fr-FR" sz="2800" b="1" dirty="0">
                <a:solidFill>
                  <a:srgbClr val="0070C0"/>
                </a:solidFill>
              </a:rPr>
              <a:t>The pet </a:t>
            </a:r>
            <a:r>
              <a:rPr lang="fr-FR" sz="2800" b="1" dirty="0" err="1">
                <a:solidFill>
                  <a:srgbClr val="0070C0"/>
                </a:solidFill>
              </a:rPr>
              <a:t>exposure</a:t>
            </a:r>
            <a:r>
              <a:rPr lang="fr-FR" sz="28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fr-FR" sz="2800" b="1" dirty="0" err="1">
                <a:solidFill>
                  <a:srgbClr val="0070C0"/>
                </a:solidFill>
              </a:rPr>
              <a:t>effect</a:t>
            </a:r>
            <a:endParaRPr lang="fr-FR" sz="2800" b="1" dirty="0">
              <a:solidFill>
                <a:srgbClr val="0070C0"/>
              </a:solidFill>
            </a:endParaRPr>
          </a:p>
          <a:p>
            <a:pPr algn="ctr"/>
            <a:r>
              <a:rPr lang="fr-FR" sz="2800" i="1" dirty="0" err="1">
                <a:solidFill>
                  <a:srgbClr val="0070C0"/>
                </a:solidFill>
              </a:rPr>
              <a:t>Jal</a:t>
            </a:r>
            <a:r>
              <a:rPr lang="fr-FR" sz="2800" i="1" dirty="0">
                <a:solidFill>
                  <a:srgbClr val="0070C0"/>
                </a:solidFill>
              </a:rPr>
              <a:t> of </a:t>
            </a:r>
            <a:r>
              <a:rPr lang="fr-FR" sz="2800" i="1" dirty="0" err="1">
                <a:solidFill>
                  <a:srgbClr val="0070C0"/>
                </a:solidFill>
              </a:rPr>
              <a:t>Mktg</a:t>
            </a:r>
            <a:r>
              <a:rPr lang="fr-FR" sz="2800" i="1" dirty="0">
                <a:solidFill>
                  <a:srgbClr val="0070C0"/>
                </a:solidFill>
              </a:rPr>
              <a:t>,</a:t>
            </a:r>
            <a:r>
              <a:rPr lang="fr-FR" sz="2800" dirty="0">
                <a:solidFill>
                  <a:srgbClr val="0070C0"/>
                </a:solidFill>
              </a:rPr>
              <a:t> 2022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B818AD-E6A4-8D07-E608-6FE42A848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020" y="572522"/>
            <a:ext cx="9415980" cy="5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38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6AEEF22-83BE-DB07-120C-AD9AA115F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76" y="827115"/>
            <a:ext cx="10931269" cy="522554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0B4D232-B4A2-F947-7761-4D5B9A7F6D13}"/>
              </a:ext>
            </a:extLst>
          </p:cNvPr>
          <p:cNvSpPr txBox="1"/>
          <p:nvPr/>
        </p:nvSpPr>
        <p:spPr>
          <a:xfrm rot="16200000">
            <a:off x="-441653" y="2866422"/>
            <a:ext cx="201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70C0"/>
                </a:solidFill>
              </a:rPr>
              <a:t>Le paysage général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23FBDDE-48C0-4C07-7000-1731F5BA7692}"/>
              </a:ext>
            </a:extLst>
          </p:cNvPr>
          <p:cNvSpPr txBox="1"/>
          <p:nvPr/>
        </p:nvSpPr>
        <p:spPr>
          <a:xfrm rot="16200000">
            <a:off x="9682891" y="1894502"/>
            <a:ext cx="433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70C0"/>
                </a:solidFill>
              </a:rPr>
              <a:t>  La (rare)  littérature académique</a:t>
            </a:r>
          </a:p>
        </p:txBody>
      </p:sp>
    </p:spTree>
    <p:extLst>
      <p:ext uri="{BB962C8B-B14F-4D97-AF65-F5344CB8AC3E}">
        <p14:creationId xmlns:p14="http://schemas.microsoft.com/office/powerpoint/2010/main" val="2970410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4B6F1EC-8E2E-1062-D5BC-E992EB742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44" y="915688"/>
            <a:ext cx="4755388" cy="441221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112BD52-5FE8-76C8-2DCD-E5B379F6E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892" y="915688"/>
            <a:ext cx="4945126" cy="552839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FEE3A85-7C5C-469A-A5DD-CA95BCA96611}"/>
              </a:ext>
            </a:extLst>
          </p:cNvPr>
          <p:cNvSpPr txBox="1"/>
          <p:nvPr/>
        </p:nvSpPr>
        <p:spPr>
          <a:xfrm rot="16200000">
            <a:off x="-1795958" y="3320534"/>
            <a:ext cx="433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Le « gap » et son importance / pertinence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485482C-05C5-8FC7-786C-841B2E7542CB}"/>
              </a:ext>
            </a:extLst>
          </p:cNvPr>
          <p:cNvSpPr txBox="1"/>
          <p:nvPr/>
        </p:nvSpPr>
        <p:spPr>
          <a:xfrm rot="16200000">
            <a:off x="5166131" y="1959763"/>
            <a:ext cx="219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La problématique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344E7A1-E805-3B77-8BB2-6E53317E3D1A}"/>
              </a:ext>
            </a:extLst>
          </p:cNvPr>
          <p:cNvSpPr txBox="1"/>
          <p:nvPr/>
        </p:nvSpPr>
        <p:spPr>
          <a:xfrm rot="16200000">
            <a:off x="4760882" y="4097747"/>
            <a:ext cx="303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70C0"/>
                </a:solidFill>
              </a:rPr>
              <a:t>Les principaux résultats</a:t>
            </a:r>
          </a:p>
        </p:txBody>
      </p:sp>
    </p:spTree>
    <p:extLst>
      <p:ext uri="{BB962C8B-B14F-4D97-AF65-F5344CB8AC3E}">
        <p14:creationId xmlns:p14="http://schemas.microsoft.com/office/powerpoint/2010/main" val="926908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A45FD-E938-9DD8-B3AE-1BADFF151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906" y="2328403"/>
            <a:ext cx="9144000" cy="2387600"/>
          </a:xfrm>
        </p:spPr>
        <p:txBody>
          <a:bodyPr>
            <a:normAutofit/>
          </a:bodyPr>
          <a:lstStyle/>
          <a:p>
            <a:r>
              <a:rPr lang="fr-FR" sz="5400" b="1" dirty="0"/>
              <a:t>La discussion </a:t>
            </a:r>
            <a:br>
              <a:rPr lang="fr-FR" sz="5300" b="1" dirty="0"/>
            </a:b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538051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41F133-A2D5-E153-02FC-CE121361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46" y="5895074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fr-FR" sz="2000" b="1" dirty="0"/>
              <a:t>(H. </a:t>
            </a:r>
            <a:r>
              <a:rPr lang="fr-FR" sz="2000" b="1" dirty="0" err="1"/>
              <a:t>Rainelli</a:t>
            </a:r>
            <a:r>
              <a:rPr lang="fr-FR" sz="2000" b="1" dirty="0"/>
              <a:t>, CEFAG, 2022)</a:t>
            </a:r>
            <a:endParaRPr lang="fr-FR" sz="3600" b="1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4568536-63C9-5756-AAE7-7AD96F0CE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29" y="163824"/>
            <a:ext cx="11352628" cy="61642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95E7E0A-F11A-FE73-D041-B8E8B8438DD3}"/>
              </a:ext>
            </a:extLst>
          </p:cNvPr>
          <p:cNvSpPr txBox="1"/>
          <p:nvPr/>
        </p:nvSpPr>
        <p:spPr>
          <a:xfrm>
            <a:off x="5396280" y="3652892"/>
            <a:ext cx="1710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>
                <a:solidFill>
                  <a:srgbClr val="002060"/>
                </a:solidFill>
                <a:highlight>
                  <a:srgbClr val="00FFFF"/>
                </a:highlight>
              </a:rPr>
              <a:t>What</a:t>
            </a:r>
            <a:r>
              <a:rPr lang="fr-FR" sz="2000" i="1" dirty="0">
                <a:solidFill>
                  <a:srgbClr val="002060"/>
                </a:solidFill>
                <a:highlight>
                  <a:srgbClr val="00FFFF"/>
                </a:highlight>
              </a:rPr>
              <a:t> I </a:t>
            </a:r>
            <a:r>
              <a:rPr lang="fr-FR" sz="2000" i="1" dirty="0" err="1">
                <a:solidFill>
                  <a:srgbClr val="002060"/>
                </a:solidFill>
                <a:highlight>
                  <a:srgbClr val="00FFFF"/>
                </a:highlight>
              </a:rPr>
              <a:t>find</a:t>
            </a:r>
            <a:endParaRPr lang="fr-FR" sz="2000" i="1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r>
              <a:rPr lang="fr-FR" sz="2000" i="1" dirty="0" err="1">
                <a:solidFill>
                  <a:srgbClr val="002060"/>
                </a:solidFill>
                <a:highlight>
                  <a:srgbClr val="00FFFF"/>
                </a:highlight>
              </a:rPr>
              <a:t>What</a:t>
            </a:r>
            <a:r>
              <a:rPr lang="fr-FR" sz="2000" i="1" dirty="0">
                <a:solidFill>
                  <a:srgbClr val="002060"/>
                </a:solidFill>
                <a:highlight>
                  <a:srgbClr val="00FFFF"/>
                </a:highlight>
              </a:rPr>
              <a:t> </a:t>
            </a:r>
            <a:r>
              <a:rPr lang="fr-FR" sz="2000" i="1" dirty="0" err="1">
                <a:solidFill>
                  <a:srgbClr val="002060"/>
                </a:solidFill>
                <a:highlight>
                  <a:srgbClr val="00FFFF"/>
                </a:highlight>
              </a:rPr>
              <a:t>it</a:t>
            </a:r>
            <a:r>
              <a:rPr lang="fr-FR" sz="2000" i="1" dirty="0">
                <a:solidFill>
                  <a:srgbClr val="002060"/>
                </a:solidFill>
                <a:highlight>
                  <a:srgbClr val="00FFFF"/>
                </a:highlight>
              </a:rPr>
              <a:t> </a:t>
            </a:r>
            <a:r>
              <a:rPr lang="fr-FR" sz="2000" i="1" dirty="0" err="1">
                <a:solidFill>
                  <a:srgbClr val="002060"/>
                </a:solidFill>
                <a:highlight>
                  <a:srgbClr val="00FFFF"/>
                </a:highlight>
              </a:rPr>
              <a:t>means</a:t>
            </a:r>
            <a:endParaRPr lang="fr-FR" sz="2000" i="1" dirty="0">
              <a:solidFill>
                <a:srgbClr val="002060"/>
              </a:solidFill>
              <a:highlight>
                <a:srgbClr val="00FFFF"/>
              </a:highlight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BB2EB22-1231-F478-0861-5A2E715E81DB}"/>
              </a:ext>
            </a:extLst>
          </p:cNvPr>
          <p:cNvSpPr txBox="1"/>
          <p:nvPr/>
        </p:nvSpPr>
        <p:spPr>
          <a:xfrm>
            <a:off x="5019052" y="2451056"/>
            <a:ext cx="33690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 err="1">
                <a:solidFill>
                  <a:srgbClr val="002060"/>
                </a:solidFill>
                <a:highlight>
                  <a:srgbClr val="00FFFF"/>
                </a:highlight>
              </a:rPr>
              <a:t>What</a:t>
            </a:r>
            <a:r>
              <a:rPr lang="fr-FR" sz="2000" i="1" dirty="0">
                <a:solidFill>
                  <a:srgbClr val="002060"/>
                </a:solidFill>
                <a:highlight>
                  <a:srgbClr val="00FFFF"/>
                </a:highlight>
              </a:rPr>
              <a:t> I </a:t>
            </a:r>
            <a:r>
              <a:rPr lang="fr-FR" sz="2000" i="1" dirty="0" err="1">
                <a:solidFill>
                  <a:srgbClr val="002060"/>
                </a:solidFill>
                <a:highlight>
                  <a:srgbClr val="00FFFF"/>
                </a:highlight>
              </a:rPr>
              <a:t>add</a:t>
            </a:r>
            <a:r>
              <a:rPr lang="fr-FR" sz="2000" i="1" dirty="0">
                <a:solidFill>
                  <a:srgbClr val="002060"/>
                </a:solidFill>
                <a:highlight>
                  <a:srgbClr val="00FFFF"/>
                </a:highlight>
              </a:rPr>
              <a:t> to the </a:t>
            </a:r>
            <a:r>
              <a:rPr lang="fr-FR" sz="2000" i="1" dirty="0" err="1">
                <a:solidFill>
                  <a:srgbClr val="002060"/>
                </a:solidFill>
                <a:highlight>
                  <a:srgbClr val="00FFFF"/>
                </a:highlight>
              </a:rPr>
              <a:t>literature</a:t>
            </a:r>
            <a:endParaRPr lang="fr-FR" sz="2000" i="1" dirty="0">
              <a:solidFill>
                <a:srgbClr val="002060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429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2F9733-BCDB-C7EC-7B97-68DE246A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b="1" dirty="0"/>
              <a:t>Les questions auxquelles répondre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893790-3CF7-47C0-CED5-2F6DD3877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En quoi vos résultats s’articulent-ils aux travaux existants ? </a:t>
            </a:r>
          </a:p>
          <a:p>
            <a:endParaRPr lang="fr-FR" dirty="0"/>
          </a:p>
          <a:p>
            <a:r>
              <a:rPr lang="fr-FR" dirty="0"/>
              <a:t>En quoi viennent-ils modifier la compréhension du problème ou la connaissance de l’objet de votre recherche ?</a:t>
            </a:r>
          </a:p>
          <a:p>
            <a:endParaRPr lang="fr-FR" dirty="0"/>
          </a:p>
          <a:p>
            <a:r>
              <a:rPr lang="fr-FR" dirty="0"/>
              <a:t>Dans quelle mesure complètent-ils ou remettent-ils en cause une ou des théories (ou certaines dimensions d’une théorie) ?</a:t>
            </a:r>
          </a:p>
          <a:p>
            <a:endParaRPr lang="fr-FR" dirty="0"/>
          </a:p>
          <a:p>
            <a:r>
              <a:rPr lang="fr-FR" dirty="0"/>
              <a:t>Quelles sont les limites de la recherche et comment, dans de futures recherches, pourrait-on y remédier ?</a:t>
            </a:r>
          </a:p>
        </p:txBody>
      </p:sp>
    </p:spTree>
    <p:extLst>
      <p:ext uri="{BB962C8B-B14F-4D97-AF65-F5344CB8AC3E}">
        <p14:creationId xmlns:p14="http://schemas.microsoft.com/office/powerpoint/2010/main" val="178355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D890D-2AC4-1F42-D535-F00AF82E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b="1" dirty="0"/>
              <a:t>Intro et discussion, des </a:t>
            </a:r>
            <a:r>
              <a:rPr lang="fr-FR" b="1" dirty="0">
                <a:solidFill>
                  <a:srgbClr val="0070C0"/>
                </a:solidFill>
              </a:rPr>
              <a:t>enjeux</a:t>
            </a:r>
            <a:r>
              <a:rPr lang="fr-FR" b="1" dirty="0"/>
              <a:t> communs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41464C-FAC8-E5BA-2940-A05DE13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57" y="1690688"/>
            <a:ext cx="10903085" cy="4351338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La première et la dernière impression pour les relecteurs… donc déterminantes</a:t>
            </a:r>
          </a:p>
          <a:p>
            <a:endParaRPr lang="fr-FR" dirty="0"/>
          </a:p>
          <a:p>
            <a:r>
              <a:rPr lang="fr-FR" dirty="0"/>
              <a:t>Souvent la dernière étape de rédaction pour le chercheur… donc effet lassitude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Un modèle réduit ou un condensé du papier (et de son apport)</a:t>
            </a:r>
          </a:p>
          <a:p>
            <a:endParaRPr lang="fr-FR" dirty="0"/>
          </a:p>
          <a:p>
            <a:r>
              <a:rPr lang="fr-FR" dirty="0"/>
              <a:t>Sans doute les deux sections les plus ardues à rédiger </a:t>
            </a:r>
          </a:p>
          <a:p>
            <a:endParaRPr lang="fr-FR" dirty="0"/>
          </a:p>
          <a:p>
            <a:r>
              <a:rPr lang="fr-FR" dirty="0"/>
              <a:t>Une des raisons classiques de rejet d’un papier</a:t>
            </a:r>
            <a:r>
              <a:rPr lang="fr-FR" sz="2400" dirty="0"/>
              <a:t> (question et « gap » pas clairs ou non convaincants ; faiblesse des contributions théoriques) </a:t>
            </a:r>
            <a:r>
              <a:rPr lang="fr-FR" dirty="0"/>
              <a:t>ou un des points d’amélioration demandés par les </a:t>
            </a:r>
            <a:r>
              <a:rPr lang="fr-FR" dirty="0" err="1"/>
              <a:t>reviewers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2608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8F6CE-1D38-BB0D-2ACD-2381C27B6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b="1" dirty="0"/>
              <a:t>Les principaux ingrédients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A26587-A52E-FD6A-3C66-09E3E14CF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8060"/>
            <a:ext cx="10757171" cy="4737369"/>
          </a:xfrm>
        </p:spPr>
        <p:txBody>
          <a:bodyPr>
            <a:normAutofit/>
          </a:bodyPr>
          <a:lstStyle/>
          <a:p>
            <a:r>
              <a:rPr lang="fr-FR" dirty="0"/>
              <a:t>Rappel succinct de l’objectif et des principaux résultats </a:t>
            </a:r>
            <a:r>
              <a:rPr lang="fr-FR" sz="2400" i="1" dirty="0"/>
              <a:t>( 1 court paragraphe)</a:t>
            </a:r>
            <a:endParaRPr lang="fr-FR" i="1" dirty="0"/>
          </a:p>
          <a:p>
            <a:r>
              <a:rPr lang="fr-FR" dirty="0"/>
              <a:t>Interprétation des résultats </a:t>
            </a:r>
            <a:r>
              <a:rPr lang="fr-FR" sz="2400" i="1" dirty="0"/>
              <a:t>(leur donner du sens)</a:t>
            </a:r>
          </a:p>
          <a:p>
            <a:r>
              <a:rPr lang="fr-FR" dirty="0"/>
              <a:t>Mise en dialogue avec la littérature existante </a:t>
            </a:r>
            <a:r>
              <a:rPr lang="fr-FR" sz="2400" i="1" dirty="0"/>
              <a:t>(mise en perspective)</a:t>
            </a:r>
            <a:r>
              <a:rPr lang="fr-FR" dirty="0"/>
              <a:t> et énoncé de vos contributions </a:t>
            </a:r>
            <a:r>
              <a:rPr lang="fr-FR" sz="2400" i="1" dirty="0"/>
              <a:t>(à énoncer sur un ton affirmé et avec votre voix)</a:t>
            </a:r>
            <a:endParaRPr lang="fr-FR" dirty="0"/>
          </a:p>
          <a:p>
            <a:pPr lvl="1"/>
            <a:r>
              <a:rPr lang="fr-FR" dirty="0"/>
              <a:t>Ce que vous confirmez ou nuancez</a:t>
            </a:r>
          </a:p>
          <a:p>
            <a:pPr lvl="1"/>
            <a:r>
              <a:rPr lang="fr-FR" dirty="0"/>
              <a:t>Ce que vous apportez de nouveau </a:t>
            </a:r>
            <a:r>
              <a:rPr lang="fr-FR" i="1" dirty="0"/>
              <a:t>(le plus important)</a:t>
            </a:r>
          </a:p>
          <a:p>
            <a:r>
              <a:rPr lang="fr-FR" dirty="0"/>
              <a:t>Implications / contributions pratiques (le cas échéant)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+ limites et voies futures de recherche </a:t>
            </a:r>
            <a:r>
              <a:rPr lang="fr-FR" sz="2400" i="1" dirty="0"/>
              <a:t>(ou dans la conclusion)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5608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39558B-EBBE-F1F1-9E25-3B96B865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b="1" dirty="0"/>
              <a:t>Quelques structurations classiques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D3783E-732B-3E0D-A2CB-C74C32A05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01" y="1690688"/>
            <a:ext cx="11407399" cy="4467809"/>
          </a:xfrm>
        </p:spPr>
        <p:txBody>
          <a:bodyPr>
            <a:normAutofit fontScale="92500" lnSpcReduction="10000"/>
          </a:bodyPr>
          <a:lstStyle/>
          <a:p>
            <a:pPr algn="ctr"/>
            <a:endParaRPr lang="fr-FR" dirty="0"/>
          </a:p>
          <a:p>
            <a:pPr algn="ctr"/>
            <a:r>
              <a:rPr lang="fr-FR" dirty="0"/>
              <a:t>Bref résumé des principaux résultats</a:t>
            </a:r>
          </a:p>
          <a:p>
            <a:pPr algn="ctr"/>
            <a:endParaRPr lang="fr-FR" dirty="0"/>
          </a:p>
          <a:p>
            <a:r>
              <a:rPr lang="fr-FR" dirty="0"/>
              <a:t>Thème de discussion 1		• QR/</a:t>
            </a:r>
            <a:r>
              <a:rPr lang="fr-FR" dirty="0" err="1"/>
              <a:t>hyp</a:t>
            </a:r>
            <a:r>
              <a:rPr lang="fr-FR" dirty="0"/>
              <a:t> 1		• Contributions théoriques</a:t>
            </a:r>
          </a:p>
          <a:p>
            <a:r>
              <a:rPr lang="fr-FR" dirty="0"/>
              <a:t>Thème de discussion 2		• QR/</a:t>
            </a:r>
            <a:r>
              <a:rPr lang="fr-FR" dirty="0" err="1"/>
              <a:t>hyp</a:t>
            </a:r>
            <a:r>
              <a:rPr lang="fr-FR" dirty="0"/>
              <a:t> 2		• Contributions pratiques</a:t>
            </a:r>
          </a:p>
          <a:p>
            <a:r>
              <a:rPr lang="fr-FR" dirty="0"/>
              <a:t>Thème de discussion 3		• QR/</a:t>
            </a:r>
            <a:r>
              <a:rPr lang="fr-FR" dirty="0" err="1"/>
              <a:t>hyp</a:t>
            </a:r>
            <a:r>
              <a:rPr lang="fr-FR" dirty="0"/>
              <a:t> 3</a:t>
            </a:r>
          </a:p>
          <a:p>
            <a:endParaRPr lang="fr-FR" dirty="0"/>
          </a:p>
          <a:p>
            <a:pPr algn="ctr"/>
            <a:r>
              <a:rPr lang="fr-FR" dirty="0"/>
              <a:t>Limites et voies de recherche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Brève conclusion (1 paragraphe)</a:t>
            </a:r>
          </a:p>
        </p:txBody>
      </p:sp>
    </p:spTree>
    <p:extLst>
      <p:ext uri="{BB962C8B-B14F-4D97-AF65-F5344CB8AC3E}">
        <p14:creationId xmlns:p14="http://schemas.microsoft.com/office/powerpoint/2010/main" val="41989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65181-0F76-5BB2-AD5C-56DBE357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548"/>
            <a:ext cx="10515600" cy="1325563"/>
          </a:xfrm>
        </p:spPr>
        <p:txBody>
          <a:bodyPr/>
          <a:lstStyle/>
          <a:p>
            <a:pPr algn="r"/>
            <a:r>
              <a:rPr lang="fr-FR" b="1" dirty="0"/>
              <a:t>A éviter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601E19-04B2-5C6E-B225-28E53CB83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036" y="1607913"/>
            <a:ext cx="10515600" cy="4351338"/>
          </a:xfrm>
        </p:spPr>
        <p:txBody>
          <a:bodyPr>
            <a:normAutofit/>
          </a:bodyPr>
          <a:lstStyle/>
          <a:p>
            <a:r>
              <a:rPr lang="fr-FR" sz="3200" dirty="0"/>
              <a:t>Revenir trop longuement sur les résultats sans les interpréter</a:t>
            </a:r>
          </a:p>
          <a:p>
            <a:r>
              <a:rPr lang="fr-FR" sz="3200" dirty="0"/>
              <a:t>Présenter de nouvelles données ou de nouveaux résultats</a:t>
            </a:r>
          </a:p>
          <a:p>
            <a:r>
              <a:rPr lang="fr-FR" sz="3200" dirty="0"/>
              <a:t>Introduire plusieurs nouveaux concepts ou théories</a:t>
            </a:r>
          </a:p>
          <a:p>
            <a:pPr marL="457200" lvl="1" indent="0" algn="r">
              <a:buNone/>
            </a:pPr>
            <a:r>
              <a:rPr lang="fr-FR" sz="2800" i="1" dirty="0"/>
              <a:t>La discussion doit faire écho à la revue de litt. et aux résultats</a:t>
            </a:r>
          </a:p>
          <a:p>
            <a:r>
              <a:rPr lang="fr-FR" sz="3200" dirty="0"/>
              <a:t>Survendre l’importance des conclusions</a:t>
            </a:r>
          </a:p>
          <a:p>
            <a:r>
              <a:rPr lang="fr-FR" sz="3200" dirty="0"/>
              <a:t>Au contraire, minimiser les contributions</a:t>
            </a:r>
          </a:p>
          <a:p>
            <a:r>
              <a:rPr lang="fr-FR" sz="3200" dirty="0"/>
              <a:t>Surinterpréter les données sans élément solide en appui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22959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95935-47FA-9E70-9D55-6C0CD42C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34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fr-FR" sz="4000" b="1" dirty="0"/>
              <a:t>Deux exemples (suite) </a:t>
            </a:r>
            <a:br>
              <a:rPr lang="fr-FR" sz="3200" b="1" dirty="0"/>
            </a:br>
            <a:endParaRPr lang="fr-FR" sz="40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BB0630A-EFC6-44B2-0459-E7A99B16F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9206" y="730734"/>
            <a:ext cx="8020010" cy="60310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A3F8A6F-CBE9-1BFA-1D1F-0D24917360B1}"/>
              </a:ext>
            </a:extLst>
          </p:cNvPr>
          <p:cNvSpPr txBox="1"/>
          <p:nvPr/>
        </p:nvSpPr>
        <p:spPr>
          <a:xfrm>
            <a:off x="143089" y="2735200"/>
            <a:ext cx="42709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Exemple 1</a:t>
            </a:r>
          </a:p>
          <a:p>
            <a:pPr algn="ctr"/>
            <a:endParaRPr lang="fr-FR" sz="2800" b="1" dirty="0">
              <a:solidFill>
                <a:srgbClr val="0070C0"/>
              </a:solidFill>
            </a:endParaRPr>
          </a:p>
          <a:p>
            <a:pPr algn="ctr"/>
            <a:r>
              <a:rPr lang="fr-FR" sz="2800" b="1" dirty="0">
                <a:solidFill>
                  <a:srgbClr val="0070C0"/>
                </a:solidFill>
              </a:rPr>
              <a:t>Procrastination &amp; </a:t>
            </a:r>
            <a:r>
              <a:rPr lang="fr-FR" sz="2800" b="1" dirty="0" err="1">
                <a:solidFill>
                  <a:srgbClr val="0070C0"/>
                </a:solidFill>
              </a:rPr>
              <a:t>creativity</a:t>
            </a:r>
            <a:endParaRPr lang="fr-FR" sz="2800" b="1" dirty="0">
              <a:solidFill>
                <a:srgbClr val="0070C0"/>
              </a:solidFill>
            </a:endParaRPr>
          </a:p>
          <a:p>
            <a:pPr algn="ctr"/>
            <a:r>
              <a:rPr lang="fr-FR" sz="2800" i="1" dirty="0">
                <a:solidFill>
                  <a:srgbClr val="0070C0"/>
                </a:solidFill>
              </a:rPr>
              <a:t>AMJ,</a:t>
            </a:r>
            <a:r>
              <a:rPr lang="fr-FR" sz="2800" dirty="0">
                <a:solidFill>
                  <a:srgbClr val="0070C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984846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278B37-B02F-B8F8-4803-0AB13DD38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33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fr-FR" sz="4000" b="1" dirty="0"/>
              <a:t>Structure de l’article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0E1676-80E9-E277-FCE8-731CE9536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15" y="1358021"/>
            <a:ext cx="10757169" cy="5271041"/>
          </a:xfrm>
        </p:spPr>
        <p:txBody>
          <a:bodyPr>
            <a:normAutofit/>
          </a:bodyPr>
          <a:lstStyle/>
          <a:p>
            <a:r>
              <a:rPr lang="fr-FR" dirty="0"/>
              <a:t>Introduction</a:t>
            </a:r>
          </a:p>
          <a:p>
            <a:endParaRPr lang="fr-FR" dirty="0"/>
          </a:p>
          <a:p>
            <a:r>
              <a:rPr lang="fr-FR" dirty="0"/>
              <a:t>Procrastination and </a:t>
            </a:r>
            <a:r>
              <a:rPr lang="fr-FR" dirty="0" err="1"/>
              <a:t>creativity</a:t>
            </a:r>
            <a:r>
              <a:rPr lang="fr-FR" dirty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Incubation </a:t>
            </a:r>
            <a:r>
              <a:rPr lang="fr-FR" dirty="0" err="1"/>
              <a:t>mechanisms</a:t>
            </a:r>
            <a:r>
              <a:rPr lang="fr-FR" dirty="0"/>
              <a:t> —&gt; H1 et H2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err="1"/>
              <a:t>Task</a:t>
            </a:r>
            <a:r>
              <a:rPr lang="fr-FR" dirty="0"/>
              <a:t> and </a:t>
            </a:r>
            <a:r>
              <a:rPr lang="fr-FR" dirty="0" err="1"/>
              <a:t>motivational</a:t>
            </a:r>
            <a:r>
              <a:rPr lang="fr-FR" dirty="0"/>
              <a:t> </a:t>
            </a:r>
            <a:r>
              <a:rPr lang="fr-FR" dirty="0" err="1"/>
              <a:t>moderators</a:t>
            </a:r>
            <a:r>
              <a:rPr lang="fr-FR" dirty="0"/>
              <a:t> —&gt; H3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 err="1"/>
              <a:t>Study</a:t>
            </a:r>
            <a:r>
              <a:rPr lang="fr-FR" dirty="0"/>
              <a:t> 1 : </a:t>
            </a:r>
            <a:r>
              <a:rPr lang="fr-FR" sz="2400" dirty="0"/>
              <a:t>Method + </a:t>
            </a:r>
            <a:r>
              <a:rPr lang="fr-FR" sz="2400" dirty="0" err="1"/>
              <a:t>Results</a:t>
            </a:r>
            <a:r>
              <a:rPr lang="fr-FR" sz="2400" dirty="0"/>
              <a:t> &amp; discussion</a:t>
            </a:r>
            <a:endParaRPr lang="fr-FR" dirty="0"/>
          </a:p>
          <a:p>
            <a:r>
              <a:rPr lang="fr-FR" dirty="0" err="1"/>
              <a:t>Study</a:t>
            </a:r>
            <a:r>
              <a:rPr lang="fr-FR" dirty="0"/>
              <a:t> 2 : </a:t>
            </a:r>
            <a:r>
              <a:rPr lang="fr-FR" sz="2400" dirty="0"/>
              <a:t>Method + </a:t>
            </a:r>
            <a:r>
              <a:rPr lang="fr-FR" sz="2400" dirty="0" err="1"/>
              <a:t>Results</a:t>
            </a:r>
            <a:r>
              <a:rPr lang="fr-FR" sz="2400" dirty="0"/>
              <a:t> &amp; discussion</a:t>
            </a:r>
            <a:endParaRPr lang="fr-FR" dirty="0"/>
          </a:p>
          <a:p>
            <a:r>
              <a:rPr lang="fr-FR" dirty="0" err="1"/>
              <a:t>Study</a:t>
            </a:r>
            <a:r>
              <a:rPr lang="fr-FR" dirty="0"/>
              <a:t> 3 : </a:t>
            </a:r>
            <a:r>
              <a:rPr lang="fr-FR" sz="2400" dirty="0"/>
              <a:t>Method + </a:t>
            </a:r>
            <a:r>
              <a:rPr lang="fr-FR" sz="2400" dirty="0" err="1"/>
              <a:t>Results</a:t>
            </a:r>
            <a:r>
              <a:rPr lang="fr-FR" sz="2400" dirty="0"/>
              <a:t> &amp; discussion</a:t>
            </a:r>
            <a:endParaRPr lang="fr-FR" dirty="0"/>
          </a:p>
          <a:p>
            <a:endParaRPr lang="fr-FR" dirty="0"/>
          </a:p>
          <a:p>
            <a:r>
              <a:rPr lang="fr-FR" dirty="0"/>
              <a:t>General discussion</a:t>
            </a:r>
          </a:p>
        </p:txBody>
      </p:sp>
    </p:spTree>
    <p:extLst>
      <p:ext uri="{BB962C8B-B14F-4D97-AF65-F5344CB8AC3E}">
        <p14:creationId xmlns:p14="http://schemas.microsoft.com/office/powerpoint/2010/main" val="364861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ECC17F-FEE5-85DE-3BE7-DE5D3AF4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44" y="23866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fr-FR" sz="4000" b="1" dirty="0"/>
              <a:t>Structure de la discussion générale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BB9B8A-1C22-7E75-8B2F-0D112B980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103" y="2267997"/>
            <a:ext cx="10515600" cy="4351338"/>
          </a:xfrm>
        </p:spPr>
        <p:txBody>
          <a:bodyPr/>
          <a:lstStyle/>
          <a:p>
            <a:r>
              <a:rPr lang="fr-FR" dirty="0"/>
              <a:t>Résumé des principaux résultats (1 paragraphe)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Contributions théoriques</a:t>
            </a:r>
          </a:p>
          <a:p>
            <a:endParaRPr lang="fr-FR" dirty="0"/>
          </a:p>
          <a:p>
            <a:r>
              <a:rPr lang="fr-FR" dirty="0"/>
              <a:t>Limites et voies de recherche</a:t>
            </a:r>
          </a:p>
          <a:p>
            <a:endParaRPr lang="fr-FR" dirty="0"/>
          </a:p>
          <a:p>
            <a:r>
              <a:rPr lang="fr-FR" dirty="0"/>
              <a:t>Implications pratiques et conclusion</a:t>
            </a:r>
          </a:p>
        </p:txBody>
      </p:sp>
    </p:spTree>
    <p:extLst>
      <p:ext uri="{BB962C8B-B14F-4D97-AF65-F5344CB8AC3E}">
        <p14:creationId xmlns:p14="http://schemas.microsoft.com/office/powerpoint/2010/main" val="4089958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C0DEDB-FA43-F668-EE33-AC6EA3693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995" y="232097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fr-FR" sz="4000" b="1" dirty="0"/>
              <a:t>Rédaction de la discussion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B51BD1B-8AEF-F61C-A339-B137C9B21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8616" y="1557660"/>
            <a:ext cx="5612859" cy="5300340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9D55A97-DEAD-B72F-3053-E8B642E61780}"/>
              </a:ext>
            </a:extLst>
          </p:cNvPr>
          <p:cNvSpPr txBox="1"/>
          <p:nvPr/>
        </p:nvSpPr>
        <p:spPr>
          <a:xfrm>
            <a:off x="1172995" y="2950904"/>
            <a:ext cx="2529191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1. Paragraphe introductif résumant les principaux résultats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DCFD44C-7279-3BEA-5CBE-50B0C1984B8D}"/>
              </a:ext>
            </a:extLst>
          </p:cNvPr>
          <p:cNvCxnSpPr>
            <a:cxnSpLocks/>
          </p:cNvCxnSpPr>
          <p:nvPr/>
        </p:nvCxnSpPr>
        <p:spPr>
          <a:xfrm>
            <a:off x="3684757" y="1429966"/>
            <a:ext cx="1198528" cy="7393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6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9D55A97-DEAD-B72F-3053-E8B642E61780}"/>
              </a:ext>
            </a:extLst>
          </p:cNvPr>
          <p:cNvSpPr txBox="1"/>
          <p:nvPr/>
        </p:nvSpPr>
        <p:spPr>
          <a:xfrm>
            <a:off x="801847" y="128340"/>
            <a:ext cx="2813437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2. Développement </a:t>
            </a:r>
          </a:p>
          <a:p>
            <a:pPr algn="ctr"/>
            <a:r>
              <a:rPr lang="fr-FR" sz="2000" b="1" dirty="0">
                <a:solidFill>
                  <a:srgbClr val="002060"/>
                </a:solidFill>
              </a:rPr>
              <a:t>de 3 contributions théoriques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4D16784-51CB-5EBC-E85E-31D52A5EC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0" y="1335673"/>
            <a:ext cx="4215313" cy="51147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2E65542-4BB9-90A9-DA97-C25B58EC0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487" y="807043"/>
            <a:ext cx="4177301" cy="564333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9E2D7A-CF26-A9FD-DB01-902DDC34C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874" y="807043"/>
            <a:ext cx="3982367" cy="419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54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9D55A97-DEAD-B72F-3053-E8B642E61780}"/>
              </a:ext>
            </a:extLst>
          </p:cNvPr>
          <p:cNvSpPr txBox="1"/>
          <p:nvPr/>
        </p:nvSpPr>
        <p:spPr>
          <a:xfrm>
            <a:off x="155775" y="2403609"/>
            <a:ext cx="1780029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3. Identification de 7 limites et des voies de recherche associées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4D9B2EC-30AB-3642-F81D-F52CA5059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489" y="200585"/>
            <a:ext cx="4129120" cy="133079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B14C467-B645-9565-1B60-2E77E4EBE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489" y="1422176"/>
            <a:ext cx="4129120" cy="532637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FDC0BE5-F2A5-FEBF-7FE8-818E71DA3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065" y="450242"/>
            <a:ext cx="4004512" cy="45907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1D4AA2C-1F23-5956-8982-4B26A7966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065" y="5041000"/>
            <a:ext cx="4004512" cy="147914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BA24B32-C0B5-4DF0-EE38-7C3B6599B4BA}"/>
              </a:ext>
            </a:extLst>
          </p:cNvPr>
          <p:cNvSpPr txBox="1"/>
          <p:nvPr/>
        </p:nvSpPr>
        <p:spPr>
          <a:xfrm>
            <a:off x="6907243" y="3128905"/>
            <a:ext cx="60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[…]</a:t>
            </a:r>
          </a:p>
        </p:txBody>
      </p:sp>
    </p:spTree>
    <p:extLst>
      <p:ext uri="{BB962C8B-B14F-4D97-AF65-F5344CB8AC3E}">
        <p14:creationId xmlns:p14="http://schemas.microsoft.com/office/powerpoint/2010/main" val="4046147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9D55A97-DEAD-B72F-3053-E8B642E61780}"/>
              </a:ext>
            </a:extLst>
          </p:cNvPr>
          <p:cNvSpPr txBox="1"/>
          <p:nvPr/>
        </p:nvSpPr>
        <p:spPr>
          <a:xfrm>
            <a:off x="155775" y="2403609"/>
            <a:ext cx="1780029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4. Implications pratiques et conclusion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B9C10A-FCA6-7AC3-C686-C49B137AE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804" y="456551"/>
            <a:ext cx="4647871" cy="614852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54D4BF3-833B-00B3-2462-67476BA89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279" y="758755"/>
            <a:ext cx="4774348" cy="41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1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D890D-2AC4-1F42-D535-F00AF82E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b="1" dirty="0"/>
              <a:t>Intro et discussion, des </a:t>
            </a:r>
            <a:r>
              <a:rPr lang="fr-FR" b="1" dirty="0">
                <a:solidFill>
                  <a:srgbClr val="0070C0"/>
                </a:solidFill>
              </a:rPr>
              <a:t>constats</a:t>
            </a:r>
            <a:r>
              <a:rPr lang="fr-FR" b="1" dirty="0"/>
              <a:t> communs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41464C-FAC8-E5BA-2940-A05DE13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57" y="1690687"/>
            <a:ext cx="10950913" cy="4671201"/>
          </a:xfrm>
        </p:spPr>
        <p:txBody>
          <a:bodyPr>
            <a:normAutofit lnSpcReduction="10000"/>
          </a:bodyPr>
          <a:lstStyle/>
          <a:p>
            <a:r>
              <a:rPr lang="fr-FR" dirty="0"/>
              <a:t>Pas une seule manière de faire : variété des </a:t>
            </a:r>
            <a:r>
              <a:rPr lang="fr-FR" dirty="0" err="1"/>
              <a:t>intros</a:t>
            </a:r>
            <a:r>
              <a:rPr lang="fr-FR" dirty="0"/>
              <a:t> et des discussions selon les revues </a:t>
            </a:r>
            <a:r>
              <a:rPr lang="fr-FR" i="1" dirty="0"/>
              <a:t>et</a:t>
            </a:r>
            <a:r>
              <a:rPr lang="fr-FR" dirty="0"/>
              <a:t> au sein d’une même revue</a:t>
            </a:r>
          </a:p>
          <a:p>
            <a:endParaRPr lang="fr-FR" dirty="0"/>
          </a:p>
          <a:p>
            <a:r>
              <a:rPr lang="fr-FR" dirty="0"/>
              <a:t>Peut dépendre du type d’approche </a:t>
            </a:r>
            <a:r>
              <a:rPr lang="fr-FR" sz="2400" dirty="0"/>
              <a:t>(</a:t>
            </a:r>
            <a:r>
              <a:rPr lang="fr-FR" sz="2400" dirty="0" err="1"/>
              <a:t>hyp.déductif</a:t>
            </a:r>
            <a:r>
              <a:rPr lang="fr-FR" sz="2400" dirty="0"/>
              <a:t>, inductif, abductif…), </a:t>
            </a:r>
            <a:r>
              <a:rPr lang="fr-FR" dirty="0"/>
              <a:t>du type de méthode </a:t>
            </a:r>
            <a:r>
              <a:rPr lang="fr-FR" sz="2400" dirty="0"/>
              <a:t>(quanti, </a:t>
            </a:r>
            <a:r>
              <a:rPr lang="fr-FR" sz="2400" dirty="0" err="1"/>
              <a:t>quali</a:t>
            </a:r>
            <a:r>
              <a:rPr lang="fr-FR" sz="2400" dirty="0"/>
              <a:t>,…)</a:t>
            </a:r>
            <a:r>
              <a:rPr lang="fr-FR" dirty="0"/>
              <a:t>, du type d’article </a:t>
            </a:r>
            <a:r>
              <a:rPr lang="fr-FR" sz="2400" dirty="0"/>
              <a:t>(théorique, méthodo, revue de litt., …)</a:t>
            </a:r>
            <a:r>
              <a:rPr lang="fr-FR" dirty="0"/>
              <a:t> et </a:t>
            </a:r>
            <a:r>
              <a:rPr lang="fr-FR" sz="2400" dirty="0"/>
              <a:t>(un peu) </a:t>
            </a:r>
            <a:r>
              <a:rPr lang="fr-FR" dirty="0"/>
              <a:t>du style de l’auteur</a:t>
            </a:r>
          </a:p>
          <a:p>
            <a:endParaRPr lang="fr-FR" dirty="0"/>
          </a:p>
          <a:p>
            <a:r>
              <a:rPr lang="fr-FR" dirty="0"/>
              <a:t>MAIS</a:t>
            </a:r>
          </a:p>
          <a:p>
            <a:pPr lvl="1" algn="just"/>
            <a:r>
              <a:rPr lang="fr-FR" i="1" dirty="0">
                <a:solidFill>
                  <a:srgbClr val="0070C0"/>
                </a:solidFill>
              </a:rPr>
              <a:t>Une tendance à la normalisation -&gt; identifier les normes en vigueur et les ingrédients-clés attendus</a:t>
            </a:r>
          </a:p>
          <a:p>
            <a:pPr lvl="1"/>
            <a:r>
              <a:rPr lang="fr-FR" i="1" dirty="0">
                <a:solidFill>
                  <a:srgbClr val="0070C0"/>
                </a:solidFill>
              </a:rPr>
              <a:t>Minimiser les risques lors de la première soumission, quitte à proposer quelques éléments plus originaux une fois l’article en bonne voie d’acceptation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6474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A3F8A6F-CBE9-1BFA-1D1F-0D24917360B1}"/>
              </a:ext>
            </a:extLst>
          </p:cNvPr>
          <p:cNvSpPr txBox="1"/>
          <p:nvPr/>
        </p:nvSpPr>
        <p:spPr>
          <a:xfrm>
            <a:off x="78158" y="2220936"/>
            <a:ext cx="28431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Exemple 2</a:t>
            </a:r>
          </a:p>
          <a:p>
            <a:pPr algn="ctr"/>
            <a:endParaRPr lang="fr-FR" sz="2800" b="1" dirty="0">
              <a:solidFill>
                <a:srgbClr val="0070C0"/>
              </a:solidFill>
            </a:endParaRPr>
          </a:p>
          <a:p>
            <a:pPr algn="ctr"/>
            <a:r>
              <a:rPr lang="fr-FR" sz="2800" b="1" dirty="0">
                <a:solidFill>
                  <a:srgbClr val="0070C0"/>
                </a:solidFill>
              </a:rPr>
              <a:t>The pet </a:t>
            </a:r>
            <a:r>
              <a:rPr lang="fr-FR" sz="2800" b="1" dirty="0" err="1">
                <a:solidFill>
                  <a:srgbClr val="0070C0"/>
                </a:solidFill>
              </a:rPr>
              <a:t>exposure</a:t>
            </a:r>
            <a:r>
              <a:rPr lang="fr-FR" sz="28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fr-FR" sz="2800" b="1" dirty="0" err="1">
                <a:solidFill>
                  <a:srgbClr val="0070C0"/>
                </a:solidFill>
              </a:rPr>
              <a:t>effect</a:t>
            </a:r>
            <a:endParaRPr lang="fr-FR" sz="2800" b="1" dirty="0">
              <a:solidFill>
                <a:srgbClr val="0070C0"/>
              </a:solidFill>
            </a:endParaRPr>
          </a:p>
          <a:p>
            <a:pPr algn="ctr"/>
            <a:r>
              <a:rPr lang="fr-FR" sz="2800" i="1" dirty="0" err="1">
                <a:solidFill>
                  <a:srgbClr val="0070C0"/>
                </a:solidFill>
              </a:rPr>
              <a:t>Jal</a:t>
            </a:r>
            <a:r>
              <a:rPr lang="fr-FR" sz="2800" i="1" dirty="0">
                <a:solidFill>
                  <a:srgbClr val="0070C0"/>
                </a:solidFill>
              </a:rPr>
              <a:t> of </a:t>
            </a:r>
            <a:r>
              <a:rPr lang="fr-FR" sz="2800" i="1" dirty="0" err="1">
                <a:solidFill>
                  <a:srgbClr val="0070C0"/>
                </a:solidFill>
              </a:rPr>
              <a:t>Mktg</a:t>
            </a:r>
            <a:r>
              <a:rPr lang="fr-FR" sz="2800" i="1" dirty="0">
                <a:solidFill>
                  <a:srgbClr val="0070C0"/>
                </a:solidFill>
              </a:rPr>
              <a:t>,</a:t>
            </a:r>
            <a:r>
              <a:rPr lang="fr-FR" sz="2800" dirty="0">
                <a:solidFill>
                  <a:srgbClr val="0070C0"/>
                </a:solidFill>
              </a:rPr>
              <a:t> 2022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B818AD-E6A4-8D07-E608-6FE42A848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020" y="572522"/>
            <a:ext cx="9415980" cy="5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30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278B37-B02F-B8F8-4803-0AB13DD38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33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fr-FR" sz="4000" b="1" dirty="0"/>
              <a:t>Structure de l’article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0E1676-80E9-E277-FCE8-731CE9536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60" y="1358021"/>
            <a:ext cx="11272736" cy="5247059"/>
          </a:xfrm>
        </p:spPr>
        <p:txBody>
          <a:bodyPr>
            <a:normAutofit/>
          </a:bodyPr>
          <a:lstStyle/>
          <a:p>
            <a:r>
              <a:rPr lang="fr-FR" dirty="0"/>
              <a:t>Introduction</a:t>
            </a:r>
          </a:p>
          <a:p>
            <a:endParaRPr lang="fr-FR" dirty="0"/>
          </a:p>
          <a:p>
            <a:r>
              <a:rPr lang="fr-FR" dirty="0" err="1"/>
              <a:t>Theoretical</a:t>
            </a:r>
            <a:r>
              <a:rPr lang="fr-FR" dirty="0"/>
              <a:t> </a:t>
            </a:r>
            <a:r>
              <a:rPr lang="fr-FR" dirty="0" err="1"/>
              <a:t>framework</a:t>
            </a:r>
            <a:endParaRPr lang="fr-FR" dirty="0"/>
          </a:p>
          <a:p>
            <a:pPr lvl="1">
              <a:buFont typeface="Wingdings" pitchFamily="2" charset="2"/>
              <a:buChar char="Ø"/>
            </a:pPr>
            <a:r>
              <a:rPr lang="fr-FR" dirty="0" err="1"/>
              <a:t>Regulatory</a:t>
            </a:r>
            <a:r>
              <a:rPr lang="fr-FR" dirty="0"/>
              <a:t> orientation and </a:t>
            </a:r>
            <a:r>
              <a:rPr lang="fr-FR" dirty="0" err="1"/>
              <a:t>its</a:t>
            </a:r>
            <a:r>
              <a:rPr lang="fr-FR" dirty="0"/>
              <a:t> social </a:t>
            </a:r>
            <a:r>
              <a:rPr lang="fr-FR" dirty="0" err="1"/>
              <a:t>origin</a:t>
            </a:r>
            <a:endParaRPr lang="fr-FR" dirty="0"/>
          </a:p>
          <a:p>
            <a:pPr lvl="1">
              <a:buFont typeface="Wingdings" pitchFamily="2" charset="2"/>
              <a:buChar char="Ø"/>
            </a:pPr>
            <a:r>
              <a:rPr lang="fr-FR" dirty="0" err="1"/>
              <a:t>Exposure</a:t>
            </a:r>
            <a:r>
              <a:rPr lang="fr-FR" dirty="0"/>
              <a:t> to pets and </a:t>
            </a:r>
            <a:r>
              <a:rPr lang="fr-FR" dirty="0" err="1"/>
              <a:t>regulatory</a:t>
            </a:r>
            <a:r>
              <a:rPr lang="fr-FR" dirty="0"/>
              <a:t> orientations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err="1"/>
              <a:t>Hypotheses</a:t>
            </a:r>
            <a:endParaRPr lang="fr-FR" dirty="0"/>
          </a:p>
          <a:p>
            <a:pPr lvl="1">
              <a:buFont typeface="Wingdings" pitchFamily="2" charset="2"/>
              <a:buChar char="Ø"/>
            </a:pPr>
            <a:r>
              <a:rPr lang="fr-FR" dirty="0" err="1"/>
              <a:t>Overview</a:t>
            </a:r>
            <a:r>
              <a:rPr lang="fr-FR" dirty="0"/>
              <a:t> of </a:t>
            </a:r>
            <a:r>
              <a:rPr lang="fr-FR" dirty="0" err="1"/>
              <a:t>studies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 err="1"/>
              <a:t>Study</a:t>
            </a:r>
            <a:r>
              <a:rPr lang="fr-FR" dirty="0"/>
              <a:t> 1 to 7 : </a:t>
            </a:r>
            <a:r>
              <a:rPr lang="fr-FR" sz="2400" dirty="0"/>
              <a:t>Method + </a:t>
            </a:r>
            <a:r>
              <a:rPr lang="fr-FR" sz="2400" dirty="0" err="1"/>
              <a:t>Results</a:t>
            </a:r>
            <a:r>
              <a:rPr lang="fr-FR" sz="2400" dirty="0"/>
              <a:t> &amp; discussion</a:t>
            </a:r>
            <a:endParaRPr lang="fr-FR" dirty="0"/>
          </a:p>
          <a:p>
            <a:endParaRPr lang="fr-FR" dirty="0"/>
          </a:p>
          <a:p>
            <a:r>
              <a:rPr lang="fr-FR" dirty="0"/>
              <a:t>General discussion</a:t>
            </a:r>
          </a:p>
        </p:txBody>
      </p:sp>
    </p:spTree>
    <p:extLst>
      <p:ext uri="{BB962C8B-B14F-4D97-AF65-F5344CB8AC3E}">
        <p14:creationId xmlns:p14="http://schemas.microsoft.com/office/powerpoint/2010/main" val="3630016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ECC17F-FEE5-85DE-3BE7-DE5D3AF4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44" y="23866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fr-FR" sz="4000" b="1" dirty="0"/>
              <a:t>Structure de la discussion générale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BB9B8A-1C22-7E75-8B2F-0D112B980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103" y="2267997"/>
            <a:ext cx="10515600" cy="4351338"/>
          </a:xfrm>
        </p:spPr>
        <p:txBody>
          <a:bodyPr/>
          <a:lstStyle/>
          <a:p>
            <a:r>
              <a:rPr lang="fr-FR" dirty="0"/>
              <a:t>Résumé des principaux résultats (1 paragraphe)</a:t>
            </a:r>
          </a:p>
          <a:p>
            <a:endParaRPr lang="fr-FR" dirty="0"/>
          </a:p>
          <a:p>
            <a:r>
              <a:rPr lang="fr-FR" dirty="0"/>
              <a:t>Contributions théoriques</a:t>
            </a:r>
          </a:p>
          <a:p>
            <a:endParaRPr lang="fr-FR" dirty="0"/>
          </a:p>
          <a:p>
            <a:r>
              <a:rPr lang="fr-FR" dirty="0"/>
              <a:t>Implications pratiques</a:t>
            </a:r>
          </a:p>
          <a:p>
            <a:endParaRPr lang="fr-FR" dirty="0"/>
          </a:p>
          <a:p>
            <a:r>
              <a:rPr lang="fr-FR" dirty="0"/>
              <a:t>Voies de recherche futures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2144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C0DEDB-FA43-F668-EE33-AC6EA3693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995" y="232097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fr-FR" sz="4000" b="1" dirty="0"/>
              <a:t>Rédaction de la discussion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D55A97-DEAD-B72F-3053-E8B642E61780}"/>
              </a:ext>
            </a:extLst>
          </p:cNvPr>
          <p:cNvSpPr txBox="1"/>
          <p:nvPr/>
        </p:nvSpPr>
        <p:spPr>
          <a:xfrm>
            <a:off x="774161" y="2767280"/>
            <a:ext cx="2529191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1. Paragraphe introductif résumant les principaux résultats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9B8D97-76AC-A5F8-A5F1-86DF36B39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735" y="1274323"/>
            <a:ext cx="5592281" cy="57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23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9D55A97-DEAD-B72F-3053-E8B642E61780}"/>
              </a:ext>
            </a:extLst>
          </p:cNvPr>
          <p:cNvSpPr txBox="1"/>
          <p:nvPr/>
        </p:nvSpPr>
        <p:spPr>
          <a:xfrm>
            <a:off x="4361702" y="390986"/>
            <a:ext cx="3468596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2. Développement </a:t>
            </a:r>
          </a:p>
          <a:p>
            <a:pPr algn="ctr"/>
            <a:r>
              <a:rPr lang="fr-FR" sz="2000" b="1" dirty="0">
                <a:solidFill>
                  <a:srgbClr val="002060"/>
                </a:solidFill>
              </a:rPr>
              <a:t>de 3 contributions théoriques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5061F92-5957-1FAD-8C69-A99AE6BBE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5693"/>
            <a:ext cx="4092630" cy="488591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17F3D0-5F3D-DBD3-D743-14B4199D3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548" y="1714744"/>
            <a:ext cx="3950452" cy="294744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76CDF68-EEE3-9035-E436-5FB8EA8ED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630" y="1807808"/>
            <a:ext cx="4092631" cy="12058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9DA25DA-019D-F5C9-1725-EC7D4ABF3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248" y="3088221"/>
            <a:ext cx="4092631" cy="241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53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9D55A97-DEAD-B72F-3053-E8B642E61780}"/>
              </a:ext>
            </a:extLst>
          </p:cNvPr>
          <p:cNvSpPr txBox="1"/>
          <p:nvPr/>
        </p:nvSpPr>
        <p:spPr>
          <a:xfrm>
            <a:off x="155775" y="2403609"/>
            <a:ext cx="1780029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3. Implications pratiques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6AD91EC-DF34-EB9E-F335-3D0771D9A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516" y="330740"/>
            <a:ext cx="4740390" cy="61965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054A0CE-984B-5A54-0729-97C82431E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018" y="0"/>
            <a:ext cx="4685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66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9D55A97-DEAD-B72F-3053-E8B642E61780}"/>
              </a:ext>
            </a:extLst>
          </p:cNvPr>
          <p:cNvSpPr txBox="1"/>
          <p:nvPr/>
        </p:nvSpPr>
        <p:spPr>
          <a:xfrm>
            <a:off x="155775" y="2403609"/>
            <a:ext cx="1780029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4. Voies de recherche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4D06CF6-6183-4397-E4C6-AF4953EB8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874" y="680936"/>
            <a:ext cx="4666304" cy="52213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4DA3219-586F-6AAF-7A20-8E6C0E94C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609" y="680936"/>
            <a:ext cx="4862163" cy="447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3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A45FD-E938-9DD8-B3AE-1BADFF151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234" y="2789382"/>
            <a:ext cx="10175531" cy="2387600"/>
          </a:xfrm>
        </p:spPr>
        <p:txBody>
          <a:bodyPr>
            <a:normAutofit fontScale="90000"/>
          </a:bodyPr>
          <a:lstStyle/>
          <a:p>
            <a:r>
              <a:rPr lang="fr-FR" sz="5400" b="1" dirty="0"/>
              <a:t>Travail en petits groupes sur 3 exemples</a:t>
            </a:r>
            <a:br>
              <a:rPr lang="fr-FR" sz="5400" b="1" dirty="0"/>
            </a:br>
            <a:br>
              <a:rPr lang="fr-FR" sz="5400" b="1" dirty="0"/>
            </a:br>
            <a:r>
              <a:rPr lang="fr-FR" sz="3600" i="1" dirty="0"/>
              <a:t>- Les points forts dans chacun des 3 exemples</a:t>
            </a:r>
            <a:br>
              <a:rPr lang="fr-FR" sz="3600" i="1" dirty="0"/>
            </a:br>
            <a:r>
              <a:rPr lang="fr-FR" sz="3600" i="1" dirty="0"/>
              <a:t>- Les points faibles</a:t>
            </a:r>
            <a:br>
              <a:rPr lang="fr-FR" sz="3600" i="1" dirty="0"/>
            </a:br>
            <a:r>
              <a:rPr lang="fr-FR" sz="3600" i="1" dirty="0"/>
              <a:t>- Les éléments surprenants</a:t>
            </a:r>
            <a:br>
              <a:rPr lang="fr-FR" sz="3600" i="1" dirty="0"/>
            </a:b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66802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A45FD-E938-9DD8-B3AE-1BADFF151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486" y="1344730"/>
            <a:ext cx="10175531" cy="2387600"/>
          </a:xfrm>
        </p:spPr>
        <p:txBody>
          <a:bodyPr>
            <a:normAutofit/>
          </a:bodyPr>
          <a:lstStyle/>
          <a:p>
            <a:r>
              <a:rPr lang="fr-FR" sz="5400" b="1" dirty="0"/>
              <a:t>Quels enseignements en tirer ?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463459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A45FD-E938-9DD8-B3AE-1BADFF151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486" y="1344730"/>
            <a:ext cx="10175531" cy="2387600"/>
          </a:xfrm>
        </p:spPr>
        <p:txBody>
          <a:bodyPr>
            <a:normAutofit/>
          </a:bodyPr>
          <a:lstStyle/>
          <a:p>
            <a:r>
              <a:rPr lang="fr-FR" sz="5400" b="1" dirty="0"/>
              <a:t>Quels enseignements en tirer ?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4852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A45FD-E938-9DD8-B3AE-1BADFF151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906" y="2328403"/>
            <a:ext cx="9144000" cy="2387600"/>
          </a:xfrm>
        </p:spPr>
        <p:txBody>
          <a:bodyPr>
            <a:normAutofit/>
          </a:bodyPr>
          <a:lstStyle/>
          <a:p>
            <a:r>
              <a:rPr lang="fr-FR" sz="5400" b="1" dirty="0"/>
              <a:t>L’introduction</a:t>
            </a:r>
            <a:br>
              <a:rPr lang="fr-FR" sz="5300" b="1" dirty="0"/>
            </a:b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47706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E7E05-01B4-5CB5-AF8B-2541C884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aller plus loin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43E5A4-3C2D-F7BC-5614-12EB42653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Patriotta</a:t>
            </a:r>
            <a:r>
              <a:rPr lang="fr-FR" dirty="0"/>
              <a:t>, G. (2017). </a:t>
            </a:r>
            <a:r>
              <a:rPr lang="fr-FR" dirty="0" err="1"/>
              <a:t>Crafting</a:t>
            </a:r>
            <a:r>
              <a:rPr lang="fr-FR" dirty="0"/>
              <a:t> </a:t>
            </a:r>
            <a:r>
              <a:rPr lang="fr-FR" dirty="0" err="1"/>
              <a:t>papers</a:t>
            </a:r>
            <a:r>
              <a:rPr lang="fr-FR" dirty="0"/>
              <a:t> for publication: </a:t>
            </a:r>
            <a:r>
              <a:rPr lang="fr-FR" dirty="0" err="1"/>
              <a:t>Novelty</a:t>
            </a:r>
            <a:r>
              <a:rPr lang="fr-FR" dirty="0"/>
              <a:t> and convention in </a:t>
            </a:r>
            <a:r>
              <a:rPr lang="fr-FR" dirty="0" err="1"/>
              <a:t>academic</a:t>
            </a:r>
            <a:r>
              <a:rPr lang="fr-FR" dirty="0"/>
              <a:t> </a:t>
            </a:r>
            <a:r>
              <a:rPr lang="fr-FR" dirty="0" err="1"/>
              <a:t>writing</a:t>
            </a:r>
            <a:r>
              <a:rPr lang="fr-FR" dirty="0"/>
              <a:t>. </a:t>
            </a:r>
            <a:r>
              <a:rPr lang="fr-FR" i="1" dirty="0"/>
              <a:t>Journal of Management </a:t>
            </a:r>
            <a:r>
              <a:rPr lang="fr-FR" i="1" dirty="0" err="1"/>
              <a:t>Studies</a:t>
            </a:r>
            <a:r>
              <a:rPr lang="fr-FR" dirty="0"/>
              <a:t>, </a:t>
            </a:r>
            <a:r>
              <a:rPr lang="fr-FR" i="1" dirty="0"/>
              <a:t>54</a:t>
            </a:r>
            <a:r>
              <a:rPr lang="fr-FR" dirty="0"/>
              <a:t>(5), 747-759.</a:t>
            </a:r>
          </a:p>
          <a:p>
            <a:endParaRPr lang="fr-FR" dirty="0"/>
          </a:p>
          <a:p>
            <a:r>
              <a:rPr lang="fr-FR" dirty="0"/>
              <a:t>Articles d’Hervé Laroche sur l’écriture scientifique parus dans le </a:t>
            </a:r>
            <a:r>
              <a:rPr lang="fr-FR" i="1" dirty="0" err="1"/>
              <a:t>Libellio</a:t>
            </a:r>
            <a:r>
              <a:rPr lang="fr-FR" i="1" dirty="0"/>
              <a:t> </a:t>
            </a:r>
            <a:r>
              <a:rPr lang="fr-FR" dirty="0"/>
              <a:t>(2020-2021) … (notamment critique de </a:t>
            </a:r>
            <a:r>
              <a:rPr lang="fr-FR" dirty="0" err="1"/>
              <a:t>Patriotta</a:t>
            </a:r>
            <a:r>
              <a:rPr lang="fr-FR" dirty="0"/>
              <a:t>, 2017).</a:t>
            </a:r>
          </a:p>
          <a:p>
            <a:endParaRPr lang="fr-FR" dirty="0"/>
          </a:p>
          <a:p>
            <a:r>
              <a:rPr lang="fr-FR" dirty="0"/>
              <a:t>Ouvrage à paraître début 2023 </a:t>
            </a:r>
            <a:r>
              <a:rPr lang="fr-FR" i="1" dirty="0"/>
              <a:t>:</a:t>
            </a:r>
            <a:r>
              <a:rPr lang="fr-FR" b="1" i="1" dirty="0"/>
              <a:t> </a:t>
            </a:r>
            <a:r>
              <a:rPr lang="fr-FR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thèse et après. Guide à l’usage des doctorants (et de ceux qui les dirigent), 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H. Laroche et G. Schmidt (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.), Vuibert.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4000" i="1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565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D890D-2AC4-1F42-D535-F00AF82E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b="1" dirty="0"/>
              <a:t>Les rôles de l’introduction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41464C-FAC8-E5BA-2940-A05DE13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05847"/>
            <a:ext cx="10515599" cy="4697920"/>
          </a:xfrm>
        </p:spPr>
        <p:txBody>
          <a:bodyPr>
            <a:normAutofit fontScale="92500"/>
          </a:bodyPr>
          <a:lstStyle/>
          <a:p>
            <a:r>
              <a:rPr lang="fr-FR" dirty="0"/>
              <a:t>L’intro sert à l’éditeur pour identifier de potentiels </a:t>
            </a:r>
            <a:r>
              <a:rPr lang="fr-FR" i="1" dirty="0" err="1"/>
              <a:t>reviewers</a:t>
            </a:r>
            <a:endParaRPr lang="fr-FR" i="1" dirty="0"/>
          </a:p>
          <a:p>
            <a:pPr lvl="1"/>
            <a:r>
              <a:rPr lang="fr-FR" dirty="0"/>
              <a:t>Importance des concepts / théories / auteurs cités (bien choisir, et être économe !)</a:t>
            </a:r>
          </a:p>
          <a:p>
            <a:pPr lvl="1"/>
            <a:endParaRPr lang="fr-FR" dirty="0"/>
          </a:p>
          <a:p>
            <a:r>
              <a:rPr lang="fr-FR" dirty="0"/>
              <a:t>Les éléments de littérature cités dans l’intro servent à contextualiser, situer et justifier la recherche</a:t>
            </a:r>
          </a:p>
          <a:p>
            <a:endParaRPr lang="fr-FR" dirty="0"/>
          </a:p>
          <a:p>
            <a:r>
              <a:rPr lang="fr-FR" dirty="0"/>
              <a:t>Il faut être analytique, critique (pour justifier un « manque », une contradiction, une tension…) mais juste et argumenté dans ses analyses</a:t>
            </a:r>
          </a:p>
          <a:p>
            <a:endParaRPr lang="fr-FR" dirty="0"/>
          </a:p>
          <a:p>
            <a:r>
              <a:rPr lang="fr-FR" dirty="0"/>
              <a:t>L’intro sert à convaincre le lecteur de l’intérêt et l’apport de votre recherche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1438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D890D-2AC4-1F42-D535-F00AF82E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b="1" dirty="0"/>
              <a:t>Les éléments-clés de l’introduction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41464C-FAC8-E5BA-2940-A05DE13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4086"/>
            <a:ext cx="10054966" cy="435133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Une accroche (optionnel), qui peut être de différente nature </a:t>
            </a:r>
            <a:r>
              <a:rPr lang="fr-FR" sz="2600" i="1" dirty="0"/>
              <a:t>(une citation, un évènement, un fait chiffré, une anecdote, etc.)</a:t>
            </a:r>
            <a:endParaRPr lang="fr-FR" dirty="0"/>
          </a:p>
          <a:p>
            <a:r>
              <a:rPr lang="fr-FR" dirty="0"/>
              <a:t>Un « gap » dans la littérature + sa pertinence et son importance</a:t>
            </a:r>
          </a:p>
          <a:p>
            <a:r>
              <a:rPr lang="fr-FR" dirty="0"/>
              <a:t>Une question / problématique pour combler le « gap »</a:t>
            </a:r>
          </a:p>
          <a:p>
            <a:r>
              <a:rPr lang="fr-FR" dirty="0"/>
              <a:t>Des arguments ou pistes théoriques pour répondre à la question</a:t>
            </a:r>
          </a:p>
          <a:p>
            <a:r>
              <a:rPr lang="fr-FR" dirty="0"/>
              <a:t>Une démarche empirique solide, riche et adaptée (« fit »)</a:t>
            </a:r>
          </a:p>
          <a:p>
            <a:r>
              <a:rPr lang="fr-FR" dirty="0"/>
              <a:t>Des résultats</a:t>
            </a:r>
          </a:p>
          <a:p>
            <a:r>
              <a:rPr lang="fr-FR" dirty="0"/>
              <a:t>Des contributions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…</a:t>
            </a:r>
            <a:r>
              <a:rPr lang="fr-FR" b="1" dirty="0"/>
              <a:t>le tout bien articulé</a:t>
            </a:r>
            <a:r>
              <a:rPr lang="fr-FR" dirty="0"/>
              <a:t> (utiliser les bons mots de liaison), dans un propos clair et précis !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309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D890D-2AC4-1F42-D535-F00AF82E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45696" cy="1325563"/>
          </a:xfrm>
        </p:spPr>
        <p:txBody>
          <a:bodyPr/>
          <a:lstStyle/>
          <a:p>
            <a:pPr algn="r"/>
            <a:r>
              <a:rPr lang="fr-FR" b="1" dirty="0"/>
              <a:t>Intro et revue de littérature : </a:t>
            </a:r>
            <a:r>
              <a:rPr lang="fr-FR" sz="3200" b="1" dirty="0"/>
              <a:t>2 représentations  symboliques</a:t>
            </a:r>
            <a:endParaRPr lang="fr-FR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10DA9D-A3BF-1D68-B10D-5CA1A0FA0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721" y="969518"/>
            <a:ext cx="8662558" cy="513842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D7ACFA5-EFBD-57D9-6A12-CA002969C4C1}"/>
              </a:ext>
            </a:extLst>
          </p:cNvPr>
          <p:cNvSpPr txBox="1"/>
          <p:nvPr/>
        </p:nvSpPr>
        <p:spPr>
          <a:xfrm>
            <a:off x="8077200" y="6307574"/>
            <a:ext cx="610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(Th Roulet, CEFAG, 2022)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2243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B3C3B35-8B89-8732-2126-B72755B40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80" y="1008363"/>
            <a:ext cx="9880936" cy="48714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7BD890D-2AC4-1F42-D535-F00AF82E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"/>
            <a:ext cx="12045696" cy="793530"/>
          </a:xfrm>
        </p:spPr>
        <p:txBody>
          <a:bodyPr/>
          <a:lstStyle/>
          <a:p>
            <a:pPr algn="r"/>
            <a:r>
              <a:rPr lang="fr-FR" b="1" dirty="0"/>
              <a:t>Intro et revue de littérature : </a:t>
            </a:r>
            <a:r>
              <a:rPr lang="fr-FR" sz="3200" b="1" dirty="0"/>
              <a:t>2 représentations  symboliques</a:t>
            </a:r>
            <a:endParaRPr lang="fr-FR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7ACFA5-EFBD-57D9-6A12-CA002969C4C1}"/>
              </a:ext>
            </a:extLst>
          </p:cNvPr>
          <p:cNvSpPr txBox="1"/>
          <p:nvPr/>
        </p:nvSpPr>
        <p:spPr>
          <a:xfrm>
            <a:off x="9137904" y="5879803"/>
            <a:ext cx="610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(H Laroche, CEFAG, 2022)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F6339C-8C78-E734-B548-FD18F939D89A}"/>
              </a:ext>
            </a:extLst>
          </p:cNvPr>
          <p:cNvSpPr txBox="1"/>
          <p:nvPr/>
        </p:nvSpPr>
        <p:spPr>
          <a:xfrm>
            <a:off x="1228684" y="1525050"/>
            <a:ext cx="9695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i="1" dirty="0">
                <a:solidFill>
                  <a:srgbClr val="0070C0"/>
                </a:solidFill>
                <a:highlight>
                  <a:srgbClr val="FFFF00"/>
                </a:highlight>
              </a:rPr>
              <a:t>Qui inviter ? A quelle table vous installer ? Quelle(s) conversation(s) à quelle table ? Dans tous les cas, des conversations en rapport avec vous et votre recherche ! Les auteurs cités dans l’intro sont à la table des mariés . Ceux de la revue de littérature sont aux autres tables (ceux de la discussion sont des invités de dernière minute ?)</a:t>
            </a:r>
          </a:p>
          <a:p>
            <a:pPr algn="just"/>
            <a:r>
              <a:rPr lang="fr-FR" sz="2400" i="1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4970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D890D-2AC4-1F42-D535-F00AF82E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b="1" dirty="0"/>
              <a:t>Les types d’introduction </a:t>
            </a:r>
            <a:r>
              <a:rPr lang="fr-FR" sz="2400" b="1" dirty="0"/>
              <a:t>(Th Roulet, CEFAG, 2022)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41464C-FAC8-E5BA-2940-A05DE13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57" y="1690688"/>
            <a:ext cx="10903085" cy="4351338"/>
          </a:xfrm>
        </p:spPr>
        <p:txBody>
          <a:bodyPr>
            <a:normAutofit/>
          </a:bodyPr>
          <a:lstStyle/>
          <a:p>
            <a:r>
              <a:rPr lang="fr-FR" b="1" dirty="0"/>
              <a:t>L’intro-entonnoir</a:t>
            </a:r>
            <a:endParaRPr lang="fr-FR" sz="1200" b="1" dirty="0"/>
          </a:p>
          <a:p>
            <a:pPr lvl="1"/>
            <a:r>
              <a:rPr lang="fr-FR" dirty="0"/>
              <a:t>Fonctionne par zooms successifs : du « paysage » général vers la question de recherche, puis vers les résultats et contributions</a:t>
            </a:r>
          </a:p>
          <a:p>
            <a:r>
              <a:rPr lang="fr-FR" b="1" dirty="0"/>
              <a:t>L’intro-miroir</a:t>
            </a:r>
            <a:endParaRPr lang="fr-FR" sz="1200" b="1" dirty="0"/>
          </a:p>
          <a:p>
            <a:pPr lvl="1"/>
            <a:r>
              <a:rPr lang="fr-FR" dirty="0"/>
              <a:t>Reflète l’enchainement des arguments du papier</a:t>
            </a:r>
          </a:p>
          <a:p>
            <a:pPr lvl="1"/>
            <a:r>
              <a:rPr lang="fr-FR" dirty="0"/>
              <a:t>Nécessite de nombreuses itérations entre l’écriture du papier et celle de l’intro</a:t>
            </a:r>
          </a:p>
          <a:p>
            <a:pPr lvl="1"/>
            <a:r>
              <a:rPr lang="fr-FR" dirty="0"/>
              <a:t>Facilite le travail du lecteur et du </a:t>
            </a:r>
            <a:r>
              <a:rPr lang="fr-FR" i="1" dirty="0" err="1"/>
              <a:t>reviewer</a:t>
            </a:r>
            <a:endParaRPr lang="fr-FR" i="1" dirty="0"/>
          </a:p>
          <a:p>
            <a:r>
              <a:rPr lang="fr-FR" b="1" dirty="0"/>
              <a:t>Une combinaison des deux</a:t>
            </a:r>
          </a:p>
          <a:p>
            <a:r>
              <a:rPr lang="fr-FR" b="1" dirty="0"/>
              <a:t>Une intro « hors du commun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8014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1423</Words>
  <Application>Microsoft Macintosh PowerPoint</Application>
  <PresentationFormat>Grand écran</PresentationFormat>
  <Paragraphs>200</Paragraphs>
  <Slides>40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Thème Office</vt:lpstr>
      <vt:lpstr>Ecrire l’introduction et la discussion d’un article de recherche  Géraldine Schmidt  Atelier d’écriture, 11 oct. 2022</vt:lpstr>
      <vt:lpstr>Intro et discussion, des enjeux communs</vt:lpstr>
      <vt:lpstr>Intro et discussion, des constats communs</vt:lpstr>
      <vt:lpstr>L’introduction </vt:lpstr>
      <vt:lpstr>Les rôles de l’introduction</vt:lpstr>
      <vt:lpstr>Les éléments-clés de l’introduction</vt:lpstr>
      <vt:lpstr>Intro et revue de littérature : 2 représentations  symboliques</vt:lpstr>
      <vt:lpstr>Intro et revue de littérature : 2 représentations  symboliques</vt:lpstr>
      <vt:lpstr>Les types d’introduction (Th Roulet, CEFAG, 2022)</vt:lpstr>
      <vt:lpstr>Quelques conseils</vt:lpstr>
      <vt:lpstr>Deux exemples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discussion  </vt:lpstr>
      <vt:lpstr>(H. Rainelli, CEFAG, 2022)</vt:lpstr>
      <vt:lpstr>Les questions auxquelles répondre</vt:lpstr>
      <vt:lpstr>Les principaux ingrédients</vt:lpstr>
      <vt:lpstr>Quelques structurations classiques</vt:lpstr>
      <vt:lpstr>A éviter</vt:lpstr>
      <vt:lpstr>Deux exemples (suite)  </vt:lpstr>
      <vt:lpstr>Structure de l’article</vt:lpstr>
      <vt:lpstr>Structure de la discussion générale</vt:lpstr>
      <vt:lpstr>Rédaction de la discussion</vt:lpstr>
      <vt:lpstr>Présentation PowerPoint</vt:lpstr>
      <vt:lpstr>Présentation PowerPoint</vt:lpstr>
      <vt:lpstr>Présentation PowerPoint</vt:lpstr>
      <vt:lpstr>Présentation PowerPoint</vt:lpstr>
      <vt:lpstr>Structure de l’article</vt:lpstr>
      <vt:lpstr>Structure de la discussion générale</vt:lpstr>
      <vt:lpstr>Rédaction de la discussion</vt:lpstr>
      <vt:lpstr>Présentation PowerPoint</vt:lpstr>
      <vt:lpstr>Présentation PowerPoint</vt:lpstr>
      <vt:lpstr>Présentation PowerPoint</vt:lpstr>
      <vt:lpstr>Travail en petits groupes sur 3 exemples  - Les points forts dans chacun des 3 exemples - Les points faibles - Les éléments surprenants </vt:lpstr>
      <vt:lpstr>Quels enseignements en tirer ?</vt:lpstr>
      <vt:lpstr>Quels enseignements en tirer ?</vt:lpstr>
      <vt:lpstr>Pour aller plus loin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Concevoir et rédiger la discussion d’un articles de recherche  Géraldine Schmidt  CEFAG sept. 2022</dc:title>
  <dc:creator>Géraldine Schmidt</dc:creator>
  <cp:lastModifiedBy>Géraldine Schmidt</cp:lastModifiedBy>
  <cp:revision>26</cp:revision>
  <dcterms:created xsi:type="dcterms:W3CDTF">2022-09-02T13:01:05Z</dcterms:created>
  <dcterms:modified xsi:type="dcterms:W3CDTF">2022-10-11T11:19:15Z</dcterms:modified>
</cp:coreProperties>
</file>