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64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2" d="100"/>
          <a:sy n="10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59CA3-FC9E-724D-2061-BAFFD975F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C1D52A-0173-9AD1-2DE1-077D9F91E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554633-BF4D-68C8-7AE7-3EED48ED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D70700-26D7-7F5E-6DF4-98DBB99F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3CCB9E-58EF-A9BB-E92B-65F860A1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54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682E2-0487-86C6-7EB3-B753F50B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FFD408-FB85-9EBF-779E-120D377E7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0B373E-5A29-EB25-5AFF-C8CD09D9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D138A6-19DC-8C2B-20BB-E320ABA4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10E73D-F584-254D-C5C5-5598098D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1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380E427-1CE7-330B-1ABC-CAC753F3D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98D4DE-F97A-3689-2C44-7E65D6CD4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92760-1BC6-98B4-FF92-B3903770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126F1-4E80-D96A-1219-9BDB59F2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046548-B684-5D37-6E98-303E7D7B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33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6BF65-6704-47E6-2BBE-BF48D5A9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DD2762-AE7D-72F0-D5DA-A0C59D63D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3C0211-C7CA-D034-3ABF-5D4F6853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246DBB-14CF-B0E1-6177-8F085736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57B23A-75C5-127D-7024-E7D623AC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53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855D3-377B-5A8E-770E-FD7FEA9E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642D8A-9711-2A55-A476-5178DA952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552C24-1D4C-6E2B-D0AE-ABB14640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BBD26-90AC-0650-6B90-B1FC6E59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06EB4A-FA18-035E-A643-A027FFE6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05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72F2F-2420-8EEB-34B9-2F82CDED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9F277-E5FE-28CC-5616-54E6B7613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63DAE0-0821-E4EA-CDB0-F40722079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E75932-4A42-6984-EDF6-C6A4E30A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9598E6-1440-A6FE-0F42-AA116BED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CF0F11-199E-B7FB-DAED-65F76B01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44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31145-4AB5-7AB5-3F21-FA4C13CC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1097C8-8C4A-3DAB-DF3A-CE2919257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DED4E7-2177-FC6D-0152-1F73AD25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CCB9E7-5732-C58C-ED65-AA0E743B5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2D16C9-6025-3DEB-2421-57BD17A0C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0FA855-B063-A4D6-DC96-2D011D57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AAE169-B2E3-3E28-2797-F6CE99F2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5AB851-0758-E9C4-C946-07FBCE78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4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01C7F-F129-35E3-B975-809D2947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2B504C-D355-B838-6860-60121508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1ECB57-8875-64B2-6C1D-2D2D4FF5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C92C2A-3859-9D29-D3D8-64C4148E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59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FAD1B2-1EDA-11E0-E3D4-FC454909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44C0D4-47BF-4DDD-388B-1A31ABFD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1C4CA2-D94E-6786-A303-6A401A5E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6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784CB-37B2-E6C4-4849-B029D17E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7060B-39B3-C9CE-ED4D-DE52B4B6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738461-CD4B-94F7-9683-261963491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ABC66F-81FF-E176-134F-C3D777C6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D44FF5-14EB-A9FE-5CD1-C443D530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EC70A-14AD-EA08-4A9C-DC8B42E8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01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D2BA4-7D3C-B3C0-0AF7-143C998AD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D5E65C-FFC9-7256-286B-09B99D9C1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3D9538-C574-8278-063B-B2F9FF77D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C5488F-708B-9BB8-E2CA-1CFD103C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CA7AFD-A72A-A19D-BB00-8A001036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9AD49C-47D6-3823-5E42-32B11AB7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41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C409F7-83F2-79E1-664F-B8613085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99E603-1ADA-2419-DE18-F943181EB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ED3BE2-E5B9-2267-5259-40E964FA8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CE79-AE59-4249-8547-1E656C4E83BE}" type="datetimeFigureOut">
              <a:rPr lang="fr-FR" smtClean="0"/>
              <a:t>24/11/2025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8AEE1-9ACB-A772-BB0C-0B4476C7D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F0A59A-1CBA-2432-BBB2-D43E76EEF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E8D6-8E70-144D-99FD-3D4C953E91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1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Florence.brisset-foucault@univ-paris1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re 1">
            <a:extLst>
              <a:ext uri="{FF2B5EF4-FFF2-40B4-BE49-F238E27FC236}">
                <a16:creationId xmlns:a16="http://schemas.microsoft.com/office/drawing/2014/main" id="{0C9B9E69-9343-3CCC-3D1D-05FCCAF769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050" name="Sous-titre 2">
            <a:extLst>
              <a:ext uri="{FF2B5EF4-FFF2-40B4-BE49-F238E27FC236}">
                <a16:creationId xmlns:a16="http://schemas.microsoft.com/office/drawing/2014/main" id="{D25673AD-BB79-020E-6629-BCE1872F30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2700337"/>
          </a:xfrm>
        </p:spPr>
        <p:txBody>
          <a:bodyPr/>
          <a:lstStyle/>
          <a:p>
            <a:r>
              <a:rPr lang="fr-FR" altLang="fr-FR" sz="4400"/>
              <a:t>Politics of Development</a:t>
            </a:r>
          </a:p>
          <a:p>
            <a:r>
              <a:rPr lang="fr-FR" altLang="fr-FR"/>
              <a:t>Political Science M1</a:t>
            </a:r>
          </a:p>
          <a:p>
            <a:r>
              <a:rPr lang="fr-FR" altLang="fr-FR"/>
              <a:t>2025-2026</a:t>
            </a:r>
          </a:p>
          <a:p>
            <a:r>
              <a:rPr lang="fr-FR" altLang="fr-FR">
                <a:hlinkClick r:id="rId2"/>
              </a:rPr>
              <a:t>Florence.brisset-foucault@univ-paris1.fr</a:t>
            </a:r>
            <a:r>
              <a:rPr lang="fr-FR" altLang="fr-FR"/>
              <a:t> </a:t>
            </a:r>
          </a:p>
        </p:txBody>
      </p:sp>
      <p:pic>
        <p:nvPicPr>
          <p:cNvPr id="2051" name="Image 3">
            <a:extLst>
              <a:ext uri="{FF2B5EF4-FFF2-40B4-BE49-F238E27FC236}">
                <a16:creationId xmlns:a16="http://schemas.microsoft.com/office/drawing/2014/main" id="{07057468-2289-326A-C1E4-01AB3BB12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33388"/>
            <a:ext cx="65913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63E3F2-E8B5-F06E-B1E2-7CD72EC8C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25"/>
            <a:ext cx="10515600" cy="4351338"/>
          </a:xfrm>
        </p:spPr>
        <p:txBody>
          <a:bodyPr/>
          <a:lstStyle/>
          <a:p>
            <a:r>
              <a:rPr lang="fr-FR" dirty="0"/>
              <a:t>Discussion of Sabine </a:t>
            </a:r>
            <a:r>
              <a:rPr lang="fr-FR" dirty="0" err="1"/>
              <a:t>Planel’s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r>
              <a:rPr lang="fr-FR" dirty="0"/>
              <a:t>Land </a:t>
            </a:r>
            <a:r>
              <a:rPr lang="fr-FR" dirty="0" err="1"/>
              <a:t>regimes</a:t>
            </a:r>
            <a:r>
              <a:rPr lang="fr-FR" dirty="0"/>
              <a:t> in </a:t>
            </a:r>
            <a:r>
              <a:rPr lang="fr-FR" dirty="0" err="1"/>
              <a:t>Africa</a:t>
            </a:r>
            <a:endParaRPr lang="fr-FR" dirty="0"/>
          </a:p>
          <a:p>
            <a:r>
              <a:rPr lang="fr-FR" dirty="0"/>
              <a:t>Land </a:t>
            </a:r>
            <a:r>
              <a:rPr lang="fr-FR" dirty="0" err="1"/>
              <a:t>reforms</a:t>
            </a:r>
            <a:r>
              <a:rPr lang="fr-FR" dirty="0"/>
              <a:t> and the </a:t>
            </a:r>
            <a:r>
              <a:rPr lang="fr-FR" dirty="0" err="1"/>
              <a:t>securisation</a:t>
            </a:r>
            <a:r>
              <a:rPr lang="fr-FR" dirty="0"/>
              <a:t> of land </a:t>
            </a:r>
            <a:r>
              <a:rPr lang="fr-FR" dirty="0" err="1"/>
              <a:t>rights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politics</a:t>
            </a:r>
            <a:r>
              <a:rPr lang="fr-FR" dirty="0"/>
              <a:t> of land </a:t>
            </a:r>
            <a:r>
              <a:rPr lang="fr-FR" dirty="0" err="1"/>
              <a:t>titling</a:t>
            </a:r>
            <a:endParaRPr lang="fr-FR" dirty="0"/>
          </a:p>
          <a:p>
            <a:r>
              <a:rPr lang="fr-FR" dirty="0"/>
              <a:t>Discussion on 3 </a:t>
            </a:r>
            <a:r>
              <a:rPr lang="fr-FR" dirty="0" err="1"/>
              <a:t>texts</a:t>
            </a:r>
            <a:r>
              <a:rPr lang="fr-FR" dirty="0"/>
              <a:t> on land </a:t>
            </a:r>
            <a:r>
              <a:rPr lang="fr-FR" dirty="0" err="1"/>
              <a:t>grabbing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A56BEF7-6DFF-4FC4-5637-3024329B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Today’s</a:t>
            </a:r>
            <a:r>
              <a:rPr lang="fr-FR" dirty="0"/>
              <a:t> programme: The </a:t>
            </a:r>
            <a:r>
              <a:rPr lang="fr-FR" dirty="0" err="1"/>
              <a:t>politics</a:t>
            </a:r>
            <a:r>
              <a:rPr lang="fr-FR" dirty="0"/>
              <a:t> of </a:t>
            </a:r>
            <a:r>
              <a:rPr lang="fr-FR" dirty="0" err="1"/>
              <a:t>development</a:t>
            </a:r>
            <a:r>
              <a:rPr lang="fr-FR" dirty="0"/>
              <a:t> </a:t>
            </a:r>
            <a:r>
              <a:rPr lang="fr-FR" dirty="0" err="1"/>
              <a:t>meets</a:t>
            </a:r>
            <a:r>
              <a:rPr lang="fr-FR" dirty="0"/>
              <a:t> the </a:t>
            </a:r>
            <a:r>
              <a:rPr lang="fr-FR" dirty="0" err="1"/>
              <a:t>politics</a:t>
            </a:r>
            <a:r>
              <a:rPr lang="fr-FR" dirty="0"/>
              <a:t> of land</a:t>
            </a:r>
          </a:p>
        </p:txBody>
      </p:sp>
    </p:spTree>
    <p:extLst>
      <p:ext uri="{BB962C8B-B14F-4D97-AF65-F5344CB8AC3E}">
        <p14:creationId xmlns:p14="http://schemas.microsoft.com/office/powerpoint/2010/main" val="256837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B7373-A582-854C-BA6F-89CF780D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Discussion </a:t>
            </a:r>
            <a:r>
              <a:rPr lang="fr-FR" dirty="0" err="1"/>
              <a:t>Planel’s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:</a:t>
            </a:r>
            <a:br>
              <a:rPr lang="fr-FR" dirty="0">
                <a:effectLst/>
                <a:latin typeface="Times" pitchFamily="2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E126E1-E3E7-400B-26EF-F882E4595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937"/>
            <a:ext cx="10515600" cy="4961938"/>
          </a:xfrm>
        </p:spPr>
        <p:txBody>
          <a:bodyPr>
            <a:normAutofit/>
          </a:bodyPr>
          <a:lstStyle/>
          <a:p>
            <a:r>
              <a:rPr lang="fr-FR" dirty="0"/>
              <a:t>Focus on use value </a:t>
            </a:r>
            <a:r>
              <a:rPr lang="fr-FR" dirty="0" err="1"/>
              <a:t>rather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property</a:t>
            </a:r>
            <a:r>
              <a:rPr lang="fr-FR" dirty="0"/>
              <a:t> value</a:t>
            </a:r>
          </a:p>
          <a:p>
            <a:r>
              <a:rPr lang="fr-FR" dirty="0" err="1"/>
              <a:t>Policies</a:t>
            </a:r>
            <a:r>
              <a:rPr lang="fr-FR" dirty="0"/>
              <a:t> of agricultural extension</a:t>
            </a:r>
          </a:p>
          <a:p>
            <a:r>
              <a:rPr lang="fr-FR" dirty="0"/>
              <a:t>Distribution of a ‘package’ (fertiliser, </a:t>
            </a:r>
            <a:r>
              <a:rPr lang="fr-FR" dirty="0" err="1"/>
              <a:t>improved</a:t>
            </a:r>
            <a:r>
              <a:rPr lang="fr-FR" dirty="0"/>
              <a:t> </a:t>
            </a:r>
            <a:r>
              <a:rPr lang="fr-FR" dirty="0" err="1"/>
              <a:t>seeds</a:t>
            </a:r>
            <a:r>
              <a:rPr lang="fr-FR" dirty="0"/>
              <a:t>, </a:t>
            </a:r>
            <a:r>
              <a:rPr lang="fr-FR" dirty="0" err="1"/>
              <a:t>advise</a:t>
            </a:r>
            <a:r>
              <a:rPr lang="fr-FR" dirty="0"/>
              <a:t>) to </a:t>
            </a:r>
            <a:r>
              <a:rPr lang="fr-FR" i="1" dirty="0" err="1"/>
              <a:t>selected</a:t>
            </a:r>
            <a:r>
              <a:rPr lang="fr-FR" dirty="0"/>
              <a:t> </a:t>
            </a:r>
            <a:r>
              <a:rPr lang="fr-FR" dirty="0" err="1"/>
              <a:t>peasants</a:t>
            </a:r>
            <a:r>
              <a:rPr lang="fr-FR" dirty="0"/>
              <a:t>: ‘model </a:t>
            </a:r>
            <a:r>
              <a:rPr lang="fr-FR" dirty="0" err="1"/>
              <a:t>farmers</a:t>
            </a:r>
            <a:r>
              <a:rPr lang="fr-FR" dirty="0"/>
              <a:t>’ and ‘1 to 5 groups’</a:t>
            </a:r>
          </a:p>
          <a:p>
            <a:r>
              <a:rPr lang="fr-FR" dirty="0" err="1"/>
              <a:t>Creation</a:t>
            </a:r>
            <a:r>
              <a:rPr lang="fr-FR" dirty="0"/>
              <a:t> of notables</a:t>
            </a:r>
          </a:p>
          <a:p>
            <a:r>
              <a:rPr lang="fr-FR" dirty="0"/>
              <a:t>Package distribution as technique for the </a:t>
            </a:r>
            <a:r>
              <a:rPr lang="fr-FR" dirty="0" err="1"/>
              <a:t>exercise</a:t>
            </a:r>
            <a:r>
              <a:rPr lang="fr-FR" dirty="0"/>
              <a:t> of power </a:t>
            </a:r>
            <a:r>
              <a:rPr lang="fr-FR" dirty="0" err="1"/>
              <a:t>bc</a:t>
            </a:r>
            <a:r>
              <a:rPr lang="fr-FR" dirty="0"/>
              <a:t> distribution </a:t>
            </a:r>
            <a:r>
              <a:rPr lang="fr-FR" dirty="0" err="1"/>
              <a:t>underpined</a:t>
            </a:r>
            <a:r>
              <a:rPr lang="fr-FR" dirty="0"/>
              <a:t> by socio-</a:t>
            </a:r>
            <a:r>
              <a:rPr lang="fr-FR" dirty="0" err="1"/>
              <a:t>political</a:t>
            </a:r>
            <a:r>
              <a:rPr lang="fr-FR" dirty="0"/>
              <a:t> </a:t>
            </a:r>
            <a:r>
              <a:rPr lang="fr-FR" dirty="0" err="1"/>
              <a:t>dynamics</a:t>
            </a:r>
            <a:r>
              <a:rPr lang="fr-FR" dirty="0"/>
              <a:t> (not pure </a:t>
            </a:r>
            <a:r>
              <a:rPr lang="fr-FR" dirty="0" err="1"/>
              <a:t>bureaucracy</a:t>
            </a:r>
            <a:r>
              <a:rPr lang="fr-FR" dirty="0"/>
              <a:t>)</a:t>
            </a:r>
          </a:p>
          <a:p>
            <a:r>
              <a:rPr lang="fr-FR" dirty="0"/>
              <a:t>Forcing </a:t>
            </a:r>
            <a:r>
              <a:rPr lang="fr-FR" dirty="0" err="1"/>
              <a:t>credit</a:t>
            </a:r>
            <a:r>
              <a:rPr lang="fr-FR" dirty="0"/>
              <a:t> (and </a:t>
            </a:r>
            <a:r>
              <a:rPr lang="fr-FR" dirty="0" err="1"/>
              <a:t>debt</a:t>
            </a:r>
            <a:r>
              <a:rPr lang="fr-FR" dirty="0"/>
              <a:t>) on </a:t>
            </a:r>
            <a:r>
              <a:rPr lang="fr-FR" dirty="0" err="1"/>
              <a:t>peasants</a:t>
            </a:r>
            <a:endParaRPr lang="fr-FR" dirty="0"/>
          </a:p>
          <a:p>
            <a:r>
              <a:rPr lang="fr-FR" dirty="0"/>
              <a:t>Model </a:t>
            </a:r>
            <a:r>
              <a:rPr lang="fr-FR" dirty="0" err="1"/>
              <a:t>farmers</a:t>
            </a:r>
            <a:r>
              <a:rPr lang="fr-FR" dirty="0"/>
              <a:t> as </a:t>
            </a:r>
            <a:r>
              <a:rPr lang="fr-FR" dirty="0" err="1"/>
              <a:t>both</a:t>
            </a:r>
            <a:r>
              <a:rPr lang="fr-FR" dirty="0"/>
              <a:t> channels and </a:t>
            </a:r>
            <a:r>
              <a:rPr lang="fr-FR" dirty="0" err="1"/>
              <a:t>victims</a:t>
            </a:r>
            <a:r>
              <a:rPr lang="fr-FR" dirty="0"/>
              <a:t> of State domination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32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D8D2F-AA71-D957-5B94-2A4CC95E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FA34EE-AE77-6179-D13E-158213531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sociology</a:t>
            </a:r>
            <a:r>
              <a:rPr lang="fr-FR" dirty="0"/>
              <a:t> of </a:t>
            </a:r>
            <a:r>
              <a:rPr lang="fr-FR" dirty="0" err="1"/>
              <a:t>Development</a:t>
            </a:r>
            <a:r>
              <a:rPr lang="fr-FR" dirty="0"/>
              <a:t> Agents +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err="1"/>
              <a:t>vested</a:t>
            </a:r>
            <a:r>
              <a:rPr lang="fr-FR" dirty="0"/>
              <a:t> </a:t>
            </a:r>
            <a:r>
              <a:rPr lang="fr-FR" dirty="0" err="1"/>
              <a:t>interests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bureaucratic</a:t>
            </a:r>
            <a:r>
              <a:rPr lang="fr-FR" dirty="0"/>
              <a:t> </a:t>
            </a:r>
            <a:r>
              <a:rPr lang="fr-FR" dirty="0" err="1"/>
              <a:t>logic</a:t>
            </a:r>
            <a:r>
              <a:rPr lang="fr-FR" dirty="0"/>
              <a:t> of the </a:t>
            </a:r>
            <a:r>
              <a:rPr lang="fr-FR" dirty="0" err="1"/>
              <a:t>policy</a:t>
            </a:r>
            <a:r>
              <a:rPr lang="fr-FR" dirty="0"/>
              <a:t> (no attention to local agricultural </a:t>
            </a:r>
            <a:r>
              <a:rPr lang="fr-FR" dirty="0" err="1"/>
              <a:t>knowledge</a:t>
            </a:r>
            <a:r>
              <a:rPr lang="fr-FR" dirty="0"/>
              <a:t>)</a:t>
            </a:r>
          </a:p>
          <a:p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patterns of control are </a:t>
            </a:r>
            <a:r>
              <a:rPr lang="fr-FR" dirty="0" err="1">
                <a:solidFill>
                  <a:srgbClr val="000000"/>
                </a:solidFill>
                <a:effectLst/>
                <a:latin typeface="Helvetica" pitchFamily="2" charset="0"/>
              </a:rPr>
              <a:t>even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Helvetica" pitchFamily="2" charset="0"/>
              </a:rPr>
              <a:t>tighter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Helvetica" pitchFamily="2" charset="0"/>
              </a:rPr>
              <a:t>because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 of the social </a:t>
            </a:r>
            <a:r>
              <a:rPr lang="fr-FR" dirty="0" err="1">
                <a:solidFill>
                  <a:srgbClr val="000000"/>
                </a:solidFill>
                <a:effectLst/>
                <a:latin typeface="Helvetica" pitchFamily="2" charset="0"/>
              </a:rPr>
              <a:t>interdependence</a:t>
            </a:r>
            <a:endParaRPr lang="fr-FR" dirty="0"/>
          </a:p>
          <a:p>
            <a:r>
              <a:rPr lang="fr-FR" dirty="0"/>
              <a:t>So not efficient but has </a:t>
            </a:r>
            <a:r>
              <a:rPr lang="fr-FR" dirty="0" err="1"/>
              <a:t>effects</a:t>
            </a:r>
            <a:r>
              <a:rPr lang="fr-FR" dirty="0"/>
              <a:t> (Cf. Ferguson)</a:t>
            </a:r>
          </a:p>
          <a:p>
            <a:r>
              <a:rPr lang="fr-FR" dirty="0"/>
              <a:t>Coercion and </a:t>
            </a:r>
            <a:r>
              <a:rPr lang="fr-FR" dirty="0" err="1"/>
              <a:t>resistance</a:t>
            </a:r>
            <a:endParaRPr lang="fr-FR" dirty="0"/>
          </a:p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atterns of control are </a:t>
            </a:r>
            <a:r>
              <a:rPr lang="fr-F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tighter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the social </a:t>
            </a:r>
            <a:r>
              <a:rPr lang="fr-F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interdependence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respectable to </a:t>
            </a:r>
            <a:r>
              <a:rPr lang="fr-F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oxen</a:t>
            </a:r>
            <a:r>
              <a:rPr lang="fr-FR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(cf. p.430)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71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713C81-3C5B-6515-09EB-1DCE60E8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391DBDDE-6C9D-199A-2126-A4576EDF8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0" y="764088"/>
            <a:ext cx="3723479" cy="5582427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9A79C09-42CB-40DE-400D-E09D71B1830D}"/>
              </a:ext>
            </a:extLst>
          </p:cNvPr>
          <p:cNvSpPr txBox="1"/>
          <p:nvPr/>
        </p:nvSpPr>
        <p:spPr>
          <a:xfrm>
            <a:off x="4534422" y="1027906"/>
            <a:ext cx="681937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Land </a:t>
            </a:r>
            <a:r>
              <a:rPr lang="fr-FR" sz="2000" dirty="0" err="1"/>
              <a:t>often</a:t>
            </a:r>
            <a:r>
              <a:rPr lang="fr-FR" sz="2000" dirty="0"/>
              <a:t> at the </a:t>
            </a:r>
            <a:r>
              <a:rPr lang="fr-FR" sz="2000" dirty="0" err="1"/>
              <a:t>heart</a:t>
            </a:r>
            <a:r>
              <a:rPr lang="fr-FR" sz="2000" dirty="0"/>
              <a:t> of violent </a:t>
            </a:r>
            <a:r>
              <a:rPr lang="fr-FR" sz="2000" dirty="0" err="1"/>
              <a:t>conflicts</a:t>
            </a:r>
            <a:r>
              <a:rPr lang="fr-FR" sz="2000" dirty="0"/>
              <a:t> (Ivory </a:t>
            </a:r>
            <a:r>
              <a:rPr lang="fr-FR" sz="2000" dirty="0" err="1"/>
              <a:t>Coast</a:t>
            </a:r>
            <a:r>
              <a:rPr lang="fr-FR" sz="2000" dirty="0"/>
              <a:t>, Mali, Kenya)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LAND REGIMES (Catherine Boone)</a:t>
            </a:r>
          </a:p>
          <a:p>
            <a:r>
              <a:rPr lang="fr-FR" sz="2000" dirty="0"/>
              <a:t>1) </a:t>
            </a:r>
            <a:r>
              <a:rPr lang="fr-FR" sz="2000" dirty="0" err="1"/>
              <a:t>Neo-customary</a:t>
            </a:r>
            <a:r>
              <a:rPr lang="fr-FR" sz="2000" dirty="0"/>
              <a:t> </a:t>
            </a:r>
            <a:r>
              <a:rPr lang="fr-FR" sz="2000" dirty="0" err="1"/>
              <a:t>regimes</a:t>
            </a:r>
            <a:r>
              <a:rPr lang="fr-FR" sz="2000" dirty="0"/>
              <a:t>: </a:t>
            </a:r>
            <a:r>
              <a:rPr lang="fr-FR" sz="2000" dirty="0" err="1"/>
              <a:t>access</a:t>
            </a:r>
            <a:r>
              <a:rPr lang="fr-FR" sz="2000" dirty="0"/>
              <a:t> to land </a:t>
            </a:r>
            <a:r>
              <a:rPr lang="fr-FR" sz="2000" dirty="0" err="1"/>
              <a:t>governed</a:t>
            </a:r>
            <a:r>
              <a:rPr lang="fr-FR" sz="2000" dirty="0"/>
              <a:t> by local </a:t>
            </a:r>
            <a:r>
              <a:rPr lang="fr-FR" sz="2000" dirty="0" err="1"/>
              <a:t>chiefs</a:t>
            </a:r>
            <a:endParaRPr lang="fr-FR" sz="2000" dirty="0"/>
          </a:p>
          <a:p>
            <a:r>
              <a:rPr lang="fr-FR" sz="2000" dirty="0"/>
              <a:t>2) State </a:t>
            </a:r>
            <a:r>
              <a:rPr lang="fr-FR" sz="2000" dirty="0" err="1"/>
              <a:t>regimes</a:t>
            </a:r>
            <a:r>
              <a:rPr lang="fr-FR" sz="2000" dirty="0"/>
              <a:t>: </a:t>
            </a:r>
            <a:r>
              <a:rPr lang="fr-FR" sz="2000" dirty="0" err="1"/>
              <a:t>access</a:t>
            </a:r>
            <a:r>
              <a:rPr lang="fr-FR" sz="2000" dirty="0"/>
              <a:t> to land </a:t>
            </a:r>
            <a:r>
              <a:rPr lang="fr-FR" sz="2000" dirty="0" err="1"/>
              <a:t>controled</a:t>
            </a:r>
            <a:r>
              <a:rPr lang="fr-FR" sz="2000" dirty="0"/>
              <a:t> by central State</a:t>
            </a:r>
            <a:endParaRPr lang="fr-FR" sz="2000" dirty="0">
              <a:sym typeface="Wingdings" pitchFamily="2" charset="2"/>
            </a:endParaRPr>
          </a:p>
          <a:p>
            <a:r>
              <a:rPr lang="fr-FR" sz="2000" dirty="0">
                <a:sym typeface="Wingdings" pitchFamily="2" charset="2"/>
              </a:rPr>
              <a:t>+ THE MARKET 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ym typeface="Wingdings" pitchFamily="2" charset="2"/>
              </a:rPr>
              <a:t>Often</a:t>
            </a:r>
            <a:r>
              <a:rPr lang="fr-FR" sz="2000" dirty="0">
                <a:sym typeface="Wingdings" pitchFamily="2" charset="2"/>
              </a:rPr>
              <a:t> an </a:t>
            </a:r>
            <a:r>
              <a:rPr lang="fr-FR" sz="2000" dirty="0" err="1">
                <a:sym typeface="Wingdings" pitchFamily="2" charset="2"/>
              </a:rPr>
              <a:t>intertwinement</a:t>
            </a:r>
            <a:r>
              <a:rPr lang="fr-FR" sz="2000" dirty="0">
                <a:sym typeface="Wingdings" pitchFamily="2" charset="2"/>
              </a:rPr>
              <a:t> of the </a:t>
            </a:r>
            <a:r>
              <a:rPr lang="fr-FR" sz="2000" dirty="0" err="1">
                <a:sym typeface="Wingdings" pitchFamily="2" charset="2"/>
              </a:rPr>
              <a:t>two</a:t>
            </a:r>
            <a:r>
              <a:rPr lang="fr-FR" sz="2000" dirty="0">
                <a:sym typeface="Wingdings" pitchFamily="2" charset="2"/>
              </a:rPr>
              <a:t>, </a:t>
            </a:r>
            <a:r>
              <a:rPr lang="fr-FR" sz="2000" dirty="0" err="1">
                <a:sym typeface="Wingdings" pitchFamily="2" charset="2"/>
              </a:rPr>
              <a:t>hybrid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systems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including</a:t>
            </a:r>
            <a:r>
              <a:rPr lang="fr-FR" sz="2000" dirty="0">
                <a:sym typeface="Wingdings" pitchFamily="2" charset="2"/>
              </a:rPr>
              <a:t> on the </a:t>
            </a:r>
            <a:r>
              <a:rPr lang="fr-FR" sz="2000" dirty="0" err="1">
                <a:sym typeface="Wingdings" pitchFamily="2" charset="2"/>
              </a:rPr>
              <a:t>same</a:t>
            </a:r>
            <a:r>
              <a:rPr lang="fr-FR" sz="2000" dirty="0">
                <a:sym typeface="Wingdings" pitchFamily="2" charset="2"/>
              </a:rPr>
              <a:t> plot… </a:t>
            </a:r>
            <a:r>
              <a:rPr lang="fr-FR" sz="2000" dirty="0" err="1">
                <a:sym typeface="Wingdings" pitchFamily="2" charset="2"/>
              </a:rPr>
              <a:t>Straddling</a:t>
            </a:r>
            <a:r>
              <a:rPr lang="fr-FR" sz="2000" dirty="0">
                <a:sym typeface="Wingdings" pitchFamily="2" charset="2"/>
              </a:rPr>
              <a:t> of </a:t>
            </a:r>
            <a:r>
              <a:rPr lang="fr-FR" sz="2000" dirty="0" err="1">
                <a:sym typeface="Wingdings" pitchFamily="2" charset="2"/>
              </a:rPr>
              <a:t>rights</a:t>
            </a:r>
            <a:r>
              <a:rPr lang="fr-FR" sz="2000" dirty="0">
                <a:sym typeface="Wingdings" pitchFamily="2" charset="2"/>
              </a:rPr>
              <a:t> on a plot, NORMATIVE PLURALISM + influence </a:t>
            </a:r>
            <a:r>
              <a:rPr lang="fr-FR" sz="2000" dirty="0" err="1">
                <a:sym typeface="Wingdings" pitchFamily="2" charset="2"/>
              </a:rPr>
              <a:t>between</a:t>
            </a:r>
            <a:r>
              <a:rPr lang="fr-FR" sz="2000" dirty="0">
                <a:sym typeface="Wingdings" pitchFamily="2" charset="2"/>
              </a:rPr>
              <a:t> the </a:t>
            </a:r>
            <a:r>
              <a:rPr lang="fr-FR" sz="2000" dirty="0" err="1">
                <a:sym typeface="Wingdings" pitchFamily="2" charset="2"/>
              </a:rPr>
              <a:t>two</a:t>
            </a:r>
            <a:r>
              <a:rPr lang="fr-FR" sz="2000" dirty="0">
                <a:sym typeface="Wingdings" pitchFamily="2" charset="2"/>
              </a:rPr>
              <a:t> (invention of tradition cf. </a:t>
            </a:r>
            <a:r>
              <a:rPr lang="fr-FR" sz="2000" dirty="0" err="1">
                <a:sym typeface="Wingdings" pitchFamily="2" charset="2"/>
              </a:rPr>
              <a:t>Buganda</a:t>
            </a:r>
            <a:r>
              <a:rPr lang="fr-FR" sz="2000" dirty="0">
                <a:sym typeface="Wingdings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>
                <a:sym typeface="Wingdings" pitchFamily="2" charset="2"/>
              </a:rPr>
              <a:t>Who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grants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access</a:t>
            </a:r>
            <a:r>
              <a:rPr lang="fr-FR" sz="2000" dirty="0">
                <a:sym typeface="Wingdings" pitchFamily="2" charset="2"/>
              </a:rPr>
              <a:t>? </a:t>
            </a:r>
            <a:r>
              <a:rPr lang="fr-FR" sz="2000" dirty="0" err="1">
                <a:sym typeface="Wingdings" pitchFamily="2" charset="2"/>
              </a:rPr>
              <a:t>Who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defines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who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inherits</a:t>
            </a:r>
            <a:r>
              <a:rPr lang="fr-FR" sz="2000" dirty="0">
                <a:sym typeface="Wingdings" pitchFamily="2" charset="2"/>
              </a:rPr>
              <a:t>? </a:t>
            </a:r>
            <a:r>
              <a:rPr lang="fr-FR" sz="2000" dirty="0" err="1">
                <a:sym typeface="Wingdings" pitchFamily="2" charset="2"/>
              </a:rPr>
              <a:t>What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kind</a:t>
            </a:r>
            <a:r>
              <a:rPr lang="fr-FR" sz="2000" dirty="0">
                <a:sym typeface="Wingdings" pitchFamily="2" charset="2"/>
              </a:rPr>
              <a:t> of </a:t>
            </a:r>
            <a:r>
              <a:rPr lang="fr-FR" sz="2000" dirty="0" err="1">
                <a:sym typeface="Wingdings" pitchFamily="2" charset="2"/>
              </a:rPr>
              <a:t>rights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does</a:t>
            </a:r>
            <a:r>
              <a:rPr lang="fr-FR" sz="2000" dirty="0">
                <a:sym typeface="Wingdings" pitchFamily="2" charset="2"/>
              </a:rPr>
              <a:t> one have? </a:t>
            </a:r>
            <a:r>
              <a:rPr lang="fr-FR" sz="2000" dirty="0" err="1">
                <a:sym typeface="Wingdings" pitchFamily="2" charset="2"/>
              </a:rPr>
              <a:t>Who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defines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these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rights</a:t>
            </a:r>
            <a:r>
              <a:rPr lang="fr-FR" sz="2000" dirty="0">
                <a:sym typeface="Wingdings" pitchFamily="2" charset="2"/>
              </a:rPr>
              <a:t>? </a:t>
            </a:r>
          </a:p>
          <a:p>
            <a:r>
              <a:rPr lang="fr-FR" sz="2000" dirty="0">
                <a:sym typeface="Wingdings" pitchFamily="2" charset="2"/>
              </a:rPr>
              <a:t> </a:t>
            </a:r>
            <a:r>
              <a:rPr lang="fr-FR" sz="2000" dirty="0" err="1">
                <a:sym typeface="Wingdings" pitchFamily="2" charset="2"/>
              </a:rPr>
              <a:t>Lineage</a:t>
            </a:r>
            <a:r>
              <a:rPr lang="fr-FR" sz="2000" dirty="0">
                <a:sym typeface="Wingdings" pitchFamily="2" charset="2"/>
              </a:rPr>
              <a:t>, </a:t>
            </a:r>
            <a:r>
              <a:rPr lang="fr-FR" sz="2000" dirty="0" err="1">
                <a:sym typeface="Wingdings" pitchFamily="2" charset="2"/>
              </a:rPr>
              <a:t>gender</a:t>
            </a:r>
            <a:r>
              <a:rPr lang="fr-FR" sz="2000" dirty="0">
                <a:sym typeface="Wingdings" pitchFamily="2" charset="2"/>
              </a:rPr>
              <a:t>, post-</a:t>
            </a:r>
            <a:r>
              <a:rPr lang="fr-FR" sz="2000" dirty="0" err="1">
                <a:sym typeface="Wingdings" pitchFamily="2" charset="2"/>
              </a:rPr>
              <a:t>slavery</a:t>
            </a:r>
            <a:r>
              <a:rPr lang="fr-FR" sz="2000" dirty="0">
                <a:sym typeface="Wingdings" pitchFamily="2" charset="2"/>
              </a:rPr>
              <a:t> </a:t>
            </a:r>
            <a:r>
              <a:rPr lang="fr-FR" sz="2000" dirty="0" err="1">
                <a:sym typeface="Wingdings" pitchFamily="2" charset="2"/>
              </a:rPr>
              <a:t>contexts</a:t>
            </a:r>
            <a:r>
              <a:rPr lang="fr-FR" sz="2000" dirty="0">
                <a:sym typeface="Wingdings" pitchFamily="2" charset="2"/>
              </a:rPr>
              <a:t>, use (‘mise en valeur’), capital, </a:t>
            </a:r>
            <a:r>
              <a:rPr lang="fr-FR" sz="2000" dirty="0" err="1">
                <a:sym typeface="Wingdings" pitchFamily="2" charset="2"/>
              </a:rPr>
              <a:t>loyalties</a:t>
            </a:r>
            <a:r>
              <a:rPr lang="fr-FR" sz="2000" dirty="0">
                <a:sym typeface="Wingdings" pitchFamily="2" charset="2"/>
              </a:rPr>
              <a:t>, </a:t>
            </a:r>
            <a:r>
              <a:rPr lang="fr-FR" sz="2000" dirty="0" err="1">
                <a:sym typeface="Wingdings" pitchFamily="2" charset="2"/>
              </a:rPr>
              <a:t>autochthony</a:t>
            </a:r>
            <a:r>
              <a:rPr lang="fr-FR" sz="2000" dirty="0">
                <a:sym typeface="Wingdings" pitchFamily="2" charset="2"/>
              </a:rPr>
              <a:t>/</a:t>
            </a:r>
            <a:r>
              <a:rPr lang="fr-FR" sz="2000" dirty="0" err="1">
                <a:sym typeface="Wingdings" pitchFamily="2" charset="2"/>
              </a:rPr>
              <a:t>allochthony</a:t>
            </a:r>
            <a:r>
              <a:rPr lang="fr-FR" sz="2000" dirty="0">
                <a:sym typeface="Wingdings" pitchFamily="2" charset="2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ym typeface="Wingdings" pitchFamily="2" charset="2"/>
              </a:rPr>
              <a:t>The impact of colonisation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37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DDB14-3D5A-05CE-9157-58F0C8B5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33BE7A0-A0BF-D244-C271-40CC30B49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70" y="726510"/>
            <a:ext cx="3647244" cy="5582516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DC2CAE-771F-D126-DDEE-A1BEC53FED56}"/>
              </a:ext>
            </a:extLst>
          </p:cNvPr>
          <p:cNvSpPr txBox="1"/>
          <p:nvPr/>
        </p:nvSpPr>
        <p:spPr>
          <a:xfrm>
            <a:off x="4747365" y="726510"/>
            <a:ext cx="64133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(Hernando de Soto; </a:t>
            </a:r>
            <a:r>
              <a:rPr lang="fr-F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fr-F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fr-F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instrument </a:t>
            </a:r>
            <a:r>
              <a:rPr lang="fr-F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fixes and </a:t>
            </a:r>
            <a:r>
              <a:rPr lang="fr-FR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realises</a:t>
            </a:r>
            <a:r>
              <a:rPr lang="fr-F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capital’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Need to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formalize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Secure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people’s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on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have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but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are not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inserted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Land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a ‘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shelter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and a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livelihood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’ but a source of capital (World Bank,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report, </a:t>
            </a:r>
            <a:r>
              <a:rPr lang="fr-FR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 </a:t>
            </a:r>
            <a:r>
              <a:rPr lang="fr-FR" sz="24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lang="fr-FR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4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fr-FR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4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Poverty</a:t>
            </a:r>
            <a:r>
              <a:rPr lang="fr-FR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Reduction</a:t>
            </a:r>
            <a:r>
              <a:rPr lang="fr-FR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2003)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Land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becomes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loan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collaterals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enhance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poors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credit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Unregistered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land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a ‘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dead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asset’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Socio: Revival of ‘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25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8E70D-8875-F5C8-564C-CE87C83B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52327E0-3283-CF47-0794-B38EA27C3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51" y="2069393"/>
            <a:ext cx="3746229" cy="2497486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E096F55-222C-A606-E494-C19EE171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320" y="365125"/>
            <a:ext cx="3714480" cy="59060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D20179-1804-75ED-E096-947B1D68C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779" y="1039659"/>
            <a:ext cx="3067433" cy="54532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F7E35C9-A064-1100-B4DD-62CB1A16588F}"/>
              </a:ext>
            </a:extLst>
          </p:cNvPr>
          <p:cNvSpPr txBox="1"/>
          <p:nvPr/>
        </p:nvSpPr>
        <p:spPr>
          <a:xfrm>
            <a:off x="313151" y="789139"/>
            <a:ext cx="3995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The </a:t>
            </a:r>
            <a:r>
              <a:rPr lang="fr-FR" sz="3200" dirty="0" err="1"/>
              <a:t>Politics</a:t>
            </a:r>
            <a:r>
              <a:rPr lang="fr-FR" sz="3200" dirty="0"/>
              <a:t> of Titling: a silver </a:t>
            </a:r>
            <a:r>
              <a:rPr lang="fr-FR" sz="3200" dirty="0" err="1"/>
              <a:t>bullet</a:t>
            </a:r>
            <a:r>
              <a:rPr lang="fr-FR" sz="3200" dirty="0"/>
              <a:t>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8A61AAC-7F02-9956-B074-8F7B1330B6F0}"/>
              </a:ext>
            </a:extLst>
          </p:cNvPr>
          <p:cNvSpPr txBox="1"/>
          <p:nvPr/>
        </p:nvSpPr>
        <p:spPr>
          <a:xfrm>
            <a:off x="313151" y="4797468"/>
            <a:ext cx="3845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Importance of </a:t>
            </a:r>
            <a:r>
              <a:rPr lang="fr-FR" dirty="0" err="1"/>
              <a:t>electoral</a:t>
            </a:r>
            <a:r>
              <a:rPr lang="fr-FR" dirty="0"/>
              <a:t> </a:t>
            </a:r>
            <a:r>
              <a:rPr lang="fr-FR" dirty="0" err="1"/>
              <a:t>calendar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Clientelism</a:t>
            </a:r>
            <a:r>
              <a:rPr lang="fr-FR" dirty="0"/>
              <a:t> and </a:t>
            </a:r>
            <a:r>
              <a:rPr lang="fr-FR" dirty="0" err="1"/>
              <a:t>political</a:t>
            </a:r>
            <a:r>
              <a:rPr lang="fr-FR" dirty="0"/>
              <a:t>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regions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land </a:t>
            </a:r>
            <a:r>
              <a:rPr lang="fr-FR" dirty="0" err="1"/>
              <a:t>registry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without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Importance of </a:t>
            </a:r>
            <a:r>
              <a:rPr lang="fr-FR" dirty="0" err="1"/>
              <a:t>illegalism</a:t>
            </a:r>
            <a:r>
              <a:rPr lang="fr-FR" dirty="0"/>
              <a:t> and ‘passe droits’ (</a:t>
            </a:r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favours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963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95E84-0686-23BE-79EC-D2A2444C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‘Land </a:t>
            </a:r>
            <a:r>
              <a:rPr lang="fr-FR" dirty="0" err="1"/>
              <a:t>grabbing</a:t>
            </a:r>
            <a:r>
              <a:rPr lang="fr-FR" dirty="0"/>
              <a:t>’: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readings</a:t>
            </a:r>
            <a:r>
              <a:rPr lang="fr-FR" dirty="0"/>
              <a:t>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0FAC8D-3913-C77D-016D-628C5F6DE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804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502</Words>
  <Application>Microsoft Macintosh PowerPoint</Application>
  <PresentationFormat>Grand écran</PresentationFormat>
  <Paragraphs>49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Times</vt:lpstr>
      <vt:lpstr>Wingdings</vt:lpstr>
      <vt:lpstr>Thème Office</vt:lpstr>
      <vt:lpstr>Présentation PowerPoint</vt:lpstr>
      <vt:lpstr>Today’s programme: The politics of development meets the politics of land</vt:lpstr>
      <vt:lpstr>Discussion Planel’s text: </vt:lpstr>
      <vt:lpstr>Présentation PowerPoint</vt:lpstr>
      <vt:lpstr>Présentation PowerPoint</vt:lpstr>
      <vt:lpstr>Présentation PowerPoint</vt:lpstr>
      <vt:lpstr>Présentation PowerPoint</vt:lpstr>
      <vt:lpstr>‘Land grabbing’: three readings…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32</cp:revision>
  <dcterms:created xsi:type="dcterms:W3CDTF">2025-11-16T20:50:16Z</dcterms:created>
  <dcterms:modified xsi:type="dcterms:W3CDTF">2025-11-24T11:18:26Z</dcterms:modified>
</cp:coreProperties>
</file>