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Economica"/>
      <p:regular r:id="rId21"/>
      <p:bold r:id="rId22"/>
      <p:italic r:id="rId23"/>
      <p:boldItalic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Economica-bold.fntdata"/><Relationship Id="rId21" Type="http://schemas.openxmlformats.org/officeDocument/2006/relationships/font" Target="fonts/Economica-regular.fntdata"/><Relationship Id="rId24" Type="http://schemas.openxmlformats.org/officeDocument/2006/relationships/font" Target="fonts/Economica-boldItalic.fntdata"/><Relationship Id="rId23" Type="http://schemas.openxmlformats.org/officeDocument/2006/relationships/font" Target="fonts/Economic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9a0985a4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a9a0985a4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a9a0985a4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a9a0985a4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9a0985a44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a9a0985a4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9a0985a4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a9a0985a4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a9a0985a4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a9a0985a4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9a0985a4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a9a0985a4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9a0985a4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9a0985a4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9a0985a4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a9a0985a4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a9a0985a4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a9a0985a4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9a0985a4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9a0985a4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a9a0985a4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a9a0985a4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9a0985a4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9a0985a4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9a0985a44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a9a0985a4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a9a0985a4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a9a0985a4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printemps de botticelli 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Alexiane Lubrano, Chaima Ben Naceur, Ylan Zennache</a:t>
            </a:r>
            <a:endParaRPr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-2036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latin typeface="Arial"/>
                <a:ea typeface="Arial"/>
                <a:cs typeface="Arial"/>
                <a:sym typeface="Arial"/>
              </a:rPr>
              <a:t>II. </a:t>
            </a:r>
            <a:r>
              <a:rPr b="1" lang="fr" sz="1500">
                <a:latin typeface="Arial"/>
                <a:ea typeface="Arial"/>
                <a:cs typeface="Arial"/>
                <a:sym typeface="Arial"/>
              </a:rPr>
              <a:t>C. Mercure et le dénouement spirituel</a:t>
            </a:r>
            <a:r>
              <a:rPr b="1" lang="fr" sz="12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34" name="Google Shape;134;p22" title="Capture d’écran 2025-11-25 à 14.13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800" y="800875"/>
            <a:ext cx="1201627" cy="39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 title="Capture d’écran 2025-11-25 à 14.15.2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00875"/>
            <a:ext cx="2874825" cy="39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-1170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latin typeface="Arial"/>
                <a:ea typeface="Arial"/>
                <a:cs typeface="Arial"/>
                <a:sym typeface="Arial"/>
              </a:rPr>
              <a:t>III.A. Le paradiso Terrestre dantesque </a:t>
            </a:r>
            <a:endParaRPr sz="4500"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665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866650"/>
            <a:ext cx="45720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4114800" y="3983950"/>
            <a:ext cx="444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Deux </a:t>
            </a: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représentation</a:t>
            </a: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du paradis terrestre de Dante </a:t>
            </a: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réalisé</a:t>
            </a: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 Botticelli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237475" y="-1788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b="1" lang="fr" sz="1500">
                <a:latin typeface="Arial"/>
                <a:ea typeface="Arial"/>
                <a:cs typeface="Arial"/>
                <a:sym typeface="Arial"/>
              </a:rPr>
              <a:t>III.B. Le corps et la procréation dans l’Allégorie Nuptiale </a:t>
            </a:r>
            <a:endParaRPr sz="4500"/>
          </a:p>
        </p:txBody>
      </p:sp>
      <p:pic>
        <p:nvPicPr>
          <p:cNvPr id="149" name="Google Shape;149;p24" title="Capture d’écran 2025-11-25 à 14.09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75" y="742975"/>
            <a:ext cx="2001525" cy="37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 title="Capture d’écran 2025-11-25 à 14.26.5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000" y="742975"/>
            <a:ext cx="1366787" cy="374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 title="Capture d’écran 2025-11-25 à 14.29.3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775" y="742975"/>
            <a:ext cx="2816058" cy="37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3605775" y="4485825"/>
            <a:ext cx="2816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Portrait de 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Semiramide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Appiani, gravure, XVIIIe 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siècle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British</a:t>
            </a:r>
            <a:r>
              <a:rPr lang="fr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Museum, London </a:t>
            </a:r>
            <a:r>
              <a:rPr lang="fr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24" title="Capture d’écran 2025-11-25 à 14.34.5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1817" y="742975"/>
            <a:ext cx="2443783" cy="374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311700" y="-1237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b="1" lang="fr" sz="1500">
                <a:latin typeface="Arial"/>
                <a:ea typeface="Arial"/>
                <a:cs typeface="Arial"/>
                <a:sym typeface="Arial"/>
              </a:rPr>
              <a:t>III.C. Le printemps comme exercice d’éloquence et de paragone</a:t>
            </a:r>
            <a:endParaRPr sz="4500"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925" y="886725"/>
            <a:ext cx="5110152" cy="351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2016925" y="4405275"/>
            <a:ext cx="526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900">
                <a:solidFill>
                  <a:schemeClr val="dk1"/>
                </a:solidFill>
              </a:rPr>
              <a:t>Le Printemps,</a:t>
            </a:r>
            <a:r>
              <a:rPr lang="fr" sz="900">
                <a:solidFill>
                  <a:schemeClr val="dk1"/>
                </a:solidFill>
              </a:rPr>
              <a:t> Tempera sur bois, </a:t>
            </a:r>
            <a:r>
              <a:rPr lang="fr" sz="900">
                <a:solidFill>
                  <a:schemeClr val="dk1"/>
                </a:solidFill>
              </a:rPr>
              <a:t>203 x 314</a:t>
            </a:r>
            <a:r>
              <a:rPr lang="fr" sz="900">
                <a:solidFill>
                  <a:schemeClr val="dk1"/>
                </a:solidFill>
              </a:rPr>
              <a:t> cm, (1478-1482), Galerie des Offices, Florence, Italie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 </a:t>
            </a:r>
            <a:endParaRPr/>
          </a:p>
        </p:txBody>
      </p:sp>
      <p:sp>
        <p:nvSpPr>
          <p:cNvPr id="166" name="Google Shape;166;p26"/>
          <p:cNvSpPr txBox="1"/>
          <p:nvPr/>
        </p:nvSpPr>
        <p:spPr>
          <a:xfrm>
            <a:off x="1063850" y="1348325"/>
            <a:ext cx="61851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i="1" lang="fr" sz="1600">
                <a:solidFill>
                  <a:schemeClr val="dk1"/>
                </a:solidFill>
              </a:rPr>
              <a:t>Le Printemps</a:t>
            </a:r>
            <a:r>
              <a:rPr lang="fr" sz="1600">
                <a:solidFill>
                  <a:schemeClr val="dk1"/>
                </a:solidFill>
              </a:rPr>
              <a:t> est un chef-d’œuvre humaniste, mêlant virtuosité picturale et profondeur morale.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" sz="1600">
                <a:solidFill>
                  <a:schemeClr val="dk1"/>
                </a:solidFill>
              </a:rPr>
              <a:t>Le tableau dépasse la mythologie : c’est une allégorie complexe, nourrie de sources antiques, néoplatoniciennes et dantesques.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" sz="1600">
                <a:solidFill>
                  <a:schemeClr val="dk1"/>
                </a:solidFill>
              </a:rPr>
              <a:t>La composition met en scène un parcours moral, de la passion à la sagesse.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" sz="1600">
                <a:solidFill>
                  <a:schemeClr val="dk1"/>
                </a:solidFill>
              </a:rPr>
              <a:t>Dans son contexte nuptial, l’œuvre exalte beauté, fertilité, harmonie et vertu médicéenne.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" sz="1600">
                <a:solidFill>
                  <a:schemeClr val="dk1"/>
                </a:solidFill>
              </a:rPr>
              <a:t>Par sa richesse symbolique, elle affirme la peinture comme un discours intellectuel au même titre que la poésie.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Bibliographie </a:t>
            </a:r>
            <a:endParaRPr/>
          </a:p>
        </p:txBody>
      </p:sp>
      <p:sp>
        <p:nvSpPr>
          <p:cNvPr id="172" name="Google Shape;172;p27"/>
          <p:cNvSpPr txBox="1"/>
          <p:nvPr/>
        </p:nvSpPr>
        <p:spPr>
          <a:xfrm>
            <a:off x="249850" y="1147225"/>
            <a:ext cx="8164200" cy="4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Barolsky, P. (2000).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Botticelli’s “Primavera” and the Poetic Imagination of Italian Renaissance Art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Arion: A Journal of Humanities and the Classics, 8(2), 5–35.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Hochmann, Michel.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L’ABCdaire de la Renaissance italienne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Paris : Flammarion, 2001.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Holberton, P. (2019).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Classicism and invention: Botticelli’s mythologies in our time and their time.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In A. Debenedetti &amp; C. Elam (Eds.),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Botticelli Past and Present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(pp. 53–72). UCL Press.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Marmor, M. C. (2003).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From Purgatory to the “Primavera”: Some Observations on Botticelli and Dante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Artibus et Historiae, 24(48), 199–212. </a:t>
            </a:r>
            <a:endParaRPr sz="1200" u="sng">
              <a:solidFill>
                <a:srgbClr val="1155C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Michalski, S. (2003).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Venus as Semiramis: A New Interpretation of the Central Figure of Botticelli’s “Primavera.”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Artibus et Historiae, 24(48), 213–222.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Rubinstein, N. (1997).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Youth and Spring in Botticelli’s Primavera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Journal of the Warburg and Courtauld Institutes, 60, 248–251. </a:t>
            </a:r>
            <a:endParaRPr sz="1200" u="sng">
              <a:solidFill>
                <a:srgbClr val="1155C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Turner, Richard.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Renaissance à Florence : la naissance d’un art nouveau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Paris : Flammarion, coll. « Tout l’art », s.d.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Wundram, Manfred.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peinture de la Renaissance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Paris : Flammarion, 1998.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Zambrano, Patrizia. “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Sandro Botticelli and the Birth of Modern Portraiture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.” In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Botticelli Past and Present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, edited by Ana Debenedetti and Caroline Elam. UCL Press.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Zirpolo, L. (1991–1992).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Botticelli's "Primavera": A lesson for the bride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Woman’s Art Journal, 12(2), 24–28.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Zuffi, Stefano. </a:t>
            </a:r>
            <a:r>
              <a:rPr i="1"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Amour et érotisme</a:t>
            </a:r>
            <a:r>
              <a:rPr lang="fr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 Paris : Hazan, coll. « Essais – Guide Hazan », 2010.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69675" y="185200"/>
            <a:ext cx="3739500" cy="92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Introduction </a:t>
            </a:r>
            <a:endParaRPr/>
          </a:p>
        </p:txBody>
      </p:sp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-57825" y="1199100"/>
            <a:ext cx="4398000" cy="36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Le Printemps, Tempera sur bois, 203x314 cm, (1478-1482), Galerie des Offices, Florence, Italie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Botticelli, maître du Quattrocento, crée </a:t>
            </a:r>
            <a:r>
              <a:rPr i="1" lang="fr" sz="1200">
                <a:latin typeface="Arial"/>
                <a:ea typeface="Arial"/>
                <a:cs typeface="Arial"/>
                <a:sym typeface="Arial"/>
              </a:rPr>
              <a:t>Le Printemps</a:t>
            </a:r>
            <a:r>
              <a:rPr lang="fr" sz="1200">
                <a:latin typeface="Arial"/>
                <a:ea typeface="Arial"/>
                <a:cs typeface="Arial"/>
                <a:sym typeface="Arial"/>
              </a:rPr>
              <a:t> vers 1480.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Tableau mythologique, monumental et énigmatique, au sens encore débattu.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Probable commande médicéenne pour Lorenzo di Pierfrancesco dans un contexte de mariage (1482).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Œuvre nourrie d’un éclectisme de sources : Ovide, auteurs antiques, Poliziano, néoplatonisme de Ficin, influence de Dante.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" sz="1200">
                <a:latin typeface="Arial"/>
                <a:ea typeface="Arial"/>
                <a:cs typeface="Arial"/>
                <a:sym typeface="Arial"/>
              </a:rPr>
              <a:t>L’un des tableaux les plus commentés de la Renaissance, comparable à la Joconde par la quantité d’interprétations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0" name="Google Shape;70;p14"/>
          <p:cNvSpPr txBox="1"/>
          <p:nvPr/>
        </p:nvSpPr>
        <p:spPr>
          <a:xfrm>
            <a:off x="4687750" y="4676650"/>
            <a:ext cx="4329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dk1"/>
                </a:solidFill>
              </a:rPr>
              <a:t>Le Printemps, Tempera sur bois, 203x314 cm, (1478-1482), Galerie des Offices, Florence, Italie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888" y="2486050"/>
            <a:ext cx="3080726" cy="212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title="Capture d’écran 2025-11-25 à 15.25.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625" y="74225"/>
            <a:ext cx="1387267" cy="21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4873500" y="2121225"/>
            <a:ext cx="432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900">
                <a:solidFill>
                  <a:schemeClr val="dk1"/>
                </a:solidFill>
              </a:rPr>
              <a:t>Adoration des Mages</a:t>
            </a:r>
            <a:r>
              <a:rPr lang="fr" sz="900">
                <a:solidFill>
                  <a:schemeClr val="dk1"/>
                </a:solidFill>
              </a:rPr>
              <a:t>, Sandro Botticelli, vers 1475, Galerie des Offices, Florence, Italie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Comment </a:t>
            </a:r>
            <a:r>
              <a:rPr b="1" i="1" lang="fr" sz="18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Le Printemps</a:t>
            </a:r>
            <a:r>
              <a:rPr b="1" lang="fr" sz="18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 de Botticelli, créé dans le contexte du mécénat, construit-il une allégorie néoplatonicienne qui transforme le tableau en véritable manifeste moral et esthétique de la Renaissance florentine ?</a:t>
            </a:r>
            <a:endParaRPr b="1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Plan 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47225"/>
            <a:ext cx="8520600" cy="3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I. Une œuvre emblématique de la Renaissance florentine et de ses mystères contextuels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A. Botticelli, interprète de l'Humanisme et du Mécénat Médicéen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fr" sz="56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B. La commande et la fonction nuptiale de l'œuvre</a:t>
            </a:r>
            <a:endParaRPr sz="5600">
              <a:solidFill>
                <a:srgbClr val="30303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C. L'innovation stylistique : l'art de la ligne et de l'élégance</a:t>
            </a:r>
            <a:endParaRPr b="1" sz="5600">
              <a:solidFill>
                <a:srgbClr val="30303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00">
              <a:solidFill>
                <a:srgbClr val="30303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II. Le mouvement allégorique : de la luxure à la contemplation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b="1" lang="fr" sz="5600">
                <a:latin typeface="Arial"/>
                <a:ea typeface="Arial"/>
                <a:cs typeface="Arial"/>
                <a:sym typeface="Arial"/>
              </a:rPr>
              <a:t>L’éclectisme des sources littéraires et la lecture droite-gauche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B. Le parcours moral : Vita voluptuosa, Vita activa, vita contemplativa 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C. Mercure et le dénouement spirituel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III. Un manifeste visuel pour l’harmonie et la fécondité médicéenne 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b="1" lang="fr" sz="5600">
                <a:latin typeface="Arial"/>
                <a:ea typeface="Arial"/>
                <a:cs typeface="Arial"/>
                <a:sym typeface="Arial"/>
              </a:rPr>
              <a:t>Le paradiso Terrestre dantesque 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B. Le corps et la procréation dans l’Allégorie Nuptiale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600">
                <a:latin typeface="Arial"/>
                <a:ea typeface="Arial"/>
                <a:cs typeface="Arial"/>
                <a:sym typeface="Arial"/>
              </a:rPr>
              <a:t>C. Le printemps comme exercice d’éloquence et de paragone </a:t>
            </a:r>
            <a:endParaRPr b="1" sz="5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328900"/>
            <a:ext cx="8520600" cy="10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fr" sz="1580">
                <a:latin typeface="Arial"/>
                <a:ea typeface="Arial"/>
                <a:cs typeface="Arial"/>
                <a:sym typeface="Arial"/>
              </a:rPr>
              <a:t>I.A. Botticelli, interprète de l'Humanisme et du Mécénat Médicéen</a:t>
            </a:r>
            <a:endParaRPr b="1" sz="158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78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825" y="1078250"/>
            <a:ext cx="2847975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177563" y="4500250"/>
            <a:ext cx="4062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" sz="900">
                <a:solidFill>
                  <a:schemeClr val="dk1"/>
                </a:solidFill>
              </a:rPr>
              <a:t>Saint Augustin dans son étude</a:t>
            </a:r>
            <a:r>
              <a:rPr lang="fr" sz="900">
                <a:solidFill>
                  <a:schemeClr val="dk1"/>
                </a:solidFill>
              </a:rPr>
              <a:t>, fresco, Sandro Botticelli, vers 1480, église Ognissanti, Église de Tous les Saints, Florence, Toscane, Italie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288" y="1078250"/>
            <a:ext cx="2847975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285250" y="4500250"/>
            <a:ext cx="4270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" sz="900">
                <a:solidFill>
                  <a:schemeClr val="dk1"/>
                </a:solidFill>
              </a:rPr>
              <a:t>Adoration des Mages</a:t>
            </a:r>
            <a:r>
              <a:rPr lang="fr" sz="900">
                <a:solidFill>
                  <a:schemeClr val="dk1"/>
                </a:solidFill>
              </a:rPr>
              <a:t>, Sandro Botticelli, vers 1475, Galerie des Offices, Florence, Italie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1971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I.B. La commande et la fonction nuptiale de l'œuvre</a:t>
            </a:r>
            <a:endParaRPr sz="150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64575"/>
            <a:ext cx="4286425" cy="24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538" y="1564575"/>
            <a:ext cx="4017224" cy="2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626200" y="4028925"/>
            <a:ext cx="183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Villa 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Médicis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à Florence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5919000" y="4028925"/>
            <a:ext cx="183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Lettucio d’Italie, 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XVe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siècle</a:t>
            </a:r>
            <a:r>
              <a:rPr lang="f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658"/>
              <a:buFont typeface="Arial"/>
              <a:buNone/>
            </a:pPr>
            <a:r>
              <a:rPr b="1" lang="fr" sz="1755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rPr>
              <a:t>I.C. L'innovation stylistique : l'art de la ligne et de l'élégance</a:t>
            </a:r>
            <a:endParaRPr b="1" sz="1755">
              <a:solidFill>
                <a:srgbClr val="30303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925" y="812475"/>
            <a:ext cx="5110152" cy="351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2128250" y="4331025"/>
            <a:ext cx="526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" sz="900">
                <a:solidFill>
                  <a:schemeClr val="dk1"/>
                </a:solidFill>
              </a:rPr>
              <a:t>Le Printemps</a:t>
            </a:r>
            <a:r>
              <a:rPr lang="fr" sz="900">
                <a:solidFill>
                  <a:schemeClr val="dk1"/>
                </a:solidFill>
              </a:rPr>
              <a:t>, Tempera sur bois, 203 x 314 cm, (1478-1482), Galerie des Offices, Florence, Italie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265500" y="0"/>
            <a:ext cx="4101300" cy="9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A.L’éclectisme des sources littéraires et la lecture droite-gauche </a:t>
            </a:r>
            <a:endParaRPr sz="4500">
              <a:solidFill>
                <a:schemeClr val="dk1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328975" y="1026000"/>
            <a:ext cx="3740700" cy="4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« J'étais Chloris, moi qu'on appelle Flora ; une lettre grecque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de mon nom a été altérée par la prononciation latine.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J'étais Chloris, nymphe de ces champs heureux, où, dit-on,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les Bienheureux vivaient jadis dans l'opulence.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Décrire combien j'étais belle heurterait ma modestie ;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Toutefois cette beauté valut à ma mère un gendre divin.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C'était le printemps, j'errais : Zéphyr m'aperçut, je m'éloignai ;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il me suivit, je m'enfuis : il fut le plus fort. »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OVIDE, FASTES V - MAI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050" y="952500"/>
            <a:ext cx="4242048" cy="2920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/>
          <p:nvPr/>
        </p:nvSpPr>
        <p:spPr>
          <a:xfrm>
            <a:off x="4874075" y="3873325"/>
            <a:ext cx="3876000" cy="604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-2350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latin typeface="Arial"/>
                <a:ea typeface="Arial"/>
                <a:cs typeface="Arial"/>
                <a:sym typeface="Arial"/>
              </a:rPr>
              <a:t>II.B. Le parcours moral : Vita voluptuosa, Vita activa, vita contemplativa</a:t>
            </a:r>
            <a:r>
              <a:rPr b="1" lang="fr" sz="12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23" name="Google Shape;123;p21" title="Capture d’écran 2025-11-25 à 14.08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50" y="733375"/>
            <a:ext cx="2915401" cy="367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1088575" y="4425425"/>
            <a:ext cx="197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Vita Voluptuosa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21" title="Capture d’écran 2025-11-25 à 14.09.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4475" y="736600"/>
            <a:ext cx="1979100" cy="370091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4181100" y="4425425"/>
            <a:ext cx="130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Vita Activa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" name="Google Shape;127;p21" title="Capture d’écran 2025-11-25 à 14.09.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7600" y="736588"/>
            <a:ext cx="2156651" cy="37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6440375" y="4425425"/>
            <a:ext cx="274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Vita Contemplativa</a:t>
            </a:r>
            <a:r>
              <a:rPr lang="fr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