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2" r:id="rId5"/>
    <p:sldId id="261" r:id="rId6"/>
    <p:sldId id="263" r:id="rId7"/>
    <p:sldId id="266" r:id="rId8"/>
    <p:sldId id="264" r:id="rId9"/>
    <p:sldId id="265" r:id="rId10"/>
    <p:sldId id="267" r:id="rId11"/>
    <p:sldId id="268" r:id="rId12"/>
    <p:sldId id="269" r:id="rId13"/>
    <p:sldId id="270" r:id="rId14"/>
    <p:sldId id="271" r:id="rId15"/>
    <p:sldId id="273" r:id="rId16"/>
    <p:sldId id="278" r:id="rId17"/>
    <p:sldId id="272" r:id="rId18"/>
    <p:sldId id="277" r:id="rId19"/>
    <p:sldId id="275" r:id="rId20"/>
    <p:sldId id="276"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90" d="100"/>
          <a:sy n="90" d="100"/>
        </p:scale>
        <p:origin x="355"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BE" sz="1000" b="1">
                <a:latin typeface="Times New Roman" panose="02020603050405020304" pitchFamily="18" charset="0"/>
                <a:cs typeface="Times New Roman" panose="02020603050405020304" pitchFamily="18" charset="0"/>
              </a:rPr>
              <a:t>'Culture wars', 'European Union' (1992-2025).</a:t>
            </a:r>
            <a:r>
              <a:rPr lang="fr-BE" sz="1000" b="1" baseline="0">
                <a:latin typeface="Times New Roman" panose="02020603050405020304" pitchFamily="18" charset="0"/>
                <a:cs typeface="Times New Roman" panose="02020603050405020304" pitchFamily="18" charset="0"/>
              </a:rPr>
              <a:t> Source: Google scholar</a:t>
            </a:r>
            <a:endParaRPr lang="fr-BE" sz="1000" b="1">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BE"/>
        </a:p>
      </c:txPr>
    </c:title>
    <c:autoTitleDeleted val="0"/>
    <c:plotArea>
      <c:layout/>
      <c:barChart>
        <c:barDir val="col"/>
        <c:grouping val="clustered"/>
        <c:varyColors val="0"/>
        <c:ser>
          <c:idx val="0"/>
          <c:order val="0"/>
          <c:spPr>
            <a:solidFill>
              <a:schemeClr val="accent1"/>
            </a:solidFill>
            <a:ln>
              <a:noFill/>
            </a:ln>
            <a:effectLst/>
          </c:spPr>
          <c:invertIfNegative val="0"/>
          <c:cat>
            <c:numRef>
              <c:f>Feuil1!$C$7:$C$40</c:f>
              <c:numCache>
                <c:formatCode>General</c:formatCode>
                <c:ptCount val="34"/>
                <c:pt idx="0">
                  <c:v>1992</c:v>
                </c:pt>
                <c:pt idx="1">
                  <c:v>1993</c:v>
                </c:pt>
                <c:pt idx="2">
                  <c:v>1994</c:v>
                </c:pt>
                <c:pt idx="3">
                  <c:v>1995</c:v>
                </c:pt>
                <c:pt idx="4">
                  <c:v>1996</c:v>
                </c:pt>
                <c:pt idx="5">
                  <c:v>1997</c:v>
                </c:pt>
                <c:pt idx="6">
                  <c:v>1998</c:v>
                </c:pt>
                <c:pt idx="7">
                  <c:v>1999</c:v>
                </c:pt>
                <c:pt idx="8">
                  <c:v>2000</c:v>
                </c:pt>
                <c:pt idx="9">
                  <c:v>2001</c:v>
                </c:pt>
                <c:pt idx="10">
                  <c:v>2002</c:v>
                </c:pt>
                <c:pt idx="11">
                  <c:v>2003</c:v>
                </c:pt>
                <c:pt idx="12">
                  <c:v>2004</c:v>
                </c:pt>
                <c:pt idx="13">
                  <c:v>2005</c:v>
                </c:pt>
                <c:pt idx="14">
                  <c:v>2006</c:v>
                </c:pt>
                <c:pt idx="15">
                  <c:v>2007</c:v>
                </c:pt>
                <c:pt idx="16">
                  <c:v>2008</c:v>
                </c:pt>
                <c:pt idx="17">
                  <c:v>2009</c:v>
                </c:pt>
                <c:pt idx="18">
                  <c:v>2010</c:v>
                </c:pt>
                <c:pt idx="19">
                  <c:v>2011</c:v>
                </c:pt>
                <c:pt idx="20">
                  <c:v>2012</c:v>
                </c:pt>
                <c:pt idx="21">
                  <c:v>2013</c:v>
                </c:pt>
                <c:pt idx="22">
                  <c:v>2014</c:v>
                </c:pt>
                <c:pt idx="23">
                  <c:v>2015</c:v>
                </c:pt>
                <c:pt idx="24">
                  <c:v>2016</c:v>
                </c:pt>
                <c:pt idx="25">
                  <c:v>2017</c:v>
                </c:pt>
                <c:pt idx="26">
                  <c:v>2018</c:v>
                </c:pt>
                <c:pt idx="27">
                  <c:v>2019</c:v>
                </c:pt>
                <c:pt idx="28">
                  <c:v>2020</c:v>
                </c:pt>
                <c:pt idx="29">
                  <c:v>2021</c:v>
                </c:pt>
                <c:pt idx="30">
                  <c:v>2022</c:v>
                </c:pt>
                <c:pt idx="31">
                  <c:v>2023</c:v>
                </c:pt>
                <c:pt idx="32">
                  <c:v>2024</c:v>
                </c:pt>
                <c:pt idx="33">
                  <c:v>2025</c:v>
                </c:pt>
              </c:numCache>
            </c:numRef>
          </c:cat>
          <c:val>
            <c:numRef>
              <c:f>Feuil1!$D$7:$D$40</c:f>
              <c:numCache>
                <c:formatCode>General</c:formatCode>
                <c:ptCount val="34"/>
                <c:pt idx="0">
                  <c:v>14600</c:v>
                </c:pt>
                <c:pt idx="1">
                  <c:v>16500</c:v>
                </c:pt>
                <c:pt idx="2">
                  <c:v>17100</c:v>
                </c:pt>
                <c:pt idx="3">
                  <c:v>17800</c:v>
                </c:pt>
                <c:pt idx="4">
                  <c:v>18900</c:v>
                </c:pt>
                <c:pt idx="5">
                  <c:v>19600</c:v>
                </c:pt>
                <c:pt idx="6">
                  <c:v>21000</c:v>
                </c:pt>
                <c:pt idx="7">
                  <c:v>22200</c:v>
                </c:pt>
                <c:pt idx="8">
                  <c:v>24000</c:v>
                </c:pt>
                <c:pt idx="9">
                  <c:v>24900</c:v>
                </c:pt>
                <c:pt idx="10">
                  <c:v>26700</c:v>
                </c:pt>
                <c:pt idx="11">
                  <c:v>28700</c:v>
                </c:pt>
                <c:pt idx="12">
                  <c:v>29700</c:v>
                </c:pt>
                <c:pt idx="13">
                  <c:v>29900</c:v>
                </c:pt>
                <c:pt idx="14">
                  <c:v>32100</c:v>
                </c:pt>
                <c:pt idx="15">
                  <c:v>31100</c:v>
                </c:pt>
                <c:pt idx="16">
                  <c:v>36800</c:v>
                </c:pt>
                <c:pt idx="17">
                  <c:v>43700</c:v>
                </c:pt>
                <c:pt idx="18">
                  <c:v>47700</c:v>
                </c:pt>
                <c:pt idx="19">
                  <c:v>49400</c:v>
                </c:pt>
                <c:pt idx="20">
                  <c:v>57200</c:v>
                </c:pt>
                <c:pt idx="21">
                  <c:v>64300</c:v>
                </c:pt>
                <c:pt idx="22">
                  <c:v>60500</c:v>
                </c:pt>
                <c:pt idx="23">
                  <c:v>58400</c:v>
                </c:pt>
                <c:pt idx="24">
                  <c:v>65600</c:v>
                </c:pt>
                <c:pt idx="25">
                  <c:v>63800</c:v>
                </c:pt>
                <c:pt idx="26">
                  <c:v>61100</c:v>
                </c:pt>
                <c:pt idx="27">
                  <c:v>60800</c:v>
                </c:pt>
                <c:pt idx="28">
                  <c:v>58700</c:v>
                </c:pt>
                <c:pt idx="29">
                  <c:v>54400</c:v>
                </c:pt>
                <c:pt idx="30">
                  <c:v>51400</c:v>
                </c:pt>
                <c:pt idx="31">
                  <c:v>47400</c:v>
                </c:pt>
                <c:pt idx="32">
                  <c:v>42300</c:v>
                </c:pt>
                <c:pt idx="33">
                  <c:v>15300</c:v>
                </c:pt>
              </c:numCache>
            </c:numRef>
          </c:val>
          <c:extLst>
            <c:ext xmlns:c16="http://schemas.microsoft.com/office/drawing/2014/chart" uri="{C3380CC4-5D6E-409C-BE32-E72D297353CC}">
              <c16:uniqueId val="{00000000-37D4-424B-9768-3FD99406428F}"/>
            </c:ext>
          </c:extLst>
        </c:ser>
        <c:dLbls>
          <c:showLegendKey val="0"/>
          <c:showVal val="0"/>
          <c:showCatName val="0"/>
          <c:showSerName val="0"/>
          <c:showPercent val="0"/>
          <c:showBubbleSize val="0"/>
        </c:dLbls>
        <c:gapWidth val="219"/>
        <c:overlap val="-27"/>
        <c:axId val="807666176"/>
        <c:axId val="807684896"/>
      </c:barChart>
      <c:catAx>
        <c:axId val="80766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807684896"/>
        <c:crosses val="autoZero"/>
        <c:auto val="1"/>
        <c:lblAlgn val="ctr"/>
        <c:lblOffset val="100"/>
        <c:noMultiLvlLbl val="0"/>
      </c:catAx>
      <c:valAx>
        <c:axId val="80768489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80766617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fr-FR"/>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BE"/>
          </a:p>
        </p:txBody>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BE"/>
          </a:p>
        </p:txBody>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fr-FR"/>
              <a:t>Modifiez le style du titre</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dirty="0"/>
              <a:t>11/20/2025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rIns="45720"/>
          <a:lstStyle/>
          <a:p>
            <a:fld id="{6D22F896-40B5-4ADD-8801-0D06FADFA095}" type="slidenum">
              <a:rPr lang="en-US" dirty="0"/>
              <a:t>‹N°›</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dirty="0"/>
              <a:t>11/20/2025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fr-FR"/>
              <a:t>Modifiez le style du titre</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dirty="0"/>
              <a:t>11/20/2025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BE"/>
          </a:p>
        </p:txBody>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BE"/>
          </a:p>
        </p:txBody>
      </p:sp>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nchor="ct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dirty="0"/>
              <a:t>11/20/2025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fr-FR"/>
              <a:t>Modifiez le style du titre</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3E5059C3-6A89-4494-99FF-5A4D6FFD50EB}" type="datetimeFigureOut">
              <a:rPr lang="en-US" dirty="0"/>
              <a:t>11/20/2025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fr-FR"/>
              <a:t>Modifiez le style du titre</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dirty="0"/>
              <a:t>11/20/2025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BE"/>
          </a:p>
        </p:txBody>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BE"/>
          </a:p>
        </p:txBody>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fr-FR"/>
              <a:t>Modifiez le style du titre</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2609285" y="2851331"/>
            <a:ext cx="3893623" cy="3071434"/>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666635" y="2851331"/>
            <a:ext cx="3899798" cy="3071434"/>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dirty="0"/>
              <a:t>11/20/2025</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dirty="0"/>
              <a:t>11/20/2025</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921D9284-D300-4297-87F7-E791DCC15DB1}" type="datetimeFigureOut">
              <a:rPr lang="en-US" dirty="0"/>
              <a:t>11/20/2025</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fr-FR"/>
              <a:t>Modifiez le style du titre</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37D525BB-DA17-4BA0-B3C8-3AC3ABC827E6}" type="datetimeFigureOut">
              <a:rPr lang="en-US" dirty="0"/>
              <a:t>11/20/2025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fr-FR"/>
              <a:t>Modifiez le style du titre</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16C4C9A-3960-41CF-A4E9-2A8FB932454B}" type="datetimeFigureOut">
              <a:rPr lang="en-US" dirty="0"/>
              <a:t>11/20/2025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BE"/>
          </a:p>
        </p:txBody>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CBC1C18-307B-4F68-A007-B5B542270E8D}" type="datetimeFigureOut">
              <a:rPr lang="en-US" dirty="0"/>
              <a:t>11/20/2025</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r>
              <a:rPr lang="en-US" dirty="0"/>
              <a:t>
              </a:t>
            </a:r>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6D22F896-40B5-4ADD-8801-0D06FADFA095}" type="slidenum">
              <a:rPr lang="en-US" dirty="0"/>
              <a:pPr/>
              <a:t>‹N°›</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BE"/>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chart" Target="../charts/chart1.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BEC3FC7-FED0-ABCE-A85F-47117C98E916}"/>
              </a:ext>
            </a:extLst>
          </p:cNvPr>
          <p:cNvSpPr>
            <a:spLocks noGrp="1"/>
          </p:cNvSpPr>
          <p:nvPr>
            <p:ph type="ctrTitle"/>
          </p:nvPr>
        </p:nvSpPr>
        <p:spPr>
          <a:xfrm>
            <a:off x="1507067" y="1888067"/>
            <a:ext cx="7154333" cy="1930400"/>
          </a:xfrm>
        </p:spPr>
        <p:txBody>
          <a:bodyPr>
            <a:normAutofit/>
          </a:bodyPr>
          <a:lstStyle/>
          <a:p>
            <a:pPr algn="l"/>
            <a:br>
              <a:rPr lang="fr-FR" sz="2000" dirty="0">
                <a:latin typeface="Times New Roman" panose="02020603050405020304" pitchFamily="18" charset="0"/>
                <a:cs typeface="Times New Roman" panose="02020603050405020304" pitchFamily="18" charset="0"/>
              </a:rPr>
            </a:br>
            <a:br>
              <a:rPr lang="fr-FR" sz="2000" dirty="0">
                <a:latin typeface="Times New Roman" panose="02020603050405020304" pitchFamily="18" charset="0"/>
                <a:cs typeface="Times New Roman" panose="02020603050405020304" pitchFamily="18" charset="0"/>
              </a:rPr>
            </a:br>
            <a:br>
              <a:rPr lang="fr-FR" sz="2000" dirty="0">
                <a:latin typeface="Times New Roman" panose="02020603050405020304" pitchFamily="18" charset="0"/>
                <a:cs typeface="Times New Roman" panose="02020603050405020304" pitchFamily="18" charset="0"/>
              </a:rPr>
            </a:br>
            <a:r>
              <a:rPr lang="fr-FR" sz="2000" dirty="0">
                <a:latin typeface="Abadi" panose="020B0604020104020204" pitchFamily="34" charset="0"/>
                <a:cs typeface="Times New Roman" panose="02020603050405020304" pitchFamily="18" charset="0"/>
              </a:rPr>
              <a:t>Les "guerres culturelles" : un cadre pertinent pour analyser les mobilisations conservatrices au sein de l'Union européenne ? Retours d'enquête dans les milieux experts bruxellois</a:t>
            </a:r>
            <a:endParaRPr lang="fr-BE" sz="2000" dirty="0">
              <a:latin typeface="Abadi" panose="020B0604020104020204" pitchFamily="34" charset="0"/>
              <a:cs typeface="Times New Roman" panose="02020603050405020304" pitchFamily="18" charset="0"/>
            </a:endParaRPr>
          </a:p>
        </p:txBody>
      </p:sp>
      <p:sp>
        <p:nvSpPr>
          <p:cNvPr id="3" name="Sous-titre 2">
            <a:extLst>
              <a:ext uri="{FF2B5EF4-FFF2-40B4-BE49-F238E27FC236}">
                <a16:creationId xmlns:a16="http://schemas.microsoft.com/office/drawing/2014/main" id="{A9E8C468-528F-BB87-7E41-263FDF45C7A2}"/>
              </a:ext>
            </a:extLst>
          </p:cNvPr>
          <p:cNvSpPr>
            <a:spLocks noGrp="1"/>
          </p:cNvSpPr>
          <p:nvPr>
            <p:ph type="subTitle" idx="1"/>
          </p:nvPr>
        </p:nvSpPr>
        <p:spPr>
          <a:xfrm>
            <a:off x="3077074" y="5461000"/>
            <a:ext cx="5357600" cy="728133"/>
          </a:xfrm>
        </p:spPr>
        <p:txBody>
          <a:bodyPr/>
          <a:lstStyle/>
          <a:p>
            <a:r>
              <a:rPr lang="fr-FR" dirty="0"/>
              <a:t>Anemona Constantin (Institut d’études européennes, Université libre de Bruxelles)</a:t>
            </a:r>
            <a:endParaRPr lang="fr-BE" dirty="0"/>
          </a:p>
        </p:txBody>
      </p:sp>
    </p:spTree>
    <p:extLst>
      <p:ext uri="{BB962C8B-B14F-4D97-AF65-F5344CB8AC3E}">
        <p14:creationId xmlns:p14="http://schemas.microsoft.com/office/powerpoint/2010/main" val="39613473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F7D24DD-6122-5E51-C9EE-E0CC12442953}"/>
              </a:ext>
            </a:extLst>
          </p:cNvPr>
          <p:cNvSpPr>
            <a:spLocks noGrp="1"/>
          </p:cNvSpPr>
          <p:nvPr>
            <p:ph type="title"/>
          </p:nvPr>
        </p:nvSpPr>
        <p:spPr/>
        <p:txBody>
          <a:bodyPr/>
          <a:lstStyle/>
          <a:p>
            <a:pPr algn="ctr"/>
            <a:r>
              <a:rPr lang="fr-FR" dirty="0"/>
              <a:t>Acquis &amp; Limites</a:t>
            </a:r>
            <a:endParaRPr lang="fr-BE" dirty="0"/>
          </a:p>
        </p:txBody>
      </p:sp>
      <p:sp>
        <p:nvSpPr>
          <p:cNvPr id="3" name="Espace réservé du contenu 2">
            <a:extLst>
              <a:ext uri="{FF2B5EF4-FFF2-40B4-BE49-F238E27FC236}">
                <a16:creationId xmlns:a16="http://schemas.microsoft.com/office/drawing/2014/main" id="{5E0B9DF6-0E42-B619-77D6-251D7F0BDF98}"/>
              </a:ext>
            </a:extLst>
          </p:cNvPr>
          <p:cNvSpPr>
            <a:spLocks noGrp="1"/>
          </p:cNvSpPr>
          <p:nvPr>
            <p:ph idx="1"/>
          </p:nvPr>
        </p:nvSpPr>
        <p:spPr>
          <a:xfrm>
            <a:off x="1024467" y="1498600"/>
            <a:ext cx="10346266" cy="5359400"/>
          </a:xfrm>
        </p:spPr>
        <p:txBody>
          <a:bodyPr>
            <a:normAutofit fontScale="85000" lnSpcReduction="10000"/>
          </a:bodyPr>
          <a:lstStyle/>
          <a:p>
            <a:pPr>
              <a:buFont typeface="Wingdings" panose="05000000000000000000" pitchFamily="2" charset="2"/>
              <a:buChar char="Ø"/>
            </a:pPr>
            <a:endParaRPr lang="fr-FR" dirty="0"/>
          </a:p>
          <a:p>
            <a:pPr>
              <a:buFont typeface="Wingdings" panose="05000000000000000000" pitchFamily="2" charset="2"/>
              <a:buChar char="Ø"/>
            </a:pPr>
            <a:r>
              <a:rPr lang="fr-FR" dirty="0"/>
              <a:t>Acquis 1 : Large acceptation malgré clivages traditionnels (sécularisme/religion): inscrits dans des dynamiques conflictuelles de plus longue date Etat/Eglise : question des élites?</a:t>
            </a:r>
          </a:p>
          <a:p>
            <a:pPr>
              <a:buFont typeface="Wingdings" panose="05000000000000000000" pitchFamily="2" charset="2"/>
              <a:buChar char="Ø"/>
            </a:pPr>
            <a:r>
              <a:rPr lang="fr-FR" dirty="0"/>
              <a:t>Acquis 2: Quatre </a:t>
            </a:r>
            <a:r>
              <a:rPr lang="fr-FR" dirty="0" err="1"/>
              <a:t>générations.vagues</a:t>
            </a:r>
            <a:r>
              <a:rPr lang="fr-FR" dirty="0"/>
              <a:t> « Guerres culturelles »: temps long </a:t>
            </a:r>
          </a:p>
          <a:p>
            <a:pPr marL="0" indent="0">
              <a:buNone/>
            </a:pPr>
            <a:r>
              <a:rPr lang="fr-FR" dirty="0"/>
              <a:t>     1. XIXe : guerre culturelle (Prusse): Eglise versus Etat (Bismarck)</a:t>
            </a:r>
          </a:p>
          <a:p>
            <a:pPr marL="0" indent="0">
              <a:buNone/>
            </a:pPr>
            <a:r>
              <a:rPr lang="fr-FR" dirty="0"/>
              <a:t>     2.1980s: guerres culturelles (Etats-Unis, Turquie) : religieux versus sécularistes </a:t>
            </a:r>
          </a:p>
          <a:p>
            <a:pPr marL="0" indent="0">
              <a:buNone/>
            </a:pPr>
            <a:r>
              <a:rPr lang="fr-FR" dirty="0"/>
              <a:t>     3.1990: guerre culturelle (Europe Centrale): postcommunisme - gestion du passé, guerres mémorielles</a:t>
            </a:r>
          </a:p>
          <a:p>
            <a:pPr marL="0" indent="0">
              <a:buNone/>
            </a:pPr>
            <a:r>
              <a:rPr lang="fr-FR" dirty="0"/>
              <a:t>     4.2010: guerre culturelle (Europe Centrale): post adhésion UE - politiques identitaires </a:t>
            </a:r>
          </a:p>
          <a:p>
            <a:pPr>
              <a:buFont typeface="Wingdings" panose="05000000000000000000" pitchFamily="2" charset="2"/>
              <a:buChar char="Ø"/>
            </a:pPr>
            <a:r>
              <a:rPr lang="fr-FR" dirty="0"/>
              <a:t>Limite 1: Politisations des différences </a:t>
            </a:r>
          </a:p>
          <a:p>
            <a:pPr>
              <a:buFont typeface="Wingdings" panose="05000000000000000000" pitchFamily="2" charset="2"/>
              <a:buChar char="Ø"/>
            </a:pPr>
            <a:r>
              <a:rPr lang="fr-FR" dirty="0"/>
              <a:t>Limite 2: « Guerres culturelles » - Union européenne / </a:t>
            </a:r>
            <a:r>
              <a:rPr lang="fr-FR" dirty="0" err="1"/>
              <a:t>EUropéanisation</a:t>
            </a:r>
            <a:r>
              <a:rPr lang="fr-FR" dirty="0"/>
              <a:t> des « guerres culturelles »?</a:t>
            </a:r>
          </a:p>
          <a:p>
            <a:pPr>
              <a:buFont typeface="Wingdings" panose="05000000000000000000" pitchFamily="2" charset="2"/>
              <a:buChar char="Ø"/>
            </a:pPr>
            <a:r>
              <a:rPr lang="fr-FR" dirty="0"/>
              <a:t>Limite 3: Enquête sur les acteurs de la gauche</a:t>
            </a:r>
          </a:p>
          <a:p>
            <a:pPr>
              <a:buFont typeface="Wingdings" panose="05000000000000000000" pitchFamily="2" charset="2"/>
              <a:buChar char="Ø"/>
            </a:pPr>
            <a:endParaRPr lang="fr-BE" dirty="0"/>
          </a:p>
        </p:txBody>
      </p:sp>
    </p:spTree>
    <p:extLst>
      <p:ext uri="{BB962C8B-B14F-4D97-AF65-F5344CB8AC3E}">
        <p14:creationId xmlns:p14="http://schemas.microsoft.com/office/powerpoint/2010/main" val="40038188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DD885F-D36C-9481-C930-4BB76636C7B4}"/>
              </a:ext>
            </a:extLst>
          </p:cNvPr>
          <p:cNvSpPr>
            <a:spLocks noGrp="1"/>
          </p:cNvSpPr>
          <p:nvPr>
            <p:ph type="title"/>
          </p:nvPr>
        </p:nvSpPr>
        <p:spPr>
          <a:xfrm>
            <a:off x="2611808" y="808056"/>
            <a:ext cx="7958331" cy="859877"/>
          </a:xfrm>
        </p:spPr>
        <p:txBody>
          <a:bodyPr/>
          <a:lstStyle/>
          <a:p>
            <a:r>
              <a:rPr lang="fr-FR" dirty="0"/>
              <a:t>+ Littérature politisation</a:t>
            </a:r>
            <a:endParaRPr lang="fr-BE" dirty="0"/>
          </a:p>
        </p:txBody>
      </p:sp>
      <p:sp>
        <p:nvSpPr>
          <p:cNvPr id="3" name="Espace réservé du contenu 2">
            <a:extLst>
              <a:ext uri="{FF2B5EF4-FFF2-40B4-BE49-F238E27FC236}">
                <a16:creationId xmlns:a16="http://schemas.microsoft.com/office/drawing/2014/main" id="{F39AFE2B-851D-93AC-C1A4-1179F0270BBD}"/>
              </a:ext>
            </a:extLst>
          </p:cNvPr>
          <p:cNvSpPr>
            <a:spLocks noGrp="1"/>
          </p:cNvSpPr>
          <p:nvPr>
            <p:ph idx="1"/>
          </p:nvPr>
        </p:nvSpPr>
        <p:spPr>
          <a:xfrm>
            <a:off x="973668" y="1515533"/>
            <a:ext cx="10439400" cy="5342466"/>
          </a:xfrm>
        </p:spPr>
        <p:txBody>
          <a:bodyPr>
            <a:normAutofit fontScale="70000" lnSpcReduction="20000"/>
          </a:bodyPr>
          <a:lstStyle/>
          <a:p>
            <a:r>
              <a:rPr lang="en-US" dirty="0"/>
              <a:t>A. </a:t>
            </a:r>
            <a:r>
              <a:rPr lang="en-US" dirty="0" err="1"/>
              <a:t>Oleart</a:t>
            </a:r>
            <a:r>
              <a:rPr lang="en-US" dirty="0"/>
              <a:t> (2021), </a:t>
            </a:r>
            <a:r>
              <a:rPr lang="en-US" i="1" dirty="0"/>
              <a:t>Framing TTIP in the European public spheres</a:t>
            </a:r>
            <a:r>
              <a:rPr lang="en-US" dirty="0"/>
              <a:t>. Springer International Publishing</a:t>
            </a:r>
          </a:p>
          <a:p>
            <a:r>
              <a:rPr lang="en-US" dirty="0"/>
              <a:t>M. </a:t>
            </a:r>
            <a:r>
              <a:rPr lang="en-US" dirty="0" err="1"/>
              <a:t>Zürn</a:t>
            </a:r>
            <a:r>
              <a:rPr lang="en-US" dirty="0"/>
              <a:t> (2020), “Politicization compared: at national, European, and global levels”</a:t>
            </a:r>
            <a:r>
              <a:rPr lang="en-US" i="1" dirty="0"/>
              <a:t> In The European Union Beyond the </a:t>
            </a:r>
            <a:r>
              <a:rPr lang="en-US" i="1" dirty="0" err="1"/>
              <a:t>Polycrisis</a:t>
            </a:r>
            <a:r>
              <a:rPr lang="en-US" i="1" dirty="0"/>
              <a:t>?,</a:t>
            </a:r>
            <a:r>
              <a:rPr lang="en-US" dirty="0"/>
              <a:t> London-New York, Routledge, p. 15-33</a:t>
            </a:r>
          </a:p>
          <a:p>
            <a:r>
              <a:rPr lang="en-US" dirty="0"/>
              <a:t>V. A. Schmidt (2019), “Politicization in the EU: between national politics and EU political dynamics”, </a:t>
            </a:r>
            <a:r>
              <a:rPr lang="en-US" i="1" dirty="0"/>
              <a:t>Journal of European Public Policy</a:t>
            </a:r>
            <a:r>
              <a:rPr lang="en-US" dirty="0"/>
              <a:t>, no. 26(7), p.1018–1036</a:t>
            </a:r>
          </a:p>
          <a:p>
            <a:r>
              <a:rPr lang="en-US" dirty="0"/>
              <a:t>N. Kauppi &amp; C. Wiesner (2018), “Exit politics, enter politicization”, </a:t>
            </a:r>
            <a:r>
              <a:rPr lang="en-US" i="1" dirty="0"/>
              <a:t>Journal of European Integration</a:t>
            </a:r>
            <a:r>
              <a:rPr lang="en-US" dirty="0"/>
              <a:t>, no. 40(2), p. 227-233</a:t>
            </a:r>
          </a:p>
          <a:p>
            <a:r>
              <a:rPr lang="en-US" dirty="0"/>
              <a:t>M. </a:t>
            </a:r>
            <a:r>
              <a:rPr lang="en-US" dirty="0" err="1"/>
              <a:t>Zürn</a:t>
            </a:r>
            <a:r>
              <a:rPr lang="en-US" dirty="0"/>
              <a:t> &amp; P. De Wilde (2016), “Debating globalization: Cosmopolitanism and communitarianism as political ideologies”, </a:t>
            </a:r>
            <a:r>
              <a:rPr lang="en-US" i="1" dirty="0"/>
              <a:t>Journal of political ideologies</a:t>
            </a:r>
            <a:r>
              <a:rPr lang="en-US" dirty="0"/>
              <a:t>, no. 21(3), p. 280-301</a:t>
            </a:r>
          </a:p>
          <a:p>
            <a:r>
              <a:rPr lang="en-US" dirty="0"/>
              <a:t>P. de Wilde, A. Leupold &amp; H. Schmidtke, (2015), “Introduction: the differentiated politicisation of European governance”, </a:t>
            </a:r>
            <a:r>
              <a:rPr lang="en-US" i="1" dirty="0"/>
              <a:t>West European Politics</a:t>
            </a:r>
            <a:r>
              <a:rPr lang="en-US" dirty="0"/>
              <a:t>, no. 39(1), p. 3–22</a:t>
            </a:r>
          </a:p>
          <a:p>
            <a:r>
              <a:rPr lang="en-US" dirty="0"/>
              <a:t>G. Majone (2014), “From regulatory state to a democratic default”, </a:t>
            </a:r>
            <a:r>
              <a:rPr lang="en-US" i="1" dirty="0"/>
              <a:t>JCMS: Journal of Common Market Studies</a:t>
            </a:r>
            <a:r>
              <a:rPr lang="en-US" dirty="0"/>
              <a:t>, no. 52(6), p.1216-1223</a:t>
            </a:r>
          </a:p>
          <a:p>
            <a:pPr marL="0" indent="0">
              <a:buNone/>
            </a:pPr>
            <a:r>
              <a:rPr lang="en-US" b="1" dirty="0"/>
              <a:t>P</a:t>
            </a:r>
            <a:r>
              <a:rPr lang="fr-FR" b="1" dirty="0" err="1"/>
              <a:t>olitisation</a:t>
            </a:r>
            <a:r>
              <a:rPr lang="fr-FR" b="1" dirty="0"/>
              <a:t> (déf.)</a:t>
            </a:r>
            <a:r>
              <a:rPr lang="fr-FR" dirty="0"/>
              <a:t>: s'articule autour de trois dimensions : 1/l'importance de l'UE en tant qu'enjeu et/ou niveau de gouvernance; 2/ la polarisation des positions et 3/ l'élargissement du débat à de nouvelles questions, de nouveaux acteurs et de nouveaux publics.</a:t>
            </a:r>
            <a:endParaRPr lang="en-US" dirty="0"/>
          </a:p>
          <a:p>
            <a:pPr marL="0" indent="0">
              <a:buNone/>
            </a:pPr>
            <a:endParaRPr lang="fr-FR" dirty="0"/>
          </a:p>
          <a:p>
            <a:pPr marL="0" indent="0">
              <a:buNone/>
            </a:pPr>
            <a:endParaRPr lang="fr-BE" dirty="0"/>
          </a:p>
        </p:txBody>
      </p:sp>
    </p:spTree>
    <p:extLst>
      <p:ext uri="{BB962C8B-B14F-4D97-AF65-F5344CB8AC3E}">
        <p14:creationId xmlns:p14="http://schemas.microsoft.com/office/powerpoint/2010/main" val="26702818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1414228-E764-0858-6061-D19ABF19788D}"/>
              </a:ext>
            </a:extLst>
          </p:cNvPr>
          <p:cNvSpPr>
            <a:spLocks noGrp="1"/>
          </p:cNvSpPr>
          <p:nvPr>
            <p:ph type="title"/>
          </p:nvPr>
        </p:nvSpPr>
        <p:spPr/>
        <p:txBody>
          <a:bodyPr/>
          <a:lstStyle/>
          <a:p>
            <a:pPr algn="l"/>
            <a:r>
              <a:rPr lang="fr-FR" dirty="0"/>
              <a:t>Question de recherche</a:t>
            </a:r>
            <a:endParaRPr lang="fr-BE" dirty="0"/>
          </a:p>
        </p:txBody>
      </p:sp>
      <p:sp>
        <p:nvSpPr>
          <p:cNvPr id="3" name="Espace réservé du contenu 2">
            <a:extLst>
              <a:ext uri="{FF2B5EF4-FFF2-40B4-BE49-F238E27FC236}">
                <a16:creationId xmlns:a16="http://schemas.microsoft.com/office/drawing/2014/main" id="{35155296-C03F-57F9-6AE3-3E2E233E0C98}"/>
              </a:ext>
            </a:extLst>
          </p:cNvPr>
          <p:cNvSpPr>
            <a:spLocks noGrp="1"/>
          </p:cNvSpPr>
          <p:nvPr>
            <p:ph idx="1"/>
          </p:nvPr>
        </p:nvSpPr>
        <p:spPr>
          <a:xfrm>
            <a:off x="1024467" y="2052116"/>
            <a:ext cx="9982200" cy="3997828"/>
          </a:xfrm>
        </p:spPr>
        <p:txBody>
          <a:bodyPr/>
          <a:lstStyle/>
          <a:p>
            <a:pPr algn="just">
              <a:buFont typeface="Wingdings" panose="05000000000000000000" pitchFamily="2" charset="2"/>
              <a:buChar char="Ø"/>
            </a:pPr>
            <a:r>
              <a:rPr lang="fr-FR" dirty="0"/>
              <a:t>Enjeu: politisation &amp; « guerres culturelles » </a:t>
            </a:r>
          </a:p>
          <a:p>
            <a:pPr algn="just">
              <a:buFont typeface="Wingdings" panose="05000000000000000000" pitchFamily="2" charset="2"/>
              <a:buChar char="Ø"/>
            </a:pPr>
            <a:r>
              <a:rPr lang="fr-FR" dirty="0"/>
              <a:t>Q: Ces prétendus GC sont-elles une accentuation de la politisation de l'UE depuis les années 2000, un nouveau type de clivage (valeurs), une stratégie rhétorique instrumentale pour attirer l’attention des électeurs, ou rien du tout ?</a:t>
            </a:r>
            <a:endParaRPr lang="fr-BE" dirty="0"/>
          </a:p>
        </p:txBody>
      </p:sp>
    </p:spTree>
    <p:extLst>
      <p:ext uri="{BB962C8B-B14F-4D97-AF65-F5344CB8AC3E}">
        <p14:creationId xmlns:p14="http://schemas.microsoft.com/office/powerpoint/2010/main" val="14846908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89B9A87-B0E9-AE02-D6B2-B86946052E78}"/>
              </a:ext>
            </a:extLst>
          </p:cNvPr>
          <p:cNvSpPr>
            <a:spLocks noGrp="1"/>
          </p:cNvSpPr>
          <p:nvPr>
            <p:ph type="title"/>
          </p:nvPr>
        </p:nvSpPr>
        <p:spPr/>
        <p:txBody>
          <a:bodyPr/>
          <a:lstStyle/>
          <a:p>
            <a:r>
              <a:rPr lang="fr-FR" dirty="0"/>
              <a:t>Données</a:t>
            </a:r>
            <a:endParaRPr lang="fr-BE" dirty="0"/>
          </a:p>
        </p:txBody>
      </p:sp>
      <p:sp>
        <p:nvSpPr>
          <p:cNvPr id="3" name="Espace réservé du contenu 2">
            <a:extLst>
              <a:ext uri="{FF2B5EF4-FFF2-40B4-BE49-F238E27FC236}">
                <a16:creationId xmlns:a16="http://schemas.microsoft.com/office/drawing/2014/main" id="{917D6765-3984-825C-2463-D4E308589801}"/>
              </a:ext>
            </a:extLst>
          </p:cNvPr>
          <p:cNvSpPr>
            <a:spLocks noGrp="1"/>
          </p:cNvSpPr>
          <p:nvPr>
            <p:ph idx="1"/>
          </p:nvPr>
        </p:nvSpPr>
        <p:spPr>
          <a:xfrm>
            <a:off x="939800" y="601133"/>
            <a:ext cx="10456333" cy="6256867"/>
          </a:xfrm>
        </p:spPr>
        <p:txBody>
          <a:bodyPr/>
          <a:lstStyle/>
          <a:p>
            <a:pPr>
              <a:buFont typeface="Wingdings" panose="05000000000000000000" pitchFamily="2" charset="2"/>
              <a:buChar char="Ø"/>
            </a:pPr>
            <a:r>
              <a:rPr lang="fr-FR" dirty="0"/>
              <a:t>Interviews (58)</a:t>
            </a:r>
          </a:p>
          <a:p>
            <a:pPr>
              <a:buFontTx/>
              <a:buChar char="-"/>
            </a:pPr>
            <a:r>
              <a:rPr lang="fr-FR" dirty="0"/>
              <a:t>Echantillon: 4 catégories d’acteurs - députés et assistants parlementaires (16)</a:t>
            </a:r>
          </a:p>
          <a:p>
            <a:pPr marL="0" indent="0">
              <a:buNone/>
            </a:pPr>
            <a:r>
              <a:rPr lang="fr-FR" dirty="0"/>
              <a:t>                                                             - fonctionnaires (8)</a:t>
            </a:r>
          </a:p>
          <a:p>
            <a:pPr marL="0" indent="0">
              <a:buNone/>
            </a:pPr>
            <a:r>
              <a:rPr lang="fr-FR" dirty="0"/>
              <a:t>                                                             - experts (16)</a:t>
            </a:r>
          </a:p>
          <a:p>
            <a:pPr marL="0" indent="0">
              <a:buNone/>
            </a:pPr>
            <a:r>
              <a:rPr lang="fr-FR" dirty="0"/>
              <a:t>                                                             - journalistes (18)</a:t>
            </a:r>
          </a:p>
          <a:p>
            <a:pPr>
              <a:buFontTx/>
              <a:buChar char="-"/>
            </a:pPr>
            <a:r>
              <a:rPr lang="fr-FR" dirty="0"/>
              <a:t>Spectre: âge, genre, nationalité, appartenance institutionnelle, idéologie, expérience</a:t>
            </a:r>
          </a:p>
          <a:p>
            <a:pPr>
              <a:buFontTx/>
              <a:buChar char="-"/>
            </a:pPr>
            <a:r>
              <a:rPr lang="fr-FR" dirty="0"/>
              <a:t>Questionnaire: 3 domaines (politisation, GC, cas d’études, politiques publiques (genre et sexualité, droits des minorités, mémoire, religion, </a:t>
            </a:r>
            <a:r>
              <a:rPr lang="fr-FR" dirty="0" err="1"/>
              <a:t>ed</a:t>
            </a:r>
            <a:r>
              <a:rPr lang="fr-FR" dirty="0"/>
              <a:t>. sup)) / routine-crise</a:t>
            </a:r>
          </a:p>
          <a:p>
            <a:pPr>
              <a:buFont typeface="Wingdings" panose="05000000000000000000" pitchFamily="2" charset="2"/>
              <a:buChar char="Ø"/>
            </a:pPr>
            <a:r>
              <a:rPr lang="fr-FR" dirty="0"/>
              <a:t>Analyse documentaire (discours, prises de position publiques, littérature grise, archives de presse)</a:t>
            </a:r>
          </a:p>
          <a:p>
            <a:pPr>
              <a:buFont typeface="Wingdings" panose="05000000000000000000" pitchFamily="2" charset="2"/>
              <a:buChar char="Ø"/>
            </a:pPr>
            <a:r>
              <a:rPr lang="fr-FR" dirty="0"/>
              <a:t>Observation participante : conférences, débats (MCC, CER, PE) </a:t>
            </a:r>
            <a:endParaRPr lang="fr-BE" dirty="0"/>
          </a:p>
        </p:txBody>
      </p:sp>
    </p:spTree>
    <p:extLst>
      <p:ext uri="{BB962C8B-B14F-4D97-AF65-F5344CB8AC3E}">
        <p14:creationId xmlns:p14="http://schemas.microsoft.com/office/powerpoint/2010/main" val="8407311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F387CA6-BD99-7219-0907-E0C39206551D}"/>
              </a:ext>
            </a:extLst>
          </p:cNvPr>
          <p:cNvSpPr>
            <a:spLocks noGrp="1"/>
          </p:cNvSpPr>
          <p:nvPr>
            <p:ph type="title"/>
          </p:nvPr>
        </p:nvSpPr>
        <p:spPr>
          <a:xfrm>
            <a:off x="2611808" y="414868"/>
            <a:ext cx="7958331" cy="491065"/>
          </a:xfrm>
        </p:spPr>
        <p:txBody>
          <a:bodyPr>
            <a:normAutofit fontScale="90000"/>
          </a:bodyPr>
          <a:lstStyle/>
          <a:p>
            <a:r>
              <a:rPr lang="fr-FR" dirty="0"/>
              <a:t> 3 littératures supplémentaires</a:t>
            </a:r>
            <a:endParaRPr lang="fr-BE" dirty="0"/>
          </a:p>
        </p:txBody>
      </p:sp>
      <p:sp>
        <p:nvSpPr>
          <p:cNvPr id="3" name="Espace réservé du contenu 2">
            <a:extLst>
              <a:ext uri="{FF2B5EF4-FFF2-40B4-BE49-F238E27FC236}">
                <a16:creationId xmlns:a16="http://schemas.microsoft.com/office/drawing/2014/main" id="{7B557119-0DCA-9511-5D3C-E17577D144BB}"/>
              </a:ext>
            </a:extLst>
          </p:cNvPr>
          <p:cNvSpPr>
            <a:spLocks noGrp="1"/>
          </p:cNvSpPr>
          <p:nvPr>
            <p:ph idx="1"/>
          </p:nvPr>
        </p:nvSpPr>
        <p:spPr>
          <a:xfrm>
            <a:off x="990600" y="838199"/>
            <a:ext cx="10397067" cy="6079067"/>
          </a:xfrm>
        </p:spPr>
        <p:txBody>
          <a:bodyPr>
            <a:normAutofit fontScale="85000" lnSpcReduction="20000"/>
          </a:bodyPr>
          <a:lstStyle/>
          <a:p>
            <a:pPr>
              <a:buFont typeface="Wingdings" panose="05000000000000000000" pitchFamily="2" charset="2"/>
              <a:buChar char="Ø"/>
            </a:pPr>
            <a:r>
              <a:rPr lang="fr-FR" sz="1600" b="1" dirty="0"/>
              <a:t>Littérature sur le Parlement européen</a:t>
            </a:r>
          </a:p>
          <a:p>
            <a:r>
              <a:rPr lang="en-US" sz="1300" dirty="0"/>
              <a:t>V. Behr &amp; S. Michon (2024), “Beyond the revolving door: professional paths of accredited parliamentary assistants after the European parliament,” </a:t>
            </a:r>
            <a:r>
              <a:rPr lang="en-US" sz="1300" i="1" dirty="0"/>
              <a:t>European Politics and Society</a:t>
            </a:r>
            <a:r>
              <a:rPr lang="en-US" sz="1300" dirty="0"/>
              <a:t>, no. 26(2), p. 259–278</a:t>
            </a:r>
          </a:p>
          <a:p>
            <a:r>
              <a:rPr lang="fr-FR" sz="1300" dirty="0"/>
              <a:t>E. Delaine (2023). </a:t>
            </a:r>
            <a:r>
              <a:rPr lang="fr-FR" sz="1300" i="1" dirty="0"/>
              <a:t>À l'extrême droite de l'hémicycle. Le Rassemblement national au cœur de la démocratie européenne</a:t>
            </a:r>
            <a:r>
              <a:rPr lang="fr-FR" sz="1300" dirty="0"/>
              <a:t>, Paris, Liber/Raisons d'agir </a:t>
            </a:r>
          </a:p>
          <a:p>
            <a:r>
              <a:rPr lang="fr-FR" sz="1300" dirty="0"/>
              <a:t>R. Scully, S. </a:t>
            </a:r>
            <a:r>
              <a:rPr lang="fr-FR" sz="1300" dirty="0" err="1"/>
              <a:t>Hix</a:t>
            </a:r>
            <a:r>
              <a:rPr lang="fr-FR" sz="1300" dirty="0"/>
              <a:t> &amp; D. M. Farrell (2012), “National or </a:t>
            </a:r>
            <a:r>
              <a:rPr lang="fr-FR" sz="1300" dirty="0" err="1"/>
              <a:t>European</a:t>
            </a:r>
            <a:r>
              <a:rPr lang="fr-FR" sz="1300" dirty="0"/>
              <a:t> </a:t>
            </a:r>
            <a:r>
              <a:rPr lang="fr-FR" sz="1300" dirty="0" err="1"/>
              <a:t>parliamentarians</a:t>
            </a:r>
            <a:r>
              <a:rPr lang="fr-FR" sz="1300" dirty="0"/>
              <a:t>? Evidence </a:t>
            </a:r>
            <a:r>
              <a:rPr lang="fr-FR" sz="1300" dirty="0" err="1"/>
              <a:t>from</a:t>
            </a:r>
            <a:r>
              <a:rPr lang="fr-FR" sz="1300" dirty="0"/>
              <a:t> a new </a:t>
            </a:r>
            <a:r>
              <a:rPr lang="fr-FR" sz="1300" dirty="0" err="1"/>
              <a:t>survey</a:t>
            </a:r>
            <a:r>
              <a:rPr lang="fr-FR" sz="1300" dirty="0"/>
              <a:t> of the </a:t>
            </a:r>
            <a:r>
              <a:rPr lang="fr-FR" sz="1300" dirty="0" err="1"/>
              <a:t>members</a:t>
            </a:r>
            <a:r>
              <a:rPr lang="fr-FR" sz="1300" dirty="0"/>
              <a:t> of the </a:t>
            </a:r>
            <a:r>
              <a:rPr lang="fr-FR" sz="1300" dirty="0" err="1"/>
              <a:t>European</a:t>
            </a:r>
            <a:r>
              <a:rPr lang="fr-FR" sz="1300" dirty="0"/>
              <a:t> </a:t>
            </a:r>
            <a:r>
              <a:rPr lang="fr-FR" sz="1300" dirty="0" err="1"/>
              <a:t>Parliament</a:t>
            </a:r>
            <a:r>
              <a:rPr lang="fr-FR" sz="1300" dirty="0"/>
              <a:t>“, </a:t>
            </a:r>
            <a:r>
              <a:rPr lang="fr-FR" sz="1300" i="1" dirty="0"/>
              <a:t>JCMS: Journal of Common </a:t>
            </a:r>
            <a:r>
              <a:rPr lang="fr-FR" sz="1300" i="1" dirty="0" err="1"/>
              <a:t>Market</a:t>
            </a:r>
            <a:r>
              <a:rPr lang="fr-FR" sz="1300" i="1" dirty="0"/>
              <a:t> </a:t>
            </a:r>
            <a:r>
              <a:rPr lang="fr-FR" sz="1300" i="1" dirty="0" err="1"/>
              <a:t>Studies</a:t>
            </a:r>
            <a:r>
              <a:rPr lang="fr-FR" sz="1300" dirty="0"/>
              <a:t>, no. 50(4), p. 670-683. </a:t>
            </a:r>
          </a:p>
          <a:p>
            <a:pPr>
              <a:buFont typeface="Wingdings" panose="05000000000000000000" pitchFamily="2" charset="2"/>
              <a:buChar char="Ø"/>
            </a:pPr>
            <a:r>
              <a:rPr lang="fr-FR" sz="1600" b="1" dirty="0"/>
              <a:t>Littérature sur les </a:t>
            </a:r>
            <a:r>
              <a:rPr lang="fr-FR" sz="1600" b="1" dirty="0" err="1"/>
              <a:t>think</a:t>
            </a:r>
            <a:r>
              <a:rPr lang="fr-FR" sz="1600" b="1" dirty="0"/>
              <a:t>-tanks liés à l’UE</a:t>
            </a:r>
          </a:p>
          <a:p>
            <a:pPr fontAlgn="base"/>
            <a:r>
              <a:rPr lang="en-US" sz="1300" dirty="0" err="1"/>
              <a:t>Bajenova</a:t>
            </a:r>
            <a:r>
              <a:rPr lang="en-US" sz="1300" dirty="0"/>
              <a:t>, T. (2023), “European think tanks as a channel of EU public diplomacy towards transnational publics”, </a:t>
            </a:r>
            <a:r>
              <a:rPr lang="en-US" sz="1300" i="1" dirty="0"/>
              <a:t>Publics and governance</a:t>
            </a:r>
            <a:r>
              <a:rPr lang="en-US" sz="1300" dirty="0"/>
              <a:t>, no. 11, p.200-212</a:t>
            </a:r>
          </a:p>
          <a:p>
            <a:pPr fontAlgn="base"/>
            <a:r>
              <a:rPr lang="en-US" sz="1300" dirty="0" err="1"/>
              <a:t>Bajenova</a:t>
            </a:r>
            <a:r>
              <a:rPr lang="en-US" sz="1300" dirty="0"/>
              <a:t>, T. (2023), “Transnational think tank networks: Multipliers of political power or a new form of expertise monopolies at the European level”, </a:t>
            </a:r>
            <a:r>
              <a:rPr lang="en-US" sz="1300" i="1" dirty="0"/>
              <a:t>Administrative Theory &amp; Praxis</a:t>
            </a:r>
            <a:r>
              <a:rPr lang="en-US" sz="1300" dirty="0"/>
              <a:t>, no. 45(2), p. 100-126</a:t>
            </a:r>
          </a:p>
          <a:p>
            <a:pPr fontAlgn="base"/>
            <a:r>
              <a:rPr lang="en-US" sz="1300" dirty="0"/>
              <a:t>R. Coman, E. Paulis, L. Puleo, and N. Trino (2025), “Building and legitimizing an illiberal transnational field: illiberal think tanks’ struggle for cultural hegemony in Poland and Hungary”, </a:t>
            </a:r>
            <a:r>
              <a:rPr lang="en-US" sz="1300" i="1" dirty="0"/>
              <a:t>European Political Science</a:t>
            </a:r>
            <a:r>
              <a:rPr lang="en-US" sz="1300" dirty="0"/>
              <a:t>, p. 1-19. </a:t>
            </a:r>
          </a:p>
          <a:p>
            <a:pPr>
              <a:buFont typeface="Wingdings" panose="05000000000000000000" pitchFamily="2" charset="2"/>
              <a:buChar char="Ø"/>
            </a:pPr>
            <a:r>
              <a:rPr lang="fr-FR" sz="1600" b="1" dirty="0"/>
              <a:t>Littérature sur les journalistes dans la sphère européenne</a:t>
            </a:r>
          </a:p>
          <a:p>
            <a:r>
              <a:rPr lang="fr-FR" sz="1400" dirty="0"/>
              <a:t>Ph. Aldrin, N. </a:t>
            </a:r>
            <a:r>
              <a:rPr lang="fr-FR" sz="1400" dirty="0" err="1"/>
              <a:t>Hubé</a:t>
            </a:r>
            <a:r>
              <a:rPr lang="fr-FR" sz="1400" dirty="0"/>
              <a:t> (2014), « Parler au nom de l’Europe. Luttes d’institutions et conflits de légitimités pour le porte-parolat de l’« Union » »,</a:t>
            </a:r>
            <a:r>
              <a:rPr lang="fr-FR" sz="1400" i="1" dirty="0"/>
              <a:t> in </a:t>
            </a:r>
            <a:r>
              <a:rPr lang="fr-FR" sz="1400" dirty="0"/>
              <a:t>Ph. Aldrin, N. </a:t>
            </a:r>
            <a:r>
              <a:rPr lang="fr-FR" sz="1400" dirty="0" err="1"/>
              <a:t>Hubé</a:t>
            </a:r>
            <a:r>
              <a:rPr lang="fr-FR" sz="1400" dirty="0"/>
              <a:t>, C. Ollivier-</a:t>
            </a:r>
            <a:r>
              <a:rPr lang="fr-FR" sz="1400" dirty="0" err="1"/>
              <a:t>Yaniv</a:t>
            </a:r>
            <a:r>
              <a:rPr lang="fr-FR" sz="1400" dirty="0"/>
              <a:t> et J-M. </a:t>
            </a:r>
            <a:r>
              <a:rPr lang="fr-FR" sz="1400" dirty="0" err="1"/>
              <a:t>Utard</a:t>
            </a:r>
            <a:r>
              <a:rPr lang="fr-FR" sz="1400" dirty="0"/>
              <a:t> (</a:t>
            </a:r>
            <a:r>
              <a:rPr lang="fr-FR" sz="1400" dirty="0" err="1"/>
              <a:t>dir</a:t>
            </a:r>
            <a:r>
              <a:rPr lang="fr-FR" sz="1400" dirty="0"/>
              <a:t>.), </a:t>
            </a:r>
            <a:r>
              <a:rPr lang="fr-FR" sz="1400" i="1" dirty="0"/>
              <a:t>Les médiations de l’Europe politique</a:t>
            </a:r>
            <a:r>
              <a:rPr lang="fr-FR" sz="1400" dirty="0"/>
              <a:t>, Strasbourg, Presses universitaires de Strasbourg, p. 49-76</a:t>
            </a:r>
          </a:p>
          <a:p>
            <a:r>
              <a:rPr lang="fr-FR" sz="1400" dirty="0"/>
              <a:t>O. </a:t>
            </a:r>
            <a:r>
              <a:rPr lang="fr-FR" sz="1400" dirty="0" err="1"/>
              <a:t>Baisnée</a:t>
            </a:r>
            <a:r>
              <a:rPr lang="fr-FR" sz="1400" dirty="0"/>
              <a:t> (2002), « Can </a:t>
            </a:r>
            <a:r>
              <a:rPr lang="fr-FR" sz="1400" dirty="0" err="1"/>
              <a:t>political</a:t>
            </a:r>
            <a:r>
              <a:rPr lang="fr-FR" sz="1400" dirty="0"/>
              <a:t> </a:t>
            </a:r>
            <a:r>
              <a:rPr lang="fr-FR" sz="1400" dirty="0" err="1"/>
              <a:t>journalism</a:t>
            </a:r>
            <a:r>
              <a:rPr lang="fr-FR" sz="1400" dirty="0"/>
              <a:t> </a:t>
            </a:r>
            <a:r>
              <a:rPr lang="fr-FR" sz="1400" dirty="0" err="1"/>
              <a:t>exist</a:t>
            </a:r>
            <a:r>
              <a:rPr lang="fr-FR" sz="1400" dirty="0"/>
              <a:t> at the EU </a:t>
            </a:r>
            <a:r>
              <a:rPr lang="fr-FR" sz="1400" dirty="0" err="1"/>
              <a:t>level</a:t>
            </a:r>
            <a:r>
              <a:rPr lang="fr-FR" sz="1400" dirty="0"/>
              <a:t>? », </a:t>
            </a:r>
            <a:r>
              <a:rPr lang="fr-FR" sz="1400" i="1" dirty="0"/>
              <a:t>in</a:t>
            </a:r>
            <a:r>
              <a:rPr lang="fr-FR" sz="1400" dirty="0"/>
              <a:t> R. Kuhn et É. Neveu (</a:t>
            </a:r>
            <a:r>
              <a:rPr lang="fr-FR" sz="1400" dirty="0" err="1"/>
              <a:t>eds</a:t>
            </a:r>
            <a:r>
              <a:rPr lang="fr-FR" sz="1400" dirty="0"/>
              <a:t>), </a:t>
            </a:r>
            <a:r>
              <a:rPr lang="fr-FR" sz="1400" i="1" dirty="0" err="1"/>
              <a:t>Political</a:t>
            </a:r>
            <a:r>
              <a:rPr lang="fr-FR" sz="1400" i="1" dirty="0"/>
              <a:t> </a:t>
            </a:r>
            <a:r>
              <a:rPr lang="fr-FR" sz="1400" i="1" dirty="0" err="1"/>
              <a:t>Journalism</a:t>
            </a:r>
            <a:r>
              <a:rPr lang="fr-FR" sz="1400" dirty="0"/>
              <a:t>, Londres et New York, Routledge, p. 108-128</a:t>
            </a:r>
          </a:p>
          <a:p>
            <a:r>
              <a:rPr lang="fr-FR" sz="1400" dirty="0"/>
              <a:t>O. </a:t>
            </a:r>
            <a:r>
              <a:rPr lang="fr-FR" sz="1400" dirty="0" err="1"/>
              <a:t>Baisnée</a:t>
            </a:r>
            <a:r>
              <a:rPr lang="fr-FR" sz="1400" dirty="0"/>
              <a:t>, Olivier (2002), « Les journalistes accrédités auprès de l'union européenne : correspondants à l'étranger ou généralistes spécialisés ? Logiques et paradoxes du poste de Bruxelles dans la presse française et britannique », </a:t>
            </a:r>
            <a:r>
              <a:rPr lang="fr-FR" sz="1400" i="1" dirty="0"/>
              <a:t>Réseaux</a:t>
            </a:r>
            <a:r>
              <a:rPr lang="fr-FR" sz="1400" dirty="0"/>
              <a:t>, vol. 111 (1), p. 102-130</a:t>
            </a:r>
          </a:p>
        </p:txBody>
      </p:sp>
    </p:spTree>
    <p:extLst>
      <p:ext uri="{BB962C8B-B14F-4D97-AF65-F5344CB8AC3E}">
        <p14:creationId xmlns:p14="http://schemas.microsoft.com/office/powerpoint/2010/main" val="30865407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5B1525-E928-4929-222F-3CA56F18C3BE}"/>
              </a:ext>
            </a:extLst>
          </p:cNvPr>
          <p:cNvSpPr>
            <a:spLocks noGrp="1"/>
          </p:cNvSpPr>
          <p:nvPr>
            <p:ph type="title"/>
          </p:nvPr>
        </p:nvSpPr>
        <p:spPr>
          <a:xfrm>
            <a:off x="2611808" y="397933"/>
            <a:ext cx="7958331" cy="508000"/>
          </a:xfrm>
        </p:spPr>
        <p:txBody>
          <a:bodyPr>
            <a:normAutofit fontScale="90000"/>
          </a:bodyPr>
          <a:lstStyle/>
          <a:p>
            <a:r>
              <a:rPr lang="fr-FR" dirty="0"/>
              <a:t>Réponses  </a:t>
            </a:r>
            <a:endParaRPr lang="fr-BE" dirty="0"/>
          </a:p>
        </p:txBody>
      </p:sp>
      <p:sp>
        <p:nvSpPr>
          <p:cNvPr id="3" name="Espace réservé du contenu 2">
            <a:extLst>
              <a:ext uri="{FF2B5EF4-FFF2-40B4-BE49-F238E27FC236}">
                <a16:creationId xmlns:a16="http://schemas.microsoft.com/office/drawing/2014/main" id="{8C3E8145-6266-44DA-2A59-4A4EBCD6E2C2}"/>
              </a:ext>
            </a:extLst>
          </p:cNvPr>
          <p:cNvSpPr>
            <a:spLocks noGrp="1"/>
          </p:cNvSpPr>
          <p:nvPr>
            <p:ph idx="1"/>
          </p:nvPr>
        </p:nvSpPr>
        <p:spPr>
          <a:xfrm>
            <a:off x="1075266" y="905933"/>
            <a:ext cx="10329333" cy="5952068"/>
          </a:xfrm>
        </p:spPr>
        <p:txBody>
          <a:bodyPr/>
          <a:lstStyle/>
          <a:p>
            <a:pPr>
              <a:buFont typeface="Wingdings" panose="05000000000000000000" pitchFamily="2" charset="2"/>
              <a:buChar char="Ø"/>
            </a:pPr>
            <a:r>
              <a:rPr lang="fr-FR" dirty="0"/>
              <a:t>Perceptions et discours des acteurs (logiques professionnelles)</a:t>
            </a:r>
          </a:p>
          <a:p>
            <a:pPr marL="0" indent="0">
              <a:buNone/>
            </a:pPr>
            <a:r>
              <a:rPr lang="fr-FR" dirty="0"/>
              <a:t>A. Politisation:  largement admise:</a:t>
            </a:r>
          </a:p>
          <a:p>
            <a:r>
              <a:rPr lang="fr-FR" dirty="0"/>
              <a:t>polarisation/</a:t>
            </a:r>
            <a:r>
              <a:rPr lang="fr-FR" dirty="0" err="1"/>
              <a:t>conflictualisation</a:t>
            </a:r>
            <a:r>
              <a:rPr lang="fr-FR" dirty="0"/>
              <a:t> - logiques idéologiques, institutionnelles, sociales</a:t>
            </a:r>
          </a:p>
          <a:p>
            <a:r>
              <a:rPr lang="fr-FR" dirty="0" err="1"/>
              <a:t>sallience</a:t>
            </a:r>
            <a:r>
              <a:rPr lang="fr-FR" dirty="0"/>
              <a:t>/importance de l’UE: 1. enjeu (intégration européenne); 2. niveau de gouvernement </a:t>
            </a:r>
          </a:p>
          <a:p>
            <a:r>
              <a:rPr lang="fr-FR" dirty="0"/>
              <a:t>distinctions catégories d’acteurs: </a:t>
            </a:r>
            <a:r>
              <a:rPr lang="fr-FR" dirty="0" err="1"/>
              <a:t>MEPs</a:t>
            </a:r>
            <a:r>
              <a:rPr lang="fr-FR" dirty="0"/>
              <a:t> &amp; experts, journalistes (élargissement nouveaux publics)</a:t>
            </a:r>
          </a:p>
          <a:p>
            <a:pPr marL="0" indent="0">
              <a:buNone/>
            </a:pPr>
            <a:r>
              <a:rPr lang="fr-FR" dirty="0"/>
              <a:t>B. Points tournants : 2024 : 10</a:t>
            </a:r>
            <a:r>
              <a:rPr lang="fr-FR" baseline="30000" dirty="0"/>
              <a:t>e</a:t>
            </a:r>
            <a:r>
              <a:rPr lang="fr-FR" dirty="0"/>
              <a:t> élections européennes (montée de l’extrême-droite)</a:t>
            </a:r>
          </a:p>
          <a:p>
            <a:r>
              <a:rPr lang="fr-FR" dirty="0"/>
              <a:t>année charnière mais nouvelle étape longue évolution # rupture</a:t>
            </a:r>
          </a:p>
          <a:p>
            <a:r>
              <a:rPr lang="fr-FR" dirty="0"/>
              <a:t>distinctions : </a:t>
            </a:r>
            <a:r>
              <a:rPr lang="fr-FR" dirty="0" err="1"/>
              <a:t>MEPs</a:t>
            </a:r>
            <a:r>
              <a:rPr lang="fr-FR" dirty="0"/>
              <a:t> &amp; journalistes (courte durée EP), experts (longue durée: série – Guerre froide, 2005 (traité constitutionnel), polycrises (2009, 2015, 2016, 2020, 2022)</a:t>
            </a:r>
          </a:p>
          <a:p>
            <a:pPr>
              <a:buFont typeface="Wingdings" panose="05000000000000000000" pitchFamily="2" charset="2"/>
              <a:buChar char="Ø"/>
            </a:pPr>
            <a:endParaRPr lang="fr-FR" dirty="0"/>
          </a:p>
        </p:txBody>
      </p:sp>
    </p:spTree>
    <p:extLst>
      <p:ext uri="{BB962C8B-B14F-4D97-AF65-F5344CB8AC3E}">
        <p14:creationId xmlns:p14="http://schemas.microsoft.com/office/powerpoint/2010/main" val="9361777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93D8EA-4E44-84BC-3042-5264E820F521}"/>
              </a:ext>
            </a:extLst>
          </p:cNvPr>
          <p:cNvSpPr>
            <a:spLocks noGrp="1"/>
          </p:cNvSpPr>
          <p:nvPr>
            <p:ph type="title"/>
          </p:nvPr>
        </p:nvSpPr>
        <p:spPr>
          <a:xfrm>
            <a:off x="1058333" y="194733"/>
            <a:ext cx="10100733" cy="584200"/>
          </a:xfrm>
        </p:spPr>
        <p:txBody>
          <a:bodyPr/>
          <a:lstStyle/>
          <a:p>
            <a:r>
              <a:rPr lang="fr-BE" dirty="0"/>
              <a:t>Réponses  </a:t>
            </a:r>
          </a:p>
        </p:txBody>
      </p:sp>
      <p:sp>
        <p:nvSpPr>
          <p:cNvPr id="3" name="Espace réservé du contenu 2">
            <a:extLst>
              <a:ext uri="{FF2B5EF4-FFF2-40B4-BE49-F238E27FC236}">
                <a16:creationId xmlns:a16="http://schemas.microsoft.com/office/drawing/2014/main" id="{7E551759-A9FD-6CAE-53BC-6843A2007F7C}"/>
              </a:ext>
            </a:extLst>
          </p:cNvPr>
          <p:cNvSpPr>
            <a:spLocks noGrp="1"/>
          </p:cNvSpPr>
          <p:nvPr>
            <p:ph idx="1"/>
          </p:nvPr>
        </p:nvSpPr>
        <p:spPr>
          <a:xfrm>
            <a:off x="1032934" y="618067"/>
            <a:ext cx="10346266" cy="6824133"/>
          </a:xfrm>
        </p:spPr>
        <p:txBody>
          <a:bodyPr>
            <a:normAutofit fontScale="47500" lnSpcReduction="20000"/>
          </a:bodyPr>
          <a:lstStyle/>
          <a:p>
            <a:pPr>
              <a:buFont typeface="Wingdings" panose="05000000000000000000" pitchFamily="2" charset="2"/>
              <a:buChar char="Ø"/>
            </a:pPr>
            <a:r>
              <a:rPr lang="fr-FR" sz="3400" dirty="0"/>
              <a:t>C. « Guerres culturelles »</a:t>
            </a:r>
          </a:p>
          <a:p>
            <a:r>
              <a:rPr lang="fr-FR" sz="3400" dirty="0"/>
              <a:t>Une majorité (39/58): admettent GC: stratégie rhétorique des élites</a:t>
            </a:r>
          </a:p>
          <a:p>
            <a:r>
              <a:rPr lang="fr-FR" sz="3400" dirty="0"/>
              <a:t>Logiques professionnelles: </a:t>
            </a:r>
            <a:r>
              <a:rPr lang="fr-FR" sz="3400" dirty="0" err="1"/>
              <a:t>MEPs</a:t>
            </a:r>
            <a:r>
              <a:rPr lang="fr-FR" sz="3400" dirty="0"/>
              <a:t> &amp; fonctionnaires : réticents (logique de compromis)</a:t>
            </a:r>
          </a:p>
          <a:p>
            <a:pPr marL="0" indent="0">
              <a:buNone/>
            </a:pPr>
            <a:r>
              <a:rPr lang="fr-FR" sz="3400" dirty="0"/>
              <a:t>                                                 Experts &amp; journalistes : + conflits de valeurs &amp; citoyens </a:t>
            </a:r>
          </a:p>
          <a:p>
            <a:pPr marL="0" indent="0">
              <a:buNone/>
            </a:pPr>
            <a:r>
              <a:rPr lang="fr-FR" sz="3400" dirty="0"/>
              <a:t>     Distinctions idéologiques: conservateurs : « conflits de valeurs » </a:t>
            </a:r>
          </a:p>
          <a:p>
            <a:pPr marL="0" indent="0">
              <a:buNone/>
            </a:pPr>
            <a:r>
              <a:rPr lang="fr-FR" sz="3400" dirty="0"/>
              <a:t>                                               gauche: stratégie rhétorique de l’extrême droite/« populistes »</a:t>
            </a:r>
          </a:p>
          <a:p>
            <a:pPr marL="0" indent="0">
              <a:buNone/>
            </a:pPr>
            <a:r>
              <a:rPr lang="fr-FR" sz="3400" dirty="0"/>
              <a:t>		               générationnelles : expérience affaires européennes – conflits citoyens</a:t>
            </a:r>
          </a:p>
          <a:p>
            <a:r>
              <a:rPr lang="fr-FR" sz="3400" dirty="0"/>
              <a:t>Domestiques / importées:  2/3 endogènes; 1/3 importées (Etats-Unis, Russie)</a:t>
            </a:r>
          </a:p>
          <a:p>
            <a:r>
              <a:rPr lang="fr-FR" sz="3400" dirty="0"/>
              <a:t>UE / valeurs (non exclusives): 4/5 UE</a:t>
            </a:r>
          </a:p>
          <a:p>
            <a:pPr marL="0" indent="0">
              <a:buNone/>
            </a:pPr>
            <a:r>
              <a:rPr lang="fr-FR" sz="3400" dirty="0"/>
              <a:t>      Logiques professionnelles: MEP = + UE </a:t>
            </a:r>
          </a:p>
          <a:p>
            <a:pPr marL="0" indent="0">
              <a:buNone/>
            </a:pPr>
            <a:r>
              <a:rPr lang="fr-FR" sz="3400" dirty="0"/>
              <a:t>                                                 Journalistes et experts: combinaison UE &amp; valeurs</a:t>
            </a:r>
          </a:p>
          <a:p>
            <a:r>
              <a:rPr lang="fr-FR" sz="3400" dirty="0"/>
              <a:t>Conflit singulier / pluraux: ¾ pluraux </a:t>
            </a:r>
          </a:p>
          <a:p>
            <a:pPr marL="0" indent="0">
              <a:buNone/>
            </a:pPr>
            <a:r>
              <a:rPr lang="fr-FR" dirty="0"/>
              <a:t>                                                                          </a:t>
            </a:r>
          </a:p>
          <a:p>
            <a:endParaRPr lang="fr-FR" dirty="0"/>
          </a:p>
          <a:p>
            <a:pPr marL="0" indent="0">
              <a:buNone/>
            </a:pPr>
            <a:r>
              <a:rPr lang="fr-FR" dirty="0"/>
              <a:t> </a:t>
            </a:r>
          </a:p>
        </p:txBody>
      </p:sp>
    </p:spTree>
    <p:extLst>
      <p:ext uri="{BB962C8B-B14F-4D97-AF65-F5344CB8AC3E}">
        <p14:creationId xmlns:p14="http://schemas.microsoft.com/office/powerpoint/2010/main" val="22529339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2F8841-C5AE-A2D1-FDD4-9B451CA3EEA3}"/>
              </a:ext>
            </a:extLst>
          </p:cNvPr>
          <p:cNvSpPr>
            <a:spLocks noGrp="1"/>
          </p:cNvSpPr>
          <p:nvPr>
            <p:ph type="title"/>
          </p:nvPr>
        </p:nvSpPr>
        <p:spPr/>
        <p:txBody>
          <a:bodyPr/>
          <a:lstStyle/>
          <a:p>
            <a:r>
              <a:rPr lang="fr-FR" dirty="0"/>
              <a:t>Résultats</a:t>
            </a:r>
            <a:endParaRPr lang="fr-BE" dirty="0"/>
          </a:p>
        </p:txBody>
      </p:sp>
      <p:sp>
        <p:nvSpPr>
          <p:cNvPr id="3" name="Espace réservé du contenu 2">
            <a:extLst>
              <a:ext uri="{FF2B5EF4-FFF2-40B4-BE49-F238E27FC236}">
                <a16:creationId xmlns:a16="http://schemas.microsoft.com/office/drawing/2014/main" id="{0878F3CB-C7E4-2455-3BE5-CD5E64AD21B8}"/>
              </a:ext>
            </a:extLst>
          </p:cNvPr>
          <p:cNvSpPr>
            <a:spLocks noGrp="1"/>
          </p:cNvSpPr>
          <p:nvPr>
            <p:ph idx="1"/>
          </p:nvPr>
        </p:nvSpPr>
        <p:spPr>
          <a:xfrm>
            <a:off x="982133" y="1413933"/>
            <a:ext cx="10405534" cy="5444067"/>
          </a:xfrm>
        </p:spPr>
        <p:txBody>
          <a:bodyPr/>
          <a:lstStyle/>
          <a:p>
            <a:pPr>
              <a:buFont typeface="Wingdings" panose="05000000000000000000" pitchFamily="2" charset="2"/>
              <a:buChar char="Ø"/>
            </a:pPr>
            <a:r>
              <a:rPr lang="fr-FR" dirty="0"/>
              <a:t>Construction publique </a:t>
            </a:r>
            <a:endParaRPr lang="fr-BE" dirty="0"/>
          </a:p>
          <a:p>
            <a:pPr marL="0" indent="0">
              <a:buNone/>
            </a:pPr>
            <a:r>
              <a:rPr lang="fr-BE" dirty="0"/>
              <a:t>Parlement Européen : questions parlementaires : peu de références aux GC</a:t>
            </a:r>
          </a:p>
          <a:p>
            <a:pPr marL="0" indent="0">
              <a:buNone/>
            </a:pPr>
            <a:r>
              <a:rPr lang="fr-BE" dirty="0" err="1"/>
              <a:t>Think</a:t>
            </a:r>
            <a:r>
              <a:rPr lang="fr-BE" dirty="0"/>
              <a:t> tanks: - référence partagée par les experts # valeurs mais fonctionnement du débat </a:t>
            </a:r>
          </a:p>
          <a:p>
            <a:pPr marL="0" indent="0">
              <a:buNone/>
            </a:pPr>
            <a:r>
              <a:rPr lang="fr-BE" dirty="0"/>
              <a:t>                     - attribuées aux « autres » (gauche « </a:t>
            </a:r>
            <a:r>
              <a:rPr lang="fr-BE" dirty="0" err="1"/>
              <a:t>woke</a:t>
            </a:r>
            <a:r>
              <a:rPr lang="fr-BE" dirty="0"/>
              <a:t> » ou libérale; « nationaux-		          libéraux »)</a:t>
            </a:r>
          </a:p>
          <a:p>
            <a:pPr marL="0" indent="0">
              <a:buNone/>
            </a:pPr>
            <a:r>
              <a:rPr lang="fr-BE" dirty="0"/>
              <a:t>                     - concurrences Chrétiens démocrates, « nationaux conservateurs », 	  	          gauche(s) s &amp; d, marxiste</a:t>
            </a:r>
          </a:p>
          <a:p>
            <a:pPr marL="0" indent="0">
              <a:buNone/>
            </a:pPr>
            <a:r>
              <a:rPr lang="fr-BE" dirty="0"/>
              <a:t>                     - enjeu: électoral, attention publique par 1;valeurs traditionnelles; 2. solidarité</a:t>
            </a:r>
          </a:p>
          <a:p>
            <a:pPr marL="0" indent="0">
              <a:buNone/>
            </a:pPr>
            <a:r>
              <a:rPr lang="fr-BE" dirty="0"/>
              <a:t>                       (gauche &amp; Chrétiens démocrates &amp; conservateurs)  </a:t>
            </a:r>
          </a:p>
          <a:p>
            <a:pPr marL="0" indent="0">
              <a:buNone/>
            </a:pPr>
            <a:r>
              <a:rPr lang="fr-BE" dirty="0"/>
              <a:t>                     - CD &amp; gauche : prospérité économique; CD &amp; conservateurs: migration</a:t>
            </a:r>
          </a:p>
          <a:p>
            <a:pPr marL="0" indent="0">
              <a:buNone/>
            </a:pPr>
            <a:endParaRPr lang="fr-FR" dirty="0"/>
          </a:p>
        </p:txBody>
      </p:sp>
    </p:spTree>
    <p:extLst>
      <p:ext uri="{BB962C8B-B14F-4D97-AF65-F5344CB8AC3E}">
        <p14:creationId xmlns:p14="http://schemas.microsoft.com/office/powerpoint/2010/main" val="21794969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12D18CA-B5BB-0540-64BB-22BB6859EA95}"/>
              </a:ext>
            </a:extLst>
          </p:cNvPr>
          <p:cNvSpPr>
            <a:spLocks noGrp="1"/>
          </p:cNvSpPr>
          <p:nvPr>
            <p:ph type="title"/>
          </p:nvPr>
        </p:nvSpPr>
        <p:spPr/>
        <p:txBody>
          <a:bodyPr/>
          <a:lstStyle/>
          <a:p>
            <a:endParaRPr lang="fr-BE"/>
          </a:p>
        </p:txBody>
      </p:sp>
      <p:sp>
        <p:nvSpPr>
          <p:cNvPr id="3" name="Espace réservé du contenu 2">
            <a:extLst>
              <a:ext uri="{FF2B5EF4-FFF2-40B4-BE49-F238E27FC236}">
                <a16:creationId xmlns:a16="http://schemas.microsoft.com/office/drawing/2014/main" id="{1FAE2166-97A2-77F2-BE25-830197E0C0E0}"/>
              </a:ext>
            </a:extLst>
          </p:cNvPr>
          <p:cNvSpPr>
            <a:spLocks noGrp="1"/>
          </p:cNvSpPr>
          <p:nvPr>
            <p:ph idx="1"/>
          </p:nvPr>
        </p:nvSpPr>
        <p:spPr>
          <a:xfrm>
            <a:off x="1007532" y="2052115"/>
            <a:ext cx="10346267" cy="4661951"/>
          </a:xfrm>
        </p:spPr>
        <p:txBody>
          <a:bodyPr/>
          <a:lstStyle/>
          <a:p>
            <a:r>
              <a:rPr lang="fr-FR" dirty="0"/>
              <a:t>Perspective relationnelle: acteurs conservateurs, chrétiens démocrates mais aussi de gauche</a:t>
            </a:r>
          </a:p>
          <a:p>
            <a:r>
              <a:rPr lang="fr-FR" dirty="0"/>
              <a:t>Interdépendance tactique </a:t>
            </a:r>
          </a:p>
          <a:p>
            <a:r>
              <a:rPr lang="fr-FR" dirty="0"/>
              <a:t>Logiques: compétition avec les adversaires idéologiques, autres experts (idéologiques)</a:t>
            </a:r>
          </a:p>
          <a:p>
            <a:pPr marL="0" indent="0">
              <a:buNone/>
            </a:pPr>
            <a:r>
              <a:rPr lang="fr-FR" dirty="0"/>
              <a:t>                      requalification des enjeux pour renforcer leur position en rapport avec les 		         politiques (professionnelles)</a:t>
            </a:r>
          </a:p>
          <a:p>
            <a:pPr marL="0" indent="0">
              <a:buNone/>
            </a:pPr>
            <a:r>
              <a:rPr lang="fr-FR" dirty="0"/>
              <a:t>                      disciplinaires/corporatistes (philosophes et juristes; économistes sous-		         représentés) </a:t>
            </a:r>
            <a:endParaRPr lang="fr-BE" dirty="0"/>
          </a:p>
        </p:txBody>
      </p:sp>
    </p:spTree>
    <p:extLst>
      <p:ext uri="{BB962C8B-B14F-4D97-AF65-F5344CB8AC3E}">
        <p14:creationId xmlns:p14="http://schemas.microsoft.com/office/powerpoint/2010/main" val="41756267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66F5B91-90DF-2219-1F42-639BB9D41363}"/>
              </a:ext>
            </a:extLst>
          </p:cNvPr>
          <p:cNvSpPr>
            <a:spLocks noGrp="1"/>
          </p:cNvSpPr>
          <p:nvPr>
            <p:ph type="title"/>
          </p:nvPr>
        </p:nvSpPr>
        <p:spPr/>
        <p:txBody>
          <a:bodyPr/>
          <a:lstStyle/>
          <a:p>
            <a:r>
              <a:rPr lang="fr-FR" dirty="0"/>
              <a:t>Limites</a:t>
            </a:r>
            <a:endParaRPr lang="fr-BE" dirty="0"/>
          </a:p>
        </p:txBody>
      </p:sp>
      <p:sp>
        <p:nvSpPr>
          <p:cNvPr id="3" name="Espace réservé du contenu 2">
            <a:extLst>
              <a:ext uri="{FF2B5EF4-FFF2-40B4-BE49-F238E27FC236}">
                <a16:creationId xmlns:a16="http://schemas.microsoft.com/office/drawing/2014/main" id="{B6ECDD73-C5AD-650B-E00D-67F16915D4DF}"/>
              </a:ext>
            </a:extLst>
          </p:cNvPr>
          <p:cNvSpPr>
            <a:spLocks noGrp="1"/>
          </p:cNvSpPr>
          <p:nvPr>
            <p:ph idx="1"/>
          </p:nvPr>
        </p:nvSpPr>
        <p:spPr>
          <a:xfrm>
            <a:off x="973666" y="1473200"/>
            <a:ext cx="10405533" cy="5384800"/>
          </a:xfrm>
        </p:spPr>
        <p:txBody>
          <a:bodyPr/>
          <a:lstStyle/>
          <a:p>
            <a:pPr>
              <a:buFont typeface="Wingdings" panose="05000000000000000000" pitchFamily="2" charset="2"/>
              <a:buChar char="Ø"/>
            </a:pPr>
            <a:r>
              <a:rPr lang="fr-FR" dirty="0"/>
              <a:t>Echantillon: parité (H/F), appartenance institutionnelle/idéologique (Patriotes, ECR), nationalité (Europe de l’Ouest surreprésentée) </a:t>
            </a:r>
          </a:p>
          <a:p>
            <a:pPr>
              <a:buFont typeface="Wingdings" panose="05000000000000000000" pitchFamily="2" charset="2"/>
              <a:buChar char="Ø"/>
            </a:pPr>
            <a:r>
              <a:rPr lang="fr-FR" dirty="0"/>
              <a:t>Données collectées: politiques publiques qui relèvent des « guerres culturelles » (éducation, culture, etc.)</a:t>
            </a:r>
          </a:p>
          <a:p>
            <a:pPr>
              <a:buFont typeface="Wingdings" panose="05000000000000000000" pitchFamily="2" charset="2"/>
              <a:buChar char="Ø"/>
            </a:pPr>
            <a:r>
              <a:rPr lang="fr-FR" dirty="0"/>
              <a:t>Méthodes: quantitatives (analyse unités linguistiques) &amp; qualitatives (approche sociologique) </a:t>
            </a:r>
          </a:p>
          <a:p>
            <a:pPr>
              <a:buFont typeface="Wingdings" panose="05000000000000000000" pitchFamily="2" charset="2"/>
              <a:buChar char="Ø"/>
            </a:pPr>
            <a:r>
              <a:rPr lang="fr-FR" dirty="0"/>
              <a:t>Analyse: catégorie d’acteurs</a:t>
            </a:r>
          </a:p>
        </p:txBody>
      </p:sp>
    </p:spTree>
    <p:extLst>
      <p:ext uri="{BB962C8B-B14F-4D97-AF65-F5344CB8AC3E}">
        <p14:creationId xmlns:p14="http://schemas.microsoft.com/office/powerpoint/2010/main" val="18476476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ECFF32-5DB1-B3F3-6E34-BBE020A85F12}"/>
              </a:ext>
            </a:extLst>
          </p:cNvPr>
          <p:cNvSpPr>
            <a:spLocks noGrp="1"/>
          </p:cNvSpPr>
          <p:nvPr>
            <p:ph type="title"/>
          </p:nvPr>
        </p:nvSpPr>
        <p:spPr>
          <a:xfrm>
            <a:off x="1397000" y="808056"/>
            <a:ext cx="9173139" cy="732877"/>
          </a:xfrm>
        </p:spPr>
        <p:txBody>
          <a:bodyPr/>
          <a:lstStyle/>
          <a:p>
            <a:pPr algn="l"/>
            <a:r>
              <a:rPr lang="fr-FR" dirty="0"/>
              <a:t>Concilier des intérêts de recherche contrastés      </a:t>
            </a:r>
            <a:endParaRPr lang="fr-BE" dirty="0"/>
          </a:p>
        </p:txBody>
      </p:sp>
      <p:sp>
        <p:nvSpPr>
          <p:cNvPr id="3" name="Espace réservé du contenu 2">
            <a:extLst>
              <a:ext uri="{FF2B5EF4-FFF2-40B4-BE49-F238E27FC236}">
                <a16:creationId xmlns:a16="http://schemas.microsoft.com/office/drawing/2014/main" id="{23BA8A19-3AF2-0383-1C72-3AD460898141}"/>
              </a:ext>
            </a:extLst>
          </p:cNvPr>
          <p:cNvSpPr>
            <a:spLocks noGrp="1"/>
          </p:cNvSpPr>
          <p:nvPr>
            <p:ph idx="1"/>
          </p:nvPr>
        </p:nvSpPr>
        <p:spPr>
          <a:xfrm>
            <a:off x="1032933" y="2048933"/>
            <a:ext cx="9872133" cy="4809067"/>
          </a:xfrm>
        </p:spPr>
        <p:txBody>
          <a:bodyPr>
            <a:normAutofit fontScale="85000" lnSpcReduction="10000"/>
          </a:bodyPr>
          <a:lstStyle/>
          <a:p>
            <a:pPr>
              <a:buFont typeface="Wingdings" panose="05000000000000000000" pitchFamily="2" charset="2"/>
              <a:buChar char="Ø"/>
            </a:pPr>
            <a:r>
              <a:rPr lang="fr-FR" dirty="0"/>
              <a:t>Intérêt pour les réseaux d’experts et </a:t>
            </a:r>
            <a:r>
              <a:rPr lang="fr-FR" dirty="0" err="1"/>
              <a:t>think</a:t>
            </a:r>
            <a:r>
              <a:rPr lang="fr-FR" dirty="0"/>
              <a:t>-tanks conservateurs    </a:t>
            </a:r>
          </a:p>
          <a:p>
            <a:pPr marL="0" indent="0">
              <a:buNone/>
            </a:pPr>
            <a:r>
              <a:rPr lang="fr-FR" dirty="0"/>
              <a:t>     Enquête Centre for </a:t>
            </a:r>
            <a:r>
              <a:rPr lang="fr-FR" dirty="0" err="1"/>
              <a:t>European</a:t>
            </a:r>
            <a:r>
              <a:rPr lang="fr-FR" dirty="0"/>
              <a:t> </a:t>
            </a:r>
            <a:r>
              <a:rPr lang="fr-FR" dirty="0" err="1"/>
              <a:t>Renewal</a:t>
            </a:r>
            <a:r>
              <a:rPr lang="fr-FR" dirty="0"/>
              <a:t> (CER) &amp; </a:t>
            </a:r>
            <a:r>
              <a:rPr lang="fr-FR" dirty="0" err="1"/>
              <a:t>Vanenburg</a:t>
            </a:r>
            <a:r>
              <a:rPr lang="fr-FR" dirty="0"/>
              <a:t> meetings</a:t>
            </a:r>
          </a:p>
          <a:p>
            <a:pPr marL="0" indent="0">
              <a:buNone/>
            </a:pPr>
            <a:r>
              <a:rPr lang="fr-FR" dirty="0"/>
              <a:t>                    Acton Institute for the </a:t>
            </a:r>
            <a:r>
              <a:rPr lang="fr-FR" dirty="0" err="1"/>
              <a:t>Study</a:t>
            </a:r>
            <a:r>
              <a:rPr lang="fr-FR" dirty="0"/>
              <a:t> of Religion and Liberty</a:t>
            </a:r>
          </a:p>
          <a:p>
            <a:pPr marL="0" indent="0">
              <a:buNone/>
            </a:pPr>
            <a:r>
              <a:rPr lang="fr-FR" dirty="0"/>
              <a:t>     Approche sociologique, histoire sociale des idées</a:t>
            </a:r>
          </a:p>
          <a:p>
            <a:pPr marL="0" indent="0">
              <a:buNone/>
            </a:pPr>
            <a:r>
              <a:rPr lang="fr-FR" dirty="0"/>
              <a:t>    </a:t>
            </a:r>
            <a:r>
              <a:rPr lang="fr-FR" sz="1400" dirty="0"/>
              <a:t>V. Behr and A. Constantin (2026), "</a:t>
            </a:r>
            <a:r>
              <a:rPr lang="en-US" sz="1400" dirty="0"/>
              <a:t>The International of Conservative Intellectuals: Transnational networks, illiberal inputs and ideological flexibility” </a:t>
            </a:r>
            <a:r>
              <a:rPr lang="en-US" sz="1400" i="1" dirty="0"/>
              <a:t>In</a:t>
            </a:r>
            <a:r>
              <a:rPr lang="en-US" sz="1400" dirty="0"/>
              <a:t> J. Faure, M. Humphrey, and D. Laycock (eds.), </a:t>
            </a:r>
            <a:r>
              <a:rPr lang="en-US" sz="1400" i="1" dirty="0"/>
              <a:t>The Routledge Handbook of Ideological Analysis</a:t>
            </a:r>
            <a:r>
              <a:rPr lang="en-US" sz="1400" dirty="0"/>
              <a:t>, London, Routledge</a:t>
            </a:r>
            <a:endParaRPr lang="fr-FR" sz="1400" dirty="0"/>
          </a:p>
          <a:p>
            <a:pPr>
              <a:buFont typeface="Wingdings" panose="05000000000000000000" pitchFamily="2" charset="2"/>
              <a:buChar char="Ø"/>
            </a:pPr>
            <a:r>
              <a:rPr lang="fr-FR" dirty="0"/>
              <a:t>François Foret: Récits de légitimation de l’Union européenne, valeurs européennes, religion au sein du Parlement européen</a:t>
            </a:r>
          </a:p>
          <a:p>
            <a:pPr marL="0" indent="0">
              <a:buNone/>
            </a:pPr>
            <a:r>
              <a:rPr lang="fr-FR" dirty="0"/>
              <a:t>     Approche: analyse de discours</a:t>
            </a:r>
          </a:p>
          <a:p>
            <a:pPr marL="0" indent="0">
              <a:buNone/>
            </a:pPr>
            <a:r>
              <a:rPr lang="fr-FR" sz="1400" dirty="0"/>
              <a:t>     F. Foret (</a:t>
            </a:r>
            <a:r>
              <a:rPr lang="fr-FR" sz="1400" dirty="0" err="1"/>
              <a:t>ed</a:t>
            </a:r>
            <a:r>
              <a:rPr lang="fr-FR" sz="1400" dirty="0"/>
              <a:t>.), </a:t>
            </a:r>
            <a:r>
              <a:rPr lang="en-US" sz="1400" i="1" dirty="0"/>
              <a:t>Religion in the European Parliament Between Nation and Europe</a:t>
            </a:r>
            <a:r>
              <a:rPr lang="en-US" sz="1400" dirty="0"/>
              <a:t>, London, Routledge, 2025</a:t>
            </a:r>
          </a:p>
          <a:p>
            <a:pPr marL="0" indent="0">
              <a:buNone/>
            </a:pPr>
            <a:r>
              <a:rPr lang="en-US" sz="1400" dirty="0"/>
              <a:t>     F. Foret, </a:t>
            </a:r>
            <a:r>
              <a:rPr lang="en-US" sz="1400" i="1" dirty="0"/>
              <a:t>The European Union in Search of Narratives. Disenchanted Europe?</a:t>
            </a:r>
            <a:r>
              <a:rPr lang="en-US" sz="1400" dirty="0"/>
              <a:t>,</a:t>
            </a:r>
            <a:r>
              <a:rPr lang="en-US" sz="1400" i="1" dirty="0"/>
              <a:t> </a:t>
            </a:r>
            <a:r>
              <a:rPr lang="en-US" sz="1400" dirty="0"/>
              <a:t>London, Routledge, 2024</a:t>
            </a:r>
            <a:endParaRPr lang="fr-FR" sz="1400" dirty="0"/>
          </a:p>
          <a:p>
            <a:pPr marL="0" indent="0">
              <a:buNone/>
            </a:pPr>
            <a:endParaRPr lang="fr-BE" dirty="0"/>
          </a:p>
        </p:txBody>
      </p:sp>
      <p:pic>
        <p:nvPicPr>
          <p:cNvPr id="4" name="Image 3">
            <a:extLst>
              <a:ext uri="{FF2B5EF4-FFF2-40B4-BE49-F238E27FC236}">
                <a16:creationId xmlns:a16="http://schemas.microsoft.com/office/drawing/2014/main" id="{CA0AC6AB-9EFD-7084-61BA-2D0BC21A8A45}"/>
              </a:ext>
            </a:extLst>
          </p:cNvPr>
          <p:cNvPicPr>
            <a:picLocks noChangeAspect="1"/>
          </p:cNvPicPr>
          <p:nvPr/>
        </p:nvPicPr>
        <p:blipFill>
          <a:blip r:embed="rId2"/>
          <a:stretch>
            <a:fillRect/>
          </a:stretch>
        </p:blipFill>
        <p:spPr>
          <a:xfrm>
            <a:off x="8579414" y="1425575"/>
            <a:ext cx="1990725" cy="2381250"/>
          </a:xfrm>
          <a:prstGeom prst="rect">
            <a:avLst/>
          </a:prstGeom>
        </p:spPr>
      </p:pic>
    </p:spTree>
    <p:extLst>
      <p:ext uri="{BB962C8B-B14F-4D97-AF65-F5344CB8AC3E}">
        <p14:creationId xmlns:p14="http://schemas.microsoft.com/office/powerpoint/2010/main" val="34574602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C644133-5765-5BD1-F4EA-18507F594772}"/>
              </a:ext>
            </a:extLst>
          </p:cNvPr>
          <p:cNvSpPr>
            <a:spLocks noGrp="1"/>
          </p:cNvSpPr>
          <p:nvPr>
            <p:ph type="title"/>
          </p:nvPr>
        </p:nvSpPr>
        <p:spPr/>
        <p:txBody>
          <a:bodyPr/>
          <a:lstStyle/>
          <a:p>
            <a:pPr algn="ctr"/>
            <a:r>
              <a:rPr lang="fr-FR" dirty="0"/>
              <a:t>Conclusions</a:t>
            </a:r>
            <a:endParaRPr lang="fr-BE" dirty="0"/>
          </a:p>
        </p:txBody>
      </p:sp>
      <p:sp>
        <p:nvSpPr>
          <p:cNvPr id="3" name="Espace réservé du contenu 2">
            <a:extLst>
              <a:ext uri="{FF2B5EF4-FFF2-40B4-BE49-F238E27FC236}">
                <a16:creationId xmlns:a16="http://schemas.microsoft.com/office/drawing/2014/main" id="{1B060186-2529-2937-1ABB-FE95A66D6675}"/>
              </a:ext>
            </a:extLst>
          </p:cNvPr>
          <p:cNvSpPr>
            <a:spLocks noGrp="1"/>
          </p:cNvSpPr>
          <p:nvPr>
            <p:ph idx="1"/>
          </p:nvPr>
        </p:nvSpPr>
        <p:spPr>
          <a:xfrm>
            <a:off x="1016000" y="1625600"/>
            <a:ext cx="10388599" cy="5156200"/>
          </a:xfrm>
        </p:spPr>
        <p:txBody>
          <a:bodyPr>
            <a:normAutofit fontScale="77500" lnSpcReduction="20000"/>
          </a:bodyPr>
          <a:lstStyle/>
          <a:p>
            <a:pPr algn="just"/>
            <a:r>
              <a:rPr lang="fr-FR" dirty="0"/>
              <a:t>GC: perçues poursuite de la politisation, en termes de calendrier, de portée que de modalités</a:t>
            </a:r>
          </a:p>
          <a:p>
            <a:pPr algn="just"/>
            <a:r>
              <a:rPr lang="fr-FR" dirty="0"/>
              <a:t>Routinisation de la référence aux GC, logiques professionnelles, sociales, politiques # objectivation </a:t>
            </a:r>
          </a:p>
          <a:p>
            <a:pPr algn="just"/>
            <a:r>
              <a:rPr lang="fr-FR" dirty="0"/>
              <a:t>Distance scénario GC conflits politiques qui traduisent des conflits sociaux &amp; transformation du système politique à travers celle des valeurs sociales (Great Reset) - fragmentation des fronts, des coalitions, accent mis sur l’UE et distance par rapport aux valeurs</a:t>
            </a:r>
          </a:p>
          <a:p>
            <a:pPr algn="just"/>
            <a:r>
              <a:rPr lang="fr-FR" dirty="0"/>
              <a:t>Circulations et appropriations des GC Etats-Unis/Europe</a:t>
            </a:r>
          </a:p>
          <a:p>
            <a:pPr algn="just"/>
            <a:r>
              <a:rPr lang="fr-FR" dirty="0"/>
              <a:t>Réévaluer le succès discursif GC :</a:t>
            </a:r>
          </a:p>
          <a:p>
            <a:pPr marL="457200" indent="-457200" algn="just">
              <a:buAutoNum type="arabicPeriod"/>
            </a:pPr>
            <a:r>
              <a:rPr lang="fr-FR" dirty="0"/>
              <a:t>Stratégie discursive politisant des clivages latents ou inexistants </a:t>
            </a:r>
          </a:p>
          <a:p>
            <a:pPr marL="457200" indent="-457200" algn="just">
              <a:buAutoNum type="arabicPeriod"/>
            </a:pPr>
            <a:r>
              <a:rPr lang="fr-FR" dirty="0"/>
              <a:t>Symptôme ou déclencheur de transformations des valeurs (Putnam &amp; Campbell, 2012)</a:t>
            </a:r>
          </a:p>
          <a:p>
            <a:pPr marL="457200" indent="-457200" algn="just">
              <a:buAutoNum type="arabicPeriod"/>
            </a:pPr>
            <a:r>
              <a:rPr lang="fr-FR" dirty="0"/>
              <a:t>Capacité de confinement des institutions parlementaires reposant sur le compromis (</a:t>
            </a:r>
            <a:r>
              <a:rPr lang="fr-FR" dirty="0" err="1"/>
              <a:t>Oldmixon</a:t>
            </a:r>
            <a:r>
              <a:rPr lang="fr-FR" dirty="0"/>
              <a:t>, 2005 : 13)</a:t>
            </a:r>
          </a:p>
          <a:p>
            <a:pPr marL="457200" indent="-457200" algn="just">
              <a:buAutoNum type="arabicPeriod"/>
            </a:pPr>
            <a:r>
              <a:rPr lang="fr-FR" dirty="0"/>
              <a:t>Equilibre entre un petit nombre de « guerriers culturels » et leurs adversaires, et la masse des non-combattants (</a:t>
            </a:r>
            <a:r>
              <a:rPr lang="fr-FR" dirty="0" err="1"/>
              <a:t>Fiorina</a:t>
            </a:r>
            <a:r>
              <a:rPr lang="fr-FR" dirty="0"/>
              <a:t>, et al., 2010)</a:t>
            </a:r>
          </a:p>
          <a:p>
            <a:endParaRPr lang="fr-BE" dirty="0"/>
          </a:p>
        </p:txBody>
      </p:sp>
    </p:spTree>
    <p:extLst>
      <p:ext uri="{BB962C8B-B14F-4D97-AF65-F5344CB8AC3E}">
        <p14:creationId xmlns:p14="http://schemas.microsoft.com/office/powerpoint/2010/main" val="13532959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61ED514-3D36-B398-E2FE-3990056F813A}"/>
              </a:ext>
            </a:extLst>
          </p:cNvPr>
          <p:cNvSpPr>
            <a:spLocks noGrp="1"/>
          </p:cNvSpPr>
          <p:nvPr>
            <p:ph type="title"/>
          </p:nvPr>
        </p:nvSpPr>
        <p:spPr>
          <a:xfrm>
            <a:off x="1193800" y="406400"/>
            <a:ext cx="9376339" cy="558800"/>
          </a:xfrm>
        </p:spPr>
        <p:txBody>
          <a:bodyPr>
            <a:normAutofit/>
          </a:bodyPr>
          <a:lstStyle/>
          <a:p>
            <a:pPr algn="ctr"/>
            <a:r>
              <a:rPr lang="fr-FR" sz="3200" dirty="0"/>
              <a:t>« Guerres culturelles » au sein de l’UE</a:t>
            </a:r>
            <a:endParaRPr lang="fr-BE" sz="3200" dirty="0"/>
          </a:p>
        </p:txBody>
      </p:sp>
      <p:sp>
        <p:nvSpPr>
          <p:cNvPr id="3" name="Espace réservé du contenu 2">
            <a:extLst>
              <a:ext uri="{FF2B5EF4-FFF2-40B4-BE49-F238E27FC236}">
                <a16:creationId xmlns:a16="http://schemas.microsoft.com/office/drawing/2014/main" id="{26A25875-C2FC-246A-3E5F-29FC7CF3291D}"/>
              </a:ext>
            </a:extLst>
          </p:cNvPr>
          <p:cNvSpPr>
            <a:spLocks noGrp="1"/>
          </p:cNvSpPr>
          <p:nvPr>
            <p:ph idx="1"/>
          </p:nvPr>
        </p:nvSpPr>
        <p:spPr>
          <a:xfrm>
            <a:off x="973668" y="1540933"/>
            <a:ext cx="10430932" cy="5156199"/>
          </a:xfrm>
        </p:spPr>
        <p:txBody>
          <a:bodyPr>
            <a:normAutofit fontScale="85000" lnSpcReduction="10000"/>
          </a:bodyPr>
          <a:lstStyle/>
          <a:p>
            <a:pPr>
              <a:buFont typeface="Wingdings" panose="05000000000000000000" pitchFamily="2" charset="2"/>
              <a:buChar char="Ø"/>
            </a:pPr>
            <a:r>
              <a:rPr lang="fr-FR" dirty="0"/>
              <a:t>Observation de départ: usages et circulations de l’expression</a:t>
            </a:r>
          </a:p>
          <a:p>
            <a:pPr marL="0" indent="0">
              <a:buNone/>
            </a:pPr>
            <a:r>
              <a:rPr lang="fr-FR" dirty="0"/>
              <a:t> - Dans la littérature académique: Philip Gorski versus James D. Hunter </a:t>
            </a:r>
          </a:p>
          <a:p>
            <a:pPr marL="0" indent="0">
              <a:buNone/>
            </a:pPr>
            <a:r>
              <a:rPr lang="fr-FR" dirty="0"/>
              <a:t> - Intellectuels conservateurs : catégorie analytique et explicative (Gramsci, hégémonie                          culturelle 	</a:t>
            </a:r>
          </a:p>
          <a:p>
            <a:pPr marL="0" indent="0">
              <a:buNone/>
            </a:pPr>
            <a:r>
              <a:rPr lang="fr-FR" dirty="0"/>
              <a:t>								   </a:t>
            </a:r>
          </a:p>
          <a:p>
            <a:pPr>
              <a:buFont typeface="Wingdings" panose="05000000000000000000" pitchFamily="2" charset="2"/>
              <a:buChar char="Ø"/>
            </a:pPr>
            <a:r>
              <a:rPr lang="fr-FR" dirty="0"/>
              <a:t>« Guerres culturelles » au niveau de l’UE: usages et circulations </a:t>
            </a:r>
          </a:p>
          <a:p>
            <a:pPr marL="0" indent="0">
              <a:buNone/>
            </a:pPr>
            <a:r>
              <a:rPr lang="fr-FR" dirty="0"/>
              <a:t> -  Dans la presse européenne : </a:t>
            </a:r>
            <a:r>
              <a:rPr lang="fr-FR" i="1" dirty="0"/>
              <a:t>Politico </a:t>
            </a:r>
            <a:r>
              <a:rPr lang="fr-FR" dirty="0"/>
              <a:t>   </a:t>
            </a:r>
          </a:p>
          <a:p>
            <a:pPr marL="0" indent="0">
              <a:buNone/>
            </a:pPr>
            <a:r>
              <a:rPr lang="fr-FR" dirty="0"/>
              <a:t> -  Dans le discours expert et la litt. grise </a:t>
            </a:r>
            <a:r>
              <a:rPr lang="fr-FR" dirty="0" err="1"/>
              <a:t>think</a:t>
            </a:r>
            <a:r>
              <a:rPr lang="fr-FR" dirty="0"/>
              <a:t> tanks européens: MCC, ECFR, Martens </a:t>
            </a:r>
            <a:r>
              <a:rPr lang="fr-FR" dirty="0" err="1"/>
              <a:t>Centre,FEPS</a:t>
            </a:r>
            <a:r>
              <a:rPr lang="fr-FR" dirty="0"/>
              <a:t>, </a:t>
            </a:r>
            <a:r>
              <a:rPr lang="fr-FR" dirty="0" err="1"/>
              <a:t>transform!eu</a:t>
            </a:r>
            <a:endParaRPr lang="fr-FR" dirty="0"/>
          </a:p>
          <a:p>
            <a:pPr marL="0" indent="0">
              <a:buNone/>
            </a:pPr>
            <a:r>
              <a:rPr lang="fr-FR" dirty="0"/>
              <a:t> -  Dans les discours politiques des responsables politiques européens : Valérie </a:t>
            </a:r>
            <a:r>
              <a:rPr lang="fr-FR" dirty="0" err="1"/>
              <a:t>Hayer</a:t>
            </a:r>
            <a:r>
              <a:rPr lang="fr-FR" dirty="0"/>
              <a:t> (MEP </a:t>
            </a:r>
            <a:r>
              <a:rPr lang="fr-FR" dirty="0" err="1"/>
              <a:t>Renew</a:t>
            </a:r>
            <a:r>
              <a:rPr lang="fr-FR" dirty="0"/>
              <a:t>)</a:t>
            </a:r>
          </a:p>
          <a:p>
            <a:pPr marL="0" indent="0">
              <a:buNone/>
            </a:pPr>
            <a:r>
              <a:rPr lang="fr-FR" dirty="0"/>
              <a:t> </a:t>
            </a:r>
          </a:p>
          <a:p>
            <a:pPr marL="0" indent="0">
              <a:buNone/>
            </a:pPr>
            <a:endParaRPr lang="fr-BE" dirty="0"/>
          </a:p>
        </p:txBody>
      </p:sp>
    </p:spTree>
    <p:extLst>
      <p:ext uri="{BB962C8B-B14F-4D97-AF65-F5344CB8AC3E}">
        <p14:creationId xmlns:p14="http://schemas.microsoft.com/office/powerpoint/2010/main" val="1838101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8686CF-98A6-AF44-DD08-2DA9F581C225}"/>
              </a:ext>
            </a:extLst>
          </p:cNvPr>
          <p:cNvSpPr>
            <a:spLocks noGrp="1"/>
          </p:cNvSpPr>
          <p:nvPr>
            <p:ph type="title"/>
          </p:nvPr>
        </p:nvSpPr>
        <p:spPr/>
        <p:txBody>
          <a:bodyPr/>
          <a:lstStyle/>
          <a:p>
            <a:pPr algn="l"/>
            <a:r>
              <a:rPr lang="fr-FR" dirty="0"/>
              <a:t>I. Saillance </a:t>
            </a:r>
            <a:r>
              <a:rPr lang="fr-FR" dirty="0" err="1"/>
              <a:t>academia</a:t>
            </a:r>
            <a:endParaRPr lang="fr-BE" dirty="0"/>
          </a:p>
        </p:txBody>
      </p:sp>
      <p:sp>
        <p:nvSpPr>
          <p:cNvPr id="3" name="Espace réservé du texte 2">
            <a:extLst>
              <a:ext uri="{FF2B5EF4-FFF2-40B4-BE49-F238E27FC236}">
                <a16:creationId xmlns:a16="http://schemas.microsoft.com/office/drawing/2014/main" id="{5CBFDAD3-9E2D-9186-3463-2744F678BCB8}"/>
              </a:ext>
            </a:extLst>
          </p:cNvPr>
          <p:cNvSpPr>
            <a:spLocks noGrp="1"/>
          </p:cNvSpPr>
          <p:nvPr>
            <p:ph type="body" idx="1"/>
          </p:nvPr>
        </p:nvSpPr>
        <p:spPr>
          <a:xfrm>
            <a:off x="965201" y="1498600"/>
            <a:ext cx="5198532" cy="902803"/>
          </a:xfrm>
        </p:spPr>
        <p:txBody>
          <a:bodyPr/>
          <a:lstStyle/>
          <a:p>
            <a:pPr>
              <a:spcBef>
                <a:spcPts val="600"/>
              </a:spcBef>
              <a:spcAft>
                <a:spcPts val="0"/>
              </a:spcAft>
            </a:pPr>
            <a:r>
              <a:rPr lang="en-US" sz="1200" dirty="0"/>
              <a:t>Mots </a:t>
            </a:r>
            <a:r>
              <a:rPr lang="en-US" sz="1200" dirty="0" err="1"/>
              <a:t>clé</a:t>
            </a:r>
            <a:r>
              <a:rPr lang="en-US" sz="1200" dirty="0"/>
              <a:t>: ‘Culture wars’ (1986-2025)</a:t>
            </a:r>
          </a:p>
          <a:p>
            <a:pPr>
              <a:spcBef>
                <a:spcPts val="600"/>
              </a:spcBef>
              <a:spcAft>
                <a:spcPts val="0"/>
              </a:spcAft>
            </a:pPr>
            <a:r>
              <a:rPr lang="en-US" sz="1200" dirty="0"/>
              <a:t>Source: Google Scholar. Year max salience: 2013</a:t>
            </a:r>
            <a:endParaRPr lang="fr-BE" sz="1200" dirty="0"/>
          </a:p>
        </p:txBody>
      </p:sp>
      <p:sp>
        <p:nvSpPr>
          <p:cNvPr id="5" name="Espace réservé du texte 4">
            <a:extLst>
              <a:ext uri="{FF2B5EF4-FFF2-40B4-BE49-F238E27FC236}">
                <a16:creationId xmlns:a16="http://schemas.microsoft.com/office/drawing/2014/main" id="{9BA846D1-0E89-8756-80BA-EAF0536C6B38}"/>
              </a:ext>
            </a:extLst>
          </p:cNvPr>
          <p:cNvSpPr>
            <a:spLocks noGrp="1"/>
          </p:cNvSpPr>
          <p:nvPr>
            <p:ph type="body" sz="quarter" idx="3"/>
          </p:nvPr>
        </p:nvSpPr>
        <p:spPr>
          <a:xfrm>
            <a:off x="6714067" y="1574800"/>
            <a:ext cx="5003798" cy="1078348"/>
          </a:xfrm>
        </p:spPr>
        <p:txBody>
          <a:bodyPr/>
          <a:lstStyle/>
          <a:p>
            <a:pPr marL="0" marR="0" lvl="0" indent="0" algn="l" defTabSz="914400" rtl="0" eaLnBrk="1" fontAlgn="auto" latinLnBrk="0" hangingPunct="1">
              <a:lnSpc>
                <a:spcPct val="100000"/>
              </a:lnSpc>
              <a:spcBef>
                <a:spcPts val="600"/>
              </a:spcBef>
              <a:spcAft>
                <a:spcPts val="0"/>
              </a:spcAft>
              <a:buClr>
                <a:srgbClr val="8EC0C1"/>
              </a:buClr>
              <a:buSzPct val="90000"/>
              <a:buFont typeface="Wingdings" panose="05000000000000000000" pitchFamily="2" charset="2"/>
              <a:buNone/>
              <a:tabLst/>
              <a:defRPr/>
            </a:pPr>
            <a:r>
              <a:rPr kumimoji="0" lang="en-US" sz="1200" b="0" i="0" u="none" strike="noStrike" kern="1200" cap="none" spc="0" normalizeH="0" baseline="0" noProof="0" dirty="0">
                <a:ln>
                  <a:noFill/>
                </a:ln>
                <a:solidFill>
                  <a:srgbClr val="8EC0C1"/>
                </a:solidFill>
                <a:effectLst/>
                <a:uLnTx/>
                <a:uFillTx/>
                <a:latin typeface="Arial" panose="020B0604020202020204"/>
                <a:ea typeface="+mn-ea"/>
                <a:cs typeface="+mn-cs"/>
              </a:rPr>
              <a:t>Mots </a:t>
            </a:r>
            <a:r>
              <a:rPr kumimoji="0" lang="en-US" sz="1200" b="0" i="0" u="none" strike="noStrike" kern="1200" cap="none" spc="0" normalizeH="0" baseline="0" noProof="0" dirty="0" err="1">
                <a:ln>
                  <a:noFill/>
                </a:ln>
                <a:solidFill>
                  <a:srgbClr val="8EC0C1"/>
                </a:solidFill>
                <a:effectLst/>
                <a:uLnTx/>
                <a:uFillTx/>
                <a:latin typeface="Arial" panose="020B0604020202020204"/>
                <a:ea typeface="+mn-ea"/>
                <a:cs typeface="+mn-cs"/>
              </a:rPr>
              <a:t>clé</a:t>
            </a:r>
            <a:r>
              <a:rPr kumimoji="0" lang="en-US" sz="1200" b="0" i="0" u="none" strike="noStrike" kern="1200" cap="none" spc="0" normalizeH="0" baseline="0" noProof="0" dirty="0">
                <a:ln>
                  <a:noFill/>
                </a:ln>
                <a:solidFill>
                  <a:srgbClr val="8EC0C1"/>
                </a:solidFill>
                <a:effectLst/>
                <a:uLnTx/>
                <a:uFillTx/>
                <a:latin typeface="Arial" panose="020B0604020202020204"/>
                <a:ea typeface="+mn-ea"/>
                <a:cs typeface="+mn-cs"/>
              </a:rPr>
              <a:t>: ‘Culture wars’ &amp; ‘EU’ (1992-2025)</a:t>
            </a:r>
          </a:p>
          <a:p>
            <a:pPr marL="0" marR="0" lvl="0" indent="0" algn="l" defTabSz="914400" rtl="0" eaLnBrk="1" fontAlgn="auto" latinLnBrk="0" hangingPunct="1">
              <a:lnSpc>
                <a:spcPct val="100000"/>
              </a:lnSpc>
              <a:spcBef>
                <a:spcPts val="600"/>
              </a:spcBef>
              <a:spcAft>
                <a:spcPts val="0"/>
              </a:spcAft>
              <a:buClr>
                <a:srgbClr val="8EC0C1"/>
              </a:buClr>
              <a:buSzPct val="90000"/>
              <a:buFont typeface="Wingdings" panose="05000000000000000000" pitchFamily="2" charset="2"/>
              <a:buNone/>
              <a:tabLst/>
              <a:defRPr/>
            </a:pPr>
            <a:r>
              <a:rPr kumimoji="0" lang="en-US" sz="1200" b="0" i="0" u="none" strike="noStrike" kern="1200" cap="none" spc="0" normalizeH="0" baseline="0" noProof="0" dirty="0">
                <a:ln>
                  <a:noFill/>
                </a:ln>
                <a:solidFill>
                  <a:srgbClr val="8EC0C1"/>
                </a:solidFill>
                <a:effectLst/>
                <a:uLnTx/>
                <a:uFillTx/>
                <a:latin typeface="Arial" panose="020B0604020202020204"/>
                <a:ea typeface="+mn-ea"/>
                <a:cs typeface="+mn-cs"/>
              </a:rPr>
              <a:t>Source: Google Scholar. Year max salience: 2016</a:t>
            </a:r>
            <a:endParaRPr kumimoji="0" lang="fr-BE" sz="1200" b="0" i="0" u="none" strike="noStrike" kern="1200" cap="none" spc="0" normalizeH="0" baseline="0" noProof="0" dirty="0">
              <a:ln>
                <a:noFill/>
              </a:ln>
              <a:solidFill>
                <a:srgbClr val="8EC0C1"/>
              </a:solidFill>
              <a:effectLst/>
              <a:uLnTx/>
              <a:uFillTx/>
              <a:latin typeface="Arial" panose="020B0604020202020204"/>
              <a:ea typeface="+mn-ea"/>
              <a:cs typeface="+mn-cs"/>
            </a:endParaRPr>
          </a:p>
          <a:p>
            <a:pPr>
              <a:spcBef>
                <a:spcPts val="600"/>
              </a:spcBef>
            </a:pPr>
            <a:endParaRPr lang="fr-BE" sz="1200" dirty="0"/>
          </a:p>
        </p:txBody>
      </p:sp>
      <p:graphicFrame>
        <p:nvGraphicFramePr>
          <p:cNvPr id="8" name="Espace réservé du contenu 7">
            <a:extLst>
              <a:ext uri="{FF2B5EF4-FFF2-40B4-BE49-F238E27FC236}">
                <a16:creationId xmlns:a16="http://schemas.microsoft.com/office/drawing/2014/main" id="{B065F683-4D24-F67A-77EC-5BF1D7FB3900}"/>
              </a:ext>
            </a:extLst>
          </p:cNvPr>
          <p:cNvGraphicFramePr>
            <a:graphicFrameLocks noGrp="1"/>
          </p:cNvGraphicFramePr>
          <p:nvPr>
            <p:ph sz="quarter" idx="4"/>
            <p:extLst>
              <p:ext uri="{D42A27DB-BD31-4B8C-83A1-F6EECF244321}">
                <p14:modId xmlns:p14="http://schemas.microsoft.com/office/powerpoint/2010/main" val="3748460018"/>
              </p:ext>
            </p:extLst>
          </p:nvPr>
        </p:nvGraphicFramePr>
        <p:xfrm>
          <a:off x="6096000" y="2573338"/>
          <a:ext cx="5300663" cy="4284662"/>
        </p:xfrm>
        <a:graphic>
          <a:graphicData uri="http://schemas.openxmlformats.org/drawingml/2006/chart">
            <c:chart xmlns:c="http://schemas.openxmlformats.org/drawingml/2006/chart" xmlns:r="http://schemas.openxmlformats.org/officeDocument/2006/relationships" r:id="rId2"/>
          </a:graphicData>
        </a:graphic>
      </p:graphicFrame>
      <p:pic>
        <p:nvPicPr>
          <p:cNvPr id="20" name="Espace réservé du contenu 19">
            <a:extLst>
              <a:ext uri="{FF2B5EF4-FFF2-40B4-BE49-F238E27FC236}">
                <a16:creationId xmlns:a16="http://schemas.microsoft.com/office/drawing/2014/main" id="{376143AA-5DEE-EC77-347F-90C43D93CAC1}"/>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965201" y="2653149"/>
            <a:ext cx="5046132" cy="4111718"/>
          </a:xfrm>
          <a:prstGeom prst="rect">
            <a:avLst/>
          </a:prstGeom>
          <a:noFill/>
        </p:spPr>
      </p:pic>
    </p:spTree>
    <p:extLst>
      <p:ext uri="{BB962C8B-B14F-4D97-AF65-F5344CB8AC3E}">
        <p14:creationId xmlns:p14="http://schemas.microsoft.com/office/powerpoint/2010/main" val="2311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E0256A0-6C1C-BA79-435B-AEAF1063A3E5}"/>
              </a:ext>
            </a:extLst>
          </p:cNvPr>
          <p:cNvSpPr>
            <a:spLocks noGrp="1"/>
          </p:cNvSpPr>
          <p:nvPr>
            <p:ph type="title"/>
          </p:nvPr>
        </p:nvSpPr>
        <p:spPr/>
        <p:txBody>
          <a:bodyPr/>
          <a:lstStyle/>
          <a:p>
            <a:pPr algn="l"/>
            <a:r>
              <a:rPr lang="fr-FR" dirty="0"/>
              <a:t>II. Saillance presse</a:t>
            </a:r>
            <a:endParaRPr lang="fr-BE" dirty="0"/>
          </a:p>
        </p:txBody>
      </p:sp>
      <p:sp>
        <p:nvSpPr>
          <p:cNvPr id="3" name="Espace réservé du texte 2">
            <a:extLst>
              <a:ext uri="{FF2B5EF4-FFF2-40B4-BE49-F238E27FC236}">
                <a16:creationId xmlns:a16="http://schemas.microsoft.com/office/drawing/2014/main" id="{E9091AED-3EFD-3D55-20B5-8FC264A0224B}"/>
              </a:ext>
            </a:extLst>
          </p:cNvPr>
          <p:cNvSpPr>
            <a:spLocks noGrp="1"/>
          </p:cNvSpPr>
          <p:nvPr>
            <p:ph type="body" idx="1"/>
          </p:nvPr>
        </p:nvSpPr>
        <p:spPr>
          <a:xfrm>
            <a:off x="1092201" y="1953837"/>
            <a:ext cx="4902196" cy="476096"/>
          </a:xfrm>
        </p:spPr>
        <p:txBody>
          <a:bodyPr/>
          <a:lstStyle/>
          <a:p>
            <a:pPr>
              <a:spcBef>
                <a:spcPts val="600"/>
              </a:spcBef>
            </a:pPr>
            <a:r>
              <a:rPr lang="fr-BE" dirty="0"/>
              <a:t>Mots clé: ‘Culture </a:t>
            </a:r>
            <a:r>
              <a:rPr lang="fr-BE" dirty="0" err="1"/>
              <a:t>wars</a:t>
            </a:r>
            <a:r>
              <a:rPr lang="fr-BE" dirty="0"/>
              <a:t>’ (1978-2025)</a:t>
            </a:r>
          </a:p>
          <a:p>
            <a:pPr>
              <a:spcBef>
                <a:spcPts val="600"/>
              </a:spcBef>
            </a:pPr>
            <a:r>
              <a:rPr lang="fr-BE" sz="1400" dirty="0"/>
              <a:t> Source: </a:t>
            </a:r>
            <a:r>
              <a:rPr lang="fr-BE" sz="1400" dirty="0" err="1"/>
              <a:t>Factiva</a:t>
            </a:r>
            <a:r>
              <a:rPr lang="fr-BE" sz="1400" dirty="0"/>
              <a:t>. Max saillance : 2023</a:t>
            </a:r>
          </a:p>
        </p:txBody>
      </p:sp>
      <p:sp>
        <p:nvSpPr>
          <p:cNvPr id="5" name="Espace réservé du texte 4">
            <a:extLst>
              <a:ext uri="{FF2B5EF4-FFF2-40B4-BE49-F238E27FC236}">
                <a16:creationId xmlns:a16="http://schemas.microsoft.com/office/drawing/2014/main" id="{F8C368CD-0F3A-6309-4F9F-C48D5D2AD757}"/>
              </a:ext>
            </a:extLst>
          </p:cNvPr>
          <p:cNvSpPr>
            <a:spLocks noGrp="1"/>
          </p:cNvSpPr>
          <p:nvPr>
            <p:ph type="body" sz="quarter" idx="3"/>
          </p:nvPr>
        </p:nvSpPr>
        <p:spPr>
          <a:xfrm>
            <a:off x="5875867" y="2052115"/>
            <a:ext cx="5520266" cy="323118"/>
          </a:xfrm>
        </p:spPr>
        <p:txBody>
          <a:bodyPr/>
          <a:lstStyle/>
          <a:p>
            <a:pPr>
              <a:spcBef>
                <a:spcPts val="600"/>
              </a:spcBef>
            </a:pPr>
            <a:r>
              <a:rPr lang="fr-BE" dirty="0"/>
              <a:t>Mots clé: ‘Culture </a:t>
            </a:r>
            <a:r>
              <a:rPr lang="fr-BE" dirty="0" err="1"/>
              <a:t>wars</a:t>
            </a:r>
            <a:r>
              <a:rPr lang="fr-BE" dirty="0"/>
              <a:t>’ &amp; EU (1993-2025)</a:t>
            </a:r>
          </a:p>
          <a:p>
            <a:pPr>
              <a:spcBef>
                <a:spcPts val="600"/>
              </a:spcBef>
            </a:pPr>
            <a:r>
              <a:rPr lang="fr-BE" sz="1200" dirty="0"/>
              <a:t>Source: </a:t>
            </a:r>
            <a:r>
              <a:rPr lang="fr-BE" sz="1200" dirty="0" err="1"/>
              <a:t>Factiva</a:t>
            </a:r>
            <a:r>
              <a:rPr lang="fr-BE" sz="1200" dirty="0"/>
              <a:t>. Max </a:t>
            </a:r>
            <a:r>
              <a:rPr lang="fr-BE" sz="1200" dirty="0" err="1"/>
              <a:t>sallience</a:t>
            </a:r>
            <a:r>
              <a:rPr lang="fr-BE" sz="1200" dirty="0"/>
              <a:t>: 2023-2024</a:t>
            </a:r>
          </a:p>
        </p:txBody>
      </p:sp>
      <p:pic>
        <p:nvPicPr>
          <p:cNvPr id="8" name="Espace réservé du contenu 7">
            <a:extLst>
              <a:ext uri="{FF2B5EF4-FFF2-40B4-BE49-F238E27FC236}">
                <a16:creationId xmlns:a16="http://schemas.microsoft.com/office/drawing/2014/main" id="{7ED06498-4752-1D17-4740-E96E59EDFA43}"/>
              </a:ext>
            </a:extLst>
          </p:cNvPr>
          <p:cNvPicPr>
            <a:picLocks noGrp="1" noChangeAspect="1"/>
          </p:cNvPicPr>
          <p:nvPr>
            <p:ph sz="quarter" idx="4"/>
          </p:nvPr>
        </p:nvPicPr>
        <p:blipFill>
          <a:blip r:embed="rId2"/>
          <a:stretch>
            <a:fillRect/>
          </a:stretch>
        </p:blipFill>
        <p:spPr>
          <a:xfrm>
            <a:off x="6178605" y="2658534"/>
            <a:ext cx="5039728" cy="3937000"/>
          </a:xfrm>
          <a:prstGeom prst="rect">
            <a:avLst/>
          </a:prstGeom>
        </p:spPr>
      </p:pic>
      <p:pic>
        <p:nvPicPr>
          <p:cNvPr id="7" name="Espace réservé du contenu 4">
            <a:extLst>
              <a:ext uri="{FF2B5EF4-FFF2-40B4-BE49-F238E27FC236}">
                <a16:creationId xmlns:a16="http://schemas.microsoft.com/office/drawing/2014/main" id="{9A52DB5B-8080-16AD-9799-C2C42E06AEB5}"/>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973667" y="2658534"/>
            <a:ext cx="4902196" cy="3936999"/>
          </a:xfrm>
          <a:prstGeom prst="rect">
            <a:avLst/>
          </a:prstGeom>
          <a:noFill/>
        </p:spPr>
      </p:pic>
    </p:spTree>
    <p:extLst>
      <p:ext uri="{BB962C8B-B14F-4D97-AF65-F5344CB8AC3E}">
        <p14:creationId xmlns:p14="http://schemas.microsoft.com/office/powerpoint/2010/main" val="21502951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B684379-4008-1C43-75C0-5C4D0B41B76A}"/>
              </a:ext>
            </a:extLst>
          </p:cNvPr>
          <p:cNvSpPr>
            <a:spLocks noGrp="1"/>
          </p:cNvSpPr>
          <p:nvPr>
            <p:ph type="title"/>
          </p:nvPr>
        </p:nvSpPr>
        <p:spPr/>
        <p:txBody>
          <a:bodyPr/>
          <a:lstStyle/>
          <a:p>
            <a:pPr algn="l"/>
            <a:r>
              <a:rPr lang="fr-FR" dirty="0"/>
              <a:t>Tendances: discussion</a:t>
            </a:r>
            <a:endParaRPr lang="fr-BE" dirty="0"/>
          </a:p>
        </p:txBody>
      </p:sp>
      <p:sp>
        <p:nvSpPr>
          <p:cNvPr id="3" name="Espace réservé du contenu 2">
            <a:extLst>
              <a:ext uri="{FF2B5EF4-FFF2-40B4-BE49-F238E27FC236}">
                <a16:creationId xmlns:a16="http://schemas.microsoft.com/office/drawing/2014/main" id="{1B39D96A-D2B4-B817-F9F1-2ED55D1848CA}"/>
              </a:ext>
            </a:extLst>
          </p:cNvPr>
          <p:cNvSpPr>
            <a:spLocks noGrp="1"/>
          </p:cNvSpPr>
          <p:nvPr>
            <p:ph idx="1"/>
          </p:nvPr>
        </p:nvSpPr>
        <p:spPr>
          <a:xfrm>
            <a:off x="965200" y="1439333"/>
            <a:ext cx="10363199" cy="5418667"/>
          </a:xfrm>
        </p:spPr>
        <p:txBody>
          <a:bodyPr>
            <a:normAutofit fontScale="85000" lnSpcReduction="10000"/>
          </a:bodyPr>
          <a:lstStyle/>
          <a:p>
            <a:pPr>
              <a:buFont typeface="Wingdings" panose="05000000000000000000" pitchFamily="2" charset="2"/>
              <a:buChar char="Ø"/>
            </a:pPr>
            <a:r>
              <a:rPr lang="fr-FR" b="1" dirty="0"/>
              <a:t>Google scholar </a:t>
            </a:r>
            <a:r>
              <a:rPr lang="fr-FR" dirty="0"/>
              <a:t>: émergence 1990                                                                                         	                  sommet: 2013 et 2016 (en relation avec la migration)</a:t>
            </a:r>
          </a:p>
          <a:p>
            <a:pPr>
              <a:buFont typeface="Wingdings" panose="05000000000000000000" pitchFamily="2" charset="2"/>
              <a:buChar char="Ø"/>
            </a:pPr>
            <a:r>
              <a:rPr lang="fr-FR" b="1" dirty="0"/>
              <a:t>Presse (</a:t>
            </a:r>
            <a:r>
              <a:rPr lang="fr-FR" b="1" dirty="0" err="1"/>
              <a:t>Factiva</a:t>
            </a:r>
            <a:r>
              <a:rPr lang="fr-FR" b="1" dirty="0"/>
              <a:t>) </a:t>
            </a:r>
            <a:r>
              <a:rPr lang="fr-FR" dirty="0"/>
              <a:t>: faible importance des « GC » fin années 2010                                          	                      croissance spectaculaire: années 2020</a:t>
            </a:r>
          </a:p>
          <a:p>
            <a:pPr marL="0" indent="0">
              <a:buNone/>
            </a:pPr>
            <a:r>
              <a:rPr lang="fr-FR" dirty="0"/>
              <a:t>Observations:</a:t>
            </a:r>
          </a:p>
          <a:p>
            <a:pPr>
              <a:buFont typeface="Wingdings" panose="05000000000000000000" pitchFamily="2" charset="2"/>
              <a:buChar char="Ø"/>
            </a:pPr>
            <a:r>
              <a:rPr lang="fr-FR" dirty="0"/>
              <a:t>Reflètent les agendas politique et médiatique </a:t>
            </a:r>
          </a:p>
          <a:p>
            <a:pPr>
              <a:buFont typeface="Wingdings" panose="05000000000000000000" pitchFamily="2" charset="2"/>
              <a:buChar char="Ø"/>
            </a:pPr>
            <a:r>
              <a:rPr lang="fr-FR" dirty="0"/>
              <a:t>Prudence - dynamique du débat public dans la gouvernance européenne</a:t>
            </a:r>
          </a:p>
          <a:p>
            <a:pPr>
              <a:buFont typeface="Wingdings" panose="05000000000000000000" pitchFamily="2" charset="2"/>
              <a:buChar char="Ø"/>
            </a:pPr>
            <a:r>
              <a:rPr lang="fr-FR" dirty="0"/>
              <a:t>Importance croissante des GC en tant que formule politique au cours de la décennie actuelle</a:t>
            </a:r>
          </a:p>
          <a:p>
            <a:pPr>
              <a:buFont typeface="Wingdings" panose="05000000000000000000" pitchFamily="2" charset="2"/>
              <a:buChar char="Ø"/>
            </a:pPr>
            <a:r>
              <a:rPr lang="fr-FR" dirty="0"/>
              <a:t>Déclin en tant que cadre théorique – pas de consensus académique reconnaissant son potentiel explicatif</a:t>
            </a:r>
          </a:p>
          <a:p>
            <a:pPr>
              <a:buFont typeface="Wingdings" panose="05000000000000000000" pitchFamily="2" charset="2"/>
              <a:buChar char="Ø"/>
            </a:pPr>
            <a:r>
              <a:rPr lang="fr-FR" dirty="0"/>
              <a:t>Mobilisation des GC comme cri de ralliement dans les batailles idéologiques (droite et d'extrême droite) - rejet par les chercheurs et/ou leur transformation en </a:t>
            </a:r>
            <a:r>
              <a:rPr lang="fr-FR" i="1" dirty="0"/>
              <a:t>objet </a:t>
            </a:r>
            <a:r>
              <a:rPr lang="fr-FR" dirty="0"/>
              <a:t>plutôt qu'en </a:t>
            </a:r>
            <a:r>
              <a:rPr lang="fr-FR" i="1" dirty="0"/>
              <a:t>outil analytique</a:t>
            </a:r>
            <a:endParaRPr lang="fr-BE" i="1" dirty="0"/>
          </a:p>
        </p:txBody>
      </p:sp>
    </p:spTree>
    <p:extLst>
      <p:ext uri="{BB962C8B-B14F-4D97-AF65-F5344CB8AC3E}">
        <p14:creationId xmlns:p14="http://schemas.microsoft.com/office/powerpoint/2010/main" val="22531162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E3C3074-6AAD-DE72-DE20-F5C8ECD9DB67}"/>
              </a:ext>
            </a:extLst>
          </p:cNvPr>
          <p:cNvSpPr>
            <a:spLocks noGrp="1"/>
          </p:cNvSpPr>
          <p:nvPr>
            <p:ph type="title"/>
          </p:nvPr>
        </p:nvSpPr>
        <p:spPr/>
        <p:txBody>
          <a:bodyPr/>
          <a:lstStyle/>
          <a:p>
            <a:pPr algn="l"/>
            <a:r>
              <a:rPr lang="fr-FR" dirty="0"/>
              <a:t>Entrée par les acteurs: les élites européennes</a:t>
            </a:r>
            <a:endParaRPr lang="fr-BE" dirty="0"/>
          </a:p>
        </p:txBody>
      </p:sp>
      <p:sp>
        <p:nvSpPr>
          <p:cNvPr id="3" name="Espace réservé du contenu 2">
            <a:extLst>
              <a:ext uri="{FF2B5EF4-FFF2-40B4-BE49-F238E27FC236}">
                <a16:creationId xmlns:a16="http://schemas.microsoft.com/office/drawing/2014/main" id="{32B3C852-B10F-0AC0-F4AF-E0876E2E1A64}"/>
              </a:ext>
            </a:extLst>
          </p:cNvPr>
          <p:cNvSpPr>
            <a:spLocks noGrp="1"/>
          </p:cNvSpPr>
          <p:nvPr>
            <p:ph idx="1"/>
          </p:nvPr>
        </p:nvSpPr>
        <p:spPr>
          <a:xfrm>
            <a:off x="1029465" y="1713450"/>
            <a:ext cx="10366668" cy="5144550"/>
          </a:xfrm>
        </p:spPr>
        <p:txBody>
          <a:bodyPr/>
          <a:lstStyle/>
          <a:p>
            <a:pPr>
              <a:buFont typeface="Wingdings" panose="05000000000000000000" pitchFamily="2" charset="2"/>
              <a:buChar char="Ø"/>
            </a:pPr>
            <a:r>
              <a:rPr lang="fr-FR" dirty="0"/>
              <a:t>Utilité pratique : Bruxelles – ‘Brussels </a:t>
            </a:r>
            <a:r>
              <a:rPr lang="fr-FR" dirty="0" err="1"/>
              <a:t>bubble</a:t>
            </a:r>
            <a:r>
              <a:rPr lang="fr-FR" dirty="0"/>
              <a:t>’, institutions européennes</a:t>
            </a:r>
          </a:p>
          <a:p>
            <a:pPr>
              <a:buFont typeface="Wingdings" panose="05000000000000000000" pitchFamily="2" charset="2"/>
              <a:buChar char="Ø"/>
            </a:pPr>
            <a:r>
              <a:rPr lang="fr-FR" dirty="0"/>
              <a:t>Quelles élites ? (Compétences) </a:t>
            </a:r>
          </a:p>
          <a:p>
            <a:pPr>
              <a:buFontTx/>
              <a:buChar char="-"/>
            </a:pPr>
            <a:r>
              <a:rPr lang="fr-FR" dirty="0"/>
              <a:t>Les parlementaires européens (+ Andrea </a:t>
            </a:r>
            <a:r>
              <a:rPr lang="fr-FR" dirty="0" err="1"/>
              <a:t>Apollonio</a:t>
            </a:r>
            <a:r>
              <a:rPr lang="fr-FR" dirty="0"/>
              <a:t>, thèse mémoire MEP)</a:t>
            </a:r>
          </a:p>
          <a:p>
            <a:pPr>
              <a:buFontTx/>
              <a:buChar char="-"/>
            </a:pPr>
            <a:r>
              <a:rPr lang="fr-FR" dirty="0"/>
              <a:t>Les experts (Anemona)</a:t>
            </a:r>
          </a:p>
          <a:p>
            <a:pPr>
              <a:buFontTx/>
              <a:buChar char="-"/>
            </a:pPr>
            <a:r>
              <a:rPr lang="fr-FR" dirty="0"/>
              <a:t>Les journalistes (François) </a:t>
            </a:r>
            <a:endParaRPr lang="fr-BE" dirty="0"/>
          </a:p>
        </p:txBody>
      </p:sp>
    </p:spTree>
    <p:extLst>
      <p:ext uri="{BB962C8B-B14F-4D97-AF65-F5344CB8AC3E}">
        <p14:creationId xmlns:p14="http://schemas.microsoft.com/office/powerpoint/2010/main" val="18643830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E32CE3D-CD14-50F4-9E3E-526AB462F3FD}"/>
              </a:ext>
            </a:extLst>
          </p:cNvPr>
          <p:cNvSpPr>
            <a:spLocks noGrp="1"/>
          </p:cNvSpPr>
          <p:nvPr>
            <p:ph type="title"/>
          </p:nvPr>
        </p:nvSpPr>
        <p:spPr/>
        <p:txBody>
          <a:bodyPr/>
          <a:lstStyle/>
          <a:p>
            <a:pPr algn="l"/>
            <a:r>
              <a:rPr lang="fr-FR" dirty="0"/>
              <a:t>Définir GC </a:t>
            </a:r>
            <a:endParaRPr lang="fr-BE" dirty="0"/>
          </a:p>
        </p:txBody>
      </p:sp>
      <p:sp>
        <p:nvSpPr>
          <p:cNvPr id="3" name="Espace réservé du contenu 2">
            <a:extLst>
              <a:ext uri="{FF2B5EF4-FFF2-40B4-BE49-F238E27FC236}">
                <a16:creationId xmlns:a16="http://schemas.microsoft.com/office/drawing/2014/main" id="{402CEA2D-B889-ED2A-7682-58182D290E86}"/>
              </a:ext>
            </a:extLst>
          </p:cNvPr>
          <p:cNvSpPr>
            <a:spLocks noGrp="1"/>
          </p:cNvSpPr>
          <p:nvPr>
            <p:ph idx="1"/>
          </p:nvPr>
        </p:nvSpPr>
        <p:spPr>
          <a:xfrm>
            <a:off x="982134" y="1464734"/>
            <a:ext cx="10363200" cy="4893733"/>
          </a:xfrm>
        </p:spPr>
        <p:txBody>
          <a:bodyPr/>
          <a:lstStyle/>
          <a:p>
            <a:pPr>
              <a:buFont typeface="Wingdings" panose="05000000000000000000" pitchFamily="2" charset="2"/>
              <a:buChar char="Ø"/>
            </a:pPr>
            <a:r>
              <a:rPr lang="fr-FR" dirty="0"/>
              <a:t>Débat : comment définir les GC?</a:t>
            </a:r>
          </a:p>
          <a:p>
            <a:pPr>
              <a:buFontTx/>
              <a:buChar char="-"/>
            </a:pPr>
            <a:r>
              <a:rPr lang="fr-FR" dirty="0"/>
              <a:t>Un récit [narrative]?</a:t>
            </a:r>
          </a:p>
          <a:p>
            <a:pPr>
              <a:buFontTx/>
              <a:buChar char="-"/>
            </a:pPr>
            <a:r>
              <a:rPr lang="fr-FR" dirty="0"/>
              <a:t>Un discours?</a:t>
            </a:r>
          </a:p>
          <a:p>
            <a:pPr>
              <a:buFontTx/>
              <a:buChar char="-"/>
            </a:pPr>
            <a:r>
              <a:rPr lang="fr-FR" dirty="0"/>
              <a:t>Un schéma explicatif / normatif? </a:t>
            </a:r>
          </a:p>
          <a:p>
            <a:pPr>
              <a:buFontTx/>
              <a:buChar char="-"/>
            </a:pPr>
            <a:r>
              <a:rPr lang="fr-FR" dirty="0"/>
              <a:t>Une réalité objective ou une stratégie rhétorique? </a:t>
            </a:r>
          </a:p>
          <a:p>
            <a:pPr marL="0" indent="0">
              <a:buNone/>
            </a:pPr>
            <a:r>
              <a:rPr lang="fr-BE" dirty="0"/>
              <a:t>Déf: </a:t>
            </a:r>
            <a:r>
              <a:rPr lang="fr-FR" dirty="0"/>
              <a:t>conflits autour des valeurs, opposition entre le « Bien » et le « Mal » et/ou des                             menaces existentielles, et donc irréductibles par la négociation et le compromis</a:t>
            </a:r>
          </a:p>
          <a:p>
            <a:pPr marL="0" indent="0">
              <a:buNone/>
            </a:pPr>
            <a:r>
              <a:rPr lang="fr-FR" dirty="0"/>
              <a:t>Rompre avec les prénotions / discours des acteurs</a:t>
            </a:r>
          </a:p>
        </p:txBody>
      </p:sp>
    </p:spTree>
    <p:extLst>
      <p:ext uri="{BB962C8B-B14F-4D97-AF65-F5344CB8AC3E}">
        <p14:creationId xmlns:p14="http://schemas.microsoft.com/office/powerpoint/2010/main" val="28379412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F04194F-9C46-8CB4-49CA-3F46A496AFF2}"/>
              </a:ext>
            </a:extLst>
          </p:cNvPr>
          <p:cNvSpPr>
            <a:spLocks noGrp="1"/>
          </p:cNvSpPr>
          <p:nvPr>
            <p:ph type="title"/>
          </p:nvPr>
        </p:nvSpPr>
        <p:spPr>
          <a:xfrm>
            <a:off x="2611808" y="406400"/>
            <a:ext cx="7958331" cy="524933"/>
          </a:xfrm>
        </p:spPr>
        <p:txBody>
          <a:bodyPr>
            <a:noAutofit/>
          </a:bodyPr>
          <a:lstStyle/>
          <a:p>
            <a:r>
              <a:rPr lang="fr-FR" dirty="0"/>
              <a:t>Explorer la littérature</a:t>
            </a:r>
            <a:endParaRPr lang="fr-BE" dirty="0"/>
          </a:p>
        </p:txBody>
      </p:sp>
      <p:sp>
        <p:nvSpPr>
          <p:cNvPr id="3" name="Espace réservé du contenu 2">
            <a:extLst>
              <a:ext uri="{FF2B5EF4-FFF2-40B4-BE49-F238E27FC236}">
                <a16:creationId xmlns:a16="http://schemas.microsoft.com/office/drawing/2014/main" id="{2B259FCA-4517-90CD-8ADD-C01E2788DA15}"/>
              </a:ext>
            </a:extLst>
          </p:cNvPr>
          <p:cNvSpPr>
            <a:spLocks noGrp="1"/>
          </p:cNvSpPr>
          <p:nvPr>
            <p:ph idx="1"/>
          </p:nvPr>
        </p:nvSpPr>
        <p:spPr>
          <a:xfrm>
            <a:off x="59266" y="626533"/>
            <a:ext cx="11379201" cy="6231467"/>
          </a:xfrm>
        </p:spPr>
        <p:txBody>
          <a:bodyPr>
            <a:normAutofit fontScale="40000" lnSpcReduction="20000"/>
          </a:bodyPr>
          <a:lstStyle/>
          <a:p>
            <a:pPr marL="0" indent="0">
              <a:buNone/>
            </a:pPr>
            <a:endParaRPr lang="fr-BE" dirty="0"/>
          </a:p>
          <a:p>
            <a:pPr marL="0" indent="0">
              <a:buNone/>
            </a:pPr>
            <a:endParaRPr lang="fr-BE" dirty="0"/>
          </a:p>
          <a:p>
            <a:pPr>
              <a:buFont typeface="Wingdings" panose="05000000000000000000" pitchFamily="2" charset="2"/>
              <a:buChar char="Ø"/>
            </a:pPr>
            <a:r>
              <a:rPr lang="fr-BE" sz="2900" dirty="0"/>
              <a:t>             </a:t>
            </a:r>
            <a:r>
              <a:rPr lang="fr-BE" sz="5000" b="1" dirty="0"/>
              <a:t>Littérature sur les valeurs européennes</a:t>
            </a:r>
          </a:p>
          <a:p>
            <a:r>
              <a:rPr lang="fr-BE" sz="2900" dirty="0"/>
              <a:t>T. </a:t>
            </a:r>
            <a:r>
              <a:rPr lang="fr-BE" sz="2900" dirty="0" err="1"/>
              <a:t>Cely</a:t>
            </a:r>
            <a:r>
              <a:rPr lang="fr-BE" sz="2900" dirty="0"/>
              <a:t> (2025), “</a:t>
            </a:r>
            <a:r>
              <a:rPr lang="en-US" sz="2900" dirty="0"/>
              <a:t>New threat of culture wars? The religious roots of public opinion polarization on morality issues in Europe”, </a:t>
            </a:r>
            <a:r>
              <a:rPr lang="en-US" sz="2900" i="1" dirty="0"/>
              <a:t>European Union Politics</a:t>
            </a:r>
            <a:r>
              <a:rPr lang="en-US" sz="2900" dirty="0"/>
              <a:t>, no. 26(2), p. 226-254</a:t>
            </a:r>
            <a:endParaRPr lang="fr-BE" sz="2900" dirty="0"/>
          </a:p>
          <a:p>
            <a:r>
              <a:rPr lang="fr-BE" sz="2900" dirty="0"/>
              <a:t>P. </a:t>
            </a:r>
            <a:r>
              <a:rPr lang="fr-BE" sz="2900" dirty="0" err="1"/>
              <a:t>Akaliyski</a:t>
            </a:r>
            <a:r>
              <a:rPr lang="fr-BE" sz="2900" dirty="0"/>
              <a:t>, C. </a:t>
            </a:r>
            <a:r>
              <a:rPr lang="fr-BE" sz="2900" dirty="0" err="1"/>
              <a:t>Welzel</a:t>
            </a:r>
            <a:r>
              <a:rPr lang="fr-BE" sz="2900" dirty="0"/>
              <a:t> and J. Hien (2022), “A </a:t>
            </a:r>
            <a:r>
              <a:rPr lang="fr-BE" sz="2900" dirty="0" err="1"/>
              <a:t>community</a:t>
            </a:r>
            <a:r>
              <a:rPr lang="fr-BE" sz="2900" dirty="0"/>
              <a:t> of </a:t>
            </a:r>
            <a:r>
              <a:rPr lang="fr-BE" sz="2900" dirty="0" err="1"/>
              <a:t>shared</a:t>
            </a:r>
            <a:r>
              <a:rPr lang="fr-BE" sz="2900" dirty="0"/>
              <a:t> values? Dimensions and </a:t>
            </a:r>
            <a:r>
              <a:rPr lang="fr-BE" sz="2900" dirty="0" err="1"/>
              <a:t>dynamics</a:t>
            </a:r>
            <a:r>
              <a:rPr lang="fr-BE" sz="2900" dirty="0"/>
              <a:t> of cultural </a:t>
            </a:r>
            <a:r>
              <a:rPr lang="fr-BE" sz="2900" dirty="0" err="1"/>
              <a:t>integration</a:t>
            </a:r>
            <a:r>
              <a:rPr lang="fr-BE" sz="2900" dirty="0"/>
              <a:t> in the EU</a:t>
            </a:r>
            <a:r>
              <a:rPr lang="en-US" sz="2900" dirty="0"/>
              <a:t>”</a:t>
            </a:r>
            <a:r>
              <a:rPr lang="fr-BE" sz="2900" dirty="0"/>
              <a:t>, </a:t>
            </a:r>
            <a:r>
              <a:rPr lang="fr-BE" sz="2900" i="1" dirty="0"/>
              <a:t>Journal of </a:t>
            </a:r>
            <a:r>
              <a:rPr lang="fr-BE" sz="2900" i="1" dirty="0" err="1"/>
              <a:t>European</a:t>
            </a:r>
            <a:r>
              <a:rPr lang="fr-BE" sz="2900" i="1" dirty="0"/>
              <a:t> </a:t>
            </a:r>
            <a:r>
              <a:rPr lang="fr-BE" sz="2900" i="1" dirty="0" err="1"/>
              <a:t>Integration</a:t>
            </a:r>
            <a:r>
              <a:rPr lang="fr-BE" sz="2900" dirty="0"/>
              <a:t>, no. (44):4, p. 569-590</a:t>
            </a:r>
          </a:p>
          <a:p>
            <a:r>
              <a:rPr lang="fr-BE" sz="2900" dirty="0"/>
              <a:t>L. </a:t>
            </a:r>
            <a:r>
              <a:rPr lang="fr-BE" sz="2900" dirty="0" err="1"/>
              <a:t>Halman</a:t>
            </a:r>
            <a:r>
              <a:rPr lang="fr-BE" sz="2900" dirty="0"/>
              <a:t>, T. </a:t>
            </a:r>
            <a:r>
              <a:rPr lang="fr-BE" sz="2900" dirty="0" err="1"/>
              <a:t>Reeskens</a:t>
            </a:r>
            <a:r>
              <a:rPr lang="fr-BE" sz="2900" dirty="0"/>
              <a:t>, I. </a:t>
            </a:r>
            <a:r>
              <a:rPr lang="fr-BE" sz="2900" dirty="0" err="1"/>
              <a:t>Sieben</a:t>
            </a:r>
            <a:r>
              <a:rPr lang="fr-BE" sz="2900" dirty="0"/>
              <a:t> and M. van </a:t>
            </a:r>
            <a:r>
              <a:rPr lang="fr-BE" sz="2900" dirty="0" err="1"/>
              <a:t>Zundert</a:t>
            </a:r>
            <a:r>
              <a:rPr lang="fr-BE" sz="2900" dirty="0"/>
              <a:t> (2022), </a:t>
            </a:r>
            <a:r>
              <a:rPr lang="fr-BE" sz="2900" i="1" dirty="0"/>
              <a:t>Atlas of </a:t>
            </a:r>
            <a:r>
              <a:rPr lang="fr-BE" sz="2900" i="1" dirty="0" err="1"/>
              <a:t>European</a:t>
            </a:r>
            <a:r>
              <a:rPr lang="fr-BE" sz="2900" i="1" dirty="0"/>
              <a:t> Values: Change and </a:t>
            </a:r>
            <a:r>
              <a:rPr lang="fr-BE" sz="2900" i="1" dirty="0" err="1"/>
              <a:t>Continuity</a:t>
            </a:r>
            <a:r>
              <a:rPr lang="fr-BE" sz="2900" i="1" dirty="0"/>
              <a:t> in Turbulent Times</a:t>
            </a:r>
            <a:r>
              <a:rPr lang="fr-BE" sz="2900" dirty="0"/>
              <a:t>, Tilburg, Open </a:t>
            </a:r>
            <a:r>
              <a:rPr lang="fr-BE" sz="2900" dirty="0" err="1"/>
              <a:t>Press</a:t>
            </a:r>
            <a:r>
              <a:rPr lang="fr-BE" sz="2900" dirty="0"/>
              <a:t> </a:t>
            </a:r>
            <a:r>
              <a:rPr lang="fr-BE" sz="2900" dirty="0" err="1"/>
              <a:t>TiU</a:t>
            </a:r>
            <a:endParaRPr lang="fr-BE" sz="2900" dirty="0"/>
          </a:p>
          <a:p>
            <a:pPr marL="0" indent="0">
              <a:buNone/>
            </a:pPr>
            <a:r>
              <a:rPr lang="en-US" sz="2900" dirty="0"/>
              <a:t>Sondage </a:t>
            </a:r>
            <a:r>
              <a:rPr lang="en-US" sz="2900" dirty="0" err="1"/>
              <a:t>valeurs</a:t>
            </a:r>
            <a:r>
              <a:rPr lang="en-US" sz="2900" dirty="0"/>
              <a:t> </a:t>
            </a:r>
            <a:r>
              <a:rPr lang="en-US" sz="2900" dirty="0" err="1"/>
              <a:t>européennes</a:t>
            </a:r>
            <a:r>
              <a:rPr lang="en-US" sz="2900" dirty="0"/>
              <a:t> (</a:t>
            </a:r>
            <a:r>
              <a:rPr lang="fr-FR" sz="2900" dirty="0"/>
              <a:t>liberté individuelle, autonomie individuelle, solidarité sociale, tolérance ethnique, égalité des sexes et démocratie libérale) </a:t>
            </a:r>
            <a:r>
              <a:rPr lang="en-US" sz="2900" dirty="0"/>
              <a:t>: 1990-2020 </a:t>
            </a:r>
          </a:p>
          <a:p>
            <a:pPr>
              <a:buFont typeface="Wingdings" panose="05000000000000000000" pitchFamily="2" charset="2"/>
              <a:buChar char="Ø"/>
            </a:pPr>
            <a:r>
              <a:rPr lang="en-US" sz="2900" dirty="0"/>
              <a:t>             </a:t>
            </a:r>
            <a:r>
              <a:rPr lang="en-US" sz="5000" b="1" dirty="0"/>
              <a:t>Littérature sur les “</a:t>
            </a:r>
            <a:r>
              <a:rPr lang="en-US" sz="5000" b="1" dirty="0" err="1"/>
              <a:t>Guerres</a:t>
            </a:r>
            <a:r>
              <a:rPr lang="en-US" sz="5000" b="1" dirty="0"/>
              <a:t> </a:t>
            </a:r>
            <a:r>
              <a:rPr lang="en-US" sz="5000" b="1" dirty="0" err="1"/>
              <a:t>culturelles</a:t>
            </a:r>
            <a:r>
              <a:rPr lang="en-US" sz="5000" b="1" dirty="0"/>
              <a:t>” </a:t>
            </a:r>
          </a:p>
          <a:p>
            <a:r>
              <a:rPr lang="en-US" sz="2900" dirty="0"/>
              <a:t>J. D. Hunter (1992), </a:t>
            </a:r>
            <a:r>
              <a:rPr lang="en-US" sz="2900" i="1" dirty="0"/>
              <a:t>Culture wars: The struggle to control the family, art, education, law, and politics in America</a:t>
            </a:r>
            <a:r>
              <a:rPr lang="en-US" sz="2900" dirty="0"/>
              <a:t>, Avalon Publishing</a:t>
            </a:r>
          </a:p>
          <a:p>
            <a:r>
              <a:rPr lang="en-US" sz="2900" dirty="0"/>
              <a:t>C Clark, W. Kaiser (eds.) (2003), </a:t>
            </a:r>
            <a:r>
              <a:rPr lang="en-US" sz="2900" i="1" dirty="0"/>
              <a:t>Culture Wars: Secular-Catholic Conflict in Nineteenth-Century Europe, </a:t>
            </a:r>
            <a:r>
              <a:rPr lang="en-US" sz="2900" dirty="0"/>
              <a:t>Cambridge University Press</a:t>
            </a:r>
          </a:p>
          <a:p>
            <a:r>
              <a:rPr lang="en-US" sz="2900" dirty="0"/>
              <a:t>M. P. Fiorina, S. J. Abrams, J. Pope (2005), </a:t>
            </a:r>
            <a:r>
              <a:rPr lang="en-US" sz="2900" i="1" dirty="0"/>
              <a:t>Culture war? : the myth of a polarized America</a:t>
            </a:r>
            <a:r>
              <a:rPr lang="en-US" sz="2900" dirty="0"/>
              <a:t>, New York : Pearson Longman</a:t>
            </a:r>
          </a:p>
          <a:p>
            <a:r>
              <a:rPr lang="en-US" sz="2900" dirty="0"/>
              <a:t>P. </a:t>
            </a:r>
            <a:r>
              <a:rPr lang="en-US" sz="2900" dirty="0" err="1"/>
              <a:t>Barša</a:t>
            </a:r>
            <a:r>
              <a:rPr lang="en-US" sz="2900" dirty="0"/>
              <a:t> Pavel, Z. </a:t>
            </a:r>
            <a:r>
              <a:rPr lang="en-US" sz="2900" dirty="0" err="1"/>
              <a:t>Hesová</a:t>
            </a:r>
            <a:r>
              <a:rPr lang="en-US" sz="2900" dirty="0"/>
              <a:t>, O. </a:t>
            </a:r>
            <a:r>
              <a:rPr lang="en-US" sz="2900" dirty="0" err="1"/>
              <a:t>Slačálek</a:t>
            </a:r>
            <a:r>
              <a:rPr lang="en-US" sz="2900" dirty="0"/>
              <a:t> (2022), </a:t>
            </a:r>
            <a:r>
              <a:rPr lang="en-US" sz="2900" i="1" dirty="0"/>
              <a:t>Central European Culture Wars. Beyond Post Communism and Populism</a:t>
            </a:r>
            <a:r>
              <a:rPr lang="en-US" sz="2900" dirty="0"/>
              <a:t>, Prague: </a:t>
            </a:r>
            <a:r>
              <a:rPr lang="en-US" sz="2900" dirty="0" err="1"/>
              <a:t>Filozofická</a:t>
            </a:r>
            <a:r>
              <a:rPr lang="en-US" sz="2900" dirty="0"/>
              <a:t> </a:t>
            </a:r>
            <a:r>
              <a:rPr lang="en-US" sz="2900" dirty="0" err="1"/>
              <a:t>fakulta</a:t>
            </a:r>
            <a:r>
              <a:rPr lang="en-US" sz="2900" dirty="0"/>
              <a:t> UK</a:t>
            </a:r>
          </a:p>
          <a:p>
            <a:r>
              <a:rPr lang="en-US" sz="2900" dirty="0"/>
              <a:t>B. Trencsényi (2014), “Beyond Liminality? The Kulturkampf of the early 2000s in East Central Europe”, </a:t>
            </a:r>
            <a:r>
              <a:rPr lang="en-US" sz="2900" i="1" dirty="0"/>
              <a:t>Boundary2</a:t>
            </a:r>
            <a:r>
              <a:rPr lang="en-US" sz="2900" dirty="0"/>
              <a:t>, n° 1</a:t>
            </a:r>
          </a:p>
          <a:p>
            <a:r>
              <a:rPr lang="en-US" sz="2900" dirty="0"/>
              <a:t>A. </a:t>
            </a:r>
            <a:r>
              <a:rPr lang="en-US" sz="2900" dirty="0" err="1"/>
              <a:t>Mestci</a:t>
            </a:r>
            <a:r>
              <a:rPr lang="en-US" sz="2900" dirty="0"/>
              <a:t> (2025), </a:t>
            </a:r>
            <a:r>
              <a:rPr lang="fr-FR" sz="3200" i="1" dirty="0"/>
              <a:t>La « guerre culturelle » en Turquie : sociologie historique des intellectuels conservateurs de 1961 jusqu’à l’ère d’Erdoğan</a:t>
            </a:r>
            <a:r>
              <a:rPr lang="fr-FR" sz="3200" dirty="0"/>
              <a:t>, Thèse de doctorat en sociologie, Paris, EHESS</a:t>
            </a:r>
            <a:endParaRPr lang="en-US" sz="2900" dirty="0"/>
          </a:p>
          <a:p>
            <a:pPr>
              <a:buFontTx/>
              <a:buChar char="-"/>
            </a:pPr>
            <a:endParaRPr lang="en-US" dirty="0"/>
          </a:p>
          <a:p>
            <a:pPr marL="0" indent="0">
              <a:buNone/>
            </a:pPr>
            <a:endParaRPr lang="en-US" sz="1600" dirty="0"/>
          </a:p>
        </p:txBody>
      </p:sp>
    </p:spTree>
    <p:extLst>
      <p:ext uri="{BB962C8B-B14F-4D97-AF65-F5344CB8AC3E}">
        <p14:creationId xmlns:p14="http://schemas.microsoft.com/office/powerpoint/2010/main" val="21423684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{0C7ECCC4-2BBB-4F47-BA61-34F4FB16FF97}tf16401375</Template>
  <TotalTime>7108</TotalTime>
  <Words>2655</Words>
  <Application>Microsoft Office PowerPoint</Application>
  <PresentationFormat>Grand écran</PresentationFormat>
  <Paragraphs>171</Paragraphs>
  <Slides>20</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20</vt:i4>
      </vt:variant>
    </vt:vector>
  </HeadingPairs>
  <TitlesOfParts>
    <vt:vector size="27" baseType="lpstr">
      <vt:lpstr>Abadi</vt:lpstr>
      <vt:lpstr>Arial</vt:lpstr>
      <vt:lpstr>MS Shell Dlg 2</vt:lpstr>
      <vt:lpstr>Times New Roman</vt:lpstr>
      <vt:lpstr>Wingdings</vt:lpstr>
      <vt:lpstr>Wingdings 3</vt:lpstr>
      <vt:lpstr>Madison</vt:lpstr>
      <vt:lpstr>   Les "guerres culturelles" : un cadre pertinent pour analyser les mobilisations conservatrices au sein de l'Union européenne ? Retours d'enquête dans les milieux experts bruxellois</vt:lpstr>
      <vt:lpstr>Concilier des intérêts de recherche contrastés      </vt:lpstr>
      <vt:lpstr>« Guerres culturelles » au sein de l’UE</vt:lpstr>
      <vt:lpstr>I. Saillance academia</vt:lpstr>
      <vt:lpstr>II. Saillance presse</vt:lpstr>
      <vt:lpstr>Tendances: discussion</vt:lpstr>
      <vt:lpstr>Entrée par les acteurs: les élites européennes</vt:lpstr>
      <vt:lpstr>Définir GC </vt:lpstr>
      <vt:lpstr>Explorer la littérature</vt:lpstr>
      <vt:lpstr>Acquis &amp; Limites</vt:lpstr>
      <vt:lpstr>+ Littérature politisation</vt:lpstr>
      <vt:lpstr>Question de recherche</vt:lpstr>
      <vt:lpstr>Données</vt:lpstr>
      <vt:lpstr> 3 littératures supplémentaires</vt:lpstr>
      <vt:lpstr>Réponses  </vt:lpstr>
      <vt:lpstr>Réponses  </vt:lpstr>
      <vt:lpstr>Résultats</vt:lpstr>
      <vt:lpstr>Présentation PowerPoint</vt:lpstr>
      <vt:lpstr>Limites</vt:lpstr>
      <vt:lpstr>Conclusions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Anemona Constantin</dc:creator>
  <cp:lastModifiedBy>Anemona Constantin</cp:lastModifiedBy>
  <cp:revision>94</cp:revision>
  <dcterms:created xsi:type="dcterms:W3CDTF">2025-11-20T11:09:30Z</dcterms:created>
  <dcterms:modified xsi:type="dcterms:W3CDTF">2025-11-25T09:38:27Z</dcterms:modified>
</cp:coreProperties>
</file>