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5" r:id="rId3"/>
    <p:sldId id="257" r:id="rId4"/>
    <p:sldId id="268" r:id="rId5"/>
    <p:sldId id="284" r:id="rId6"/>
    <p:sldId id="269" r:id="rId7"/>
    <p:sldId id="285" r:id="rId8"/>
    <p:sldId id="293" r:id="rId9"/>
    <p:sldId id="286" r:id="rId10"/>
    <p:sldId id="290" r:id="rId11"/>
    <p:sldId id="294" r:id="rId12"/>
    <p:sldId id="270" r:id="rId13"/>
    <p:sldId id="289" r:id="rId14"/>
    <p:sldId id="271" r:id="rId15"/>
    <p:sldId id="272" r:id="rId16"/>
    <p:sldId id="277" r:id="rId17"/>
    <p:sldId id="278" r:id="rId18"/>
    <p:sldId id="276" r:id="rId19"/>
    <p:sldId id="275" r:id="rId20"/>
    <p:sldId id="287" r:id="rId21"/>
    <p:sldId id="288" r:id="rId22"/>
    <p:sldId id="291" r:id="rId23"/>
    <p:sldId id="292" r:id="rId24"/>
    <p:sldId id="273" r:id="rId25"/>
    <p:sldId id="274" r:id="rId26"/>
    <p:sldId id="267" r:id="rId27"/>
    <p:sldId id="283" r:id="rId28"/>
    <p:sldId id="279" r:id="rId29"/>
    <p:sldId id="280" r:id="rId30"/>
    <p:sldId id="281" r:id="rId31"/>
    <p:sldId id="282"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59" d="100"/>
          <a:sy n="59" d="100"/>
        </p:scale>
        <p:origin x="102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9E53-7F5A-4033-A67E-72F0A776BD00}"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5373-3D08-4AF1-ABF9-F79710770422}" type="slidenum">
              <a:rPr lang="fr-FR" smtClean="0"/>
              <a:t>‹N°›</a:t>
            </a:fld>
            <a:endParaRPr lang="fr-FR"/>
          </a:p>
        </p:txBody>
      </p:sp>
    </p:spTree>
    <p:extLst>
      <p:ext uri="{BB962C8B-B14F-4D97-AF65-F5344CB8AC3E}">
        <p14:creationId xmlns:p14="http://schemas.microsoft.com/office/powerpoint/2010/main" val="62065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C8619-7A45-49D7-9C20-91A24B14883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59D1E8-704E-4F74-BA1A-6E4FAFA96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076F99F-F8DE-4365-A768-0B04C23E8B06}"/>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EADBAFD5-D12F-4A9E-BD33-76941650B8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9F6CAF-4ACF-432F-90E2-F1FE2E15B3FE}"/>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21141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59619-2E75-48C4-91D5-72497002FBD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7F144D2-76F1-4C58-8E81-24487BA3325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3C7E6A-D582-4430-BC8B-BA6D6214A790}"/>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042DBDB4-0410-49BD-93E8-B655AE30F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0215A2-043B-4B14-950B-C51B34558B8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63481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2934CC-6BCC-4A05-AC36-262EB32C81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2B8E2E-E27B-4FAE-8BE0-C57BE00651F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9231E3-94E5-4316-B6D2-B7978AB44A07}"/>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4A5CE0B3-8AAF-4CAF-ADE9-BE1E369F8D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39EA55-31DA-41EE-8468-E3EA6FD69477}"/>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38432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16000" y="928567"/>
            <a:ext cx="7195600" cy="15464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8000">
                <a:solidFill>
                  <a:srgbClr val="80BFB7"/>
                </a:solidFill>
              </a:defRPr>
            </a:lvl1pPr>
            <a:lvl2pPr lvl="1">
              <a:spcBef>
                <a:spcPts val="0"/>
              </a:spcBef>
              <a:spcAft>
                <a:spcPts val="0"/>
              </a:spcAft>
              <a:buClr>
                <a:srgbClr val="80BFB7"/>
              </a:buClr>
              <a:buSzPts val="6000"/>
              <a:buNone/>
              <a:defRPr sz="8000">
                <a:solidFill>
                  <a:srgbClr val="80BFB7"/>
                </a:solidFill>
              </a:defRPr>
            </a:lvl2pPr>
            <a:lvl3pPr lvl="2">
              <a:spcBef>
                <a:spcPts val="0"/>
              </a:spcBef>
              <a:spcAft>
                <a:spcPts val="0"/>
              </a:spcAft>
              <a:buClr>
                <a:srgbClr val="80BFB7"/>
              </a:buClr>
              <a:buSzPts val="6000"/>
              <a:buNone/>
              <a:defRPr sz="8000">
                <a:solidFill>
                  <a:srgbClr val="80BFB7"/>
                </a:solidFill>
              </a:defRPr>
            </a:lvl3pPr>
            <a:lvl4pPr lvl="3">
              <a:spcBef>
                <a:spcPts val="0"/>
              </a:spcBef>
              <a:spcAft>
                <a:spcPts val="0"/>
              </a:spcAft>
              <a:buClr>
                <a:srgbClr val="80BFB7"/>
              </a:buClr>
              <a:buSzPts val="6000"/>
              <a:buNone/>
              <a:defRPr sz="8000">
                <a:solidFill>
                  <a:srgbClr val="80BFB7"/>
                </a:solidFill>
              </a:defRPr>
            </a:lvl4pPr>
            <a:lvl5pPr lvl="4">
              <a:spcBef>
                <a:spcPts val="0"/>
              </a:spcBef>
              <a:spcAft>
                <a:spcPts val="0"/>
              </a:spcAft>
              <a:buClr>
                <a:srgbClr val="80BFB7"/>
              </a:buClr>
              <a:buSzPts val="6000"/>
              <a:buNone/>
              <a:defRPr sz="8000">
                <a:solidFill>
                  <a:srgbClr val="80BFB7"/>
                </a:solidFill>
              </a:defRPr>
            </a:lvl5pPr>
            <a:lvl6pPr lvl="5">
              <a:spcBef>
                <a:spcPts val="0"/>
              </a:spcBef>
              <a:spcAft>
                <a:spcPts val="0"/>
              </a:spcAft>
              <a:buClr>
                <a:srgbClr val="80BFB7"/>
              </a:buClr>
              <a:buSzPts val="6000"/>
              <a:buNone/>
              <a:defRPr sz="8000">
                <a:solidFill>
                  <a:srgbClr val="80BFB7"/>
                </a:solidFill>
              </a:defRPr>
            </a:lvl6pPr>
            <a:lvl7pPr lvl="6">
              <a:spcBef>
                <a:spcPts val="0"/>
              </a:spcBef>
              <a:spcAft>
                <a:spcPts val="0"/>
              </a:spcAft>
              <a:buClr>
                <a:srgbClr val="80BFB7"/>
              </a:buClr>
              <a:buSzPts val="6000"/>
              <a:buNone/>
              <a:defRPr sz="8000">
                <a:solidFill>
                  <a:srgbClr val="80BFB7"/>
                </a:solidFill>
              </a:defRPr>
            </a:lvl7pPr>
            <a:lvl8pPr lvl="7">
              <a:spcBef>
                <a:spcPts val="0"/>
              </a:spcBef>
              <a:spcAft>
                <a:spcPts val="0"/>
              </a:spcAft>
              <a:buClr>
                <a:srgbClr val="80BFB7"/>
              </a:buClr>
              <a:buSzPts val="6000"/>
              <a:buNone/>
              <a:defRPr sz="8000">
                <a:solidFill>
                  <a:srgbClr val="80BFB7"/>
                </a:solidFill>
              </a:defRPr>
            </a:lvl8pPr>
            <a:lvl9pPr lvl="8">
              <a:spcBef>
                <a:spcPts val="0"/>
              </a:spcBef>
              <a:spcAft>
                <a:spcPts val="0"/>
              </a:spcAft>
              <a:buClr>
                <a:srgbClr val="80BFB7"/>
              </a:buClr>
              <a:buSzPts val="6000"/>
              <a:buNone/>
              <a:defRPr sz="8000">
                <a:solidFill>
                  <a:srgbClr val="80BFB7"/>
                </a:solidFill>
              </a:defRPr>
            </a:lvl9pPr>
          </a:lstStyle>
          <a:p>
            <a:endParaRPr/>
          </a:p>
        </p:txBody>
      </p:sp>
      <p:grpSp>
        <p:nvGrpSpPr>
          <p:cNvPr id="11" name="Google Shape;11;p2"/>
          <p:cNvGrpSpPr/>
          <p:nvPr/>
        </p:nvGrpSpPr>
        <p:grpSpPr>
          <a:xfrm rot="10800000">
            <a:off x="11607156" y="38264"/>
            <a:ext cx="546843" cy="6781736"/>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2"/>
          <p:cNvGrpSpPr/>
          <p:nvPr/>
        </p:nvGrpSpPr>
        <p:grpSpPr>
          <a:xfrm rot="10800000">
            <a:off x="8879380" y="38264"/>
            <a:ext cx="3079792" cy="6781736"/>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2"/>
          <p:cNvGrpSpPr/>
          <p:nvPr/>
        </p:nvGrpSpPr>
        <p:grpSpPr>
          <a:xfrm rot="10800000">
            <a:off x="8489725" y="38264"/>
            <a:ext cx="2690072" cy="6781736"/>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2"/>
          <p:cNvGrpSpPr/>
          <p:nvPr/>
        </p:nvGrpSpPr>
        <p:grpSpPr>
          <a:xfrm rot="10800000">
            <a:off x="8489725" y="38264"/>
            <a:ext cx="3079760" cy="6781736"/>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4234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957733" y="2311400"/>
            <a:ext cx="9014800" cy="39740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grpSp>
        <p:nvGrpSpPr>
          <p:cNvPr id="1566" name="Google Shape;1566;p5"/>
          <p:cNvGrpSpPr/>
          <p:nvPr/>
        </p:nvGrpSpPr>
        <p:grpSpPr>
          <a:xfrm rot="10800000">
            <a:off x="11801983" y="38276"/>
            <a:ext cx="352016" cy="6781736"/>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4" name="Google Shape;1624;p5"/>
          <p:cNvGrpSpPr/>
          <p:nvPr/>
        </p:nvGrpSpPr>
        <p:grpSpPr>
          <a:xfrm rot="10800000">
            <a:off x="10438095" y="38276"/>
            <a:ext cx="1521044" cy="6781736"/>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7" name="Google Shape;1687;p5"/>
          <p:cNvGrpSpPr/>
          <p:nvPr/>
        </p:nvGrpSpPr>
        <p:grpSpPr>
          <a:xfrm rot="10800000">
            <a:off x="10243269" y="38276"/>
            <a:ext cx="1326185" cy="6586909"/>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9" name="Google Shape;1789;p5"/>
          <p:cNvGrpSpPr/>
          <p:nvPr/>
        </p:nvGrpSpPr>
        <p:grpSpPr>
          <a:xfrm rot="10800000">
            <a:off x="10243269" y="38276"/>
            <a:ext cx="1521044" cy="6781736"/>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0" name="Google Shape;1840;p5"/>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fr-FR" smtClean="0"/>
              <a:pPr algn="l"/>
              <a:t>‹N°›</a:t>
            </a:fld>
            <a:endParaRPr lang="fr-FR"/>
          </a:p>
        </p:txBody>
      </p:sp>
    </p:spTree>
    <p:extLst>
      <p:ext uri="{BB962C8B-B14F-4D97-AF65-F5344CB8AC3E}">
        <p14:creationId xmlns:p14="http://schemas.microsoft.com/office/powerpoint/2010/main" val="140490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02679-7B80-49C1-8CA7-5BFA51570B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FA62A2-EAEF-4808-BAC7-7CC74F243AF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46048B-F83B-426E-A1C5-767F79E0EBCD}"/>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1405197D-F60C-4B89-98C4-905D85BEBA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024E83-24F8-4A5B-A958-0E2496779A71}"/>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229387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964CC-EEA0-4C8E-9060-369A2DFA58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B1C941D-FFFE-4B1D-972E-AD5F60F8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A7C90C8-FC27-4C3D-BAE6-1F0161DCA140}"/>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2C7B1C74-BC40-487E-8F47-0C774C8E08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4BBC6A-4FB5-44CC-8715-D7A45223D56B}"/>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46096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7E347-A56E-4790-91F6-D57F225CAB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4C0163-F98F-4AAF-80A1-6C28C583695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E0AFA6-7EF0-4402-AE39-B5CAFC329FC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8E50478-EBBA-41DD-BE55-2DD70290C27A}"/>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6" name="Espace réservé du pied de page 5">
            <a:extLst>
              <a:ext uri="{FF2B5EF4-FFF2-40B4-BE49-F238E27FC236}">
                <a16:creationId xmlns:a16="http://schemas.microsoft.com/office/drawing/2014/main" id="{02FFC3F9-0559-4A0F-A736-3B9598A7EA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DE57C3-3C4A-4C41-9053-73D50CECFF7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1937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A1DCC-E590-4E50-976F-A6B7442952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8A4A60-2E3C-4075-A76E-0EE0033AD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005E7A1-D138-4FEB-86E6-D59D06DDAAB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7DDE8FF-C970-4973-AB95-8EB6CF626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40A80CD-4F64-437F-9218-48C24A4555E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4C5EE0-1157-4E93-9492-FC5A56AF4EC2}"/>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8" name="Espace réservé du pied de page 7">
            <a:extLst>
              <a:ext uri="{FF2B5EF4-FFF2-40B4-BE49-F238E27FC236}">
                <a16:creationId xmlns:a16="http://schemas.microsoft.com/office/drawing/2014/main" id="{DA285B94-68E6-411D-81BD-85AE30AE41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735051-0DB3-4622-A3F7-E7798A25A3D4}"/>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43549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DAEF1-2830-41A8-A901-6F3A77ECFC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5071F34-A502-4B04-B84E-D8153AE81268}"/>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4" name="Espace réservé du pied de page 3">
            <a:extLst>
              <a:ext uri="{FF2B5EF4-FFF2-40B4-BE49-F238E27FC236}">
                <a16:creationId xmlns:a16="http://schemas.microsoft.com/office/drawing/2014/main" id="{684C58A0-0E00-4A90-90C1-7E73A106ED3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092512-C4CC-4544-B1E9-FFEFC4574834}"/>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352090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A153C5-791F-403B-B043-7024BE5AD4CB}"/>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3" name="Espace réservé du pied de page 2">
            <a:extLst>
              <a:ext uri="{FF2B5EF4-FFF2-40B4-BE49-F238E27FC236}">
                <a16:creationId xmlns:a16="http://schemas.microsoft.com/office/drawing/2014/main" id="{20F76488-0B0E-4F94-A6AD-DD21D279B45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97BC6D-B440-41A7-8E06-5C5FC2F052F9}"/>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51299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11503-F4CD-4908-8A13-FA04B343C2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C82600E-07F1-4849-A8DD-9F9B1DD3C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DA637-780C-48B6-B6CF-D68C5FD65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DA9C056-7F99-4B70-9F84-3C43353B1879}"/>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6" name="Espace réservé du pied de page 5">
            <a:extLst>
              <a:ext uri="{FF2B5EF4-FFF2-40B4-BE49-F238E27FC236}">
                <a16:creationId xmlns:a16="http://schemas.microsoft.com/office/drawing/2014/main" id="{F4886C68-03D0-448D-9EBF-74B7E48F34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3477B2-5733-4DFF-B6C2-8C8C516656DB}"/>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190957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FA665-5332-4FF9-903D-F462B0082C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8DC29E-673A-4174-A59C-D8A75AC8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4C3CF4-A731-4141-B907-D0A1B21C6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87FE6F-2C61-46FC-97D7-4BED31755B34}"/>
              </a:ext>
            </a:extLst>
          </p:cNvPr>
          <p:cNvSpPr>
            <a:spLocks noGrp="1"/>
          </p:cNvSpPr>
          <p:nvPr>
            <p:ph type="dt" sz="half" idx="10"/>
          </p:nvPr>
        </p:nvSpPr>
        <p:spPr/>
        <p:txBody>
          <a:bodyPr/>
          <a:lstStyle/>
          <a:p>
            <a:fld id="{21D21182-64FA-4687-B814-1A0F9B852678}" type="datetimeFigureOut">
              <a:rPr lang="fr-FR" smtClean="0"/>
              <a:t>04/12/2025</a:t>
            </a:fld>
            <a:endParaRPr lang="fr-FR"/>
          </a:p>
        </p:txBody>
      </p:sp>
      <p:sp>
        <p:nvSpPr>
          <p:cNvPr id="6" name="Espace réservé du pied de page 5">
            <a:extLst>
              <a:ext uri="{FF2B5EF4-FFF2-40B4-BE49-F238E27FC236}">
                <a16:creationId xmlns:a16="http://schemas.microsoft.com/office/drawing/2014/main" id="{A48F7342-D6B2-46CB-9E78-6FFBECB9BB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286DC0-3C08-49D6-BBAE-AFF95441F0BA}"/>
              </a:ext>
            </a:extLst>
          </p:cNvPr>
          <p:cNvSpPr>
            <a:spLocks noGrp="1"/>
          </p:cNvSpPr>
          <p:nvPr>
            <p:ph type="sldNum" sz="quarter" idx="12"/>
          </p:nvPr>
        </p:nvSpPr>
        <p:spPr/>
        <p:txBody>
          <a:bodyPr/>
          <a:lstStyle/>
          <a:p>
            <a:fld id="{FD33DC1A-97AF-4BCF-AFE4-FBD4CB85A703}" type="slidenum">
              <a:rPr lang="fr-FR" smtClean="0"/>
              <a:t>‹N°›</a:t>
            </a:fld>
            <a:endParaRPr lang="fr-FR"/>
          </a:p>
        </p:txBody>
      </p:sp>
    </p:spTree>
    <p:extLst>
      <p:ext uri="{BB962C8B-B14F-4D97-AF65-F5344CB8AC3E}">
        <p14:creationId xmlns:p14="http://schemas.microsoft.com/office/powerpoint/2010/main" val="120869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91BF0E5-474C-4943-91FC-810386AB7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9F4C4A-BA22-4BDA-9D89-5854BFA78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0FF323-DE69-48DA-BE42-15E3C0527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21182-64FA-4687-B814-1A0F9B852678}" type="datetimeFigureOut">
              <a:rPr lang="fr-FR" smtClean="0"/>
              <a:t>04/12/2025</a:t>
            </a:fld>
            <a:endParaRPr lang="fr-FR"/>
          </a:p>
        </p:txBody>
      </p:sp>
      <p:sp>
        <p:nvSpPr>
          <p:cNvPr id="5" name="Espace réservé du pied de page 4">
            <a:extLst>
              <a:ext uri="{FF2B5EF4-FFF2-40B4-BE49-F238E27FC236}">
                <a16:creationId xmlns:a16="http://schemas.microsoft.com/office/drawing/2014/main" id="{A1221CB6-3600-4F0B-AAC3-4360A886F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58204E-3637-485A-B9B3-EF86B9D1E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DC1A-97AF-4BCF-AFE4-FBD4CB85A703}" type="slidenum">
              <a:rPr lang="fr-FR" smtClean="0"/>
              <a:t>‹N°›</a:t>
            </a:fld>
            <a:endParaRPr lang="fr-FR"/>
          </a:p>
        </p:txBody>
      </p:sp>
    </p:spTree>
    <p:extLst>
      <p:ext uri="{BB962C8B-B14F-4D97-AF65-F5344CB8AC3E}">
        <p14:creationId xmlns:p14="http://schemas.microsoft.com/office/powerpoint/2010/main" val="205737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gallica.bnf.fr/ark:/12148/bpt6k200040r"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1016000" y="928567"/>
            <a:ext cx="7195600" cy="1546400"/>
          </a:xfrm>
          <a:prstGeom prst="rect">
            <a:avLst/>
          </a:prstGeom>
        </p:spPr>
        <p:txBody>
          <a:bodyPr spcFirstLastPara="1" vert="horz" wrap="square" lIns="121900" tIns="121900" rIns="121900" bIns="121900" rtlCol="0" anchor="t" anchorCtr="0">
            <a:noAutofit/>
          </a:bodyPr>
          <a:lstStyle/>
          <a:p>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D3986E-B502-420A-90DF-37ED77CA6269}"/>
              </a:ext>
            </a:extLst>
          </p:cNvPr>
          <p:cNvSpPr txBox="1"/>
          <p:nvPr/>
        </p:nvSpPr>
        <p:spPr>
          <a:xfrm>
            <a:off x="1121229" y="435429"/>
            <a:ext cx="8164285" cy="6186309"/>
          </a:xfrm>
          <a:prstGeom prst="rect">
            <a:avLst/>
          </a:prstGeom>
          <a:noFill/>
        </p:spPr>
        <p:txBody>
          <a:bodyPr wrap="square" rtlCol="0">
            <a:spAutoFit/>
          </a:bodyPr>
          <a:lstStyle/>
          <a:p>
            <a:pPr marL="571500" indent="-571500">
              <a:buFont typeface="Wingdings" panose="05000000000000000000" pitchFamily="2" charset="2"/>
              <a:buChar char="Ø"/>
            </a:pPr>
            <a:r>
              <a:rPr lang="fr-FR" sz="3600" dirty="0"/>
              <a:t>Empire 1810 Min Intérieur Montalivet rapport détaillé richesses monumentales départements </a:t>
            </a:r>
          </a:p>
          <a:p>
            <a:pPr marL="571500" indent="-571500">
              <a:buFont typeface="Wingdings" panose="05000000000000000000" pitchFamily="2" charset="2"/>
              <a:buChar char="Ø"/>
            </a:pPr>
            <a:r>
              <a:rPr lang="fr-FR" sz="3600" dirty="0"/>
              <a:t>Question </a:t>
            </a:r>
          </a:p>
          <a:p>
            <a:pPr marL="571500" indent="-571500">
              <a:buFont typeface="Wingdings" panose="05000000000000000000" pitchFamily="2" charset="2"/>
              <a:buChar char="Ø"/>
            </a:pPr>
            <a:r>
              <a:rPr lang="fr-FR" sz="3600" dirty="0"/>
              <a:t>1818 comte </a:t>
            </a:r>
            <a:r>
              <a:rPr lang="fr-FR" sz="3600" dirty="0" err="1"/>
              <a:t>Decaze</a:t>
            </a:r>
            <a:r>
              <a:rPr lang="fr-FR" sz="3600" dirty="0"/>
              <a:t> min Int 47 rapports Institut national, Académie des inscriptions et belles lettres </a:t>
            </a:r>
          </a:p>
          <a:p>
            <a:pPr marL="571500" indent="-571500">
              <a:buFont typeface="Wingdings" panose="05000000000000000000" pitchFamily="2" charset="2"/>
              <a:buChar char="Ø"/>
            </a:pPr>
            <a:r>
              <a:rPr lang="fr-FR" sz="3600" dirty="0"/>
              <a:t>1819 commission des antiquités de la France Académies 1821 conseil général du Calvados 1821 1000F médaille mémoire </a:t>
            </a:r>
          </a:p>
        </p:txBody>
      </p:sp>
    </p:spTree>
    <p:extLst>
      <p:ext uri="{BB962C8B-B14F-4D97-AF65-F5344CB8AC3E}">
        <p14:creationId xmlns:p14="http://schemas.microsoft.com/office/powerpoint/2010/main" val="38220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E041CC-7F92-4F91-A3F8-7485361FFAFC}"/>
              </a:ext>
            </a:extLst>
          </p:cNvPr>
          <p:cNvSpPr/>
          <p:nvPr/>
        </p:nvSpPr>
        <p:spPr>
          <a:xfrm>
            <a:off x="696685" y="678827"/>
            <a:ext cx="10831286" cy="4832092"/>
          </a:xfrm>
          <a:prstGeom prst="rect">
            <a:avLst/>
          </a:prstGeom>
        </p:spPr>
        <p:txBody>
          <a:bodyPr wrap="square">
            <a:spAutoFit/>
          </a:bodyPr>
          <a:lstStyle/>
          <a:p>
            <a:r>
              <a:rPr lang="fr-FR" sz="2800" b="1" dirty="0"/>
              <a:t>Questionnaire de l’Académie celtique (1807) envoyé auprès des « personnes les plus éclairées » de chaque département</a:t>
            </a:r>
            <a:r>
              <a:rPr lang="fr-FR" sz="2800" dirty="0"/>
              <a:t>.</a:t>
            </a:r>
          </a:p>
          <a:p>
            <a:endParaRPr lang="fr-FR" sz="2800" dirty="0"/>
          </a:p>
          <a:p>
            <a:r>
              <a:rPr lang="fr-FR" sz="2800" dirty="0"/>
              <a:t>Les questions sont réparties en quatre grandes sections respectivement intitulées :</a:t>
            </a:r>
            <a:br>
              <a:rPr lang="fr-FR" sz="2800" dirty="0"/>
            </a:br>
            <a:r>
              <a:rPr lang="fr-FR" sz="2800" dirty="0"/>
              <a:t>I. « </a:t>
            </a:r>
            <a:r>
              <a:rPr lang="fr-FR" sz="2800" i="1" dirty="0"/>
              <a:t>Questions sur les usages qui résultent des diverses époques ou saisons de l’année</a:t>
            </a:r>
            <a:r>
              <a:rPr lang="fr-FR" sz="2800" dirty="0"/>
              <a:t> ».</a:t>
            </a:r>
            <a:br>
              <a:rPr lang="fr-FR" sz="2800" dirty="0"/>
            </a:br>
            <a:r>
              <a:rPr lang="fr-FR" sz="2800" dirty="0"/>
              <a:t>II. « </a:t>
            </a:r>
            <a:r>
              <a:rPr lang="fr-FR" sz="2800" i="1" dirty="0"/>
              <a:t>Questions sur les usages relatifs aux principales époques de la vie humaine</a:t>
            </a:r>
            <a:r>
              <a:rPr lang="fr-FR" sz="2800" dirty="0"/>
              <a:t> ».</a:t>
            </a:r>
            <a:br>
              <a:rPr lang="fr-FR" sz="2800" dirty="0"/>
            </a:br>
            <a:r>
              <a:rPr lang="fr-FR" sz="2800" dirty="0"/>
              <a:t>III. « </a:t>
            </a:r>
            <a:r>
              <a:rPr lang="fr-FR" sz="2800" i="1" dirty="0"/>
              <a:t>Questions sur les </a:t>
            </a:r>
            <a:r>
              <a:rPr lang="fr-FR" sz="2800" i="1" dirty="0" err="1"/>
              <a:t>monumens</a:t>
            </a:r>
            <a:r>
              <a:rPr lang="fr-FR" sz="2800" i="1" dirty="0"/>
              <a:t> antiques</a:t>
            </a:r>
            <a:r>
              <a:rPr lang="fr-FR" sz="2800" dirty="0"/>
              <a:t> ».</a:t>
            </a:r>
            <a:br>
              <a:rPr lang="fr-FR" sz="2800" dirty="0"/>
            </a:br>
            <a:r>
              <a:rPr lang="fr-FR" sz="2800" dirty="0"/>
              <a:t>IV. « </a:t>
            </a:r>
            <a:r>
              <a:rPr lang="fr-FR" sz="2800" i="1" dirty="0"/>
              <a:t>Questions sur d’autres croyances et superstitions</a:t>
            </a:r>
            <a:r>
              <a:rPr lang="fr-FR" sz="2800" dirty="0"/>
              <a:t> »</a:t>
            </a:r>
          </a:p>
        </p:txBody>
      </p:sp>
    </p:spTree>
    <p:extLst>
      <p:ext uri="{BB962C8B-B14F-4D97-AF65-F5344CB8AC3E}">
        <p14:creationId xmlns:p14="http://schemas.microsoft.com/office/powerpoint/2010/main" val="2984163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30F2E7-73D6-48AF-9971-ED053ECE981D}"/>
              </a:ext>
            </a:extLst>
          </p:cNvPr>
          <p:cNvSpPr txBox="1"/>
          <p:nvPr/>
        </p:nvSpPr>
        <p:spPr>
          <a:xfrm>
            <a:off x="336883" y="481263"/>
            <a:ext cx="9930063" cy="954107"/>
          </a:xfrm>
          <a:prstGeom prst="rect">
            <a:avLst/>
          </a:prstGeom>
          <a:noFill/>
        </p:spPr>
        <p:txBody>
          <a:bodyPr wrap="square" rtlCol="0">
            <a:spAutoFit/>
          </a:bodyPr>
          <a:lstStyle/>
          <a:p>
            <a:r>
              <a:rPr lang="fr-FR" sz="2800" dirty="0" err="1"/>
              <a:t>Arcisse</a:t>
            </a:r>
            <a:r>
              <a:rPr lang="fr-FR" sz="2800" dirty="0"/>
              <a:t> de Caumont et la Société des Antiquaires de Normandie (1824)</a:t>
            </a:r>
          </a:p>
        </p:txBody>
      </p:sp>
      <p:pic>
        <p:nvPicPr>
          <p:cNvPr id="4" name="Image 3">
            <a:extLst>
              <a:ext uri="{FF2B5EF4-FFF2-40B4-BE49-F238E27FC236}">
                <a16:creationId xmlns:a16="http://schemas.microsoft.com/office/drawing/2014/main" id="{6B57BBF3-4EF4-480C-B585-844A2D1A2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01428"/>
            <a:ext cx="5143500" cy="5072063"/>
          </a:xfrm>
          <a:prstGeom prst="rect">
            <a:avLst/>
          </a:prstGeom>
        </p:spPr>
      </p:pic>
      <p:pic>
        <p:nvPicPr>
          <p:cNvPr id="5" name="Image 4">
            <a:extLst>
              <a:ext uri="{FF2B5EF4-FFF2-40B4-BE49-F238E27FC236}">
                <a16:creationId xmlns:a16="http://schemas.microsoft.com/office/drawing/2014/main" id="{BBDDDA9E-3047-4A36-82B7-3476DB993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92" y="1046770"/>
            <a:ext cx="4001008" cy="5991894"/>
          </a:xfrm>
          <a:prstGeom prst="rect">
            <a:avLst/>
          </a:prstGeom>
        </p:spPr>
      </p:pic>
    </p:spTree>
    <p:extLst>
      <p:ext uri="{BB962C8B-B14F-4D97-AF65-F5344CB8AC3E}">
        <p14:creationId xmlns:p14="http://schemas.microsoft.com/office/powerpoint/2010/main" val="220417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31BDB3-B9E4-47EC-8CCA-9AC0CACE5360}"/>
              </a:ext>
            </a:extLst>
          </p:cNvPr>
          <p:cNvSpPr txBox="1"/>
          <p:nvPr/>
        </p:nvSpPr>
        <p:spPr>
          <a:xfrm>
            <a:off x="348343" y="1088571"/>
            <a:ext cx="11066684" cy="4031873"/>
          </a:xfrm>
          <a:prstGeom prst="rect">
            <a:avLst/>
          </a:prstGeom>
          <a:noFill/>
        </p:spPr>
        <p:txBody>
          <a:bodyPr wrap="none" rtlCol="0">
            <a:spAutoFit/>
          </a:bodyPr>
          <a:lstStyle/>
          <a:p>
            <a:r>
              <a:rPr lang="fr-FR" sz="3200" dirty="0" err="1"/>
              <a:t>Arcisse</a:t>
            </a:r>
            <a:r>
              <a:rPr lang="fr-FR" sz="3200" dirty="0"/>
              <a:t> de Caumont</a:t>
            </a:r>
          </a:p>
          <a:p>
            <a:r>
              <a:rPr lang="fr-FR" sz="3200" dirty="0"/>
              <a:t>Magneville</a:t>
            </a:r>
          </a:p>
          <a:p>
            <a:r>
              <a:rPr lang="fr-FR" sz="3200" dirty="0" err="1"/>
              <a:t>Léchaudé</a:t>
            </a:r>
            <a:r>
              <a:rPr lang="fr-FR" sz="3200" dirty="0"/>
              <a:t> d’Anisy </a:t>
            </a:r>
            <a:r>
              <a:rPr lang="fr-FR" sz="3200" dirty="0" err="1"/>
              <a:t>direc</a:t>
            </a:r>
            <a:r>
              <a:rPr lang="fr-FR" sz="3200" dirty="0"/>
              <a:t> dépôt de mendicité du Calvados</a:t>
            </a:r>
          </a:p>
          <a:p>
            <a:r>
              <a:rPr lang="fr-FR" sz="3200" dirty="0"/>
              <a:t>Gervais De La Rue</a:t>
            </a:r>
          </a:p>
          <a:p>
            <a:r>
              <a:rPr lang="fr-FR" sz="3200" dirty="0"/>
              <a:t>Châtelains, érudits, avocats prof libérales </a:t>
            </a:r>
          </a:p>
          <a:p>
            <a:r>
              <a:rPr lang="fr-FR" sz="3200" dirty="0"/>
              <a:t>Echelle régionale, régionaliste &gt; Neustrie duché </a:t>
            </a:r>
          </a:p>
          <a:p>
            <a:r>
              <a:rPr lang="fr-FR" sz="3200" dirty="0"/>
              <a:t>Inventer les traditions normandes, folklore = </a:t>
            </a:r>
          </a:p>
          <a:p>
            <a:r>
              <a:rPr lang="fr-FR" sz="3200" dirty="0"/>
              <a:t>Terence Ranger </a:t>
            </a:r>
            <a:r>
              <a:rPr lang="fr-FR" sz="3200" dirty="0" err="1"/>
              <a:t>Eric</a:t>
            </a:r>
            <a:r>
              <a:rPr lang="fr-FR" sz="3200" dirty="0"/>
              <a:t> J </a:t>
            </a:r>
            <a:r>
              <a:rPr lang="fr-FR" sz="3200" dirty="0" err="1"/>
              <a:t>Hobsbawn</a:t>
            </a:r>
            <a:r>
              <a:rPr lang="fr-FR" sz="3200" dirty="0"/>
              <a:t>, </a:t>
            </a:r>
            <a:r>
              <a:rPr lang="fr-FR" sz="3200" i="1" dirty="0"/>
              <a:t>The Invention of Tradition</a:t>
            </a:r>
            <a:r>
              <a:rPr lang="fr-FR" sz="3200" dirty="0"/>
              <a:t>, 1983</a:t>
            </a:r>
          </a:p>
        </p:txBody>
      </p:sp>
    </p:spTree>
    <p:extLst>
      <p:ext uri="{BB962C8B-B14F-4D97-AF65-F5344CB8AC3E}">
        <p14:creationId xmlns:p14="http://schemas.microsoft.com/office/powerpoint/2010/main" val="17489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5EB704-3278-4269-8307-98F2317D32DF}"/>
              </a:ext>
            </a:extLst>
          </p:cNvPr>
          <p:cNvSpPr txBox="1"/>
          <p:nvPr/>
        </p:nvSpPr>
        <p:spPr>
          <a:xfrm>
            <a:off x="545432" y="385011"/>
            <a:ext cx="9432757" cy="6278642"/>
          </a:xfrm>
          <a:prstGeom prst="rect">
            <a:avLst/>
          </a:prstGeom>
          <a:noFill/>
        </p:spPr>
        <p:txBody>
          <a:bodyPr wrap="square" rtlCol="0">
            <a:spAutoFit/>
          </a:bodyPr>
          <a:lstStyle/>
          <a:p>
            <a:r>
              <a:rPr lang="fr-FR" sz="3200" dirty="0"/>
              <a:t>« Origines de la Société des Antiquaires de Normandie - vers la fin de l'année 1823, quelques antiquaires distingués, des cinq départements formés de l'ancienne province de Normandie, désirèrent y établir une Société dont le but fut l'étude de l'archéologie en général mais surtout de l'Histoire du pays et des monuments curieux qu'il renferme abondamment. Après s'être communiqué leurs idées sur ce sujet et avoir mûrement réfléchi aux moyens de fonder une association durable, ils décidèrent que la compagnie porterait le nom de Société des Antiquaires de Normandie. »</a:t>
            </a:r>
          </a:p>
          <a:p>
            <a:endParaRPr lang="fr-FR" sz="3200" dirty="0"/>
          </a:p>
          <a:p>
            <a:r>
              <a:rPr lang="fr-FR" dirty="0"/>
              <a:t>première page du registre des procès-verbaux, Archives du Calvados</a:t>
            </a:r>
            <a:endParaRPr lang="fr-FR" sz="3200" dirty="0"/>
          </a:p>
        </p:txBody>
      </p:sp>
    </p:spTree>
    <p:extLst>
      <p:ext uri="{BB962C8B-B14F-4D97-AF65-F5344CB8AC3E}">
        <p14:creationId xmlns:p14="http://schemas.microsoft.com/office/powerpoint/2010/main" val="274116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D80D376-5EDA-4649-8D24-8B12C47473BC}"/>
              </a:ext>
            </a:extLst>
          </p:cNvPr>
          <p:cNvPicPr>
            <a:picLocks noChangeAspect="1"/>
          </p:cNvPicPr>
          <p:nvPr/>
        </p:nvPicPr>
        <p:blipFill>
          <a:blip r:embed="rId2"/>
          <a:stretch>
            <a:fillRect/>
          </a:stretch>
        </p:blipFill>
        <p:spPr>
          <a:xfrm>
            <a:off x="588717" y="0"/>
            <a:ext cx="4020207" cy="6858000"/>
          </a:xfrm>
          <a:prstGeom prst="rect">
            <a:avLst/>
          </a:prstGeom>
          <a:ln>
            <a:solidFill>
              <a:schemeClr val="accent1"/>
            </a:solidFill>
          </a:ln>
        </p:spPr>
      </p:pic>
      <p:sp>
        <p:nvSpPr>
          <p:cNvPr id="3" name="ZoneTexte 2">
            <a:extLst>
              <a:ext uri="{FF2B5EF4-FFF2-40B4-BE49-F238E27FC236}">
                <a16:creationId xmlns:a16="http://schemas.microsoft.com/office/drawing/2014/main" id="{562637F5-C41C-4F84-9A40-26690AD68438}"/>
              </a:ext>
            </a:extLst>
          </p:cNvPr>
          <p:cNvSpPr txBox="1"/>
          <p:nvPr/>
        </p:nvSpPr>
        <p:spPr>
          <a:xfrm>
            <a:off x="4608924" y="5803686"/>
            <a:ext cx="4138863" cy="923330"/>
          </a:xfrm>
          <a:prstGeom prst="rect">
            <a:avLst/>
          </a:prstGeom>
          <a:noFill/>
        </p:spPr>
        <p:txBody>
          <a:bodyPr wrap="square" rtlCol="0">
            <a:spAutoFit/>
          </a:bodyPr>
          <a:lstStyle/>
          <a:p>
            <a:r>
              <a:rPr lang="fr-FR" dirty="0"/>
              <a:t>Disponible en ligne : </a:t>
            </a:r>
          </a:p>
          <a:p>
            <a:r>
              <a:rPr lang="fr-FR" dirty="0">
                <a:hlinkClick r:id="rId3"/>
              </a:rPr>
              <a:t>https://gallica.bnf.fr/ark:/12148/bpt6k200040r</a:t>
            </a:r>
            <a:r>
              <a:rPr lang="fr-FR" dirty="0"/>
              <a:t> </a:t>
            </a:r>
          </a:p>
        </p:txBody>
      </p:sp>
      <p:sp>
        <p:nvSpPr>
          <p:cNvPr id="4" name="ZoneTexte 3">
            <a:extLst>
              <a:ext uri="{FF2B5EF4-FFF2-40B4-BE49-F238E27FC236}">
                <a16:creationId xmlns:a16="http://schemas.microsoft.com/office/drawing/2014/main" id="{13368E5C-1151-4E0E-9DA0-E635FCA1834A}"/>
              </a:ext>
            </a:extLst>
          </p:cNvPr>
          <p:cNvSpPr txBox="1"/>
          <p:nvPr/>
        </p:nvSpPr>
        <p:spPr>
          <a:xfrm>
            <a:off x="6678355" y="481263"/>
            <a:ext cx="3700887" cy="923330"/>
          </a:xfrm>
          <a:prstGeom prst="rect">
            <a:avLst/>
          </a:prstGeom>
          <a:noFill/>
        </p:spPr>
        <p:txBody>
          <a:bodyPr wrap="square" rtlCol="0">
            <a:spAutoFit/>
          </a:bodyPr>
          <a:lstStyle/>
          <a:p>
            <a:pPr marL="285750" indent="-285750">
              <a:buFontTx/>
              <a:buChar char="-"/>
            </a:pPr>
            <a:r>
              <a:rPr lang="fr-FR" dirty="0"/>
              <a:t>Documentation</a:t>
            </a:r>
          </a:p>
          <a:p>
            <a:pPr marL="285750" indent="-285750">
              <a:buFontTx/>
              <a:buChar char="-"/>
            </a:pPr>
            <a:r>
              <a:rPr lang="fr-FR" dirty="0"/>
              <a:t>Fouilles</a:t>
            </a:r>
          </a:p>
          <a:p>
            <a:pPr marL="285750" indent="-285750">
              <a:buFontTx/>
              <a:buChar char="-"/>
            </a:pPr>
            <a:r>
              <a:rPr lang="fr-FR" dirty="0"/>
              <a:t>Restaurations</a:t>
            </a:r>
          </a:p>
        </p:txBody>
      </p:sp>
    </p:spTree>
    <p:extLst>
      <p:ext uri="{BB962C8B-B14F-4D97-AF65-F5344CB8AC3E}">
        <p14:creationId xmlns:p14="http://schemas.microsoft.com/office/powerpoint/2010/main" val="327076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51DDE-D8A6-45DD-B858-DDD40FEC2DD7}"/>
              </a:ext>
            </a:extLst>
          </p:cNvPr>
          <p:cNvSpPr/>
          <p:nvPr/>
        </p:nvSpPr>
        <p:spPr>
          <a:xfrm>
            <a:off x="1" y="204738"/>
            <a:ext cx="12192000" cy="6786473"/>
          </a:xfrm>
          <a:prstGeom prst="rect">
            <a:avLst/>
          </a:prstGeom>
        </p:spPr>
        <p:txBody>
          <a:bodyPr wrap="square">
            <a:spAutoFit/>
          </a:bodyPr>
          <a:lstStyle/>
          <a:p>
            <a:pPr marL="180340" algn="ctr">
              <a:spcAft>
                <a:spcPts val="0"/>
              </a:spcAft>
            </a:pPr>
            <a:r>
              <a:rPr lang="fr-FR" sz="1500" b="1" dirty="0">
                <a:latin typeface="Cambria" panose="02040503050406030204" pitchFamily="18" charset="0"/>
                <a:ea typeface="Calibri" panose="020F0502020204030204" pitchFamily="34" charset="0"/>
                <a:cs typeface="Times New Roman" panose="02020603050405020304" pitchFamily="18" charset="0"/>
              </a:rPr>
              <a:t>Statuts de la société des antiquaires de Picardie, 9 mars 1837</a:t>
            </a:r>
            <a:endParaRPr lang="fr-FR" sz="15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Article 1</a:t>
            </a:r>
            <a:r>
              <a:rPr lang="fr-FR" sz="1500" baseline="30000" dirty="0">
                <a:latin typeface="Cambria" panose="02040503050406030204" pitchFamily="18" charset="0"/>
                <a:ea typeface="Calibri" panose="020F0502020204030204" pitchFamily="34" charset="0"/>
                <a:cs typeface="Times New Roman" panose="02020603050405020304" pitchFamily="18" charset="0"/>
              </a:rPr>
              <a:t>er</a:t>
            </a:r>
            <a:r>
              <a:rPr lang="fr-FR" sz="1500" dirty="0">
                <a:latin typeface="Cambria" panose="02040503050406030204" pitchFamily="18" charset="0"/>
                <a:ea typeface="Calibri" panose="020F0502020204030204" pitchFamily="34" charset="0"/>
                <a:cs typeface="Times New Roman" panose="02020603050405020304" pitchFamily="18" charset="0"/>
              </a:rPr>
              <a:t>. </a:t>
            </a:r>
            <a:r>
              <a:rPr lang="fr-FR" sz="1500" dirty="0">
                <a:solidFill>
                  <a:srgbClr val="000000"/>
                </a:solidFill>
                <a:latin typeface="Cambria" panose="02040503050406030204" pitchFamily="18" charset="0"/>
                <a:ea typeface="Calibri" panose="020F0502020204030204" pitchFamily="34" charset="0"/>
                <a:cs typeface="Times New Roman" panose="02020603050405020304" pitchFamily="18" charset="0"/>
              </a:rPr>
              <a:t>La Société des Antiquaires de Picardie a son siège à Amiens ; elle </a:t>
            </a:r>
            <a:r>
              <a:rPr lang="fr-FR" sz="1500" b="1" dirty="0">
                <a:solidFill>
                  <a:srgbClr val="000000"/>
                </a:solidFill>
                <a:latin typeface="Cambria" panose="02040503050406030204" pitchFamily="18" charset="0"/>
                <a:ea typeface="Calibri" panose="020F0502020204030204" pitchFamily="34" charset="0"/>
                <a:cs typeface="Times New Roman" panose="02020603050405020304" pitchFamily="18" charset="0"/>
              </a:rPr>
              <a:t>embrasse dans ses travaux toutes les parties de la France du Nord où l’idiome picard était anciennement usité.</a:t>
            </a:r>
            <a:endParaRPr lang="fr-FR" sz="1500" b="1"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18034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Article 2. La Société recherche, par des soins assidus, </a:t>
            </a:r>
            <a:r>
              <a:rPr lang="fr-FR" sz="1500" b="1" dirty="0">
                <a:latin typeface="Cambria" panose="02040503050406030204" pitchFamily="18" charset="0"/>
                <a:ea typeface="Calibri" panose="020F0502020204030204" pitchFamily="34" charset="0"/>
                <a:cs typeface="Times New Roman" panose="02020603050405020304" pitchFamily="18" charset="0"/>
              </a:rPr>
              <a:t>tous les monuments de l’art et de l’histoire que l’Antiquité et le Moyen-âge ont laissés dans la Picardie</a:t>
            </a:r>
            <a:r>
              <a:rPr lang="fr-FR" sz="1500" dirty="0">
                <a:latin typeface="Cambria" panose="02040503050406030204" pitchFamily="18" charset="0"/>
                <a:ea typeface="Calibri" panose="020F0502020204030204" pitchFamily="34" charset="0"/>
                <a:cs typeface="Times New Roman" panose="02020603050405020304" pitchFamily="18" charset="0"/>
              </a:rPr>
              <a:t>. Elle signale, comme devant attirer particulièrement son </a:t>
            </a:r>
            <a:r>
              <a:rPr lang="fr-FR" sz="1500" b="1" dirty="0">
                <a:latin typeface="Cambria" panose="02040503050406030204" pitchFamily="18" charset="0"/>
                <a:ea typeface="Calibri" panose="020F0502020204030204" pitchFamily="34" charset="0"/>
                <a:cs typeface="Times New Roman" panose="02020603050405020304" pitchFamily="18" charset="0"/>
              </a:rPr>
              <a:t>attention</a:t>
            </a:r>
            <a:r>
              <a:rPr lang="fr-FR" sz="1500" dirty="0">
                <a:latin typeface="Cambria" panose="02040503050406030204" pitchFamily="18" charset="0"/>
                <a:ea typeface="Calibri" panose="020F0502020204030204" pitchFamily="34" charset="0"/>
                <a:cs typeface="Times New Roman" panose="02020603050405020304" pitchFamily="18" charset="0"/>
              </a:rPr>
              <a:t>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1° Les </a:t>
            </a:r>
            <a:r>
              <a:rPr lang="fr-FR" sz="1500" b="1" dirty="0">
                <a:latin typeface="Cambria" panose="02040503050406030204" pitchFamily="18" charset="0"/>
                <a:ea typeface="Calibri" panose="020F0502020204030204" pitchFamily="34" charset="0"/>
                <a:cs typeface="Times New Roman" panose="02020603050405020304" pitchFamily="18" charset="0"/>
              </a:rPr>
              <a:t>bibliothèques et les dépôts publics, les archives </a:t>
            </a:r>
            <a:r>
              <a:rPr lang="fr-FR" sz="1500" dirty="0">
                <a:latin typeface="Cambria" panose="02040503050406030204" pitchFamily="18" charset="0"/>
                <a:ea typeface="Calibri" panose="020F0502020204030204" pitchFamily="34" charset="0"/>
                <a:cs typeface="Times New Roman" panose="02020603050405020304" pitchFamily="18" charset="0"/>
              </a:rPr>
              <a:t>des villes, communes, châteaux, abbayes, prieurés, hôpitaux et fabriques ; les vieux livres, les chartes, diplômes et anciens manuscrits sur parchemin et sur papier, les actes d’une écriture gothique munis de sceaux en cire ou en plomb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2° Les </a:t>
            </a:r>
            <a:r>
              <a:rPr lang="fr-FR" sz="1500" b="1" dirty="0">
                <a:latin typeface="Cambria" panose="02040503050406030204" pitchFamily="18" charset="0"/>
                <a:ea typeface="Calibri" panose="020F0502020204030204" pitchFamily="34" charset="0"/>
                <a:cs typeface="Times New Roman" panose="02020603050405020304" pitchFamily="18" charset="0"/>
              </a:rPr>
              <a:t>églises</a:t>
            </a:r>
            <a:r>
              <a:rPr lang="fr-FR" sz="1500" dirty="0">
                <a:latin typeface="Cambria" panose="02040503050406030204" pitchFamily="18" charset="0"/>
                <a:ea typeface="Calibri" panose="020F0502020204030204" pitchFamily="34" charset="0"/>
                <a:cs typeface="Times New Roman" panose="02020603050405020304" pitchFamily="18" charset="0"/>
              </a:rPr>
              <a:t>, tous les genres de décorations, soit intérieures, soit extérieures, qui les rendent remarquables, les sculptures, boiseries, vitres peintes, anciens tableaux, etc.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3°</a:t>
            </a:r>
            <a:r>
              <a:rPr lang="fr-FR" sz="1500" b="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Tous les </a:t>
            </a:r>
            <a:r>
              <a:rPr lang="fr-FR" sz="1500" b="1" dirty="0">
                <a:latin typeface="Cambria" panose="02040503050406030204" pitchFamily="18" charset="0"/>
                <a:ea typeface="Calibri" panose="020F0502020204030204" pitchFamily="34" charset="0"/>
                <a:cs typeface="Times New Roman" panose="02020603050405020304" pitchFamily="18" charset="0"/>
              </a:rPr>
              <a:t>monuments en pierre</a:t>
            </a:r>
            <a:r>
              <a:rPr lang="fr-FR" sz="1500" dirty="0">
                <a:latin typeface="Cambria" panose="02040503050406030204" pitchFamily="18" charset="0"/>
                <a:ea typeface="Calibri" panose="020F0502020204030204" pitchFamily="34" charset="0"/>
                <a:cs typeface="Times New Roman" panose="02020603050405020304" pitchFamily="18" charset="0"/>
              </a:rPr>
              <a:t>, simplement levées ou super­posées, connus sous les noms de</a:t>
            </a:r>
            <a:r>
              <a:rPr lang="fr-FR" sz="1500" i="1" dirty="0">
                <a:latin typeface="Cambria" panose="02040503050406030204" pitchFamily="18" charset="0"/>
                <a:ea typeface="Calibri" panose="020F0502020204030204" pitchFamily="34" charset="0"/>
                <a:cs typeface="Times New Roman" panose="02020603050405020304" pitchFamily="18" charset="0"/>
              </a:rPr>
              <a:t> pierres aux fées, pierres levées, pierres fichées, cercles druidiques, </a:t>
            </a:r>
            <a:r>
              <a:rPr lang="fr-FR" sz="1500" i="1" dirty="0" err="1">
                <a:latin typeface="Cambria" panose="02040503050406030204" pitchFamily="18" charset="0"/>
                <a:ea typeface="Calibri" panose="020F0502020204030204" pitchFamily="34" charset="0"/>
                <a:cs typeface="Times New Roman" panose="02020603050405020304" pitchFamily="18" charset="0"/>
              </a:rPr>
              <a:t>Mullus</a:t>
            </a:r>
            <a:r>
              <a:rPr lang="fr-FR" sz="1500" i="1" dirty="0">
                <a:latin typeface="Cambria" panose="02040503050406030204" pitchFamily="18" charset="0"/>
                <a:ea typeface="Calibri" panose="020F0502020204030204" pitchFamily="34" charset="0"/>
                <a:cs typeface="Times New Roman" panose="02020603050405020304" pitchFamily="18" charset="0"/>
              </a:rPr>
              <a:t>, Dolmen, Mein-</a:t>
            </a:r>
            <a:r>
              <a:rPr lang="fr-FR" sz="1500" i="1" dirty="0" err="1">
                <a:latin typeface="Cambria" panose="02040503050406030204" pitchFamily="18" charset="0"/>
                <a:ea typeface="Calibri" panose="020F0502020204030204" pitchFamily="34" charset="0"/>
                <a:cs typeface="Times New Roman" panose="02020603050405020304" pitchFamily="18" charset="0"/>
              </a:rPr>
              <a:t>hir</a:t>
            </a:r>
            <a:r>
              <a:rPr lang="fr-FR" sz="1500" i="1" dirty="0">
                <a:latin typeface="Cambria" panose="02040503050406030204" pitchFamily="18" charset="0"/>
                <a:ea typeface="Calibri" panose="020F0502020204030204" pitchFamily="34" charset="0"/>
                <a:cs typeface="Times New Roman" panose="02020603050405020304" pitchFamily="18" charset="0"/>
              </a:rPr>
              <a:t>, Peulvan, etc. </a:t>
            </a:r>
            <a:r>
              <a:rPr lang="fr-FR" sz="1500" dirty="0">
                <a:latin typeface="Cambria" panose="02040503050406030204" pitchFamily="18" charset="0"/>
                <a:ea typeface="Calibri" panose="020F0502020204030204" pitchFamily="34" charset="0"/>
                <a:cs typeface="Times New Roman" panose="02020603050405020304" pitchFamily="18" charset="0"/>
              </a:rPr>
              <a:t>et auxquels on attribue les dénominations de monuments celtiques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4° Toutes les </a:t>
            </a:r>
            <a:r>
              <a:rPr lang="fr-FR" sz="1500" b="1" dirty="0">
                <a:latin typeface="Cambria" panose="02040503050406030204" pitchFamily="18" charset="0"/>
                <a:ea typeface="Calibri" panose="020F0502020204030204" pitchFamily="34" charset="0"/>
                <a:cs typeface="Times New Roman" panose="02020603050405020304" pitchFamily="18" charset="0"/>
              </a:rPr>
              <a:t>éminences en pierres ou terres rapportées</a:t>
            </a:r>
            <a:r>
              <a:rPr lang="fr-FR" sz="1500" dirty="0">
                <a:latin typeface="Cambria" panose="02040503050406030204" pitchFamily="18" charset="0"/>
                <a:ea typeface="Calibri" panose="020F0502020204030204" pitchFamily="34" charset="0"/>
                <a:cs typeface="Times New Roman" panose="02020603050405020304" pitchFamily="18" charset="0"/>
              </a:rPr>
              <a:t>, formant des buttes circulaires aplaties, de 30 à 50 pieds de diamètre environ, et connues sous le nom de </a:t>
            </a:r>
            <a:r>
              <a:rPr lang="fr-FR" sz="1500" i="1" dirty="0">
                <a:latin typeface="Cambria" panose="02040503050406030204" pitchFamily="18" charset="0"/>
                <a:ea typeface="Calibri" panose="020F0502020204030204" pitchFamily="34" charset="0"/>
                <a:cs typeface="Times New Roman" panose="02020603050405020304" pitchFamily="18" charset="0"/>
              </a:rPr>
              <a:t>mottes</a:t>
            </a:r>
            <a:r>
              <a:rPr lang="fr-FR" sz="1500" dirty="0">
                <a:latin typeface="Cambria" panose="02040503050406030204" pitchFamily="18" charset="0"/>
                <a:ea typeface="Calibri" panose="020F0502020204030204" pitchFamily="34" charset="0"/>
                <a:cs typeface="Times New Roman" panose="02020603050405020304" pitchFamily="18" charset="0"/>
              </a:rPr>
              <a:t>, </a:t>
            </a:r>
            <a:r>
              <a:rPr lang="fr-FR" sz="1500" i="1" dirty="0">
                <a:latin typeface="Cambria" panose="02040503050406030204" pitchFamily="18" charset="0"/>
                <a:ea typeface="Calibri" panose="020F0502020204030204" pitchFamily="34" charset="0"/>
                <a:cs typeface="Times New Roman" panose="02020603050405020304" pitchFamily="18" charset="0"/>
              </a:rPr>
              <a:t>tumuli</a:t>
            </a:r>
            <a:r>
              <a:rPr lang="fr-FR" sz="1500" dirty="0">
                <a:latin typeface="Cambria" panose="02040503050406030204" pitchFamily="18" charset="0"/>
                <a:ea typeface="Calibri" panose="020F0502020204030204" pitchFamily="34" charset="0"/>
                <a:cs typeface="Times New Roman" panose="02020603050405020304" pitchFamily="18" charset="0"/>
              </a:rPr>
              <a:t> ou </a:t>
            </a:r>
            <a:r>
              <a:rPr lang="fr-FR" sz="1500" i="1" dirty="0">
                <a:latin typeface="Cambria" panose="02040503050406030204" pitchFamily="18" charset="0"/>
                <a:ea typeface="Calibri" panose="020F0502020204030204" pitchFamily="34" charset="0"/>
                <a:cs typeface="Times New Roman" panose="02020603050405020304" pitchFamily="18" charset="0"/>
              </a:rPr>
              <a:t>tombelles</a:t>
            </a:r>
            <a:r>
              <a:rPr lang="fr-FR" sz="1500" dirty="0">
                <a:latin typeface="Cambria" panose="02040503050406030204" pitchFamily="18" charset="0"/>
                <a:ea typeface="Calibri" panose="020F0502020204030204" pitchFamily="34" charset="0"/>
                <a:cs typeface="Times New Roman" panose="02020603050405020304" pitchFamily="18" charset="0"/>
              </a:rPr>
              <a:t> ; toutes les bornes milliaires antiques, les colonnes, fondations, pierres sépulcrales, sur lesquelles se trouvent des inscriptions ou des sculptures, tous les emplacements où l'on a trouvé des antiquités quelconques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5° Tous les </a:t>
            </a:r>
            <a:r>
              <a:rPr lang="fr-FR" sz="1500" b="1" dirty="0">
                <a:latin typeface="Cambria" panose="02040503050406030204" pitchFamily="18" charset="0"/>
                <a:ea typeface="Calibri" panose="020F0502020204030204" pitchFamily="34" charset="0"/>
                <a:cs typeface="Times New Roman" panose="02020603050405020304" pitchFamily="18" charset="0"/>
              </a:rPr>
              <a:t>anciens camps romains et constructions anciennes</a:t>
            </a:r>
            <a:r>
              <a:rPr lang="fr-FR" sz="1500" dirty="0">
                <a:latin typeface="Cambria" panose="02040503050406030204" pitchFamily="18" charset="0"/>
                <a:ea typeface="Calibri" panose="020F0502020204030204" pitchFamily="34" charset="0"/>
                <a:cs typeface="Times New Roman" panose="02020603050405020304" pitchFamily="18" charset="0"/>
              </a:rPr>
              <a:t>, les enceintes ou lignes militaires ; les voies romaines ou chemins perrés, les villages ou mêmes les édifices, ponts ou autres constructions qui se trouvent sur ces routes ou qui n'existent plus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6° Les </a:t>
            </a:r>
            <a:r>
              <a:rPr lang="fr-FR" sz="1500" b="1" dirty="0">
                <a:latin typeface="Cambria" panose="02040503050406030204" pitchFamily="18" charset="0"/>
                <a:ea typeface="Calibri" panose="020F0502020204030204" pitchFamily="34" charset="0"/>
                <a:cs typeface="Times New Roman" panose="02020603050405020304" pitchFamily="18" charset="0"/>
              </a:rPr>
              <a:t>cryptes et les souterrains </a:t>
            </a:r>
            <a:r>
              <a:rPr lang="fr-FR" sz="1500" dirty="0">
                <a:latin typeface="Cambria" panose="02040503050406030204" pitchFamily="18" charset="0"/>
                <a:ea typeface="Calibri" panose="020F0502020204030204" pitchFamily="34" charset="0"/>
                <a:cs typeface="Times New Roman" panose="02020603050405020304" pitchFamily="18" charset="0"/>
              </a:rPr>
              <a:t>qui existent en assez grand nombre dans plusieurs parties de la province, ainsi que les objets qui y auront été trouvés, ou les observations qui ont été faites;</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7° Les </a:t>
            </a:r>
            <a:r>
              <a:rPr lang="fr-FR" sz="1500" b="1" dirty="0">
                <a:latin typeface="Cambria" panose="02040503050406030204" pitchFamily="18" charset="0"/>
                <a:ea typeface="Calibri" panose="020F0502020204030204" pitchFamily="34" charset="0"/>
                <a:cs typeface="Times New Roman" panose="02020603050405020304" pitchFamily="18" charset="0"/>
              </a:rPr>
              <a:t>châteaux gothiques </a:t>
            </a:r>
            <a:r>
              <a:rPr lang="fr-FR" sz="1500" dirty="0">
                <a:latin typeface="Cambria" panose="02040503050406030204" pitchFamily="18" charset="0"/>
                <a:ea typeface="Calibri" panose="020F0502020204030204" pitchFamily="34" charset="0"/>
                <a:cs typeface="Times New Roman" panose="02020603050405020304" pitchFamily="18" charset="0"/>
              </a:rPr>
              <a:t>encore debout ou en ruines, les anciennes tours, les fragments de murailles qui peuvent offrir quelque singularité par leur construction ou par leur masse ;</a:t>
            </a:r>
          </a:p>
          <a:p>
            <a:pPr marL="449580" algn="just">
              <a:spcAft>
                <a:spcPts val="0"/>
              </a:spcAft>
            </a:pPr>
            <a:r>
              <a:rPr lang="fr-FR" sz="1500" dirty="0">
                <a:latin typeface="Cambria" panose="02040503050406030204" pitchFamily="18" charset="0"/>
                <a:ea typeface="Calibri" panose="020F0502020204030204" pitchFamily="34" charset="0"/>
                <a:cs typeface="Times New Roman" panose="02020603050405020304" pitchFamily="18" charset="0"/>
              </a:rPr>
              <a:t>8° Enfin les </a:t>
            </a:r>
            <a:r>
              <a:rPr lang="fr-FR" sz="1500" b="1" dirty="0">
                <a:latin typeface="Cambria" panose="02040503050406030204" pitchFamily="18" charset="0"/>
                <a:ea typeface="Calibri" panose="020F0502020204030204" pitchFamily="34" charset="0"/>
                <a:cs typeface="Times New Roman" panose="02020603050405020304" pitchFamily="18" charset="0"/>
              </a:rPr>
              <a:t>tombeaux, les marbres, les métaux sculptés </a:t>
            </a:r>
            <a:r>
              <a:rPr lang="fr-FR" sz="1500" dirty="0">
                <a:latin typeface="Cambria" panose="02040503050406030204" pitchFamily="18" charset="0"/>
                <a:ea typeface="Calibri" panose="020F0502020204030204" pitchFamily="34" charset="0"/>
                <a:cs typeface="Times New Roman" panose="02020603050405020304" pitchFamily="18" charset="0"/>
              </a:rPr>
              <a:t>ou chargés de quelque inscription, les fragments de poterie rouge ou noire, les figurines en bronze ou en ivoire, les statuettes, les anneaux, les archétypes, les armures, les urnes, les vases, les lampes, les ustensiles, les outils, les médailles gauloises ou romaines, les anciennes pièces de monnaie françaises, les ossements humains, les débris d'animaux ou</a:t>
            </a:r>
            <a:r>
              <a:rPr lang="fr-FR" sz="1500" b="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de végétaux exhumés des tourbières, pourvu toutefois que la découverte des objets</a:t>
            </a:r>
            <a:r>
              <a:rPr lang="fr-FR" sz="1500" i="1" dirty="0">
                <a:latin typeface="Cambria" panose="02040503050406030204" pitchFamily="18" charset="0"/>
                <a:ea typeface="Calibri" panose="020F0502020204030204" pitchFamily="34" charset="0"/>
                <a:cs typeface="Times New Roman" panose="02020603050405020304" pitchFamily="18" charset="0"/>
              </a:rPr>
              <a:t> </a:t>
            </a:r>
            <a:r>
              <a:rPr lang="fr-FR" sz="1500" dirty="0">
                <a:latin typeface="Cambria" panose="02040503050406030204" pitchFamily="18" charset="0"/>
                <a:ea typeface="Calibri" panose="020F0502020204030204" pitchFamily="34" charset="0"/>
                <a:cs typeface="Times New Roman" panose="02020603050405020304" pitchFamily="18" charset="0"/>
              </a:rPr>
              <a:t>compris dans le présent paragraphe soit due à des fouilles faites dans les limites de l’ancienne province de Picardie, et qu’ils portent avec eux le certificat de leur origine.</a:t>
            </a:r>
          </a:p>
          <a:p>
            <a:pPr marL="180340" algn="just">
              <a:spcAft>
                <a:spcPts val="0"/>
              </a:spcAft>
            </a:pPr>
            <a:endParaRPr lang="fr-FR" sz="15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60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6D2A6-29B7-4474-8984-59430412C024}"/>
              </a:ext>
            </a:extLst>
          </p:cNvPr>
          <p:cNvSpPr/>
          <p:nvPr/>
        </p:nvSpPr>
        <p:spPr>
          <a:xfrm>
            <a:off x="160420" y="537424"/>
            <a:ext cx="11758863" cy="6124754"/>
          </a:xfrm>
          <a:prstGeom prst="rect">
            <a:avLst/>
          </a:prstGeom>
        </p:spPr>
        <p:txBody>
          <a:bodyPr wrap="square">
            <a:spAutoFit/>
          </a:bodyPr>
          <a:lstStyle/>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3. La Société a pour objet l’étude et la description de tous les monuments dont il est parlé dans l’article 2, tant sous le rapport de l’art que de leur application à l’histoire du pays.</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4. La Société veillera à la conservation des édifices antiques qui ne sont point tombés dans le domaine privé ; et, à cet effet, elle s’entendra avec les architectes des départements, pour que leur réparation ne devienne pas une mutilation.</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De concert avec l’autorité, elle prendra des mesures pour le classement et la conservation des bibliothèques et dépôts publics d’archives.</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Un musée d’antiquités nationales sera établi à Amiens, siège de la Société ; on y réunira tous les objets d’art et d’histoire, de la nature de ceux énumérés dans l’article 2, qui seront achetés par la Société ou qui lui seront offerts à titre de don.</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Elle y réunira pareillement les dessins, cartes et plans qu’elle fera faire ou possédera au même titre que ci-dessus. […]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Article 17. La Société forme sa collection particulière.</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La conservation de ses manuscrits et de sa bibliothèque est confiée à son secrétaire perpétuel.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dirty="0">
                <a:latin typeface="Cambria" panose="02040503050406030204" pitchFamily="18" charset="0"/>
                <a:ea typeface="Calibri" panose="020F0502020204030204" pitchFamily="34" charset="0"/>
                <a:cs typeface="Times New Roman" panose="02020603050405020304" pitchFamily="18" charset="0"/>
              </a:rPr>
              <a:t> </a:t>
            </a:r>
            <a:endParaRPr lang="fr-FR" sz="2800" dirty="0">
              <a:latin typeface="Cambria" panose="02040503050406030204" pitchFamily="18" charset="0"/>
              <a:ea typeface="Calibri" panose="020F0502020204030204" pitchFamily="34" charset="0"/>
              <a:cs typeface="Times New Roman" panose="02020603050405020304" pitchFamily="18" charset="0"/>
            </a:endParaRPr>
          </a:p>
          <a:p>
            <a:pPr marL="180340" algn="just">
              <a:spcAft>
                <a:spcPts val="0"/>
              </a:spcAft>
            </a:pPr>
            <a:r>
              <a:rPr lang="fr-FR" sz="2000" b="1" dirty="0">
                <a:latin typeface="Cambria" panose="02040503050406030204" pitchFamily="18" charset="0"/>
                <a:ea typeface="Calibri" panose="020F0502020204030204" pitchFamily="34" charset="0"/>
                <a:cs typeface="Times New Roman" panose="02020603050405020304" pitchFamily="18" charset="0"/>
              </a:rPr>
              <a:t>Source</a:t>
            </a:r>
            <a:r>
              <a:rPr lang="fr-FR" sz="2000" dirty="0">
                <a:latin typeface="Cambria" panose="02040503050406030204" pitchFamily="18" charset="0"/>
                <a:ea typeface="Calibri" panose="020F0502020204030204" pitchFamily="34" charset="0"/>
                <a:cs typeface="Times New Roman" panose="02020603050405020304" pitchFamily="18" charset="0"/>
              </a:rPr>
              <a:t> : Registre de la Société des antiquaires de Picardie, 1837 (archives de la société des antiquaires de Picardie, Amiens). </a:t>
            </a:r>
            <a:endParaRPr lang="fr-FR"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76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4CECBF-F909-48F4-B35C-9E71AAC19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80" y="128337"/>
            <a:ext cx="4605087" cy="6861580"/>
          </a:xfrm>
          <a:prstGeom prst="rect">
            <a:avLst/>
          </a:prstGeom>
        </p:spPr>
      </p:pic>
    </p:spTree>
    <p:extLst>
      <p:ext uri="{BB962C8B-B14F-4D97-AF65-F5344CB8AC3E}">
        <p14:creationId xmlns:p14="http://schemas.microsoft.com/office/powerpoint/2010/main" val="97986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E1F750D-A8D4-44B4-A78B-02F788640797}"/>
              </a:ext>
            </a:extLst>
          </p:cNvPr>
          <p:cNvPicPr>
            <a:picLocks noChangeAspect="1"/>
          </p:cNvPicPr>
          <p:nvPr/>
        </p:nvPicPr>
        <p:blipFill>
          <a:blip r:embed="rId2"/>
          <a:stretch>
            <a:fillRect/>
          </a:stretch>
        </p:blipFill>
        <p:spPr>
          <a:xfrm>
            <a:off x="746709" y="228099"/>
            <a:ext cx="10627144" cy="6517982"/>
          </a:xfrm>
          <a:prstGeom prst="rect">
            <a:avLst/>
          </a:prstGeom>
        </p:spPr>
      </p:pic>
    </p:spTree>
    <p:extLst>
      <p:ext uri="{BB962C8B-B14F-4D97-AF65-F5344CB8AC3E}">
        <p14:creationId xmlns:p14="http://schemas.microsoft.com/office/powerpoint/2010/main" val="51693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4801230" y="4095629"/>
            <a:ext cx="6528725" cy="1143200"/>
          </a:xfrm>
          <a:prstGeom prst="rect">
            <a:avLst/>
          </a:prstGeom>
        </p:spPr>
        <p:txBody>
          <a:bodyPr spcFirstLastPara="1" vert="horz" wrap="square" lIns="121900" tIns="121900" rIns="121900" bIns="121900" rtlCol="0" anchor="b" anchorCtr="0">
            <a:noAutofit/>
          </a:bodyPr>
          <a:lstStyle/>
          <a:p>
            <a:pPr lvl="0"/>
            <a:br>
              <a:rPr lang="en" sz="4000" dirty="0">
                <a:solidFill>
                  <a:schemeClr val="accent1"/>
                </a:solidFill>
                <a:latin typeface="Cambria" panose="02040503050406030204" pitchFamily="18" charset="0"/>
                <a:ea typeface="Cambria" panose="02040503050406030204" pitchFamily="18" charset="0"/>
              </a:rPr>
            </a:br>
            <a:r>
              <a:rPr lang="en" sz="4000" dirty="0">
                <a:solidFill>
                  <a:schemeClr val="accent1"/>
                </a:solidFill>
                <a:latin typeface="Cambria" panose="02040503050406030204" pitchFamily="18" charset="0"/>
                <a:ea typeface="Cambria" panose="02040503050406030204" pitchFamily="18" charset="0"/>
              </a:rPr>
              <a:t>séance 7 –</a:t>
            </a:r>
            <a:br>
              <a:rPr lang="en"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Des Antiquaires aux Monuments historiques (début-milieu XIXe s)</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 </a:t>
            </a:r>
            <a:br>
              <a:rPr lang="fr-FR" sz="4000" dirty="0">
                <a:solidFill>
                  <a:schemeClr val="accent1"/>
                </a:solidFill>
                <a:latin typeface="Cambria" panose="02040503050406030204" pitchFamily="18" charset="0"/>
                <a:ea typeface="Cambria" panose="02040503050406030204" pitchFamily="18" charset="0"/>
              </a:rPr>
            </a:br>
            <a:r>
              <a:rPr lang="fr-FR" sz="4000" dirty="0">
                <a:solidFill>
                  <a:schemeClr val="accent1"/>
                </a:solidFill>
                <a:latin typeface="Cambria" panose="02040503050406030204" pitchFamily="18" charset="0"/>
                <a:ea typeface="Cambria" panose="02040503050406030204" pitchFamily="18" charset="0"/>
              </a:rPr>
              <a:t>1- Le temps des Antiquaires</a:t>
            </a:r>
            <a:br>
              <a:rPr lang="fr-FR" sz="4000" dirty="0">
                <a:solidFill>
                  <a:schemeClr val="accent1"/>
                </a:solidFill>
                <a:latin typeface="Cambria" panose="02040503050406030204" pitchFamily="18" charset="0"/>
                <a:ea typeface="Cambria" panose="02040503050406030204" pitchFamily="18" charset="0"/>
              </a:rPr>
            </a:br>
            <a:endParaRPr sz="4000" dirty="0">
              <a:solidFill>
                <a:schemeClr val="accent1"/>
              </a:solidFill>
              <a:latin typeface="Cambria" panose="02040503050406030204" pitchFamily="18" charset="0"/>
              <a:ea typeface="Cambria" panose="02040503050406030204" pitchFamily="18" charset="0"/>
            </a:endParaRPr>
          </a:p>
        </p:txBody>
      </p:sp>
      <p:sp>
        <p:nvSpPr>
          <p:cNvPr id="3917" name="Google Shape;3917;p22"/>
          <p:cNvSpPr txBox="1">
            <a:spLocks noGrp="1"/>
          </p:cNvSpPr>
          <p:nvPr>
            <p:ph type="sldNum" idx="12"/>
          </p:nvPr>
        </p:nvSpPr>
        <p:spPr>
          <a:xfrm>
            <a:off x="122041" y="6293601"/>
            <a:ext cx="731600" cy="524800"/>
          </a:xfrm>
          <a:prstGeom prst="rect">
            <a:avLst/>
          </a:prstGeom>
        </p:spPr>
        <p:txBody>
          <a:bodyPr spcFirstLastPara="1" vert="horz" wrap="square" lIns="121900" tIns="121900" rIns="121900" bIns="121900" rtlCol="0" anchor="ctr" anchorCtr="0">
            <a:noAutofit/>
          </a:bodyPr>
          <a:lstStyle/>
          <a:p>
            <a:pPr algn="l"/>
            <a:fld id="{00000000-1234-1234-1234-123412341234}" type="slidenum">
              <a:rPr lang="en"/>
              <a:pPr algn="l"/>
              <a:t>2</a:t>
            </a:fld>
            <a:endParaRPr/>
          </a:p>
        </p:txBody>
      </p:sp>
      <p:pic>
        <p:nvPicPr>
          <p:cNvPr id="2" name="Image 1">
            <a:extLst>
              <a:ext uri="{FF2B5EF4-FFF2-40B4-BE49-F238E27FC236}">
                <a16:creationId xmlns:a16="http://schemas.microsoft.com/office/drawing/2014/main" id="{846575F0-1006-4527-BD8F-498D09C7F00A}"/>
              </a:ext>
            </a:extLst>
          </p:cNvPr>
          <p:cNvPicPr>
            <a:picLocks noChangeAspect="1"/>
          </p:cNvPicPr>
          <p:nvPr/>
        </p:nvPicPr>
        <p:blipFill>
          <a:blip r:embed="rId3"/>
          <a:stretch>
            <a:fillRect/>
          </a:stretch>
        </p:blipFill>
        <p:spPr>
          <a:xfrm>
            <a:off x="-23977" y="0"/>
            <a:ext cx="4825207"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F9A70A8-7B6B-48DA-92B2-B6B7B2038491}"/>
              </a:ext>
            </a:extLst>
          </p:cNvPr>
          <p:cNvPicPr>
            <a:picLocks noChangeAspect="1"/>
          </p:cNvPicPr>
          <p:nvPr/>
        </p:nvPicPr>
        <p:blipFill rotWithShape="1">
          <a:blip r:embed="rId2">
            <a:extLst>
              <a:ext uri="{28A0092B-C50C-407E-A947-70E740481C1C}">
                <a14:useLocalDpi xmlns:a14="http://schemas.microsoft.com/office/drawing/2010/main" val="0"/>
              </a:ext>
            </a:extLst>
          </a:blip>
          <a:srcRect l="17881" r="19381" b="28889"/>
          <a:stretch/>
        </p:blipFill>
        <p:spPr>
          <a:xfrm>
            <a:off x="2319384" y="944880"/>
            <a:ext cx="8131628" cy="6708967"/>
          </a:xfrm>
          <a:prstGeom prst="rect">
            <a:avLst/>
          </a:prstGeom>
        </p:spPr>
      </p:pic>
    </p:spTree>
    <p:extLst>
      <p:ext uri="{BB962C8B-B14F-4D97-AF65-F5344CB8AC3E}">
        <p14:creationId xmlns:p14="http://schemas.microsoft.com/office/powerpoint/2010/main" val="172219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3228E1-8680-48B3-B1FC-A5AD33747DF9}"/>
              </a:ext>
            </a:extLst>
          </p:cNvPr>
          <p:cNvPicPr>
            <a:picLocks noChangeAspect="1"/>
          </p:cNvPicPr>
          <p:nvPr/>
        </p:nvPicPr>
        <p:blipFill rotWithShape="1">
          <a:blip r:embed="rId2">
            <a:extLst>
              <a:ext uri="{28A0092B-C50C-407E-A947-70E740481C1C}">
                <a14:useLocalDpi xmlns:a14="http://schemas.microsoft.com/office/drawing/2010/main" val="0"/>
              </a:ext>
            </a:extLst>
          </a:blip>
          <a:srcRect l="25043" t="8729" r="26315" b="38414"/>
          <a:stretch/>
        </p:blipFill>
        <p:spPr>
          <a:xfrm>
            <a:off x="1698172" y="79200"/>
            <a:ext cx="8795656" cy="6957136"/>
          </a:xfrm>
          <a:prstGeom prst="rect">
            <a:avLst/>
          </a:prstGeom>
        </p:spPr>
      </p:pic>
    </p:spTree>
    <p:extLst>
      <p:ext uri="{BB962C8B-B14F-4D97-AF65-F5344CB8AC3E}">
        <p14:creationId xmlns:p14="http://schemas.microsoft.com/office/powerpoint/2010/main" val="5504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016314-1FD7-495C-872D-9FF6711B34E3}"/>
              </a:ext>
            </a:extLst>
          </p:cNvPr>
          <p:cNvSpPr txBox="1"/>
          <p:nvPr/>
        </p:nvSpPr>
        <p:spPr>
          <a:xfrm>
            <a:off x="2435192" y="1511166"/>
            <a:ext cx="6314173" cy="4154984"/>
          </a:xfrm>
          <a:prstGeom prst="rect">
            <a:avLst/>
          </a:prstGeom>
          <a:noFill/>
        </p:spPr>
        <p:txBody>
          <a:bodyPr wrap="square" rtlCol="0">
            <a:spAutoFit/>
          </a:bodyPr>
          <a:lstStyle/>
          <a:p>
            <a:r>
              <a:rPr lang="fr-FR" sz="4400" dirty="0"/>
              <a:t>1800 John </a:t>
            </a:r>
            <a:r>
              <a:rPr lang="fr-FR" sz="4400" dirty="0" err="1"/>
              <a:t>Frere</a:t>
            </a:r>
            <a:r>
              <a:rPr lang="fr-FR" sz="4400" dirty="0"/>
              <a:t> Suffolk</a:t>
            </a:r>
          </a:p>
          <a:p>
            <a:r>
              <a:rPr lang="fr-FR" sz="4400" dirty="0"/>
              <a:t>Géologie, paléontologie = Pléistocène, Holocène =Quaternaire moraines glacières terrasses fluviales</a:t>
            </a:r>
          </a:p>
        </p:txBody>
      </p:sp>
    </p:spTree>
    <p:extLst>
      <p:ext uri="{BB962C8B-B14F-4D97-AF65-F5344CB8AC3E}">
        <p14:creationId xmlns:p14="http://schemas.microsoft.com/office/powerpoint/2010/main" val="312566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1E0559-D374-45FE-8B8D-A863329CC206}"/>
              </a:ext>
            </a:extLst>
          </p:cNvPr>
          <p:cNvSpPr txBox="1"/>
          <p:nvPr/>
        </p:nvSpPr>
        <p:spPr>
          <a:xfrm>
            <a:off x="2541069" y="2656573"/>
            <a:ext cx="3715376" cy="830997"/>
          </a:xfrm>
          <a:prstGeom prst="rect">
            <a:avLst/>
          </a:prstGeom>
          <a:noFill/>
        </p:spPr>
        <p:txBody>
          <a:bodyPr wrap="none" rtlCol="0">
            <a:spAutoFit/>
          </a:bodyPr>
          <a:lstStyle/>
          <a:p>
            <a:r>
              <a:rPr lang="fr-FR" sz="4800" dirty="0"/>
              <a:t>Casimir Picard</a:t>
            </a:r>
          </a:p>
        </p:txBody>
      </p:sp>
    </p:spTree>
    <p:extLst>
      <p:ext uri="{BB962C8B-B14F-4D97-AF65-F5344CB8AC3E}">
        <p14:creationId xmlns:p14="http://schemas.microsoft.com/office/powerpoint/2010/main" val="1108198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1331F8-5515-4222-B581-2BBC26978847}"/>
              </a:ext>
            </a:extLst>
          </p:cNvPr>
          <p:cNvSpPr txBox="1"/>
          <p:nvPr/>
        </p:nvSpPr>
        <p:spPr>
          <a:xfrm>
            <a:off x="256675" y="144382"/>
            <a:ext cx="10202777" cy="954107"/>
          </a:xfrm>
          <a:prstGeom prst="rect">
            <a:avLst/>
          </a:prstGeom>
          <a:noFill/>
        </p:spPr>
        <p:txBody>
          <a:bodyPr wrap="square" rtlCol="0">
            <a:spAutoFit/>
          </a:bodyPr>
          <a:lstStyle/>
          <a:p>
            <a:r>
              <a:rPr lang="fr-FR" sz="2800" dirty="0"/>
              <a:t>Sociétés savantes et archéologie : l’invention de la préhistoire</a:t>
            </a:r>
          </a:p>
          <a:p>
            <a:endParaRPr lang="fr-FR" sz="2800" dirty="0"/>
          </a:p>
        </p:txBody>
      </p:sp>
      <p:pic>
        <p:nvPicPr>
          <p:cNvPr id="7" name="Image 6">
            <a:extLst>
              <a:ext uri="{FF2B5EF4-FFF2-40B4-BE49-F238E27FC236}">
                <a16:creationId xmlns:a16="http://schemas.microsoft.com/office/drawing/2014/main" id="{D71E1017-484A-4C5A-AFE3-4642D73A738C}"/>
              </a:ext>
            </a:extLst>
          </p:cNvPr>
          <p:cNvPicPr>
            <a:picLocks noChangeAspect="1"/>
          </p:cNvPicPr>
          <p:nvPr/>
        </p:nvPicPr>
        <p:blipFill>
          <a:blip r:embed="rId2"/>
          <a:stretch>
            <a:fillRect/>
          </a:stretch>
        </p:blipFill>
        <p:spPr>
          <a:xfrm>
            <a:off x="850232" y="1490662"/>
            <a:ext cx="4876800" cy="4430486"/>
          </a:xfrm>
          <a:prstGeom prst="rect">
            <a:avLst/>
          </a:prstGeom>
        </p:spPr>
      </p:pic>
      <p:sp>
        <p:nvSpPr>
          <p:cNvPr id="8" name="ZoneTexte 7">
            <a:extLst>
              <a:ext uri="{FF2B5EF4-FFF2-40B4-BE49-F238E27FC236}">
                <a16:creationId xmlns:a16="http://schemas.microsoft.com/office/drawing/2014/main" id="{109A172C-4EC2-44B8-B363-6E3674AA74FB}"/>
              </a:ext>
            </a:extLst>
          </p:cNvPr>
          <p:cNvSpPr txBox="1"/>
          <p:nvPr/>
        </p:nvSpPr>
        <p:spPr>
          <a:xfrm>
            <a:off x="1138989" y="5921148"/>
            <a:ext cx="4203032" cy="646331"/>
          </a:xfrm>
          <a:prstGeom prst="rect">
            <a:avLst/>
          </a:prstGeom>
          <a:noFill/>
        </p:spPr>
        <p:txBody>
          <a:bodyPr wrap="square" rtlCol="0">
            <a:spAutoFit/>
          </a:bodyPr>
          <a:lstStyle/>
          <a:p>
            <a:r>
              <a:rPr lang="fr-FR" dirty="0"/>
              <a:t>Boucher de Perthes, « inventeur de la préhistoire » ?</a:t>
            </a:r>
          </a:p>
        </p:txBody>
      </p:sp>
      <p:pic>
        <p:nvPicPr>
          <p:cNvPr id="9" name="Image 8">
            <a:extLst>
              <a:ext uri="{FF2B5EF4-FFF2-40B4-BE49-F238E27FC236}">
                <a16:creationId xmlns:a16="http://schemas.microsoft.com/office/drawing/2014/main" id="{E188FC29-24B3-4AB6-9C0C-AB5C0E20DA0E}"/>
              </a:ext>
            </a:extLst>
          </p:cNvPr>
          <p:cNvPicPr>
            <a:picLocks noChangeAspect="1"/>
          </p:cNvPicPr>
          <p:nvPr/>
        </p:nvPicPr>
        <p:blipFill>
          <a:blip r:embed="rId3"/>
          <a:stretch>
            <a:fillRect/>
          </a:stretch>
        </p:blipFill>
        <p:spPr>
          <a:xfrm>
            <a:off x="7799721" y="1215798"/>
            <a:ext cx="3971925" cy="4705350"/>
          </a:xfrm>
          <a:prstGeom prst="rect">
            <a:avLst/>
          </a:prstGeom>
          <a:ln>
            <a:solidFill>
              <a:schemeClr val="accent1"/>
            </a:solidFill>
          </a:ln>
        </p:spPr>
      </p:pic>
      <p:sp>
        <p:nvSpPr>
          <p:cNvPr id="10" name="ZoneTexte 9">
            <a:extLst>
              <a:ext uri="{FF2B5EF4-FFF2-40B4-BE49-F238E27FC236}">
                <a16:creationId xmlns:a16="http://schemas.microsoft.com/office/drawing/2014/main" id="{4CC10D36-C0FA-4758-90C8-620947423ED1}"/>
              </a:ext>
            </a:extLst>
          </p:cNvPr>
          <p:cNvSpPr txBox="1"/>
          <p:nvPr/>
        </p:nvSpPr>
        <p:spPr>
          <a:xfrm>
            <a:off x="9320462" y="5910120"/>
            <a:ext cx="1892968" cy="369332"/>
          </a:xfrm>
          <a:prstGeom prst="rect">
            <a:avLst/>
          </a:prstGeom>
          <a:noFill/>
        </p:spPr>
        <p:txBody>
          <a:bodyPr wrap="square" rtlCol="0">
            <a:spAutoFit/>
          </a:bodyPr>
          <a:lstStyle/>
          <a:p>
            <a:r>
              <a:rPr lang="fr-FR" dirty="0"/>
              <a:t>Biface d’</a:t>
            </a:r>
            <a:r>
              <a:rPr lang="fr-FR" dirty="0" err="1"/>
              <a:t>Oxne</a:t>
            </a:r>
            <a:endParaRPr lang="fr-FR" dirty="0"/>
          </a:p>
        </p:txBody>
      </p:sp>
    </p:spTree>
    <p:extLst>
      <p:ext uri="{BB962C8B-B14F-4D97-AF65-F5344CB8AC3E}">
        <p14:creationId xmlns:p14="http://schemas.microsoft.com/office/powerpoint/2010/main" val="227949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40CA24C-71A8-4C49-9704-F7B725B56CEF}"/>
              </a:ext>
            </a:extLst>
          </p:cNvPr>
          <p:cNvPicPr>
            <a:picLocks noChangeAspect="1"/>
          </p:cNvPicPr>
          <p:nvPr/>
        </p:nvPicPr>
        <p:blipFill>
          <a:blip r:embed="rId2"/>
          <a:stretch>
            <a:fillRect/>
          </a:stretch>
        </p:blipFill>
        <p:spPr>
          <a:xfrm>
            <a:off x="116807" y="400050"/>
            <a:ext cx="8172450" cy="6057900"/>
          </a:xfrm>
          <a:prstGeom prst="rect">
            <a:avLst/>
          </a:prstGeom>
        </p:spPr>
      </p:pic>
      <p:pic>
        <p:nvPicPr>
          <p:cNvPr id="3" name="Image 2">
            <a:extLst>
              <a:ext uri="{FF2B5EF4-FFF2-40B4-BE49-F238E27FC236}">
                <a16:creationId xmlns:a16="http://schemas.microsoft.com/office/drawing/2014/main" id="{62A25343-0454-46BD-A169-E640605EF8D3}"/>
              </a:ext>
            </a:extLst>
          </p:cNvPr>
          <p:cNvPicPr>
            <a:picLocks noChangeAspect="1"/>
          </p:cNvPicPr>
          <p:nvPr/>
        </p:nvPicPr>
        <p:blipFill>
          <a:blip r:embed="rId3"/>
          <a:stretch>
            <a:fillRect/>
          </a:stretch>
        </p:blipFill>
        <p:spPr>
          <a:xfrm>
            <a:off x="8947985" y="881313"/>
            <a:ext cx="2838450" cy="4838700"/>
          </a:xfrm>
          <a:prstGeom prst="rect">
            <a:avLst/>
          </a:prstGeom>
          <a:ln>
            <a:solidFill>
              <a:schemeClr val="accent1"/>
            </a:solidFill>
          </a:ln>
        </p:spPr>
      </p:pic>
    </p:spTree>
    <p:extLst>
      <p:ext uri="{BB962C8B-B14F-4D97-AF65-F5344CB8AC3E}">
        <p14:creationId xmlns:p14="http://schemas.microsoft.com/office/powerpoint/2010/main" val="40630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21E49-831B-4C04-9807-09B94DB85606}"/>
              </a:ext>
            </a:extLst>
          </p:cNvPr>
          <p:cNvSpPr/>
          <p:nvPr/>
        </p:nvSpPr>
        <p:spPr>
          <a:xfrm>
            <a:off x="192504" y="250340"/>
            <a:ext cx="11020927" cy="1446550"/>
          </a:xfrm>
          <a:prstGeom prst="rect">
            <a:avLst/>
          </a:prstGeom>
        </p:spPr>
        <p:txBody>
          <a:bodyPr wrap="square">
            <a:spAutoFit/>
          </a:bodyPr>
          <a:lstStyle/>
          <a:p>
            <a:r>
              <a:rPr lang="fr-FR" sz="4400" dirty="0">
                <a:solidFill>
                  <a:schemeClr val="accent1"/>
                </a:solidFill>
                <a:latin typeface="Cambria" panose="02040503050406030204" pitchFamily="18" charset="0"/>
                <a:ea typeface="Cambria" panose="02040503050406030204" pitchFamily="18" charset="0"/>
              </a:rPr>
              <a:t>3 -Débat : Quel rôle pour les associations de sauvegarde du patrimoine aujourd’hui ?</a:t>
            </a:r>
            <a:endParaRPr lang="fr-FR" sz="4400" dirty="0"/>
          </a:p>
        </p:txBody>
      </p:sp>
    </p:spTree>
    <p:extLst>
      <p:ext uri="{BB962C8B-B14F-4D97-AF65-F5344CB8AC3E}">
        <p14:creationId xmlns:p14="http://schemas.microsoft.com/office/powerpoint/2010/main" val="229136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B5827A7-F37A-48D6-AEE9-0E0312B84A53}"/>
              </a:ext>
            </a:extLst>
          </p:cNvPr>
          <p:cNvPicPr>
            <a:picLocks noChangeAspect="1"/>
          </p:cNvPicPr>
          <p:nvPr/>
        </p:nvPicPr>
        <p:blipFill>
          <a:blip r:embed="rId2"/>
          <a:stretch>
            <a:fillRect/>
          </a:stretch>
        </p:blipFill>
        <p:spPr>
          <a:xfrm>
            <a:off x="0" y="788414"/>
            <a:ext cx="12192000" cy="5281171"/>
          </a:xfrm>
          <a:prstGeom prst="rect">
            <a:avLst/>
          </a:prstGeom>
        </p:spPr>
      </p:pic>
    </p:spTree>
    <p:extLst>
      <p:ext uri="{BB962C8B-B14F-4D97-AF65-F5344CB8AC3E}">
        <p14:creationId xmlns:p14="http://schemas.microsoft.com/office/powerpoint/2010/main" val="402343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485D8E-89CE-4DDB-B0D0-938F0120BB42}"/>
              </a:ext>
            </a:extLst>
          </p:cNvPr>
          <p:cNvPicPr>
            <a:picLocks noChangeAspect="1"/>
          </p:cNvPicPr>
          <p:nvPr/>
        </p:nvPicPr>
        <p:blipFill>
          <a:blip r:embed="rId2"/>
          <a:stretch>
            <a:fillRect/>
          </a:stretch>
        </p:blipFill>
        <p:spPr>
          <a:xfrm>
            <a:off x="0" y="425692"/>
            <a:ext cx="12192000" cy="6006616"/>
          </a:xfrm>
          <a:prstGeom prst="rect">
            <a:avLst/>
          </a:prstGeom>
        </p:spPr>
      </p:pic>
    </p:spTree>
    <p:extLst>
      <p:ext uri="{BB962C8B-B14F-4D97-AF65-F5344CB8AC3E}">
        <p14:creationId xmlns:p14="http://schemas.microsoft.com/office/powerpoint/2010/main" val="1377603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3300A18-CB92-41F0-9BF7-38F14347C425}"/>
              </a:ext>
            </a:extLst>
          </p:cNvPr>
          <p:cNvPicPr>
            <a:picLocks noChangeAspect="1"/>
          </p:cNvPicPr>
          <p:nvPr/>
        </p:nvPicPr>
        <p:blipFill>
          <a:blip r:embed="rId2"/>
          <a:stretch>
            <a:fillRect/>
          </a:stretch>
        </p:blipFill>
        <p:spPr>
          <a:xfrm>
            <a:off x="0" y="197514"/>
            <a:ext cx="12192000" cy="6462971"/>
          </a:xfrm>
          <a:prstGeom prst="rect">
            <a:avLst/>
          </a:prstGeom>
        </p:spPr>
      </p:pic>
    </p:spTree>
    <p:extLst>
      <p:ext uri="{BB962C8B-B14F-4D97-AF65-F5344CB8AC3E}">
        <p14:creationId xmlns:p14="http://schemas.microsoft.com/office/powerpoint/2010/main" val="269635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6FEFC-C3EE-4942-83F8-E193BB33EA8D}"/>
              </a:ext>
            </a:extLst>
          </p:cNvPr>
          <p:cNvSpPr/>
          <p:nvPr/>
        </p:nvSpPr>
        <p:spPr>
          <a:xfrm>
            <a:off x="192506" y="256674"/>
            <a:ext cx="11133220" cy="646331"/>
          </a:xfrm>
          <a:prstGeom prst="rect">
            <a:avLst/>
          </a:prstGeom>
        </p:spPr>
        <p:txBody>
          <a:bodyPr wrap="square">
            <a:spAutoFit/>
          </a:bodyPr>
          <a:lstStyle/>
          <a:p>
            <a:r>
              <a:rPr lang="fr-FR" sz="3600" dirty="0">
                <a:solidFill>
                  <a:schemeClr val="accent1"/>
                </a:solidFill>
                <a:latin typeface="Cambria" panose="02040503050406030204" pitchFamily="18" charset="0"/>
                <a:ea typeface="Cambria" panose="02040503050406030204" pitchFamily="18" charset="0"/>
              </a:rPr>
              <a:t>1- Des fouilles aux musées : l’âge d’or des Antiquaires</a:t>
            </a:r>
            <a:endParaRPr lang="fr-FR" sz="3600" dirty="0"/>
          </a:p>
        </p:txBody>
      </p:sp>
      <p:sp>
        <p:nvSpPr>
          <p:cNvPr id="3" name="ZoneTexte 2">
            <a:extLst>
              <a:ext uri="{FF2B5EF4-FFF2-40B4-BE49-F238E27FC236}">
                <a16:creationId xmlns:a16="http://schemas.microsoft.com/office/drawing/2014/main" id="{9FAEE83F-3B6D-4A3E-9D94-7FAA7D27BA0E}"/>
              </a:ext>
            </a:extLst>
          </p:cNvPr>
          <p:cNvSpPr txBox="1"/>
          <p:nvPr/>
        </p:nvSpPr>
        <p:spPr>
          <a:xfrm>
            <a:off x="7956884" y="2037347"/>
            <a:ext cx="4395537" cy="3970318"/>
          </a:xfrm>
          <a:prstGeom prst="rect">
            <a:avLst/>
          </a:prstGeom>
          <a:noFill/>
        </p:spPr>
        <p:txBody>
          <a:bodyPr wrap="square" rtlCol="0">
            <a:spAutoFit/>
          </a:bodyPr>
          <a:lstStyle/>
          <a:p>
            <a:r>
              <a:rPr lang="fr-FR" sz="2800" dirty="0"/>
              <a:t>Les « Académies »</a:t>
            </a:r>
          </a:p>
          <a:p>
            <a:endParaRPr lang="fr-FR" sz="2800" dirty="0"/>
          </a:p>
          <a:p>
            <a:r>
              <a:rPr lang="fr-FR" sz="2800" dirty="0"/>
              <a:t>« la </a:t>
            </a:r>
            <a:r>
              <a:rPr lang="fr-FR" sz="2800" i="1" dirty="0"/>
              <a:t>classe culturelle</a:t>
            </a:r>
            <a:r>
              <a:rPr lang="fr-FR" sz="2800" dirty="0"/>
              <a:t>, entendons le groupe des privilégiés de la lecture et de la discussion, en bref ceux qui constituent à la fois une opinion et un public » (Daniel Roche)</a:t>
            </a:r>
          </a:p>
        </p:txBody>
      </p:sp>
      <p:pic>
        <p:nvPicPr>
          <p:cNvPr id="6" name="Image 5">
            <a:extLst>
              <a:ext uri="{FF2B5EF4-FFF2-40B4-BE49-F238E27FC236}">
                <a16:creationId xmlns:a16="http://schemas.microsoft.com/office/drawing/2014/main" id="{0CE839EC-8FAE-41EF-8B9A-2DC907E23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7347"/>
            <a:ext cx="7869744" cy="4250201"/>
          </a:xfrm>
          <a:prstGeom prst="rect">
            <a:avLst/>
          </a:prstGeom>
        </p:spPr>
      </p:pic>
    </p:spTree>
    <p:extLst>
      <p:ext uri="{BB962C8B-B14F-4D97-AF65-F5344CB8AC3E}">
        <p14:creationId xmlns:p14="http://schemas.microsoft.com/office/powerpoint/2010/main" val="153026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677FF81-D843-4B2F-899B-E8BF7D63CC56}"/>
              </a:ext>
            </a:extLst>
          </p:cNvPr>
          <p:cNvPicPr>
            <a:picLocks noChangeAspect="1"/>
          </p:cNvPicPr>
          <p:nvPr/>
        </p:nvPicPr>
        <p:blipFill>
          <a:blip r:embed="rId2"/>
          <a:stretch>
            <a:fillRect/>
          </a:stretch>
        </p:blipFill>
        <p:spPr>
          <a:xfrm>
            <a:off x="0" y="1163027"/>
            <a:ext cx="12192000" cy="4531945"/>
          </a:xfrm>
          <a:prstGeom prst="rect">
            <a:avLst/>
          </a:prstGeom>
        </p:spPr>
      </p:pic>
    </p:spTree>
    <p:extLst>
      <p:ext uri="{BB962C8B-B14F-4D97-AF65-F5344CB8AC3E}">
        <p14:creationId xmlns:p14="http://schemas.microsoft.com/office/powerpoint/2010/main" val="239441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6EE2C7-BE20-4E27-B920-849D2D88AA87}"/>
              </a:ext>
            </a:extLst>
          </p:cNvPr>
          <p:cNvPicPr>
            <a:picLocks noChangeAspect="1"/>
          </p:cNvPicPr>
          <p:nvPr/>
        </p:nvPicPr>
        <p:blipFill>
          <a:blip r:embed="rId2"/>
          <a:stretch>
            <a:fillRect/>
          </a:stretch>
        </p:blipFill>
        <p:spPr>
          <a:xfrm>
            <a:off x="334831" y="0"/>
            <a:ext cx="11522338" cy="6858000"/>
          </a:xfrm>
          <a:prstGeom prst="rect">
            <a:avLst/>
          </a:prstGeom>
        </p:spPr>
      </p:pic>
    </p:spTree>
    <p:extLst>
      <p:ext uri="{BB962C8B-B14F-4D97-AF65-F5344CB8AC3E}">
        <p14:creationId xmlns:p14="http://schemas.microsoft.com/office/powerpoint/2010/main" val="96008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Utilisateur\Dropbox\Amis des musées\synthèses et brouillons chapitres\01 Prolégomènes\Chapitre 1 iconographie\icono chapitre 1 images\02.jpg">
            <a:extLst>
              <a:ext uri="{FF2B5EF4-FFF2-40B4-BE49-F238E27FC236}">
                <a16:creationId xmlns:a16="http://schemas.microsoft.com/office/drawing/2014/main" id="{5943C1AF-BBA2-48A3-B266-4905160E29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50976" y="344905"/>
            <a:ext cx="4740543" cy="6168189"/>
          </a:xfrm>
          <a:prstGeom prst="rect">
            <a:avLst/>
          </a:prstGeom>
          <a:noFill/>
          <a:ln>
            <a:noFill/>
          </a:ln>
        </p:spPr>
      </p:pic>
      <p:sp>
        <p:nvSpPr>
          <p:cNvPr id="3" name="ZoneTexte 2">
            <a:extLst>
              <a:ext uri="{FF2B5EF4-FFF2-40B4-BE49-F238E27FC236}">
                <a16:creationId xmlns:a16="http://schemas.microsoft.com/office/drawing/2014/main" id="{2A465A52-8210-4C05-92D6-CA7B35E1C0FA}"/>
              </a:ext>
            </a:extLst>
          </p:cNvPr>
          <p:cNvSpPr txBox="1"/>
          <p:nvPr/>
        </p:nvSpPr>
        <p:spPr>
          <a:xfrm>
            <a:off x="208547" y="176463"/>
            <a:ext cx="10876547" cy="646331"/>
          </a:xfrm>
          <a:prstGeom prst="rect">
            <a:avLst/>
          </a:prstGeom>
          <a:noFill/>
        </p:spPr>
        <p:txBody>
          <a:bodyPr wrap="square" rtlCol="0">
            <a:spAutoFit/>
          </a:bodyPr>
          <a:lstStyle/>
          <a:p>
            <a:r>
              <a:rPr lang="fr-FR" b="1" dirty="0"/>
              <a:t>Le modèle anglais : les « clubs »</a:t>
            </a:r>
          </a:p>
          <a:p>
            <a:r>
              <a:rPr lang="fr-FR" dirty="0"/>
              <a:t>The Society of </a:t>
            </a:r>
            <a:r>
              <a:rPr lang="fr-FR" dirty="0" err="1"/>
              <a:t>Antiquaries</a:t>
            </a:r>
            <a:r>
              <a:rPr lang="fr-FR" dirty="0"/>
              <a:t> of London, 1707                Les </a:t>
            </a:r>
            <a:r>
              <a:rPr lang="fr-FR" i="1" dirty="0" err="1"/>
              <a:t>Dilettanti</a:t>
            </a:r>
            <a:r>
              <a:rPr lang="fr-FR" dirty="0"/>
              <a:t>, 1732</a:t>
            </a:r>
          </a:p>
        </p:txBody>
      </p:sp>
      <p:pic>
        <p:nvPicPr>
          <p:cNvPr id="5" name="Image 4">
            <a:extLst>
              <a:ext uri="{FF2B5EF4-FFF2-40B4-BE49-F238E27FC236}">
                <a16:creationId xmlns:a16="http://schemas.microsoft.com/office/drawing/2014/main" id="{EE77B8B6-B8F6-4877-A041-222D4BD9A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375109"/>
            <a:ext cx="6722312" cy="5041734"/>
          </a:xfrm>
          <a:prstGeom prst="rect">
            <a:avLst/>
          </a:prstGeom>
        </p:spPr>
      </p:pic>
    </p:spTree>
    <p:extLst>
      <p:ext uri="{BB962C8B-B14F-4D97-AF65-F5344CB8AC3E}">
        <p14:creationId xmlns:p14="http://schemas.microsoft.com/office/powerpoint/2010/main" val="126456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B8F8EC3-07BC-45BE-AB08-9484987C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866" y="0"/>
            <a:ext cx="5318268" cy="6858000"/>
          </a:xfrm>
          <a:prstGeom prst="rect">
            <a:avLst/>
          </a:prstGeom>
        </p:spPr>
      </p:pic>
    </p:spTree>
    <p:extLst>
      <p:ext uri="{BB962C8B-B14F-4D97-AF65-F5344CB8AC3E}">
        <p14:creationId xmlns:p14="http://schemas.microsoft.com/office/powerpoint/2010/main" val="234592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D9638AA-15FB-4A4C-A462-691BC61C22D1}"/>
              </a:ext>
            </a:extLst>
          </p:cNvPr>
          <p:cNvSpPr txBox="1"/>
          <p:nvPr/>
        </p:nvSpPr>
        <p:spPr>
          <a:xfrm>
            <a:off x="978568" y="532930"/>
            <a:ext cx="5454316" cy="6555641"/>
          </a:xfrm>
          <a:prstGeom prst="rect">
            <a:avLst/>
          </a:prstGeom>
          <a:noFill/>
        </p:spPr>
        <p:txBody>
          <a:bodyPr wrap="square" rtlCol="0">
            <a:spAutoFit/>
          </a:bodyPr>
          <a:lstStyle/>
          <a:p>
            <a:r>
              <a:rPr lang="fr-FR" sz="2800" dirty="0"/>
              <a:t>Les sociétés savantes</a:t>
            </a:r>
          </a:p>
          <a:p>
            <a:endParaRPr lang="fr-FR" sz="2800" dirty="0"/>
          </a:p>
          <a:p>
            <a:r>
              <a:rPr lang="fr-FR" sz="2800" dirty="0"/>
              <a:t>Société dite philotechnique, entomologique, asiatique, numismatique, géologique, philanthropique, de linguistique, de statistique et de géographie… ou encore sociétés d’encouragement, de propagation, de perfectionnement et d’émulation</a:t>
            </a:r>
          </a:p>
          <a:p>
            <a:pPr marL="457200" indent="-457200">
              <a:buFontTx/>
              <a:buChar char="-"/>
            </a:pPr>
            <a:r>
              <a:rPr lang="fr-FR" sz="2800" dirty="0"/>
              <a:t>Années 1830</a:t>
            </a:r>
          </a:p>
          <a:p>
            <a:pPr marL="457200" indent="-457200">
              <a:buFontTx/>
              <a:buChar char="-"/>
            </a:pPr>
            <a:r>
              <a:rPr lang="fr-FR" sz="2800" dirty="0"/>
              <a:t>Années 1860</a:t>
            </a:r>
          </a:p>
          <a:p>
            <a:pPr marL="457200" indent="-457200">
              <a:buFontTx/>
              <a:buChar char="-"/>
            </a:pPr>
            <a:r>
              <a:rPr lang="fr-FR" sz="2800" dirty="0"/>
              <a:t>Années 1875-85</a:t>
            </a:r>
          </a:p>
          <a:p>
            <a:endParaRPr lang="fr-FR" sz="2800" dirty="0"/>
          </a:p>
          <a:p>
            <a:endParaRPr lang="fr-FR" sz="2800" dirty="0"/>
          </a:p>
        </p:txBody>
      </p:sp>
      <p:pic>
        <p:nvPicPr>
          <p:cNvPr id="4" name="Image 3">
            <a:extLst>
              <a:ext uri="{FF2B5EF4-FFF2-40B4-BE49-F238E27FC236}">
                <a16:creationId xmlns:a16="http://schemas.microsoft.com/office/drawing/2014/main" id="{12A62ADD-7105-4627-8A6D-B583F871E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874" y="438150"/>
            <a:ext cx="3807995" cy="5804870"/>
          </a:xfrm>
          <a:prstGeom prst="rect">
            <a:avLst/>
          </a:prstGeom>
        </p:spPr>
      </p:pic>
    </p:spTree>
    <p:extLst>
      <p:ext uri="{BB962C8B-B14F-4D97-AF65-F5344CB8AC3E}">
        <p14:creationId xmlns:p14="http://schemas.microsoft.com/office/powerpoint/2010/main" val="134105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05F3AD-E0A4-4A50-8973-E01FC951BD0E}"/>
              </a:ext>
            </a:extLst>
          </p:cNvPr>
          <p:cNvPicPr>
            <a:picLocks noChangeAspect="1"/>
          </p:cNvPicPr>
          <p:nvPr/>
        </p:nvPicPr>
        <p:blipFill rotWithShape="1">
          <a:blip r:embed="rId2">
            <a:extLst>
              <a:ext uri="{28A0092B-C50C-407E-A947-70E740481C1C}">
                <a14:useLocalDpi xmlns:a14="http://schemas.microsoft.com/office/drawing/2010/main" val="0"/>
              </a:ext>
            </a:extLst>
          </a:blip>
          <a:srcRect t="3651" b="17936"/>
          <a:stretch/>
        </p:blipFill>
        <p:spPr>
          <a:xfrm>
            <a:off x="0" y="30124"/>
            <a:ext cx="5990051" cy="6797751"/>
          </a:xfrm>
          <a:prstGeom prst="rect">
            <a:avLst/>
          </a:prstGeom>
        </p:spPr>
      </p:pic>
      <p:pic>
        <p:nvPicPr>
          <p:cNvPr id="7" name="Image 6">
            <a:extLst>
              <a:ext uri="{FF2B5EF4-FFF2-40B4-BE49-F238E27FC236}">
                <a16:creationId xmlns:a16="http://schemas.microsoft.com/office/drawing/2014/main" id="{0DB880F7-3139-44FB-9817-93C2FD014792}"/>
              </a:ext>
            </a:extLst>
          </p:cNvPr>
          <p:cNvPicPr>
            <a:picLocks noChangeAspect="1"/>
          </p:cNvPicPr>
          <p:nvPr/>
        </p:nvPicPr>
        <p:blipFill rotWithShape="1">
          <a:blip r:embed="rId3">
            <a:extLst>
              <a:ext uri="{28A0092B-C50C-407E-A947-70E740481C1C}">
                <a14:useLocalDpi xmlns:a14="http://schemas.microsoft.com/office/drawing/2010/main" val="0"/>
              </a:ext>
            </a:extLst>
          </a:blip>
          <a:srcRect t="3651" b="17936"/>
          <a:stretch/>
        </p:blipFill>
        <p:spPr>
          <a:xfrm>
            <a:off x="5478819" y="-25708"/>
            <a:ext cx="6012705" cy="6823459"/>
          </a:xfrm>
          <a:prstGeom prst="rect">
            <a:avLst/>
          </a:prstGeom>
        </p:spPr>
      </p:pic>
      <p:pic>
        <p:nvPicPr>
          <p:cNvPr id="3" name="Image 2">
            <a:extLst>
              <a:ext uri="{FF2B5EF4-FFF2-40B4-BE49-F238E27FC236}">
                <a16:creationId xmlns:a16="http://schemas.microsoft.com/office/drawing/2014/main" id="{8F187303-FF3E-4CBD-827B-6EB136693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698" y="2133600"/>
            <a:ext cx="5024507" cy="2820644"/>
          </a:xfrm>
          <a:prstGeom prst="rect">
            <a:avLst/>
          </a:prstGeom>
        </p:spPr>
      </p:pic>
    </p:spTree>
    <p:extLst>
      <p:ext uri="{BB962C8B-B14F-4D97-AF65-F5344CB8AC3E}">
        <p14:creationId xmlns:p14="http://schemas.microsoft.com/office/powerpoint/2010/main" val="318318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B590C-BD87-4ED8-93EA-D4DFD060E88D}"/>
              </a:ext>
            </a:extLst>
          </p:cNvPr>
          <p:cNvSpPr/>
          <p:nvPr/>
        </p:nvSpPr>
        <p:spPr>
          <a:xfrm>
            <a:off x="587829" y="228600"/>
            <a:ext cx="10733313" cy="5355312"/>
          </a:xfrm>
          <a:prstGeom prst="rect">
            <a:avLst/>
          </a:prstGeom>
        </p:spPr>
        <p:txBody>
          <a:bodyPr wrap="square">
            <a:spAutoFit/>
          </a:bodyPr>
          <a:lstStyle/>
          <a:p>
            <a:pPr algn="just"/>
            <a:r>
              <a:rPr lang="fr-FR" sz="2400" dirty="0">
                <a:latin typeface="Times New Roman" panose="02020603050405020304" pitchFamily="18" charset="0"/>
                <a:ea typeface="Times New Roman" panose="02020603050405020304" pitchFamily="18" charset="0"/>
              </a:rPr>
              <a:t>« </a:t>
            </a:r>
            <a:r>
              <a:rPr lang="fr-FR" sz="2400" i="1" dirty="0">
                <a:latin typeface="Times New Roman" panose="02020603050405020304" pitchFamily="18" charset="0"/>
                <a:ea typeface="Times New Roman" panose="02020603050405020304" pitchFamily="18" charset="0"/>
              </a:rPr>
              <a:t>Le double but que se propose l’Académie est aussi important, aussi utile que bien déterminé ; c’est la </a:t>
            </a:r>
            <a:r>
              <a:rPr lang="fr-FR" sz="2400" dirty="0">
                <a:latin typeface="Times New Roman" panose="02020603050405020304" pitchFamily="18" charset="0"/>
                <a:ea typeface="Times New Roman" panose="02020603050405020304" pitchFamily="18" charset="0"/>
              </a:rPr>
              <a:t>recherche de la langue et des antiquités celtiques</a:t>
            </a:r>
            <a:r>
              <a:rPr lang="fr-FR" sz="2400" i="1" dirty="0">
                <a:latin typeface="Times New Roman" panose="02020603050405020304" pitchFamily="18" charset="0"/>
                <a:ea typeface="Times New Roman" panose="02020603050405020304" pitchFamily="18" charset="0"/>
              </a:rPr>
              <a:t> (...). Ainsi notre but doit être, 1°. De retrouver la langue celtique dans les auteurs et les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anciens ; dans les deux dialectes de cette langue qui existe encore, le breton et le gallois, et même dans tous les dialectes populaires, les patois et jargons de l’empire français, ainsi que les origines des langues et des noms de lieux, de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et d’usages qui en dérivent, de donner des dictionnaires et des grammaires de tous ces dialectes, qu’il faut se hâter d’inventorier avant leur destruction totale ; 2°. De recueillir, d’écrire, comparer et expliquer toutes les antiquités, tous les </a:t>
            </a:r>
            <a:r>
              <a:rPr lang="fr-FR" sz="2400" i="1" dirty="0" err="1">
                <a:latin typeface="Times New Roman" panose="02020603050405020304" pitchFamily="18" charset="0"/>
                <a:ea typeface="Times New Roman" panose="02020603050405020304" pitchFamily="18" charset="0"/>
              </a:rPr>
              <a:t>monumens</a:t>
            </a:r>
            <a:r>
              <a:rPr lang="fr-FR" sz="2400" i="1" dirty="0">
                <a:latin typeface="Times New Roman" panose="02020603050405020304" pitchFamily="18" charset="0"/>
                <a:ea typeface="Times New Roman" panose="02020603050405020304" pitchFamily="18" charset="0"/>
              </a:rPr>
              <a:t>, tous les usages, toutes les traditions ; en un mot, de faire la statistique antique des Gaules, et d’expliquer les temps anciens par les temps modernes</a:t>
            </a:r>
            <a:r>
              <a:rPr lang="fr-FR" sz="2400" dirty="0">
                <a:latin typeface="Times New Roman" panose="02020603050405020304" pitchFamily="18" charset="0"/>
                <a:ea typeface="Times New Roman" panose="02020603050405020304" pitchFamily="18" charset="0"/>
              </a:rPr>
              <a:t> ». </a:t>
            </a:r>
          </a:p>
          <a:p>
            <a:endParaRPr lang="fr-FR" dirty="0">
              <a:latin typeface="Times New Roman" panose="02020603050405020304" pitchFamily="18" charset="0"/>
              <a:ea typeface="Times New Roman" panose="02020603050405020304" pitchFamily="18" charset="0"/>
            </a:endParaRPr>
          </a:p>
          <a:p>
            <a:endParaRPr lang="fr-FR" dirty="0">
              <a:latin typeface="Times New Roman" panose="02020603050405020304" pitchFamily="18" charset="0"/>
              <a:ea typeface="Times New Roman" panose="02020603050405020304" pitchFamily="18" charset="0"/>
            </a:endParaRPr>
          </a:p>
          <a:p>
            <a:r>
              <a:rPr lang="fr-FR" sz="1400" dirty="0"/>
              <a:t>(“Discours d’ouverture. Sur l’établissement de l’Académie Celtique, les objets de ses recherches et le plan de ses travaux ; lu à la première assemblée générale de cette Académie ; le 9 germinal an XIII, par le Secrétaire perpétuel” [Eloi </a:t>
            </a:r>
            <a:r>
              <a:rPr lang="fr-FR" sz="1400" dirty="0" err="1"/>
              <a:t>Johanneau</a:t>
            </a:r>
            <a:r>
              <a:rPr lang="fr-FR" sz="1400" dirty="0"/>
              <a:t>], </a:t>
            </a:r>
            <a:r>
              <a:rPr lang="fr-FR" sz="1400" i="1" dirty="0"/>
              <a:t>Mémoires de l’Académie celtique</a:t>
            </a:r>
            <a:r>
              <a:rPr lang="fr-FR" sz="1400" dirty="0"/>
              <a:t>, tome I, 1807, p. 63-64)</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0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F16E1C-009F-45E8-B5F3-330445D2C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445" y="10886"/>
            <a:ext cx="9415110" cy="6858000"/>
          </a:xfrm>
          <a:prstGeom prst="rect">
            <a:avLst/>
          </a:prstGeom>
        </p:spPr>
      </p:pic>
    </p:spTree>
    <p:extLst>
      <p:ext uri="{BB962C8B-B14F-4D97-AF65-F5344CB8AC3E}">
        <p14:creationId xmlns:p14="http://schemas.microsoft.com/office/powerpoint/2010/main" val="40728874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1580</Words>
  <Application>Microsoft Office PowerPoint</Application>
  <PresentationFormat>Grand écran</PresentationFormat>
  <Paragraphs>74</Paragraphs>
  <Slides>31</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Cambria</vt:lpstr>
      <vt:lpstr>Times New Roman</vt:lpstr>
      <vt:lpstr>Wingdings</vt:lpstr>
      <vt:lpstr>Thème Office</vt:lpstr>
      <vt:lpstr>Gestion du patrimoine culturel L3, UE2, Option, S1</vt:lpstr>
      <vt:lpstr> séance 7 – Des Antiquaires aux Monuments historiques (début-milieu XIXe s)   1- Le temps des Antiquaires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dc:creator>Julie Verlaine</dc:creator>
  <cp:lastModifiedBy>Guillaume Mazeau</cp:lastModifiedBy>
  <cp:revision>40</cp:revision>
  <dcterms:created xsi:type="dcterms:W3CDTF">2021-11-09T14:49:25Z</dcterms:created>
  <dcterms:modified xsi:type="dcterms:W3CDTF">2025-12-04T09:17:56Z</dcterms:modified>
</cp:coreProperties>
</file>