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273" r:id="rId3"/>
    <p:sldId id="283" r:id="rId4"/>
    <p:sldId id="258" r:id="rId5"/>
    <p:sldId id="259" r:id="rId6"/>
    <p:sldId id="260" r:id="rId7"/>
    <p:sldId id="269" r:id="rId8"/>
    <p:sldId id="261" r:id="rId9"/>
    <p:sldId id="270" r:id="rId10"/>
    <p:sldId id="271" r:id="rId11"/>
    <p:sldId id="262" r:id="rId12"/>
    <p:sldId id="272" r:id="rId13"/>
    <p:sldId id="263" r:id="rId14"/>
    <p:sldId id="264" r:id="rId15"/>
    <p:sldId id="274" r:id="rId16"/>
    <p:sldId id="275" r:id="rId17"/>
    <p:sldId id="276" r:id="rId18"/>
    <p:sldId id="277" r:id="rId19"/>
    <p:sldId id="279" r:id="rId20"/>
    <p:sldId id="278" r:id="rId21"/>
    <p:sldId id="280" r:id="rId22"/>
    <p:sldId id="281" r:id="rId23"/>
    <p:sldId id="282"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09"/>
  </p:normalViewPr>
  <p:slideViewPr>
    <p:cSldViewPr snapToGrid="0">
      <p:cViewPr varScale="1">
        <p:scale>
          <a:sx n="106" d="100"/>
          <a:sy n="106" d="100"/>
        </p:scale>
        <p:origin x="6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2BC780-8170-CB9B-A272-A0017A606D0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23976FC-AABA-06B6-327E-6E94047499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892BBF8-C04E-9C24-C370-198ABF09E431}"/>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9A5CB3CC-5D26-DABF-C58D-3F77722171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0799F4-CBA6-D31A-15D6-75A0D3C99155}"/>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212702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CFDC4E-D551-33AC-3E6F-1A76F6938F6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DB11665-AAF0-6122-C0EB-1D5F08B3ABA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A5CE85-FA99-A410-F697-0CCE7E0A36C6}"/>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06E355AF-2596-1A26-9B64-5EB21CF8CE7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3F2E2F-D000-E0D9-A4B4-0366A3F14C8B}"/>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187441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CE9DA84-AB40-CD83-F15F-BB79B0B3C29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7CC0B62-ABDA-32F4-755D-B95E0631053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26E319-368D-CCE2-68AB-AFC9DA57B368}"/>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1FA069C9-1451-1A7C-68C7-745E7207C5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4F3C0F-F502-0B36-5B26-5137FAE83CF8}"/>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1992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0F70C-F7AF-AF98-E8A3-B6C81F5F886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A4BCD26-1843-F013-4A8F-D010E86C00A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670A17D-0362-1D25-16D7-621A6DE827C9}"/>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F2A68A99-A0C9-CB4E-501E-775D23ADD8F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ADB7FE-878D-DCBD-79A9-A1383E472A95}"/>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2375949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632FC0-315E-3603-16C7-D92E7870D68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996ED05-13D7-325E-DD49-98D0D0DEC8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C7BAC8B-AE89-70D8-7DD1-DAB51E36187E}"/>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D562B5E6-F2E7-4F40-C3F4-71DEEA766F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1ED17C0-A325-15A3-8111-985AAEBD01F9}"/>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846043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04318C-0497-5D92-1EC4-A4DFF797B0B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21736B8-0780-3A83-6712-1E4F6ED5BDD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6B18B26-1352-486E-1F80-22259C4EA82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61A9B9C-C591-CE87-7833-FBA28616BD31}"/>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6" name="Espace réservé du pied de page 5">
            <a:extLst>
              <a:ext uri="{FF2B5EF4-FFF2-40B4-BE49-F238E27FC236}">
                <a16:creationId xmlns:a16="http://schemas.microsoft.com/office/drawing/2014/main" id="{D79A8381-1C71-74A2-D747-667572FA01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FAED88C-6599-08C4-8C7C-28CBBB5C142C}"/>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2680005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D9A21-41FC-0D9B-1445-DD74C05BEF6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F28B4AD-E5DB-7FD9-66BF-C947E1CF61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7A1901A-006C-F0FD-C6AF-A4E43C0B17E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201AACF-8EBC-C3A8-A8DA-F40ACCBD6B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CB6F26A-DDFA-7BA9-F4AF-6C5DE9BB2AF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BCDCA2C-9EDF-E772-2B13-EE28AA3CD94E}"/>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8" name="Espace réservé du pied de page 7">
            <a:extLst>
              <a:ext uri="{FF2B5EF4-FFF2-40B4-BE49-F238E27FC236}">
                <a16:creationId xmlns:a16="http://schemas.microsoft.com/office/drawing/2014/main" id="{1A55DFFF-96B5-A292-441B-EB04EE18376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433C85B-D619-82DC-C169-F6CF29FB920D}"/>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428901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0A7ABC-BC25-91A1-54CF-CC621BC5F3A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C88C852-F496-033A-C396-329CAC9769F2}"/>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4" name="Espace réservé du pied de page 3">
            <a:extLst>
              <a:ext uri="{FF2B5EF4-FFF2-40B4-BE49-F238E27FC236}">
                <a16:creationId xmlns:a16="http://schemas.microsoft.com/office/drawing/2014/main" id="{4CA7C9AD-52BA-D6EB-27B1-946089724B0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C442705-0777-3ED0-591C-57AD81C1B2FA}"/>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963314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36A035A-4799-3B40-BA71-0DDDC19F2DF5}"/>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3" name="Espace réservé du pied de page 2">
            <a:extLst>
              <a:ext uri="{FF2B5EF4-FFF2-40B4-BE49-F238E27FC236}">
                <a16:creationId xmlns:a16="http://schemas.microsoft.com/office/drawing/2014/main" id="{95022B61-96AB-05C7-2F70-48045870F30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B5A9F9A-E3CF-CC8E-2101-61D96A71171B}"/>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92589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EACD5A-962B-431C-CD6A-1261D221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7792920-3C24-E2CA-BAC7-7732D760A2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8BAB822-470D-5F8B-238C-5D09D3F85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38347E5-480E-FABD-9E39-9C06554809A4}"/>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6" name="Espace réservé du pied de page 5">
            <a:extLst>
              <a:ext uri="{FF2B5EF4-FFF2-40B4-BE49-F238E27FC236}">
                <a16:creationId xmlns:a16="http://schemas.microsoft.com/office/drawing/2014/main" id="{33B5C075-7CFC-78FE-63B3-1844D5ABFC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030904-032A-1932-4E33-E830D738CF66}"/>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1929737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7427C7-DA32-6616-CBE9-9BA99206E57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AA98C63-1305-DC2E-61C1-1754FAB545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D96AF0C-292A-EFDF-758B-6A3C64CF26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19BF1D4-43F3-177A-A6A4-71DDA269915B}"/>
              </a:ext>
            </a:extLst>
          </p:cNvPr>
          <p:cNvSpPr>
            <a:spLocks noGrp="1"/>
          </p:cNvSpPr>
          <p:nvPr>
            <p:ph type="dt" sz="half" idx="10"/>
          </p:nvPr>
        </p:nvSpPr>
        <p:spPr/>
        <p:txBody>
          <a:bodyPr/>
          <a:lstStyle/>
          <a:p>
            <a:fld id="{E56B1B0C-4C48-8B4F-9AFB-9B2357638B2D}" type="datetimeFigureOut">
              <a:rPr lang="fr-FR" smtClean="0"/>
              <a:t>03/12/2025</a:t>
            </a:fld>
            <a:endParaRPr lang="fr-FR"/>
          </a:p>
        </p:txBody>
      </p:sp>
      <p:sp>
        <p:nvSpPr>
          <p:cNvPr id="6" name="Espace réservé du pied de page 5">
            <a:extLst>
              <a:ext uri="{FF2B5EF4-FFF2-40B4-BE49-F238E27FC236}">
                <a16:creationId xmlns:a16="http://schemas.microsoft.com/office/drawing/2014/main" id="{46464437-C6C3-14E3-6021-1B9489E1E9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53967A6-E06E-AC55-BE0B-718B666432F4}"/>
              </a:ext>
            </a:extLst>
          </p:cNvPr>
          <p:cNvSpPr>
            <a:spLocks noGrp="1"/>
          </p:cNvSpPr>
          <p:nvPr>
            <p:ph type="sldNum" sz="quarter" idx="12"/>
          </p:nvPr>
        </p:nvSpPr>
        <p:spPr/>
        <p:txBody>
          <a:bodyPr/>
          <a:lstStyle/>
          <a:p>
            <a:fld id="{04FD8E12-356A-4A4E-BDD9-C9FDE117638A}" type="slidenum">
              <a:rPr lang="fr-FR" smtClean="0"/>
              <a:t>‹N°›</a:t>
            </a:fld>
            <a:endParaRPr lang="fr-FR"/>
          </a:p>
        </p:txBody>
      </p:sp>
    </p:spTree>
    <p:extLst>
      <p:ext uri="{BB962C8B-B14F-4D97-AF65-F5344CB8AC3E}">
        <p14:creationId xmlns:p14="http://schemas.microsoft.com/office/powerpoint/2010/main" val="3428371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5E0A74D-98C9-04EF-4D50-C490662168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E9B0999-E7B3-1DE8-D26D-0B2650F5A8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AE9355-C20F-505B-26F2-01DEF1FB8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B1B0C-4C48-8B4F-9AFB-9B2357638B2D}" type="datetimeFigureOut">
              <a:rPr lang="fr-FR" smtClean="0"/>
              <a:t>03/12/2025</a:t>
            </a:fld>
            <a:endParaRPr lang="fr-FR"/>
          </a:p>
        </p:txBody>
      </p:sp>
      <p:sp>
        <p:nvSpPr>
          <p:cNvPr id="5" name="Espace réservé du pied de page 4">
            <a:extLst>
              <a:ext uri="{FF2B5EF4-FFF2-40B4-BE49-F238E27FC236}">
                <a16:creationId xmlns:a16="http://schemas.microsoft.com/office/drawing/2014/main" id="{5ACA3C1D-FFF6-6290-B8E4-F61200E63A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9721B3C-E002-9E27-E586-28FFC6D4C5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FD8E12-356A-4A4E-BDD9-C9FDE117638A}" type="slidenum">
              <a:rPr lang="fr-FR" smtClean="0"/>
              <a:t>‹N°›</a:t>
            </a:fld>
            <a:endParaRPr lang="fr-FR"/>
          </a:p>
        </p:txBody>
      </p:sp>
    </p:spTree>
    <p:extLst>
      <p:ext uri="{BB962C8B-B14F-4D97-AF65-F5344CB8AC3E}">
        <p14:creationId xmlns:p14="http://schemas.microsoft.com/office/powerpoint/2010/main" val="219533334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12F2FF-C6EA-7D9A-C5CB-7E9A338159E8}"/>
              </a:ext>
            </a:extLst>
          </p:cNvPr>
          <p:cNvSpPr>
            <a:spLocks noGrp="1"/>
          </p:cNvSpPr>
          <p:nvPr>
            <p:ph type="ctrTitle"/>
          </p:nvPr>
        </p:nvSpPr>
        <p:spPr>
          <a:xfrm>
            <a:off x="1600200" y="433138"/>
            <a:ext cx="8991600" cy="1780674"/>
          </a:xfrm>
        </p:spPr>
        <p:txBody>
          <a:bodyPr/>
          <a:lstStyle/>
          <a:p>
            <a:r>
              <a:rPr lang="fr-FR" dirty="0"/>
              <a:t>Ivan Illich</a:t>
            </a:r>
          </a:p>
        </p:txBody>
      </p:sp>
      <p:sp>
        <p:nvSpPr>
          <p:cNvPr id="3" name="Sous-titre 2">
            <a:extLst>
              <a:ext uri="{FF2B5EF4-FFF2-40B4-BE49-F238E27FC236}">
                <a16:creationId xmlns:a16="http://schemas.microsoft.com/office/drawing/2014/main" id="{18E5A1E3-145C-06CA-B9D3-755033D6D79D}"/>
              </a:ext>
            </a:extLst>
          </p:cNvPr>
          <p:cNvSpPr>
            <a:spLocks noGrp="1"/>
          </p:cNvSpPr>
          <p:nvPr>
            <p:ph type="subTitle" idx="1"/>
          </p:nvPr>
        </p:nvSpPr>
        <p:spPr>
          <a:xfrm>
            <a:off x="1600199" y="2791326"/>
            <a:ext cx="9288379" cy="2442411"/>
          </a:xfrm>
        </p:spPr>
        <p:txBody>
          <a:bodyPr>
            <a:normAutofit/>
          </a:bodyPr>
          <a:lstStyle/>
          <a:p>
            <a:r>
              <a:rPr lang="fr-FR" sz="4400" i="1" dirty="0"/>
              <a:t>La convivialité</a:t>
            </a:r>
            <a:r>
              <a:rPr lang="fr-FR" sz="4400" dirty="0"/>
              <a:t>, </a:t>
            </a:r>
          </a:p>
          <a:p>
            <a:r>
              <a:rPr lang="fr-FR" sz="4400" dirty="0"/>
              <a:t>Paris, Éditions du Seuil, 1973 </a:t>
            </a:r>
          </a:p>
        </p:txBody>
      </p:sp>
    </p:spTree>
    <p:extLst>
      <p:ext uri="{BB962C8B-B14F-4D97-AF65-F5344CB8AC3E}">
        <p14:creationId xmlns:p14="http://schemas.microsoft.com/office/powerpoint/2010/main" val="4197208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CEDF1-310B-245F-8026-EBB67598F5D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FEDCC8D-179E-10E6-4335-F13AE9DC8107}"/>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21A102E9-13E4-0CDB-B905-2E66AEF3CA14}"/>
              </a:ext>
            </a:extLst>
          </p:cNvPr>
          <p:cNvSpPr>
            <a:spLocks noGrp="1"/>
          </p:cNvSpPr>
          <p:nvPr>
            <p:ph type="subTitle" idx="1"/>
          </p:nvPr>
        </p:nvSpPr>
        <p:spPr>
          <a:xfrm>
            <a:off x="1515979" y="1720516"/>
            <a:ext cx="9673389" cy="4126831"/>
          </a:xfrm>
        </p:spPr>
        <p:txBody>
          <a:bodyPr>
            <a:normAutofit/>
          </a:bodyPr>
          <a:lstStyle/>
          <a:p>
            <a:pPr algn="l"/>
            <a:r>
              <a:rPr lang="fr-FR" sz="4000" dirty="0"/>
              <a:t>Le monopole radical</a:t>
            </a:r>
          </a:p>
          <a:p>
            <a:pPr algn="l"/>
            <a:r>
              <a:rPr lang="fr-FR" dirty="0"/>
              <a:t>« c’est la domination d’un produit plutôt que d’une marque  »</a:t>
            </a:r>
          </a:p>
          <a:p>
            <a:pPr algn="l"/>
            <a:endParaRPr lang="fr-FR" dirty="0"/>
          </a:p>
          <a:p>
            <a:pPr algn="l"/>
            <a:r>
              <a:rPr lang="fr-FR" dirty="0"/>
              <a:t>Monopole radical de l’automobile</a:t>
            </a:r>
          </a:p>
          <a:p>
            <a:pPr algn="l"/>
            <a:r>
              <a:rPr lang="fr-FR" dirty="0"/>
              <a:t>Monopole radical de la médecine </a:t>
            </a:r>
          </a:p>
          <a:p>
            <a:pPr algn="l"/>
            <a:r>
              <a:rPr lang="fr-FR" dirty="0"/>
              <a:t>Monopole radical de l’école</a:t>
            </a:r>
          </a:p>
        </p:txBody>
      </p:sp>
    </p:spTree>
    <p:extLst>
      <p:ext uri="{BB962C8B-B14F-4D97-AF65-F5344CB8AC3E}">
        <p14:creationId xmlns:p14="http://schemas.microsoft.com/office/powerpoint/2010/main" val="842174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A26FB-11AF-1C44-B52A-C8A3BFFFC1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C7D485D-C0B0-995E-5D80-851C1385C256}"/>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14556541-EBF9-58DD-4FB6-5DB68FC9E8A0}"/>
              </a:ext>
            </a:extLst>
          </p:cNvPr>
          <p:cNvSpPr>
            <a:spLocks noGrp="1"/>
          </p:cNvSpPr>
          <p:nvPr>
            <p:ph type="subTitle" idx="1"/>
          </p:nvPr>
        </p:nvSpPr>
        <p:spPr>
          <a:xfrm>
            <a:off x="1515979" y="1720516"/>
            <a:ext cx="9673389" cy="4126831"/>
          </a:xfrm>
        </p:spPr>
        <p:txBody>
          <a:bodyPr>
            <a:normAutofit/>
          </a:bodyPr>
          <a:lstStyle/>
          <a:p>
            <a:pPr algn="l"/>
            <a:r>
              <a:rPr lang="fr-FR" sz="4400" dirty="0"/>
              <a:t>La contre-productivité</a:t>
            </a:r>
          </a:p>
          <a:p>
            <a:pPr algn="l"/>
            <a:endParaRPr lang="fr-FR" dirty="0"/>
          </a:p>
        </p:txBody>
      </p:sp>
    </p:spTree>
    <p:extLst>
      <p:ext uri="{BB962C8B-B14F-4D97-AF65-F5344CB8AC3E}">
        <p14:creationId xmlns:p14="http://schemas.microsoft.com/office/powerpoint/2010/main" val="4068092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340DC-829E-4746-8242-A0AB07883B0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6A8004D-4419-D513-57EE-10A5BC360B23}"/>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D5FDA4E2-C7B9-9490-45F1-93F45346B335}"/>
              </a:ext>
            </a:extLst>
          </p:cNvPr>
          <p:cNvSpPr>
            <a:spLocks noGrp="1"/>
          </p:cNvSpPr>
          <p:nvPr>
            <p:ph type="subTitle" idx="1"/>
          </p:nvPr>
        </p:nvSpPr>
        <p:spPr>
          <a:xfrm>
            <a:off x="1515979" y="1720516"/>
            <a:ext cx="9673389" cy="4126831"/>
          </a:xfrm>
        </p:spPr>
        <p:txBody>
          <a:bodyPr>
            <a:normAutofit/>
          </a:bodyPr>
          <a:lstStyle/>
          <a:p>
            <a:pPr algn="l"/>
            <a:r>
              <a:rPr lang="fr-FR" sz="4400" dirty="0"/>
              <a:t>La contre-productivité</a:t>
            </a:r>
          </a:p>
          <a:p>
            <a:pPr algn="l"/>
            <a:r>
              <a:rPr lang="fr-FR" dirty="0"/>
              <a:t>Une fois un seuil critique de développement atteint, l’outil devenu monopole radical, devient contre-productif.</a:t>
            </a:r>
          </a:p>
          <a:p>
            <a:pPr algn="l"/>
            <a:r>
              <a:rPr lang="fr-FR" dirty="0"/>
              <a:t>Il est alors un obstacle à son propre fonctionnement.</a:t>
            </a:r>
          </a:p>
          <a:p>
            <a:pPr algn="l"/>
            <a:r>
              <a:rPr lang="fr-FR" dirty="0"/>
              <a:t>On oubli sa finalité et prenons les moyens pour des fins.</a:t>
            </a:r>
          </a:p>
          <a:p>
            <a:pPr marL="342900" indent="-342900" algn="l">
              <a:buFont typeface="Symbol" pitchFamily="2" charset="2"/>
              <a:buChar char="Þ"/>
            </a:pPr>
            <a:r>
              <a:rPr lang="fr-FR" dirty="0"/>
              <a:t>Notre système a pour cela atteint une grande inefficacité</a:t>
            </a:r>
          </a:p>
          <a:p>
            <a:pPr algn="l"/>
            <a:r>
              <a:rPr lang="fr-FR" dirty="0"/>
              <a:t>Nous créons des « outils inexorablement destructeurs » (p. 74) </a:t>
            </a:r>
          </a:p>
          <a:p>
            <a:pPr algn="l"/>
            <a:endParaRPr lang="fr-FR" dirty="0"/>
          </a:p>
        </p:txBody>
      </p:sp>
    </p:spTree>
    <p:extLst>
      <p:ext uri="{BB962C8B-B14F-4D97-AF65-F5344CB8AC3E}">
        <p14:creationId xmlns:p14="http://schemas.microsoft.com/office/powerpoint/2010/main" val="3384395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360BB-EAF4-FEAD-C886-C68BFBC1617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DBEF103-8F74-D978-49F2-31842B52FC8A}"/>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6609B435-5BE3-6323-2C76-BE55E6F36CE1}"/>
              </a:ext>
            </a:extLst>
          </p:cNvPr>
          <p:cNvSpPr>
            <a:spLocks noGrp="1"/>
          </p:cNvSpPr>
          <p:nvPr>
            <p:ph type="subTitle" idx="1"/>
          </p:nvPr>
        </p:nvSpPr>
        <p:spPr>
          <a:xfrm>
            <a:off x="1515979" y="1720516"/>
            <a:ext cx="9673389" cy="4126831"/>
          </a:xfrm>
        </p:spPr>
        <p:txBody>
          <a:bodyPr>
            <a:normAutofit/>
          </a:bodyPr>
          <a:lstStyle/>
          <a:p>
            <a:pPr algn="l"/>
            <a:r>
              <a:rPr lang="fr-FR" dirty="0"/>
              <a:t>Une fois un certain stade de développement atteint, la croissance est contre-productive : elle créé plus (+) de monopoles radicaux.</a:t>
            </a:r>
          </a:p>
          <a:p>
            <a:pPr algn="l"/>
            <a:endParaRPr lang="fr-FR" dirty="0"/>
          </a:p>
          <a:p>
            <a:pPr algn="l"/>
            <a:r>
              <a:rPr lang="fr-FR" dirty="0"/>
              <a:t>Pour Illich, cela ne pourra changer que si on renonce d’abord politiquement à la croissance (y compris de la population).</a:t>
            </a:r>
          </a:p>
          <a:p>
            <a:pPr algn="l"/>
            <a:r>
              <a:rPr lang="fr-FR" dirty="0"/>
              <a:t>« Si, dans un très proche avenir, l’humanité ne limite pas l’impact de son outillage sur l’environnement et ne met pas en œuvre un contrôle efficace des naissances, nos descendants connaîtront l’effroyable apocalypse prédite par maint écologues » (p. 144). </a:t>
            </a:r>
          </a:p>
          <a:p>
            <a:pPr algn="l"/>
            <a:endParaRPr lang="fr-FR" dirty="0"/>
          </a:p>
        </p:txBody>
      </p:sp>
    </p:spTree>
    <p:extLst>
      <p:ext uri="{BB962C8B-B14F-4D97-AF65-F5344CB8AC3E}">
        <p14:creationId xmlns:p14="http://schemas.microsoft.com/office/powerpoint/2010/main" val="4009110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E81B6-54C4-5EA2-B7DF-881105C0A86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B42E6B3-4C7A-C27A-DC5D-F9E4E9C0FA9D}"/>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A489CD5B-529A-CC77-9108-FA73EB8CD648}"/>
              </a:ext>
            </a:extLst>
          </p:cNvPr>
          <p:cNvSpPr>
            <a:spLocks noGrp="1"/>
          </p:cNvSpPr>
          <p:nvPr>
            <p:ph type="subTitle" idx="1"/>
          </p:nvPr>
        </p:nvSpPr>
        <p:spPr>
          <a:xfrm>
            <a:off x="1515979" y="1720516"/>
            <a:ext cx="9673389" cy="4126831"/>
          </a:xfrm>
        </p:spPr>
        <p:txBody>
          <a:bodyPr>
            <a:normAutofit/>
          </a:bodyPr>
          <a:lstStyle/>
          <a:p>
            <a:pPr algn="l"/>
            <a:endParaRPr lang="fr-FR" dirty="0"/>
          </a:p>
          <a:p>
            <a:pPr algn="l"/>
            <a:r>
              <a:rPr lang="fr-FR" dirty="0"/>
              <a:t>Illich dénonce une société où « un seul mode de production exerce sa domination sur l’ensemble » (p. 108).</a:t>
            </a:r>
          </a:p>
          <a:p>
            <a:pPr algn="l"/>
            <a:endParaRPr lang="fr-FR" dirty="0"/>
          </a:p>
          <a:p>
            <a:pPr algn="l"/>
            <a:r>
              <a:rPr lang="fr-FR" dirty="0"/>
              <a:t>Et montre tout l’intérêt qu’aurait une « société post-industrielle où coexisteraient plusieurs modes de production complémentaires » (p. 149). </a:t>
            </a:r>
          </a:p>
          <a:p>
            <a:pPr algn="l"/>
            <a:endParaRPr lang="fr-FR" dirty="0"/>
          </a:p>
        </p:txBody>
      </p:sp>
    </p:spTree>
    <p:extLst>
      <p:ext uri="{BB962C8B-B14F-4D97-AF65-F5344CB8AC3E}">
        <p14:creationId xmlns:p14="http://schemas.microsoft.com/office/powerpoint/2010/main" val="3978464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53214-0B7F-D418-8BF6-8DA73491FCC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32C5305-C1E9-6C46-3BA8-8E058BD62A51}"/>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C1D1D425-9159-BE9F-C67C-7D63355D26CD}"/>
              </a:ext>
            </a:extLst>
          </p:cNvPr>
          <p:cNvSpPr>
            <a:spLocks noGrp="1"/>
          </p:cNvSpPr>
          <p:nvPr>
            <p:ph type="subTitle" idx="1"/>
          </p:nvPr>
        </p:nvSpPr>
        <p:spPr>
          <a:xfrm>
            <a:off x="1515979" y="1720516"/>
            <a:ext cx="9673389" cy="4126831"/>
          </a:xfrm>
        </p:spPr>
        <p:txBody>
          <a:bodyPr>
            <a:normAutofit/>
          </a:bodyPr>
          <a:lstStyle/>
          <a:p>
            <a:pPr algn="l"/>
            <a:endParaRPr lang="fr-FR" dirty="0"/>
          </a:p>
          <a:p>
            <a:r>
              <a:rPr lang="fr-FR" sz="4400" i="1" dirty="0"/>
              <a:t>Le genre vernaculaire</a:t>
            </a:r>
            <a:r>
              <a:rPr lang="fr-FR" sz="4400" dirty="0"/>
              <a:t>, </a:t>
            </a:r>
          </a:p>
          <a:p>
            <a:r>
              <a:rPr lang="fr-FR" sz="4400" dirty="0"/>
              <a:t>Paris, Editions du Seuil, 1983</a:t>
            </a:r>
          </a:p>
          <a:p>
            <a:r>
              <a:rPr lang="fr-FR" dirty="0"/>
              <a:t>(version originale, 1982)</a:t>
            </a:r>
          </a:p>
          <a:p>
            <a:pPr algn="l"/>
            <a:endParaRPr lang="fr-FR" dirty="0"/>
          </a:p>
        </p:txBody>
      </p:sp>
    </p:spTree>
    <p:extLst>
      <p:ext uri="{BB962C8B-B14F-4D97-AF65-F5344CB8AC3E}">
        <p14:creationId xmlns:p14="http://schemas.microsoft.com/office/powerpoint/2010/main" val="2105933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B9622-DBEE-A66D-B46E-A14EAD42FA8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897EB0D-174A-94AD-B96A-3A4D38FA5CD6}"/>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AD5C602A-A20D-EAC8-7508-7D0EEB54DCC5}"/>
              </a:ext>
            </a:extLst>
          </p:cNvPr>
          <p:cNvSpPr>
            <a:spLocks noGrp="1"/>
          </p:cNvSpPr>
          <p:nvPr>
            <p:ph type="subTitle" idx="1"/>
          </p:nvPr>
        </p:nvSpPr>
        <p:spPr>
          <a:xfrm>
            <a:off x="1515979" y="1720516"/>
            <a:ext cx="9673389" cy="4126831"/>
          </a:xfrm>
        </p:spPr>
        <p:txBody>
          <a:bodyPr>
            <a:normAutofit/>
          </a:bodyPr>
          <a:lstStyle/>
          <a:p>
            <a:pPr algn="l"/>
            <a:endParaRPr lang="fr-FR" dirty="0"/>
          </a:p>
          <a:p>
            <a:pPr algn="l"/>
            <a:r>
              <a:rPr lang="fr-FR" dirty="0"/>
              <a:t>« Par genre j’entends la dualité plaçant respectivement hommes et femmes dans des circonstances et conditions qui les empêchent de dire, faire, vouloir ou percevoir « la même chose » </a:t>
            </a:r>
          </a:p>
          <a:p>
            <a:pPr algn="l"/>
            <a:r>
              <a:rPr lang="fr-FR" dirty="0"/>
              <a:t>« Les institutions économiques transforment les deux genres en quelque chose de nouveau : des neutres économiques ne différant que par leur sexe » </a:t>
            </a:r>
          </a:p>
          <a:p>
            <a:pPr algn="l"/>
            <a:r>
              <a:rPr lang="fr-FR" dirty="0"/>
              <a:t>(</a:t>
            </a:r>
            <a:r>
              <a:rPr lang="fr-FR" i="1" dirty="0"/>
              <a:t>Le genre vernaculaire</a:t>
            </a:r>
            <a:r>
              <a:rPr lang="fr-FR" dirty="0"/>
              <a:t>, p.16). </a:t>
            </a:r>
          </a:p>
        </p:txBody>
      </p:sp>
    </p:spTree>
    <p:extLst>
      <p:ext uri="{BB962C8B-B14F-4D97-AF65-F5344CB8AC3E}">
        <p14:creationId xmlns:p14="http://schemas.microsoft.com/office/powerpoint/2010/main" val="2080215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F5A34-2415-85B2-C8A4-4A8AFF1F05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5DD8E4D-BAD9-D7FD-F3B6-92D01B65D570}"/>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1486E3B9-712A-7D63-D7CF-F35C4F68FC34}"/>
              </a:ext>
            </a:extLst>
          </p:cNvPr>
          <p:cNvSpPr>
            <a:spLocks noGrp="1"/>
          </p:cNvSpPr>
          <p:nvPr>
            <p:ph type="subTitle" idx="1"/>
          </p:nvPr>
        </p:nvSpPr>
        <p:spPr>
          <a:xfrm>
            <a:off x="1515979" y="1720516"/>
            <a:ext cx="9673389" cy="4126831"/>
          </a:xfrm>
        </p:spPr>
        <p:txBody>
          <a:bodyPr>
            <a:normAutofit/>
          </a:bodyPr>
          <a:lstStyle/>
          <a:p>
            <a:pPr algn="l"/>
            <a:endParaRPr lang="fr-FR" dirty="0"/>
          </a:p>
          <a:p>
            <a:pPr algn="l"/>
            <a:r>
              <a:rPr lang="fr-FR" dirty="0"/>
              <a:t>Hommes et femmes ne sont pas réductibles à des « humains »,  « à un neutre économique » (p. 44). </a:t>
            </a:r>
          </a:p>
          <a:p>
            <a:pPr algn="l"/>
            <a:r>
              <a:rPr lang="fr-FR" dirty="0"/>
              <a:t>Le capitalisme en a fait des humains qui « perçoivent la même réalité et ont les mêmes besoins » (p, 15). </a:t>
            </a:r>
          </a:p>
          <a:p>
            <a:pPr algn="l"/>
            <a:r>
              <a:rPr lang="fr-FR" dirty="0"/>
              <a:t>Au contraire, dans toutes les autres sociétés (autres que « modernes »), le « travail unisexué » est absent ou très rare : « peu de chose peuvent être indifféremment faites par les hommes et les femmes » (p.45).</a:t>
            </a:r>
          </a:p>
        </p:txBody>
      </p:sp>
    </p:spTree>
    <p:extLst>
      <p:ext uri="{BB962C8B-B14F-4D97-AF65-F5344CB8AC3E}">
        <p14:creationId xmlns:p14="http://schemas.microsoft.com/office/powerpoint/2010/main" val="3848998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0D5AC-B57B-69A2-06A8-DCEB2136726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D0BCCFF-81C0-8024-FED2-9455E6DF81F4}"/>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80182446-B3C9-B98B-6E4F-6914AB282AAC}"/>
              </a:ext>
            </a:extLst>
          </p:cNvPr>
          <p:cNvSpPr>
            <a:spLocks noGrp="1"/>
          </p:cNvSpPr>
          <p:nvPr>
            <p:ph type="subTitle" idx="1"/>
          </p:nvPr>
        </p:nvSpPr>
        <p:spPr>
          <a:xfrm>
            <a:off x="1515979" y="1720516"/>
            <a:ext cx="9673389" cy="4126831"/>
          </a:xfrm>
        </p:spPr>
        <p:txBody>
          <a:bodyPr>
            <a:normAutofit/>
          </a:bodyPr>
          <a:lstStyle/>
          <a:p>
            <a:pPr algn="l"/>
            <a:endParaRPr lang="fr-FR" dirty="0"/>
          </a:p>
          <a:p>
            <a:pPr algn="l"/>
            <a:r>
              <a:rPr lang="fr-FR" dirty="0"/>
              <a:t>Dans les sociétés prémodernes : </a:t>
            </a:r>
          </a:p>
          <a:p>
            <a:pPr algn="l"/>
            <a:r>
              <a:rPr lang="fr-FR" dirty="0"/>
              <a:t>Partage des tâches de subsistance -&gt; ni les hommes ni les femmes ne pouvaient subvenir seuls à leurs besoins = dépendance réciproque</a:t>
            </a:r>
          </a:p>
          <a:p>
            <a:pPr algn="l"/>
            <a:endParaRPr lang="fr-FR" dirty="0"/>
          </a:p>
          <a:p>
            <a:pPr algn="l"/>
            <a:r>
              <a:rPr lang="fr-FR" dirty="0"/>
              <a:t>Thème au cœur du mouvement des « féministes de la subsistance »</a:t>
            </a:r>
          </a:p>
          <a:p>
            <a:pPr algn="l"/>
            <a:r>
              <a:rPr lang="fr-FR" dirty="0"/>
              <a:t>-&gt; voir Geneviève Pruvost, </a:t>
            </a:r>
            <a:r>
              <a:rPr lang="fr-FR" i="1" dirty="0"/>
              <a:t>Quotidien politique. Féminisme, écologie, subsistance</a:t>
            </a:r>
            <a:r>
              <a:rPr lang="fr-FR" dirty="0"/>
              <a:t>, La Découverte, 2021</a:t>
            </a:r>
          </a:p>
        </p:txBody>
      </p:sp>
    </p:spTree>
    <p:extLst>
      <p:ext uri="{BB962C8B-B14F-4D97-AF65-F5344CB8AC3E}">
        <p14:creationId xmlns:p14="http://schemas.microsoft.com/office/powerpoint/2010/main" val="1042457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C1AE7-EEB3-8A2E-5E49-03E0083D77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CB6A526-9F72-9D02-C051-0928632E0914}"/>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84FA9B52-DD34-15B8-5B61-32521ED95D77}"/>
              </a:ext>
            </a:extLst>
          </p:cNvPr>
          <p:cNvSpPr>
            <a:spLocks noGrp="1"/>
          </p:cNvSpPr>
          <p:nvPr>
            <p:ph type="subTitle" idx="1"/>
          </p:nvPr>
        </p:nvSpPr>
        <p:spPr>
          <a:xfrm>
            <a:off x="1515979" y="1720516"/>
            <a:ext cx="9673389" cy="4126831"/>
          </a:xfrm>
        </p:spPr>
        <p:txBody>
          <a:bodyPr>
            <a:normAutofit lnSpcReduction="10000"/>
          </a:bodyPr>
          <a:lstStyle/>
          <a:p>
            <a:pPr algn="l"/>
            <a:endParaRPr lang="fr-FR" dirty="0"/>
          </a:p>
          <a:p>
            <a:pPr algn="l"/>
            <a:r>
              <a:rPr lang="fr-FR" dirty="0"/>
              <a:t>Dans les sociétés prémodernes : </a:t>
            </a:r>
          </a:p>
          <a:p>
            <a:pPr algn="l"/>
            <a:r>
              <a:rPr lang="fr-FR" dirty="0"/>
              <a:t>Partage des tâches de subsistance -&gt; ni les hommes ni les femmes ne pouvaient subvenir seuls à leurs besoins = dépendance réciproque</a:t>
            </a:r>
          </a:p>
          <a:p>
            <a:pPr algn="l"/>
            <a:endParaRPr lang="fr-FR" dirty="0"/>
          </a:p>
          <a:p>
            <a:pPr algn="l"/>
            <a:r>
              <a:rPr lang="fr-FR" dirty="0"/>
              <a:t>Thème au cœur du mouvement des « féministes de la subsistance »</a:t>
            </a:r>
          </a:p>
          <a:p>
            <a:pPr marL="342900" indent="-342900" algn="l">
              <a:buFont typeface="Wingdings" pitchFamily="2" charset="2"/>
              <a:buChar char="è"/>
            </a:pPr>
            <a:r>
              <a:rPr lang="fr-FR" dirty="0"/>
              <a:t>voir Geneviève Pruvost, </a:t>
            </a:r>
            <a:r>
              <a:rPr lang="fr-FR" i="1" dirty="0"/>
              <a:t>Quotidien politique. Féminisme, écologie, subsistance</a:t>
            </a:r>
            <a:r>
              <a:rPr lang="fr-FR" dirty="0"/>
              <a:t>, La Découverte, 2021</a:t>
            </a:r>
          </a:p>
          <a:p>
            <a:pPr algn="l"/>
            <a:r>
              <a:rPr lang="fr-FR" dirty="0"/>
              <a:t>G. Pruvost qualifie Maria Mies, Silvia </a:t>
            </a:r>
            <a:r>
              <a:rPr lang="fr-FR" dirty="0" err="1"/>
              <a:t>Federici</a:t>
            </a:r>
            <a:r>
              <a:rPr lang="fr-FR" dirty="0"/>
              <a:t>, </a:t>
            </a:r>
            <a:r>
              <a:rPr lang="fr-FR" dirty="0" err="1"/>
              <a:t>Vandana</a:t>
            </a:r>
            <a:r>
              <a:rPr lang="fr-FR" dirty="0"/>
              <a:t> Shiva, de « féministes de la subsistance »</a:t>
            </a:r>
          </a:p>
        </p:txBody>
      </p:sp>
    </p:spTree>
    <p:extLst>
      <p:ext uri="{BB962C8B-B14F-4D97-AF65-F5344CB8AC3E}">
        <p14:creationId xmlns:p14="http://schemas.microsoft.com/office/powerpoint/2010/main" val="139386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52BDB-6A35-9B16-9576-C86E85BFD6A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35E823B-4360-9BA6-3BE9-ABDFE8E3D611}"/>
              </a:ext>
            </a:extLst>
          </p:cNvPr>
          <p:cNvSpPr>
            <a:spLocks noGrp="1"/>
          </p:cNvSpPr>
          <p:nvPr>
            <p:ph type="ctrTitle"/>
          </p:nvPr>
        </p:nvSpPr>
        <p:spPr>
          <a:xfrm>
            <a:off x="1600200" y="433138"/>
            <a:ext cx="8991600" cy="1239251"/>
          </a:xfrm>
        </p:spPr>
        <p:txBody>
          <a:bodyPr/>
          <a:lstStyle/>
          <a:p>
            <a:r>
              <a:rPr lang="fr-FR" dirty="0"/>
              <a:t>Ivan Illich</a:t>
            </a:r>
          </a:p>
        </p:txBody>
      </p:sp>
      <p:sp>
        <p:nvSpPr>
          <p:cNvPr id="3" name="Sous-titre 2">
            <a:extLst>
              <a:ext uri="{FF2B5EF4-FFF2-40B4-BE49-F238E27FC236}">
                <a16:creationId xmlns:a16="http://schemas.microsoft.com/office/drawing/2014/main" id="{79B7869C-5A0C-EBC8-AC28-AECB0872CB6E}"/>
              </a:ext>
            </a:extLst>
          </p:cNvPr>
          <p:cNvSpPr>
            <a:spLocks noGrp="1"/>
          </p:cNvSpPr>
          <p:nvPr>
            <p:ph type="subTitle" idx="1"/>
          </p:nvPr>
        </p:nvSpPr>
        <p:spPr>
          <a:xfrm>
            <a:off x="1359567" y="2213812"/>
            <a:ext cx="10214811" cy="4211050"/>
          </a:xfrm>
        </p:spPr>
        <p:txBody>
          <a:bodyPr>
            <a:normAutofit/>
          </a:bodyPr>
          <a:lstStyle/>
          <a:p>
            <a:pPr algn="l"/>
            <a:endParaRPr lang="fr-FR" dirty="0"/>
          </a:p>
          <a:p>
            <a:pPr algn="l"/>
            <a:r>
              <a:rPr lang="fr-FR" dirty="0"/>
              <a:t>L’outil convivial  est celui avec lequel l’homme travaille et non un outil qui travaille à sa place .</a:t>
            </a:r>
          </a:p>
          <a:p>
            <a:pPr algn="l"/>
            <a:r>
              <a:rPr lang="fr-FR" dirty="0"/>
              <a:t>La société conviviale garantit  </a:t>
            </a:r>
          </a:p>
          <a:p>
            <a:pPr algn="l"/>
            <a:endParaRPr lang="fr-FR" dirty="0"/>
          </a:p>
          <a:p>
            <a:pPr algn="l"/>
            <a:endParaRPr lang="fr-FR" dirty="0"/>
          </a:p>
        </p:txBody>
      </p:sp>
    </p:spTree>
    <p:extLst>
      <p:ext uri="{BB962C8B-B14F-4D97-AF65-F5344CB8AC3E}">
        <p14:creationId xmlns:p14="http://schemas.microsoft.com/office/powerpoint/2010/main" val="4106194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8F2FB-6833-9326-8D09-DD9B606CC3E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F1C6C1F-F587-6E05-9146-08262111472A}"/>
              </a:ext>
            </a:extLst>
          </p:cNvPr>
          <p:cNvSpPr>
            <a:spLocks noGrp="1"/>
          </p:cNvSpPr>
          <p:nvPr>
            <p:ph type="ctrTitle"/>
          </p:nvPr>
        </p:nvSpPr>
        <p:spPr>
          <a:xfrm>
            <a:off x="1600200" y="433138"/>
            <a:ext cx="8991600" cy="1203157"/>
          </a:xfrm>
        </p:spPr>
        <p:txBody>
          <a:bodyPr/>
          <a:lstStyle/>
          <a:p>
            <a:endParaRPr lang="fr-FR" dirty="0"/>
          </a:p>
        </p:txBody>
      </p:sp>
      <p:sp>
        <p:nvSpPr>
          <p:cNvPr id="3" name="Sous-titre 2">
            <a:extLst>
              <a:ext uri="{FF2B5EF4-FFF2-40B4-BE49-F238E27FC236}">
                <a16:creationId xmlns:a16="http://schemas.microsoft.com/office/drawing/2014/main" id="{7F780B30-F204-E901-1648-6808A8E5776F}"/>
              </a:ext>
            </a:extLst>
          </p:cNvPr>
          <p:cNvSpPr>
            <a:spLocks noGrp="1"/>
          </p:cNvSpPr>
          <p:nvPr>
            <p:ph type="subTitle" idx="1"/>
          </p:nvPr>
        </p:nvSpPr>
        <p:spPr>
          <a:xfrm>
            <a:off x="1515979" y="1215190"/>
            <a:ext cx="9673389" cy="4632158"/>
          </a:xfrm>
        </p:spPr>
        <p:txBody>
          <a:bodyPr>
            <a:normAutofit/>
          </a:bodyPr>
          <a:lstStyle/>
          <a:p>
            <a:pPr algn="l"/>
            <a:endParaRPr lang="fr-FR" dirty="0"/>
          </a:p>
          <a:p>
            <a:pPr algn="l"/>
            <a:endParaRPr lang="fr-FR" dirty="0"/>
          </a:p>
          <a:p>
            <a:pPr algn="l"/>
            <a:r>
              <a:rPr lang="fr-FR" dirty="0"/>
              <a:t>Aujourd’hui les femmes au foyer n’assurent plus un travail de subsistance: elles assemblent des biens produits par d’autres, « dernier maillon de la chaine industrielle » (G. Pruvost). </a:t>
            </a:r>
          </a:p>
          <a:p>
            <a:pPr algn="l"/>
            <a:r>
              <a:rPr lang="fr-FR" dirty="0"/>
              <a:t>Illich le qualifie de « travail fantôme » (titre d’un de ses livres, 1981), « dans l’ombre », « non payé » et pourtant central dans le fonctionnement du capitalisme.</a:t>
            </a:r>
          </a:p>
          <a:p>
            <a:pPr algn="l"/>
            <a:r>
              <a:rPr lang="fr-FR" dirty="0"/>
              <a:t>Ce travail est de plus désocialisé</a:t>
            </a:r>
          </a:p>
        </p:txBody>
      </p:sp>
    </p:spTree>
    <p:extLst>
      <p:ext uri="{BB962C8B-B14F-4D97-AF65-F5344CB8AC3E}">
        <p14:creationId xmlns:p14="http://schemas.microsoft.com/office/powerpoint/2010/main" val="3137159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030BE-F532-E5B6-DD8F-7A23AB3E01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7109A4-8583-57F9-87C9-2D8E740EECDF}"/>
              </a:ext>
            </a:extLst>
          </p:cNvPr>
          <p:cNvSpPr>
            <a:spLocks noGrp="1"/>
          </p:cNvSpPr>
          <p:nvPr>
            <p:ph type="ctrTitle"/>
          </p:nvPr>
        </p:nvSpPr>
        <p:spPr>
          <a:xfrm>
            <a:off x="1600200" y="433138"/>
            <a:ext cx="8991600" cy="1203157"/>
          </a:xfrm>
        </p:spPr>
        <p:txBody>
          <a:bodyPr/>
          <a:lstStyle/>
          <a:p>
            <a:endParaRPr lang="fr-FR" dirty="0"/>
          </a:p>
        </p:txBody>
      </p:sp>
      <p:sp>
        <p:nvSpPr>
          <p:cNvPr id="3" name="Sous-titre 2">
            <a:extLst>
              <a:ext uri="{FF2B5EF4-FFF2-40B4-BE49-F238E27FC236}">
                <a16:creationId xmlns:a16="http://schemas.microsoft.com/office/drawing/2014/main" id="{36AFE2C7-071B-7478-8159-DFEA6BB67E7D}"/>
              </a:ext>
            </a:extLst>
          </p:cNvPr>
          <p:cNvSpPr>
            <a:spLocks noGrp="1"/>
          </p:cNvSpPr>
          <p:nvPr>
            <p:ph type="subTitle" idx="1"/>
          </p:nvPr>
        </p:nvSpPr>
        <p:spPr>
          <a:xfrm>
            <a:off x="1515979" y="1215190"/>
            <a:ext cx="9673389" cy="4632158"/>
          </a:xfrm>
        </p:spPr>
        <p:txBody>
          <a:bodyPr>
            <a:normAutofit/>
          </a:bodyPr>
          <a:lstStyle/>
          <a:p>
            <a:pPr algn="l"/>
            <a:endParaRPr lang="fr-FR" dirty="0"/>
          </a:p>
          <a:p>
            <a:pPr algn="l"/>
            <a:endParaRPr lang="fr-FR" dirty="0"/>
          </a:p>
          <a:p>
            <a:pPr algn="l"/>
            <a:r>
              <a:rPr lang="fr-FR" dirty="0"/>
              <a:t>Ce travail est de plus désocialisé : </a:t>
            </a:r>
          </a:p>
          <a:p>
            <a:pPr algn="l"/>
            <a:r>
              <a:rPr lang="fr-FR" dirty="0"/>
              <a:t>« La division sexuelle du travail, loin d’être une source d’isolement, était une source de pouvoir et de protection pour les femmes. Elle était la base d’une socialité et d’une solidarité féministes fortes qui permettaient aux femmes de tenir tête aux hommes » </a:t>
            </a:r>
          </a:p>
          <a:p>
            <a:pPr algn="l"/>
            <a:r>
              <a:rPr lang="fr-FR" dirty="0"/>
              <a:t>(Silvia </a:t>
            </a:r>
            <a:r>
              <a:rPr lang="fr-FR" dirty="0" err="1"/>
              <a:t>Federici</a:t>
            </a:r>
            <a:r>
              <a:rPr lang="fr-FR" dirty="0"/>
              <a:t>, </a:t>
            </a:r>
            <a:r>
              <a:rPr lang="fr-FR" i="1" dirty="0"/>
              <a:t>Caliban et la sorcière</a:t>
            </a:r>
            <a:r>
              <a:rPr lang="fr-FR" dirty="0"/>
              <a:t>, Ed. </a:t>
            </a:r>
            <a:r>
              <a:rPr lang="fr-FR" dirty="0" err="1"/>
              <a:t>Entremonde</a:t>
            </a:r>
            <a:r>
              <a:rPr lang="fr-FR" dirty="0"/>
              <a:t>, 2014, p. 46)</a:t>
            </a:r>
          </a:p>
        </p:txBody>
      </p:sp>
    </p:spTree>
    <p:extLst>
      <p:ext uri="{BB962C8B-B14F-4D97-AF65-F5344CB8AC3E}">
        <p14:creationId xmlns:p14="http://schemas.microsoft.com/office/powerpoint/2010/main" val="3558599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60E939-4778-A491-7AF1-1F6D6906289B}"/>
              </a:ext>
            </a:extLst>
          </p:cNvPr>
          <p:cNvSpPr>
            <a:spLocks noGrp="1"/>
          </p:cNvSpPr>
          <p:nvPr>
            <p:ph type="title"/>
          </p:nvPr>
        </p:nvSpPr>
        <p:spPr/>
        <p:txBody>
          <a:bodyPr/>
          <a:lstStyle/>
          <a:p>
            <a:pPr algn="ctr"/>
            <a:r>
              <a:rPr lang="fr-FR" dirty="0"/>
              <a:t>Écoféminisme</a:t>
            </a:r>
          </a:p>
        </p:txBody>
      </p:sp>
      <p:sp>
        <p:nvSpPr>
          <p:cNvPr id="3" name="Espace réservé du contenu 2">
            <a:extLst>
              <a:ext uri="{FF2B5EF4-FFF2-40B4-BE49-F238E27FC236}">
                <a16:creationId xmlns:a16="http://schemas.microsoft.com/office/drawing/2014/main" id="{7F0C94F6-1FB1-43EA-C953-5D93A179685D}"/>
              </a:ext>
            </a:extLst>
          </p:cNvPr>
          <p:cNvSpPr>
            <a:spLocks noGrp="1"/>
          </p:cNvSpPr>
          <p:nvPr>
            <p:ph idx="1"/>
          </p:nvPr>
        </p:nvSpPr>
        <p:spPr>
          <a:xfrm>
            <a:off x="838200" y="1503947"/>
            <a:ext cx="10515600" cy="4673016"/>
          </a:xfrm>
        </p:spPr>
        <p:txBody>
          <a:bodyPr>
            <a:normAutofit fontScale="92500" lnSpcReduction="20000"/>
          </a:bodyPr>
          <a:lstStyle/>
          <a:p>
            <a:pPr marL="0" indent="0">
              <a:buNone/>
            </a:pPr>
            <a:r>
              <a:rPr lang="fr-FR" dirty="0" err="1"/>
              <a:t>Vandana</a:t>
            </a:r>
            <a:r>
              <a:rPr lang="fr-FR" dirty="0"/>
              <a:t> Shiva, </a:t>
            </a:r>
            <a:r>
              <a:rPr lang="fr-FR" i="1" dirty="0" err="1"/>
              <a:t>Staying</a:t>
            </a:r>
            <a:r>
              <a:rPr lang="fr-FR" i="1" dirty="0"/>
              <a:t> Alive: </a:t>
            </a:r>
            <a:r>
              <a:rPr lang="fr-FR" i="1" dirty="0" err="1"/>
              <a:t>Women</a:t>
            </a:r>
            <a:r>
              <a:rPr lang="fr-FR" i="1" dirty="0"/>
              <a:t>, </a:t>
            </a:r>
            <a:r>
              <a:rPr lang="fr-FR" i="1" dirty="0" err="1"/>
              <a:t>Ecology</a:t>
            </a:r>
            <a:r>
              <a:rPr lang="fr-FR" i="1" dirty="0"/>
              <a:t>, and </a:t>
            </a:r>
            <a:r>
              <a:rPr lang="fr-FR" i="1" dirty="0" err="1"/>
              <a:t>Development</a:t>
            </a:r>
            <a:r>
              <a:rPr lang="fr-FR" dirty="0"/>
              <a:t>, South End </a:t>
            </a:r>
            <a:r>
              <a:rPr lang="fr-FR" dirty="0" err="1"/>
              <a:t>Press</a:t>
            </a:r>
            <a:r>
              <a:rPr lang="fr-FR" dirty="0"/>
              <a:t>, 2010</a:t>
            </a:r>
          </a:p>
          <a:p>
            <a:pPr marL="0" indent="0">
              <a:buNone/>
            </a:pPr>
            <a:endParaRPr lang="fr-FR" dirty="0"/>
          </a:p>
          <a:p>
            <a:pPr marL="0" indent="0">
              <a:buNone/>
            </a:pPr>
            <a:r>
              <a:rPr lang="fr-FR" dirty="0"/>
              <a:t>Émilie Hache, </a:t>
            </a:r>
            <a:r>
              <a:rPr lang="fr-FR" i="1" dirty="0"/>
              <a:t>Reclaim. Anthologie de textes écoféministes, ‎ </a:t>
            </a:r>
            <a:r>
              <a:rPr lang="fr-FR" dirty="0" err="1"/>
              <a:t>Cambourakis</a:t>
            </a:r>
            <a:r>
              <a:rPr lang="fr-FR" dirty="0"/>
              <a:t>, 2016</a:t>
            </a:r>
          </a:p>
          <a:p>
            <a:pPr marL="0" indent="0">
              <a:buNone/>
            </a:pPr>
            <a:endParaRPr lang="fr-FR" dirty="0"/>
          </a:p>
          <a:p>
            <a:pPr marL="0" indent="0">
              <a:buNone/>
            </a:pPr>
            <a:r>
              <a:rPr lang="fr-FR" dirty="0" err="1"/>
              <a:t>Starhawk</a:t>
            </a:r>
            <a:r>
              <a:rPr lang="fr-FR" dirty="0"/>
              <a:t>. </a:t>
            </a:r>
            <a:r>
              <a:rPr lang="fr-FR" i="1" dirty="0"/>
              <a:t>Rêver l'obscur: Femmes, magie et politique,</a:t>
            </a:r>
            <a:r>
              <a:rPr lang="fr-FR" dirty="0"/>
              <a:t> </a:t>
            </a:r>
            <a:r>
              <a:rPr lang="fr-FR" dirty="0" err="1"/>
              <a:t>Cambourakis</a:t>
            </a:r>
            <a:r>
              <a:rPr lang="fr-FR" dirty="0"/>
              <a:t>, 2015</a:t>
            </a:r>
          </a:p>
          <a:p>
            <a:pPr marL="0" indent="0">
              <a:buNone/>
            </a:pPr>
            <a:endParaRPr lang="fr-FR" dirty="0"/>
          </a:p>
          <a:p>
            <a:pPr marL="0" indent="0">
              <a:buNone/>
            </a:pPr>
            <a:r>
              <a:rPr lang="fr-FR" dirty="0"/>
              <a:t>Françoise D’Eaubonne, </a:t>
            </a:r>
            <a:r>
              <a:rPr lang="fr-FR" i="1" dirty="0"/>
              <a:t>Le féminisme ou la mort</a:t>
            </a:r>
            <a:r>
              <a:rPr lang="fr-FR" dirty="0"/>
              <a:t> (1974), Le Passager Clandestin, 2020</a:t>
            </a:r>
          </a:p>
          <a:p>
            <a:pPr marL="0" indent="0">
              <a:buNone/>
            </a:pPr>
            <a:endParaRPr lang="fr-FR" dirty="0"/>
          </a:p>
          <a:p>
            <a:pPr marL="0" indent="0">
              <a:buNone/>
            </a:pPr>
            <a:r>
              <a:rPr lang="fr-FR" dirty="0"/>
              <a:t>Maria Mies et </a:t>
            </a:r>
            <a:r>
              <a:rPr lang="fr-FR" dirty="0" err="1"/>
              <a:t>Vandana</a:t>
            </a:r>
            <a:r>
              <a:rPr lang="fr-FR" dirty="0"/>
              <a:t> Shiva, </a:t>
            </a:r>
            <a:r>
              <a:rPr lang="fr-FR" i="1" dirty="0"/>
              <a:t>Ecoféminisme</a:t>
            </a:r>
            <a:r>
              <a:rPr lang="fr-FR" dirty="0"/>
              <a:t>, l'Harmattan, 1998 </a:t>
            </a:r>
          </a:p>
        </p:txBody>
      </p:sp>
    </p:spTree>
    <p:extLst>
      <p:ext uri="{BB962C8B-B14F-4D97-AF65-F5344CB8AC3E}">
        <p14:creationId xmlns:p14="http://schemas.microsoft.com/office/powerpoint/2010/main" val="1834724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F4231-A561-0F71-D18B-173F985F374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96FAFA-408A-FB49-A661-573E67E976EB}"/>
              </a:ext>
            </a:extLst>
          </p:cNvPr>
          <p:cNvSpPr>
            <a:spLocks noGrp="1"/>
          </p:cNvSpPr>
          <p:nvPr>
            <p:ph type="title"/>
          </p:nvPr>
        </p:nvSpPr>
        <p:spPr/>
        <p:txBody>
          <a:bodyPr/>
          <a:lstStyle/>
          <a:p>
            <a:pPr algn="ctr"/>
            <a:r>
              <a:rPr lang="fr-FR" dirty="0"/>
              <a:t>Écoféminisme</a:t>
            </a:r>
          </a:p>
        </p:txBody>
      </p:sp>
      <p:sp>
        <p:nvSpPr>
          <p:cNvPr id="3" name="Espace réservé du contenu 2">
            <a:extLst>
              <a:ext uri="{FF2B5EF4-FFF2-40B4-BE49-F238E27FC236}">
                <a16:creationId xmlns:a16="http://schemas.microsoft.com/office/drawing/2014/main" id="{9B277D88-1919-092C-F02D-70413696BE39}"/>
              </a:ext>
            </a:extLst>
          </p:cNvPr>
          <p:cNvSpPr>
            <a:spLocks noGrp="1"/>
          </p:cNvSpPr>
          <p:nvPr>
            <p:ph idx="1"/>
          </p:nvPr>
        </p:nvSpPr>
        <p:spPr/>
        <p:txBody>
          <a:bodyPr/>
          <a:lstStyle/>
          <a:p>
            <a:pPr marL="0" indent="0">
              <a:buNone/>
            </a:pPr>
            <a:r>
              <a:rPr lang="fr-FR" i="1" dirty="0" err="1"/>
              <a:t>Empowerment</a:t>
            </a:r>
            <a:endParaRPr lang="fr-FR" i="1" dirty="0"/>
          </a:p>
          <a:p>
            <a:pPr marL="0" indent="0">
              <a:buNone/>
            </a:pPr>
            <a:r>
              <a:rPr lang="fr-FR" dirty="0"/>
              <a:t>Retrouver un « pouvoir du dedans » (selon le terme de </a:t>
            </a:r>
            <a:r>
              <a:rPr lang="fr-FR" dirty="0" err="1"/>
              <a:t>Starhawk</a:t>
            </a:r>
            <a:r>
              <a:rPr lang="fr-FR" dirty="0"/>
              <a:t>). </a:t>
            </a:r>
          </a:p>
          <a:p>
            <a:pPr marL="0" indent="0">
              <a:buNone/>
            </a:pPr>
            <a:r>
              <a:rPr lang="fr-FR"/>
              <a:t>Ce </a:t>
            </a:r>
            <a:r>
              <a:rPr lang="fr-FR" dirty="0"/>
              <a:t>n’est pas un « pouvoir sur » (domination) mais un « pouvoir de pouvoir », d’un « pouvoir </a:t>
            </a:r>
            <a:r>
              <a:rPr lang="fr-FR"/>
              <a:t>avec ».</a:t>
            </a:r>
            <a:endParaRPr lang="fr-FR" dirty="0"/>
          </a:p>
        </p:txBody>
      </p:sp>
    </p:spTree>
    <p:extLst>
      <p:ext uri="{BB962C8B-B14F-4D97-AF65-F5344CB8AC3E}">
        <p14:creationId xmlns:p14="http://schemas.microsoft.com/office/powerpoint/2010/main" val="4048137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C3E53-425C-DE6C-8158-4113BB2427A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D2851A8-1C55-4F88-921D-7D2C16B4C88D}"/>
              </a:ext>
            </a:extLst>
          </p:cNvPr>
          <p:cNvSpPr>
            <a:spLocks noGrp="1"/>
          </p:cNvSpPr>
          <p:nvPr>
            <p:ph type="ctrTitle"/>
          </p:nvPr>
        </p:nvSpPr>
        <p:spPr>
          <a:xfrm>
            <a:off x="1600200" y="433138"/>
            <a:ext cx="8991600" cy="1239251"/>
          </a:xfrm>
        </p:spPr>
        <p:txBody>
          <a:bodyPr/>
          <a:lstStyle/>
          <a:p>
            <a:r>
              <a:rPr lang="fr-FR" dirty="0"/>
              <a:t>Ivan Illich</a:t>
            </a:r>
          </a:p>
        </p:txBody>
      </p:sp>
      <p:sp>
        <p:nvSpPr>
          <p:cNvPr id="3" name="Sous-titre 2">
            <a:extLst>
              <a:ext uri="{FF2B5EF4-FFF2-40B4-BE49-F238E27FC236}">
                <a16:creationId xmlns:a16="http://schemas.microsoft.com/office/drawing/2014/main" id="{1A3314F0-5773-DE25-9CB1-70D7EADF61F8}"/>
              </a:ext>
            </a:extLst>
          </p:cNvPr>
          <p:cNvSpPr>
            <a:spLocks noGrp="1"/>
          </p:cNvSpPr>
          <p:nvPr>
            <p:ph type="subTitle" idx="1"/>
          </p:nvPr>
        </p:nvSpPr>
        <p:spPr>
          <a:xfrm>
            <a:off x="1359567" y="2213812"/>
            <a:ext cx="10214811" cy="4211050"/>
          </a:xfrm>
        </p:spPr>
        <p:txBody>
          <a:bodyPr>
            <a:normAutofit/>
          </a:bodyPr>
          <a:lstStyle/>
          <a:p>
            <a:pPr algn="l"/>
            <a:endParaRPr lang="fr-FR" dirty="0"/>
          </a:p>
          <a:p>
            <a:pPr algn="l"/>
            <a:r>
              <a:rPr lang="fr-FR" dirty="0"/>
              <a:t>L’outil convivial  est celui avec lequel l’homme travaille et non un outil qui travaille à sa place .</a:t>
            </a:r>
          </a:p>
          <a:p>
            <a:pPr algn="l"/>
            <a:r>
              <a:rPr lang="fr-FR" dirty="0"/>
              <a:t>La société conviviale garantit  </a:t>
            </a:r>
          </a:p>
          <a:p>
            <a:pPr algn="l"/>
            <a:endParaRPr lang="fr-FR" dirty="0"/>
          </a:p>
          <a:p>
            <a:pPr algn="l"/>
            <a:r>
              <a:rPr lang="fr-FR" dirty="0"/>
              <a:t>Illich met en cause le « méga-outillage » de notre société qui a produit une exploitation, non pas de l’homme par l’homme, mais de l’homme par l’outil. </a:t>
            </a:r>
          </a:p>
          <a:p>
            <a:pPr algn="l"/>
            <a:endParaRPr lang="fr-FR" dirty="0"/>
          </a:p>
        </p:txBody>
      </p:sp>
    </p:spTree>
    <p:extLst>
      <p:ext uri="{BB962C8B-B14F-4D97-AF65-F5344CB8AC3E}">
        <p14:creationId xmlns:p14="http://schemas.microsoft.com/office/powerpoint/2010/main" val="16091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FE00F-6F9A-E610-8801-E3A865F008E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5FBD95-E262-249A-4F9E-F2BB04625C5E}"/>
              </a:ext>
            </a:extLst>
          </p:cNvPr>
          <p:cNvSpPr>
            <a:spLocks noGrp="1"/>
          </p:cNvSpPr>
          <p:nvPr>
            <p:ph type="ctrTitle"/>
          </p:nvPr>
        </p:nvSpPr>
        <p:spPr>
          <a:xfrm>
            <a:off x="1600200" y="433138"/>
            <a:ext cx="8991600" cy="1239251"/>
          </a:xfrm>
        </p:spPr>
        <p:txBody>
          <a:bodyPr/>
          <a:lstStyle/>
          <a:p>
            <a:r>
              <a:rPr lang="fr-FR" dirty="0"/>
              <a:t>Ivan Illich</a:t>
            </a:r>
          </a:p>
        </p:txBody>
      </p:sp>
      <p:sp>
        <p:nvSpPr>
          <p:cNvPr id="3" name="Sous-titre 2">
            <a:extLst>
              <a:ext uri="{FF2B5EF4-FFF2-40B4-BE49-F238E27FC236}">
                <a16:creationId xmlns:a16="http://schemas.microsoft.com/office/drawing/2014/main" id="{81C91578-98AD-5BCF-26AC-AF7A0DB3ECDB}"/>
              </a:ext>
            </a:extLst>
          </p:cNvPr>
          <p:cNvSpPr>
            <a:spLocks noGrp="1"/>
          </p:cNvSpPr>
          <p:nvPr>
            <p:ph type="subTitle" idx="1"/>
          </p:nvPr>
        </p:nvSpPr>
        <p:spPr>
          <a:xfrm>
            <a:off x="1359567" y="2213812"/>
            <a:ext cx="10214811" cy="4211050"/>
          </a:xfrm>
        </p:spPr>
        <p:txBody>
          <a:bodyPr>
            <a:normAutofit/>
          </a:bodyPr>
          <a:lstStyle/>
          <a:p>
            <a:pPr algn="l"/>
            <a:endParaRPr lang="fr-FR" dirty="0"/>
          </a:p>
          <a:p>
            <a:pPr algn="l"/>
            <a:r>
              <a:rPr lang="fr-FR" dirty="0"/>
              <a:t>« L’outil convivial est celui qui me laisse la plus grande latitude et le plus grand pouvoir de modifier le monde au gré de mon intention » (p.44). </a:t>
            </a:r>
          </a:p>
          <a:p>
            <a:pPr algn="l"/>
            <a:endParaRPr lang="fr-FR" sz="4400" dirty="0"/>
          </a:p>
          <a:p>
            <a:pPr algn="l"/>
            <a:r>
              <a:rPr lang="fr-FR" dirty="0"/>
              <a:t>Avec l’outil convivial, c’est le savoir local (indigène ou vernaculaire) qui reprend sens et peut (doit) être mobilisé, dans toute sa diversité. </a:t>
            </a:r>
            <a:endParaRPr lang="fr-FR" sz="4400" dirty="0"/>
          </a:p>
        </p:txBody>
      </p:sp>
    </p:spTree>
    <p:extLst>
      <p:ext uri="{BB962C8B-B14F-4D97-AF65-F5344CB8AC3E}">
        <p14:creationId xmlns:p14="http://schemas.microsoft.com/office/powerpoint/2010/main" val="91177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AD4EC-8C85-393A-FFB8-0CDEED0C9E5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DE7F779-2EA8-3217-07E1-6A2483C833F6}"/>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469A975F-D014-8F08-008E-4B8ED4A77006}"/>
              </a:ext>
            </a:extLst>
          </p:cNvPr>
          <p:cNvSpPr>
            <a:spLocks noGrp="1"/>
          </p:cNvSpPr>
          <p:nvPr>
            <p:ph type="subTitle" idx="1"/>
          </p:nvPr>
        </p:nvSpPr>
        <p:spPr>
          <a:xfrm>
            <a:off x="1515979" y="1720516"/>
            <a:ext cx="9673389" cy="4126831"/>
          </a:xfrm>
        </p:spPr>
        <p:txBody>
          <a:bodyPr>
            <a:normAutofit/>
          </a:bodyPr>
          <a:lstStyle/>
          <a:p>
            <a:pPr algn="l"/>
            <a:endParaRPr lang="fr-FR" dirty="0"/>
          </a:p>
          <a:p>
            <a:pPr algn="l"/>
            <a:r>
              <a:rPr lang="fr-FR" dirty="0"/>
              <a:t>Rupture d’un modèle pas forcément de sa technologie</a:t>
            </a:r>
          </a:p>
          <a:p>
            <a:pPr algn="l"/>
            <a:r>
              <a:rPr lang="fr-FR" dirty="0"/>
              <a:t>Ce n’est pas là une condamnation de la technologie : on peut avoir des outils complexes, d’une haute technologie qui sont conviviaux du moment que tout le monde peut l’utiliser en toute liberté. </a:t>
            </a:r>
          </a:p>
          <a:p>
            <a:pPr algn="l"/>
            <a:r>
              <a:rPr lang="fr-FR" dirty="0"/>
              <a:t>Exemple du téléphone</a:t>
            </a:r>
            <a:endParaRPr lang="fr-FR" sz="4400" dirty="0"/>
          </a:p>
        </p:txBody>
      </p:sp>
    </p:spTree>
    <p:extLst>
      <p:ext uri="{BB962C8B-B14F-4D97-AF65-F5344CB8AC3E}">
        <p14:creationId xmlns:p14="http://schemas.microsoft.com/office/powerpoint/2010/main" val="116661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A8C67-67A0-6CCC-DCE1-05AB476F31D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8BE7BE4-1103-E220-C6F8-7C810BB57C95}"/>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33E7690E-51F2-0B74-4F9C-B0B6A025B529}"/>
              </a:ext>
            </a:extLst>
          </p:cNvPr>
          <p:cNvSpPr>
            <a:spLocks noGrp="1"/>
          </p:cNvSpPr>
          <p:nvPr>
            <p:ph type="subTitle" idx="1"/>
          </p:nvPr>
        </p:nvSpPr>
        <p:spPr>
          <a:xfrm>
            <a:off x="1515979" y="1720516"/>
            <a:ext cx="9673389" cy="4126831"/>
          </a:xfrm>
        </p:spPr>
        <p:txBody>
          <a:bodyPr>
            <a:normAutofit/>
          </a:bodyPr>
          <a:lstStyle/>
          <a:p>
            <a:pPr algn="l"/>
            <a:r>
              <a:rPr lang="fr-FR" dirty="0"/>
              <a:t>La décentralisation que suppose la société conviviale n’exclut pas non plus la centralisation </a:t>
            </a:r>
          </a:p>
          <a:p>
            <a:pPr algn="l"/>
            <a:endParaRPr lang="fr-FR" dirty="0"/>
          </a:p>
          <a:p>
            <a:pPr algn="l"/>
            <a:r>
              <a:rPr lang="fr-FR" dirty="0"/>
              <a:t> « En vérité, il n’y a aucune raison pour proscrire d’une société conviviale tout outil puissant et toute production centralisée » (p. 48). </a:t>
            </a:r>
            <a:endParaRPr lang="fr-FR" sz="4400" dirty="0"/>
          </a:p>
        </p:txBody>
      </p:sp>
    </p:spTree>
    <p:extLst>
      <p:ext uri="{BB962C8B-B14F-4D97-AF65-F5344CB8AC3E}">
        <p14:creationId xmlns:p14="http://schemas.microsoft.com/office/powerpoint/2010/main" val="180886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0A550-BEC8-3CFC-CCCB-7041FD8EA13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93DC578-DCED-29BE-5D80-9052C1D20B61}"/>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869D6DD9-902E-AC38-C47B-503F846830E4}"/>
              </a:ext>
            </a:extLst>
          </p:cNvPr>
          <p:cNvSpPr>
            <a:spLocks noGrp="1"/>
          </p:cNvSpPr>
          <p:nvPr>
            <p:ph type="subTitle" idx="1"/>
          </p:nvPr>
        </p:nvSpPr>
        <p:spPr>
          <a:xfrm>
            <a:off x="1515979" y="1720516"/>
            <a:ext cx="9673389" cy="4126831"/>
          </a:xfrm>
        </p:spPr>
        <p:txBody>
          <a:bodyPr>
            <a:normAutofit/>
          </a:bodyPr>
          <a:lstStyle/>
          <a:p>
            <a:pPr algn="l"/>
            <a:r>
              <a:rPr lang="fr-FR" dirty="0"/>
              <a:t>La décentralisation que suppose la société conviviale n’exclut pas non plus la centralisation </a:t>
            </a:r>
          </a:p>
          <a:p>
            <a:pPr algn="l"/>
            <a:endParaRPr lang="fr-FR" dirty="0"/>
          </a:p>
          <a:p>
            <a:pPr algn="l"/>
            <a:r>
              <a:rPr lang="fr-FR" dirty="0"/>
              <a:t> « En vérité, il n’y a aucune raison pour proscrire d’une société conviviale tout outil puissant et toute production centralisée » (p. 48). </a:t>
            </a:r>
          </a:p>
          <a:p>
            <a:pPr algn="l"/>
            <a:endParaRPr lang="fr-FR" sz="4400" dirty="0"/>
          </a:p>
          <a:p>
            <a:pPr algn="l"/>
            <a:r>
              <a:rPr lang="fr-FR" dirty="0"/>
              <a:t>Illich écrit même qu’il « n’est pas essentiel que les institutions manipulatrices ou les biens et les services susceptibles d’intoxiquer soient totalement absents d’une société conviviale » (p. 48). </a:t>
            </a:r>
          </a:p>
        </p:txBody>
      </p:sp>
    </p:spTree>
    <p:extLst>
      <p:ext uri="{BB962C8B-B14F-4D97-AF65-F5344CB8AC3E}">
        <p14:creationId xmlns:p14="http://schemas.microsoft.com/office/powerpoint/2010/main" val="1521396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20D8A-8E8F-CBF4-8D8B-787F2420D84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AD4A05B-9A24-D63A-5FBA-8F416231B2FA}"/>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8AD9EF35-EAA8-5729-E848-B7B524E01C33}"/>
              </a:ext>
            </a:extLst>
          </p:cNvPr>
          <p:cNvSpPr>
            <a:spLocks noGrp="1"/>
          </p:cNvSpPr>
          <p:nvPr>
            <p:ph type="subTitle" idx="1"/>
          </p:nvPr>
        </p:nvSpPr>
        <p:spPr>
          <a:xfrm>
            <a:off x="1515979" y="1720516"/>
            <a:ext cx="9673389" cy="4126831"/>
          </a:xfrm>
        </p:spPr>
        <p:txBody>
          <a:bodyPr>
            <a:normAutofit/>
          </a:bodyPr>
          <a:lstStyle/>
          <a:p>
            <a:pPr algn="l"/>
            <a:r>
              <a:rPr lang="fr-FR" sz="4000" dirty="0"/>
              <a:t>Le monopole radical</a:t>
            </a:r>
          </a:p>
          <a:p>
            <a:pPr algn="l"/>
            <a:r>
              <a:rPr lang="fr-FR" dirty="0"/>
              <a:t>« c’est la domination d’un produit plutôt que d’une marque  » </a:t>
            </a:r>
          </a:p>
        </p:txBody>
      </p:sp>
    </p:spTree>
    <p:extLst>
      <p:ext uri="{BB962C8B-B14F-4D97-AF65-F5344CB8AC3E}">
        <p14:creationId xmlns:p14="http://schemas.microsoft.com/office/powerpoint/2010/main" val="727803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860A4-7352-283C-7F9A-D82AF641118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9DCB2C2-EB27-E13D-A1E5-E3192ED02C8C}"/>
              </a:ext>
            </a:extLst>
          </p:cNvPr>
          <p:cNvSpPr>
            <a:spLocks noGrp="1"/>
          </p:cNvSpPr>
          <p:nvPr>
            <p:ph type="ctrTitle"/>
          </p:nvPr>
        </p:nvSpPr>
        <p:spPr>
          <a:xfrm>
            <a:off x="1600200" y="433138"/>
            <a:ext cx="8991600" cy="1203157"/>
          </a:xfrm>
        </p:spPr>
        <p:txBody>
          <a:bodyPr/>
          <a:lstStyle/>
          <a:p>
            <a:r>
              <a:rPr lang="fr-FR" dirty="0"/>
              <a:t>Ivan Illich</a:t>
            </a:r>
          </a:p>
        </p:txBody>
      </p:sp>
      <p:sp>
        <p:nvSpPr>
          <p:cNvPr id="3" name="Sous-titre 2">
            <a:extLst>
              <a:ext uri="{FF2B5EF4-FFF2-40B4-BE49-F238E27FC236}">
                <a16:creationId xmlns:a16="http://schemas.microsoft.com/office/drawing/2014/main" id="{546C3268-0BC1-5222-D69D-E62A1B52FFAB}"/>
              </a:ext>
            </a:extLst>
          </p:cNvPr>
          <p:cNvSpPr>
            <a:spLocks noGrp="1"/>
          </p:cNvSpPr>
          <p:nvPr>
            <p:ph type="subTitle" idx="1"/>
          </p:nvPr>
        </p:nvSpPr>
        <p:spPr>
          <a:xfrm>
            <a:off x="1515979" y="1720516"/>
            <a:ext cx="9673389" cy="4126831"/>
          </a:xfrm>
        </p:spPr>
        <p:txBody>
          <a:bodyPr>
            <a:normAutofit/>
          </a:bodyPr>
          <a:lstStyle/>
          <a:p>
            <a:pPr algn="l"/>
            <a:r>
              <a:rPr lang="fr-FR" sz="4000" dirty="0"/>
              <a:t>Le monopole radical</a:t>
            </a:r>
          </a:p>
          <a:p>
            <a:pPr algn="l"/>
            <a:r>
              <a:rPr lang="fr-FR" dirty="0"/>
              <a:t>« c’est la domination d’un produit plutôt que d’une marque  »</a:t>
            </a:r>
          </a:p>
          <a:p>
            <a:pPr algn="l"/>
            <a:endParaRPr lang="fr-FR" dirty="0"/>
          </a:p>
        </p:txBody>
      </p:sp>
    </p:spTree>
    <p:extLst>
      <p:ext uri="{BB962C8B-B14F-4D97-AF65-F5344CB8AC3E}">
        <p14:creationId xmlns:p14="http://schemas.microsoft.com/office/powerpoint/2010/main" val="362976435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304</TotalTime>
  <Words>1163</Words>
  <Application>Microsoft Macintosh PowerPoint</Application>
  <PresentationFormat>Grand écran</PresentationFormat>
  <Paragraphs>119</Paragraphs>
  <Slides>23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Calibri</vt:lpstr>
      <vt:lpstr>Calibri Light</vt:lpstr>
      <vt:lpstr>Symbol</vt:lpstr>
      <vt:lpstr>Wingdings</vt:lpstr>
      <vt:lpstr>Thème Office</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Ivan Illich</vt:lpstr>
      <vt:lpstr>Présentation PowerPoint</vt:lpstr>
      <vt:lpstr>Présentation PowerPoint</vt:lpstr>
      <vt:lpstr>Écoféminisme</vt:lpstr>
      <vt:lpstr>Écoféminisme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Lecteur</dc:creator>
  <cp:lastModifiedBy>Lecteur</cp:lastModifiedBy>
  <cp:revision>5</cp:revision>
  <dcterms:created xsi:type="dcterms:W3CDTF">2025-12-02T14:34:35Z</dcterms:created>
  <dcterms:modified xsi:type="dcterms:W3CDTF">2025-12-03T12:28:44Z</dcterms:modified>
</cp:coreProperties>
</file>