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1pPr>
    <a:lvl2pPr marL="0" marR="0" indent="457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2pPr>
    <a:lvl3pPr marL="0" marR="0" indent="914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3pPr>
    <a:lvl4pPr marL="0" marR="0" indent="1371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4pPr>
    <a:lvl5pPr marL="0" marR="0" indent="18288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5pPr>
    <a:lvl6pPr marL="0" marR="0" indent="22860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6pPr>
    <a:lvl7pPr marL="0" marR="0" indent="27432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7pPr>
    <a:lvl8pPr marL="0" marR="0" indent="32004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8pPr>
    <a:lvl9pPr marL="0" marR="0" indent="3657600" algn="l" defTabSz="355600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t date"/>
          <p:cNvSpPr txBox="1"/>
          <p:nvPr>
            <p:ph type="body" sz="quarter" idx="21" hasCustomPrompt="1"/>
          </p:nvPr>
        </p:nvSpPr>
        <p:spPr>
          <a:xfrm>
            <a:off x="1206500" y="12268950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Auteur et date</a:t>
            </a:r>
          </a:p>
        </p:txBody>
      </p:sp>
      <p:sp>
        <p:nvSpPr>
          <p:cNvPr id="12" name="Texte niveau 1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Titre de la présentation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14" name="01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ous-titre de diapositiv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100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101" name="01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ous-titre de l’ordre du jour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Sous-titre de l’ordre du jour</a:t>
            </a:r>
          </a:p>
        </p:txBody>
      </p:sp>
      <p:sp>
        <p:nvSpPr>
          <p:cNvPr id="109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0"/>
              </a:spcBef>
              <a:buSzTx/>
              <a:buNone/>
              <a:defRPr sz="5000"/>
            </a:lvl1pPr>
            <a:lvl2pPr marL="0" indent="457200">
              <a:spcBef>
                <a:spcPts val="6000"/>
              </a:spcBef>
              <a:buSzTx/>
              <a:buNone/>
              <a:defRPr sz="5000"/>
            </a:lvl2pPr>
            <a:lvl3pPr marL="0" indent="914400">
              <a:spcBef>
                <a:spcPts val="6000"/>
              </a:spcBef>
              <a:buSzTx/>
              <a:buNone/>
              <a:defRPr sz="5000"/>
            </a:lvl3pPr>
            <a:lvl4pPr marL="0" indent="1371600">
              <a:spcBef>
                <a:spcPts val="6000"/>
              </a:spcBef>
              <a:buSzTx/>
              <a:buNone/>
              <a:defRPr sz="5000"/>
            </a:lvl4pPr>
            <a:lvl5pPr marL="0" indent="18288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Rubriques de l’ordre du jour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Titre de l’ordre du jour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l’ordre du jour</a:t>
            </a:r>
          </a:p>
        </p:txBody>
      </p:sp>
      <p:sp>
        <p:nvSpPr>
          <p:cNvPr id="111" name="01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écl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e niveau 1…"/>
          <p:cNvSpPr txBox="1"/>
          <p:nvPr>
            <p:ph type="body" sz="half" idx="1" hasCustomPrompt="1"/>
          </p:nvPr>
        </p:nvSpPr>
        <p:spPr>
          <a:xfrm>
            <a:off x="1206500" y="4191000"/>
            <a:ext cx="21971000" cy="40894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Déclaration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01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e niveau 1…"/>
          <p:cNvSpPr txBox="1"/>
          <p:nvPr>
            <p:ph type="body" idx="1" hasCustomPrompt="1"/>
          </p:nvPr>
        </p:nvSpPr>
        <p:spPr>
          <a:xfrm>
            <a:off x="1206500" y="1206500"/>
            <a:ext cx="21971000" cy="7353300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Données clés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Données clés</a:t>
            </a:r>
          </a:p>
        </p:txBody>
      </p:sp>
      <p:sp>
        <p:nvSpPr>
          <p:cNvPr id="128" name="01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5461000" y="9563100"/>
            <a:ext cx="13728700" cy="698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36" name="Texte niveau 1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32300"/>
          </a:xfrm>
          <a:prstGeom prst="rect">
            <a:avLst/>
          </a:prstGeom>
        </p:spPr>
        <p:txBody>
          <a:bodyPr anchor="b"/>
          <a:lstStyle>
            <a:lvl1pPr marL="254000" indent="-2540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 defTabSz="2438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« Citation notable 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01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ros plan sur un motif à couches blanc courbé"/>
          <p:cNvSpPr/>
          <p:nvPr>
            <p:ph type="pic" sz="quarter" idx="21"/>
          </p:nvPr>
        </p:nvSpPr>
        <p:spPr>
          <a:xfrm>
            <a:off x="1257300" y="3213100"/>
            <a:ext cx="7289800" cy="728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Gros plan sur un motif à couches d’une pierre grise"/>
          <p:cNvSpPr/>
          <p:nvPr>
            <p:ph type="pic" sz="quarter" idx="22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Gros plan sur un motif blanc nervuré"/>
          <p:cNvSpPr/>
          <p:nvPr>
            <p:ph type="pic" sz="quarter" idx="23"/>
          </p:nvPr>
        </p:nvSpPr>
        <p:spPr>
          <a:xfrm>
            <a:off x="14621933" y="3632200"/>
            <a:ext cx="9677401" cy="64572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01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uloir blanc futuriste angulaire avec des ombres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01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01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ucture futuristique blanche arrondie"/>
          <p:cNvSpPr/>
          <p:nvPr>
            <p:ph type="pic" idx="21"/>
          </p:nvPr>
        </p:nvSpPr>
        <p:spPr>
          <a:xfrm>
            <a:off x="0" y="-5397500"/>
            <a:ext cx="27190700" cy="20393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eur et date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Auteur et date</a:t>
            </a:r>
          </a:p>
        </p:txBody>
      </p:sp>
      <p:sp>
        <p:nvSpPr>
          <p:cNvPr id="23" name="Texte niveau 1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Titre de la présentation"/>
          <p:cNvSpPr txBox="1"/>
          <p:nvPr>
            <p:ph type="title" hasCustomPrompt="1"/>
          </p:nvPr>
        </p:nvSpPr>
        <p:spPr>
          <a:xfrm>
            <a:off x="1206500" y="2616200"/>
            <a:ext cx="21971004" cy="4648200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25" name="01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ros plan sur un motif à couches blanc courbé"/>
          <p:cNvSpPr/>
          <p:nvPr>
            <p:ph type="pic" idx="21"/>
          </p:nvPr>
        </p:nvSpPr>
        <p:spPr>
          <a:xfrm>
            <a:off x="11569700" y="0"/>
            <a:ext cx="13716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re de diapositiv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Titre de diapositive</a:t>
            </a:r>
          </a:p>
        </p:txBody>
      </p:sp>
      <p:sp>
        <p:nvSpPr>
          <p:cNvPr id="34" name="Texte niveau 1…"/>
          <p:cNvSpPr txBox="1"/>
          <p:nvPr>
            <p:ph type="body" sz="quarter" idx="1" hasCustomPrompt="1"/>
          </p:nvPr>
        </p:nvSpPr>
        <p:spPr>
          <a:xfrm>
            <a:off x="1206500" y="7150100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Sous-titre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01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ous-titre de diapositiv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43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44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01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01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ros plan sur le bord d’une pierre blanche arrondie"/>
          <p:cNvSpPr/>
          <p:nvPr>
            <p:ph type="pic" idx="21"/>
          </p:nvPr>
        </p:nvSpPr>
        <p:spPr>
          <a:xfrm>
            <a:off x="12382500" y="-1206500"/>
            <a:ext cx="12103100" cy="16140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ous-titre de diapositive"/>
          <p:cNvSpPr txBox="1"/>
          <p:nvPr>
            <p:ph type="body" sz="quarter" idx="22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62" name="Titre de diapositiv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63" name="Texte niveau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01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, vidéo direct, p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ous-titre de diapositiv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72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73" name="Texte niveau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01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, vidéo direct, g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ous-titre de diapositiv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82" name="Titre de diapositiv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83" name="Texte niveau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01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re de section"/>
          <p:cNvSpPr txBox="1"/>
          <p:nvPr>
            <p:ph type="title" hasCustomPrompt="1"/>
          </p:nvPr>
        </p:nvSpPr>
        <p:spPr>
          <a:xfrm>
            <a:off x="1206496" y="39116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Titre de section</a:t>
            </a:r>
          </a:p>
        </p:txBody>
      </p:sp>
      <p:sp>
        <p:nvSpPr>
          <p:cNvPr id="92" name="01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de diapositiv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Titre de diapositive</a:t>
            </a:r>
          </a:p>
        </p:txBody>
      </p:sp>
      <p:sp>
        <p:nvSpPr>
          <p:cNvPr id="3" name="Texte niveau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01"/>
          <p:cNvSpPr txBox="1"/>
          <p:nvPr>
            <p:ph type="sldNum" sz="quarter" idx="2"/>
          </p:nvPr>
        </p:nvSpPr>
        <p:spPr>
          <a:xfrm>
            <a:off x="23538179" y="12443459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914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1371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1828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22860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27432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32004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36576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4114800" marR="0" indent="-457200" algn="l" defTabSz="3556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osalie Matenaer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/>
          </a:lstStyle>
          <a:p>
            <a:pPr/>
            <a:r>
              <a:t>Rosalie Matenaer </a:t>
            </a:r>
          </a:p>
        </p:txBody>
      </p:sp>
      <p:sp>
        <p:nvSpPr>
          <p:cNvPr id="172" name="Pérouse, oratoire de San Bernardino, église San Francesco al Prato"/>
          <p:cNvSpPr txBox="1"/>
          <p:nvPr>
            <p:ph type="subTitle" sz="quarter" idx="1"/>
          </p:nvPr>
        </p:nvSpPr>
        <p:spPr>
          <a:xfrm>
            <a:off x="190500" y="8597900"/>
            <a:ext cx="23520400" cy="2006600"/>
          </a:xfrm>
          <a:prstGeom prst="rect">
            <a:avLst/>
          </a:prstGeom>
        </p:spPr>
        <p:txBody>
          <a:bodyPr/>
          <a:lstStyle>
            <a:lvl1pPr defTabSz="202692">
              <a:lnSpc>
                <a:spcPct val="90000"/>
              </a:lnSpc>
              <a:defRPr spc="-62" sz="6270">
                <a:solidFill>
                  <a:srgbClr val="FFFFFF"/>
                </a:solidFill>
              </a:defRPr>
            </a:lvl1pPr>
          </a:lstStyle>
          <a:p>
            <a:pPr/>
            <a:r>
              <a:t>Pérouse, oratoire de San Bernardino, église San Francesco al Prato  </a:t>
            </a:r>
          </a:p>
        </p:txBody>
      </p:sp>
      <p:sp>
        <p:nvSpPr>
          <p:cNvPr id="173" name="Benedetto Bonfigli,…"/>
          <p:cNvSpPr txBox="1"/>
          <p:nvPr>
            <p:ph type="ctrTitle"/>
          </p:nvPr>
        </p:nvSpPr>
        <p:spPr>
          <a:xfrm>
            <a:off x="1206500" y="3454400"/>
            <a:ext cx="21971004" cy="4648200"/>
          </a:xfrm>
          <a:prstGeom prst="rect">
            <a:avLst/>
          </a:prstGeom>
        </p:spPr>
        <p:txBody>
          <a:bodyPr/>
          <a:lstStyle/>
          <a:p>
            <a:pPr algn="ctr" defTabSz="288036">
              <a:defRPr spc="-97" sz="9720">
                <a:solidFill>
                  <a:srgbClr val="FFFFFF"/>
                </a:solidFill>
              </a:defRPr>
            </a:pPr>
            <a:r>
              <a:t>Benedetto Bonfigli, </a:t>
            </a:r>
          </a:p>
          <a:p>
            <a:pPr algn="ctr" defTabSz="288036">
              <a:defRPr spc="-97" sz="9720">
                <a:solidFill>
                  <a:srgbClr val="FFFFFF"/>
                </a:solidFill>
              </a:defRPr>
            </a:pPr>
            <a:r>
              <a:t>Vierge à la Miséricorde, Gonfalon de San Francesco al Prato, 1464, </a:t>
            </a:r>
          </a:p>
        </p:txBody>
      </p:sp>
      <p:sp>
        <p:nvSpPr>
          <p:cNvPr id="174" name="290 × 180 cm"/>
          <p:cNvSpPr txBox="1"/>
          <p:nvPr/>
        </p:nvSpPr>
        <p:spPr>
          <a:xfrm>
            <a:off x="1739900" y="9944100"/>
            <a:ext cx="21971000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pc="-59" sz="6000">
                <a:solidFill>
                  <a:srgbClr val="FFFFFF"/>
                </a:solidFill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290 × 180 cm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I. La Vierge comme Mater Omnium : une image hiératique conçue pour protéger…"/>
          <p:cNvSpPr txBox="1"/>
          <p:nvPr>
            <p:ph type="title"/>
          </p:nvPr>
        </p:nvSpPr>
        <p:spPr>
          <a:xfrm>
            <a:off x="444500" y="787400"/>
            <a:ext cx="13766800" cy="2933700"/>
          </a:xfrm>
          <a:prstGeom prst="rect">
            <a:avLst/>
          </a:prstGeom>
        </p:spPr>
        <p:txBody>
          <a:bodyPr/>
          <a:lstStyle/>
          <a:p>
            <a:pPr algn="ctr" defTabSz="295147">
              <a:lnSpc>
                <a:spcPct val="100000"/>
              </a:lnSpc>
              <a:spcBef>
                <a:spcPts val="3900"/>
              </a:spcBef>
              <a:defRPr b="1" spc="0" sz="3320" u="sng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I. La Vierge comme Mater Omnium : une image hiératique conçue pour protéger</a:t>
            </a:r>
          </a:p>
          <a:p>
            <a:pPr algn="ctr" defTabSz="295147">
              <a:lnSpc>
                <a:spcPct val="100000"/>
              </a:lnSpc>
              <a:spcBef>
                <a:spcPts val="3900"/>
              </a:spcBef>
              <a:defRPr b="1" spc="0" sz="332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B. Le manteau de la Vierge :  rempart plastique et spirituelle contre le mal</a:t>
            </a:r>
          </a:p>
        </p:txBody>
      </p:sp>
      <p:sp>
        <p:nvSpPr>
          <p:cNvPr id="224" name="Variantes : fidèles VS. laïcs OU membres d'une famille privilégiée"/>
          <p:cNvSpPr txBox="1"/>
          <p:nvPr>
            <p:ph type="body" sz="quarter" idx="1"/>
          </p:nvPr>
        </p:nvSpPr>
        <p:spPr>
          <a:xfrm>
            <a:off x="1866900" y="4400904"/>
            <a:ext cx="11785600" cy="3429001"/>
          </a:xfrm>
          <a:prstGeom prst="rect">
            <a:avLst/>
          </a:prstGeom>
        </p:spPr>
        <p:txBody>
          <a:bodyPr/>
          <a:lstStyle/>
          <a:p>
            <a:pPr marL="400050" indent="-400050">
              <a:defRPr sz="3500"/>
            </a:pPr>
            <a:r>
              <a:rPr b="1"/>
              <a:t>Variantes</a:t>
            </a:r>
            <a:r>
              <a:t> : fidèles VS. laïcs OU membres d'une famille privilégiée </a:t>
            </a:r>
          </a:p>
        </p:txBody>
      </p:sp>
      <p:pic>
        <p:nvPicPr>
          <p:cNvPr id="22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75651" y="593396"/>
            <a:ext cx="7325750" cy="11557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Pala della Misericordia, Pordenone, 1514-15, Cathédrale San Marco, Pordenone"/>
          <p:cNvSpPr txBox="1"/>
          <p:nvPr/>
        </p:nvSpPr>
        <p:spPr>
          <a:xfrm>
            <a:off x="13182600" y="12230100"/>
            <a:ext cx="1139748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Pala della Misericordia, Pordenone, 1514-15, Cathédrale San Marco, Pordenone</a:t>
            </a:r>
          </a:p>
        </p:txBody>
      </p:sp>
      <p:pic>
        <p:nvPicPr>
          <p:cNvPr id="22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5500" y="6126141"/>
            <a:ext cx="14795500" cy="5237183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Vierge de miséricorde de la famille Cadard, Enguerrand Quarton, 1452, Musée Condé, Chantilly"/>
          <p:cNvSpPr txBox="1"/>
          <p:nvPr/>
        </p:nvSpPr>
        <p:spPr>
          <a:xfrm>
            <a:off x="825500" y="11760200"/>
            <a:ext cx="91694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Vierge de miséricorde de la famille Cadard, Enguerrand Quarton, 1452, Musée Condé, Chantilly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I. La Vierge comme Mater Omnium : une image hiératique conçue pour protéger…"/>
          <p:cNvSpPr txBox="1"/>
          <p:nvPr>
            <p:ph type="title"/>
          </p:nvPr>
        </p:nvSpPr>
        <p:spPr>
          <a:xfrm>
            <a:off x="444500" y="787400"/>
            <a:ext cx="14097000" cy="2933700"/>
          </a:xfrm>
          <a:prstGeom prst="rect">
            <a:avLst/>
          </a:prstGeom>
        </p:spPr>
        <p:txBody>
          <a:bodyPr/>
          <a:lstStyle/>
          <a:p>
            <a:pPr algn="ctr" defTabSz="295147">
              <a:lnSpc>
                <a:spcPct val="100000"/>
              </a:lnSpc>
              <a:spcBef>
                <a:spcPts val="3900"/>
              </a:spcBef>
              <a:defRPr b="1" spc="0" sz="3320" u="sng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I. La Vierge comme Mater Omnium : une image hiératique conçue pour protéger</a:t>
            </a:r>
          </a:p>
          <a:p>
            <a:pPr algn="ctr" defTabSz="295147">
              <a:lnSpc>
                <a:spcPct val="100000"/>
              </a:lnSpc>
              <a:spcBef>
                <a:spcPts val="3900"/>
              </a:spcBef>
              <a:defRPr b="1" spc="0" sz="332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C. Un modèle iconographique reproductible : la sérialité comme force apotropaïque</a:t>
            </a:r>
          </a:p>
        </p:txBody>
      </p:sp>
      <p:sp>
        <p:nvSpPr>
          <p:cNvPr id="231" name="Définition apotropaïque (dictionnaire de l'Académie Française) : &quot;Qui conjure le mauvais sort, protège contre toute influence mauvaise&quot;.…"/>
          <p:cNvSpPr txBox="1"/>
          <p:nvPr>
            <p:ph type="body" sz="half" idx="1"/>
          </p:nvPr>
        </p:nvSpPr>
        <p:spPr>
          <a:xfrm>
            <a:off x="1435100" y="4908904"/>
            <a:ext cx="12776200" cy="7569201"/>
          </a:xfrm>
          <a:prstGeom prst="rect">
            <a:avLst/>
          </a:prstGeom>
        </p:spPr>
        <p:txBody>
          <a:bodyPr/>
          <a:lstStyle/>
          <a:p>
            <a:pPr marL="448055" indent="-448055" algn="ctr" defTabSz="348488">
              <a:spcBef>
                <a:spcPts val="4600"/>
              </a:spcBef>
              <a:defRPr sz="3920"/>
            </a:pPr>
            <a:r>
              <a:rPr b="1"/>
              <a:t>Définition apotropaïque (dictionnaire de l'Académie Française)</a:t>
            </a:r>
            <a:r>
              <a:t> :</a:t>
            </a:r>
            <a:r>
              <a:rPr i="1"/>
              <a:t> "Qui conjure le mauvais sort, protège contre toute influence mauvaise".</a:t>
            </a:r>
          </a:p>
          <a:p>
            <a:pPr marL="448055" indent="-448055" algn="ctr" defTabSz="348488">
              <a:spcBef>
                <a:spcPts val="4600"/>
              </a:spcBef>
              <a:defRPr sz="3920"/>
            </a:pPr>
            <a:r>
              <a:rPr i="1"/>
              <a:t>“l’étude de cette série limitée </a:t>
            </a:r>
            <a:r>
              <a:t>[en parlant des gonfalons ombriens]</a:t>
            </a:r>
            <a:r>
              <a:rPr i="1"/>
              <a:t> fait apparaître l’existence d’une </a:t>
            </a:r>
            <a:r>
              <a:rPr i="1" u="sng"/>
              <a:t>structure originelle claire, répétitive et efficace”</a:t>
            </a:r>
            <a:r>
              <a:rPr i="1"/>
              <a:t>. </a:t>
            </a:r>
            <a:endParaRPr i="1"/>
          </a:p>
          <a:p>
            <a:pPr marL="0" indent="0" algn="ctr" defTabSz="348488">
              <a:spcBef>
                <a:spcPts val="4600"/>
              </a:spcBef>
              <a:buSzTx/>
              <a:buNone/>
              <a:defRPr sz="2940"/>
            </a:pPr>
            <a:r>
              <a:rPr b="1"/>
              <a:t>Daniel Arasse, </a:t>
            </a:r>
            <a:r>
              <a:t>“Entre dévotion et culture : fonctions de l'image religieuse au XVe siècle”;</a:t>
            </a:r>
            <a:r>
              <a:rPr i="1"/>
              <a:t> In: Faire croire. Modalités de la diffusion et de la réception des messages religieux du XIIe au XVe siècle. </a:t>
            </a:r>
            <a:r>
              <a:t>Actes de table ronde de Rome (22-23 juin 1979), Rome, École Française de Rome, 1981, p. 131-146</a:t>
            </a:r>
          </a:p>
        </p:txBody>
      </p:sp>
      <p:pic>
        <p:nvPicPr>
          <p:cNvPr id="232" name="Capture d'écran 2025-11-27 151129.png" descr="Capture d'écran 2025-11-27 1511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89200" y="3973"/>
            <a:ext cx="9194800" cy="13843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I. La Vierge comme Mater Omnium : une image hiératique conçue pour protéger…"/>
          <p:cNvSpPr txBox="1"/>
          <p:nvPr>
            <p:ph type="title"/>
          </p:nvPr>
        </p:nvSpPr>
        <p:spPr>
          <a:xfrm>
            <a:off x="952500" y="431800"/>
            <a:ext cx="22072600" cy="2933700"/>
          </a:xfrm>
          <a:prstGeom prst="rect">
            <a:avLst/>
          </a:prstGeom>
        </p:spPr>
        <p:txBody>
          <a:bodyPr/>
          <a:lstStyle/>
          <a:p>
            <a:pPr algn="ctr" defTabSz="355600">
              <a:lnSpc>
                <a:spcPct val="100000"/>
              </a:lnSpc>
              <a:spcBef>
                <a:spcPts val="4700"/>
              </a:spcBef>
              <a:defRPr b="1" spc="0" sz="4000" u="sng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I. La Vierge comme Mater Omnium : une image hiératique conçue pour protéger</a:t>
            </a:r>
          </a:p>
          <a:p>
            <a:pPr algn="ctr" defTabSz="355600">
              <a:lnSpc>
                <a:spcPct val="100000"/>
              </a:lnSpc>
              <a:spcBef>
                <a:spcPts val="4700"/>
              </a:spcBef>
              <a:defRPr b="1" spc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C. Un modèle iconographique reproductible : la sérialité comme force apotropaïque</a:t>
            </a:r>
          </a:p>
        </p:txBody>
      </p:sp>
      <p:pic>
        <p:nvPicPr>
          <p:cNvPr id="235" name="Capture d'écran 2025-11-27 151129.png" descr="Capture d'écran 2025-11-27 1511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2937673"/>
            <a:ext cx="6334874" cy="953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29700" y="2933700"/>
            <a:ext cx="5552599" cy="9552858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Benedetto Bonfigli, Gonfalon de Corciano, 1472, église de l’Assunta"/>
          <p:cNvSpPr txBox="1"/>
          <p:nvPr/>
        </p:nvSpPr>
        <p:spPr>
          <a:xfrm>
            <a:off x="8369300" y="12458700"/>
            <a:ext cx="67818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Benedetto Bonfigli, Gonfalon de Corciano, 1472, église de l’Assunta</a:t>
            </a:r>
          </a:p>
        </p:txBody>
      </p:sp>
      <p:sp>
        <p:nvSpPr>
          <p:cNvPr id="238" name="Benedetto Bonfigli, Gonfalon de San Francesco al Prato, 1464, église San Francesco al Prato"/>
          <p:cNvSpPr txBox="1"/>
          <p:nvPr/>
        </p:nvSpPr>
        <p:spPr>
          <a:xfrm>
            <a:off x="88900" y="12683489"/>
            <a:ext cx="8089900" cy="922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pc="-25" sz="2500"/>
            </a:lvl1pPr>
          </a:lstStyle>
          <a:p>
            <a:pPr/>
            <a:r>
              <a:t>Benedetto Bonfigli, Gonfalon de San Francesco al Prato, 1464, église San Francesco al Prato</a:t>
            </a:r>
          </a:p>
        </p:txBody>
      </p:sp>
      <p:sp>
        <p:nvSpPr>
          <p:cNvPr id="239" name="Bartolomeo Caporali , 1482, Musée de Montone, église San Francesco del Borgo"/>
          <p:cNvSpPr txBox="1"/>
          <p:nvPr/>
        </p:nvSpPr>
        <p:spPr>
          <a:xfrm>
            <a:off x="14986000" y="12484100"/>
            <a:ext cx="9245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Bartolomeo Caporali , 1482, Musée de Montone, église San Francesco del Borgo</a:t>
            </a:r>
          </a:p>
        </p:txBody>
      </p:sp>
      <p:pic>
        <p:nvPicPr>
          <p:cNvPr id="240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92500" y="2948898"/>
            <a:ext cx="6819900" cy="9540408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Line"/>
          <p:cNvSpPr/>
          <p:nvPr/>
        </p:nvSpPr>
        <p:spPr>
          <a:xfrm flipH="1">
            <a:off x="14717308" y="8168237"/>
            <a:ext cx="1338124" cy="34874"/>
          </a:xfrm>
          <a:prstGeom prst="line">
            <a:avLst/>
          </a:prstGeom>
          <a:ln w="76200">
            <a:solidFill>
              <a:schemeClr val="accent1">
                <a:satOff val="-6863"/>
                <a:lumOff val="-16943"/>
              </a:schemeClr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2" name="Line"/>
          <p:cNvSpPr/>
          <p:nvPr/>
        </p:nvSpPr>
        <p:spPr>
          <a:xfrm flipH="1">
            <a:off x="7442427" y="8021663"/>
            <a:ext cx="1338124" cy="34874"/>
          </a:xfrm>
          <a:prstGeom prst="line">
            <a:avLst/>
          </a:prstGeom>
          <a:ln w="76200">
            <a:solidFill>
              <a:schemeClr val="accent1">
                <a:satOff val="-6863"/>
                <a:lumOff val="-16943"/>
              </a:schemeClr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II. Le triptyque bonfiglien : dialectique entre fléau terrestre et protection céleste…"/>
          <p:cNvSpPr txBox="1"/>
          <p:nvPr>
            <p:ph type="title"/>
          </p:nvPr>
        </p:nvSpPr>
        <p:spPr>
          <a:xfrm>
            <a:off x="952500" y="431800"/>
            <a:ext cx="22072600" cy="2933700"/>
          </a:xfrm>
          <a:prstGeom prst="rect">
            <a:avLst/>
          </a:prstGeom>
        </p:spPr>
        <p:txBody>
          <a:bodyPr/>
          <a:lstStyle/>
          <a:p>
            <a:pPr algn="ctr" defTabSz="355600">
              <a:lnSpc>
                <a:spcPct val="100000"/>
              </a:lnSpc>
              <a:spcBef>
                <a:spcPts val="4700"/>
              </a:spcBef>
              <a:defRPr b="1" spc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u="sng"/>
              <a:t>II. Le triptyque bonfiglien : dialectique entre fléau terrestre et protection céleste</a:t>
            </a:r>
            <a:r>
              <a:t> </a:t>
            </a:r>
          </a:p>
          <a:p>
            <a:pPr algn="ctr" defTabSz="355600">
              <a:lnSpc>
                <a:spcPct val="100000"/>
              </a:lnSpc>
              <a:spcBef>
                <a:spcPts val="4700"/>
              </a:spcBef>
              <a:defRPr b="1" spc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A. Le décor urbain : entre mimesis et symbolisme du réel </a:t>
            </a:r>
          </a:p>
        </p:txBody>
      </p:sp>
      <p:pic>
        <p:nvPicPr>
          <p:cNvPr id="245" name="Capture d'écran 2025-11-27 151129.png" descr="Capture d'écran 2025-11-27 1511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51300" y="3277912"/>
            <a:ext cx="6159500" cy="9273662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Niccolò Alunno, Vierge de Miséricorde, 1562, Assises"/>
          <p:cNvSpPr txBox="1"/>
          <p:nvPr/>
        </p:nvSpPr>
        <p:spPr>
          <a:xfrm>
            <a:off x="8369300" y="12458700"/>
            <a:ext cx="72390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Niccolò Alunno, Vierge de Miséricorde, 1562, Assises </a:t>
            </a:r>
          </a:p>
        </p:txBody>
      </p:sp>
      <p:sp>
        <p:nvSpPr>
          <p:cNvPr id="247" name="Benedetto Bonfigli, Gonfalon de San Francesco al Prato, 1464, église San Francesco al Prato"/>
          <p:cNvSpPr txBox="1"/>
          <p:nvPr/>
        </p:nvSpPr>
        <p:spPr>
          <a:xfrm>
            <a:off x="15786100" y="12683489"/>
            <a:ext cx="8089900" cy="922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pc="-25" sz="2500"/>
            </a:lvl1pPr>
          </a:lstStyle>
          <a:p>
            <a:pPr/>
            <a:r>
              <a:t>Benedetto Bonfigli, Gonfalon de San Francesco al Prato, 1464, église San Francesco al Prato</a:t>
            </a:r>
          </a:p>
        </p:txBody>
      </p:sp>
      <p:sp>
        <p:nvSpPr>
          <p:cNvPr id="248" name="Piero della Francesca, polyptyque de la Miséricorde, 1445-1462, Museo Civico di Sansepolcro."/>
          <p:cNvSpPr txBox="1"/>
          <p:nvPr/>
        </p:nvSpPr>
        <p:spPr>
          <a:xfrm>
            <a:off x="139700" y="12687300"/>
            <a:ext cx="797560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500"/>
            </a:lvl1pPr>
          </a:lstStyle>
          <a:p>
            <a:pPr/>
            <a:r>
              <a:t>Piero della Francesca, polyptyque de la Miséricorde, 1445-1462, Museo Civico di Sansepolcro.</a:t>
            </a:r>
          </a:p>
        </p:txBody>
      </p:sp>
      <p:pic>
        <p:nvPicPr>
          <p:cNvPr id="24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498600" y="3166160"/>
            <a:ext cx="5943600" cy="9343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700" y="1907309"/>
            <a:ext cx="3232108" cy="2918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40906" y="3285439"/>
            <a:ext cx="6515101" cy="9173262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Line"/>
          <p:cNvSpPr/>
          <p:nvPr/>
        </p:nvSpPr>
        <p:spPr>
          <a:xfrm flipH="1" flipV="1">
            <a:off x="15240226" y="7904136"/>
            <a:ext cx="1305641" cy="6473"/>
          </a:xfrm>
          <a:prstGeom prst="line">
            <a:avLst/>
          </a:prstGeom>
          <a:ln w="76200">
            <a:solidFill>
              <a:schemeClr val="accent1">
                <a:satOff val="-6863"/>
                <a:lumOff val="-16943"/>
              </a:schemeClr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3" name="Line"/>
          <p:cNvSpPr/>
          <p:nvPr/>
        </p:nvSpPr>
        <p:spPr>
          <a:xfrm flipH="1">
            <a:off x="7442426" y="8054946"/>
            <a:ext cx="1175406" cy="26991"/>
          </a:xfrm>
          <a:prstGeom prst="line">
            <a:avLst/>
          </a:prstGeom>
          <a:ln w="76200">
            <a:solidFill>
              <a:schemeClr val="accent1">
                <a:satOff val="-6863"/>
                <a:lumOff val="-16943"/>
              </a:schemeClr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II. Le triptyque bonfiglien : dialectique entre fléau terrestre et protection céleste…"/>
          <p:cNvSpPr txBox="1"/>
          <p:nvPr>
            <p:ph type="title"/>
          </p:nvPr>
        </p:nvSpPr>
        <p:spPr>
          <a:xfrm>
            <a:off x="444500" y="787400"/>
            <a:ext cx="23749000" cy="2933700"/>
          </a:xfrm>
          <a:prstGeom prst="rect">
            <a:avLst/>
          </a:prstGeom>
        </p:spPr>
        <p:txBody>
          <a:bodyPr/>
          <a:lstStyle/>
          <a:p>
            <a:pPr algn="ctr" defTabSz="355600">
              <a:lnSpc>
                <a:spcPct val="100000"/>
              </a:lnSpc>
              <a:spcBef>
                <a:spcPts val="4700"/>
              </a:spcBef>
              <a:defRPr b="1" spc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u="sng"/>
              <a:t>II. Le triptyque bonfiglien : dialectique entre fléau terrestre et protection céleste</a:t>
            </a:r>
            <a:r>
              <a:t> </a:t>
            </a:r>
          </a:p>
          <a:p>
            <a:pPr algn="ctr" defTabSz="355600">
              <a:lnSpc>
                <a:spcPct val="100000"/>
              </a:lnSpc>
              <a:spcBef>
                <a:spcPts val="4700"/>
              </a:spcBef>
              <a:defRPr b="1" spc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A. Le décor urbain : entre mimesis et symbolisme du réel </a:t>
            </a:r>
          </a:p>
        </p:txBody>
      </p:sp>
      <p:pic>
        <p:nvPicPr>
          <p:cNvPr id="25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7100" y="3416300"/>
            <a:ext cx="16674831" cy="647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Détails, Benedetto Bonfigli, Gonfalon de San Francesco al Prato, 1464, église San Francesco al Prato"/>
          <p:cNvSpPr txBox="1"/>
          <p:nvPr/>
        </p:nvSpPr>
        <p:spPr>
          <a:xfrm>
            <a:off x="1993900" y="10930889"/>
            <a:ext cx="7950200" cy="922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pc="-25" sz="2500"/>
            </a:lvl1pPr>
          </a:lstStyle>
          <a:p>
            <a:pPr/>
            <a:r>
              <a:t>Détails, Benedetto Bonfigli, Gonfalon de San Francesco al Prato, 1464, église San Francesco al Prato</a:t>
            </a:r>
          </a:p>
        </p:txBody>
      </p:sp>
      <p:pic>
        <p:nvPicPr>
          <p:cNvPr id="258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23000" y="3421332"/>
            <a:ext cx="3878943" cy="4482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12600" y="10210800"/>
            <a:ext cx="3403600" cy="2718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886828" y="9182100"/>
            <a:ext cx="3909672" cy="386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II. Le triptyque bonfiglien : dialectique entre fléau terrestre et protection céleste…"/>
          <p:cNvSpPr txBox="1"/>
          <p:nvPr>
            <p:ph type="title"/>
          </p:nvPr>
        </p:nvSpPr>
        <p:spPr>
          <a:xfrm>
            <a:off x="952500" y="431800"/>
            <a:ext cx="22072600" cy="2933700"/>
          </a:xfrm>
          <a:prstGeom prst="rect">
            <a:avLst/>
          </a:prstGeom>
        </p:spPr>
        <p:txBody>
          <a:bodyPr/>
          <a:lstStyle/>
          <a:p>
            <a:pPr algn="ctr" defTabSz="355600">
              <a:lnSpc>
                <a:spcPct val="100000"/>
              </a:lnSpc>
              <a:spcBef>
                <a:spcPts val="4700"/>
              </a:spcBef>
              <a:defRPr b="1" spc="0" sz="4000" u="sng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II. Le triptyque bonfiglien : dialectique entre fléau terrestre et protection céleste </a:t>
            </a:r>
          </a:p>
          <a:p>
            <a:pPr algn="ctr" defTabSz="355600">
              <a:lnSpc>
                <a:spcPct val="100000"/>
              </a:lnSpc>
              <a:spcBef>
                <a:spcPts val="4700"/>
              </a:spcBef>
              <a:defRPr b="1" spc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A. Le décor urbain : entre mimesis et symbolisme du réel </a:t>
            </a:r>
          </a:p>
        </p:txBody>
      </p:sp>
      <p:pic>
        <p:nvPicPr>
          <p:cNvPr id="263" name="Capture d'écran 2025-11-27 151129.png" descr="Capture d'écran 2025-11-27 1511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2937673"/>
            <a:ext cx="6334874" cy="953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Berto di Giovanni, 1526, cathédrale de San Lorenzo, Pérouse"/>
          <p:cNvSpPr txBox="1"/>
          <p:nvPr/>
        </p:nvSpPr>
        <p:spPr>
          <a:xfrm>
            <a:off x="8369300" y="12458700"/>
            <a:ext cx="67818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Berto di Giovanni, 1526, cathédrale de San Lorenzo, Pérouse </a:t>
            </a:r>
          </a:p>
        </p:txBody>
      </p:sp>
      <p:sp>
        <p:nvSpPr>
          <p:cNvPr id="265" name="Benedetto Bonfigli, Gonfalon de San Francesco al Prato, 1464, église San Francesco al Prato"/>
          <p:cNvSpPr txBox="1"/>
          <p:nvPr/>
        </p:nvSpPr>
        <p:spPr>
          <a:xfrm>
            <a:off x="88900" y="12683489"/>
            <a:ext cx="8089900" cy="922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pc="-25" sz="2500"/>
            </a:lvl1pPr>
          </a:lstStyle>
          <a:p>
            <a:pPr/>
            <a:r>
              <a:t>Benedetto Bonfigli, Gonfalon de San Francesco al Prato, 1464, église San Francesco al Prato</a:t>
            </a:r>
          </a:p>
        </p:txBody>
      </p:sp>
      <p:sp>
        <p:nvSpPr>
          <p:cNvPr id="266" name="Détail, Berto di Giovanni, 1526, cathédrale de San Lorenzo, Pérouse"/>
          <p:cNvSpPr txBox="1"/>
          <p:nvPr/>
        </p:nvSpPr>
        <p:spPr>
          <a:xfrm>
            <a:off x="15138400" y="12471400"/>
            <a:ext cx="9245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Détail, Berto di Giovanni, 1526, cathédrale de San Lorenzo, Pérouse </a:t>
            </a:r>
          </a:p>
        </p:txBody>
      </p:sp>
      <p:pic>
        <p:nvPicPr>
          <p:cNvPr id="267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14032" y="3045967"/>
            <a:ext cx="6364417" cy="9419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16396985" y="7367959"/>
            <a:ext cx="7213601" cy="5090741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Déstructuration de l'image dévote traditionnelle en opposition avec la démarche bonfiglienne…"/>
          <p:cNvSpPr txBox="1"/>
          <p:nvPr/>
        </p:nvSpPr>
        <p:spPr>
          <a:xfrm>
            <a:off x="15786100" y="3206749"/>
            <a:ext cx="8204200" cy="374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0050" indent="-400050">
              <a:buSzPct val="100000"/>
              <a:buChar char="•"/>
              <a:defRPr sz="3500"/>
            </a:pPr>
            <a:r>
              <a:t>Déstructuration de l'image dévote traditionnelle en opposition avec la démarche bonfiglienne</a:t>
            </a:r>
          </a:p>
          <a:p>
            <a:pPr marL="400050" indent="-400050">
              <a:buSzPct val="100000"/>
              <a:buChar char="•"/>
              <a:defRPr sz="3500"/>
            </a:pPr>
            <a:r>
              <a:t>DONC </a:t>
            </a:r>
            <a:r>
              <a:rPr b="1"/>
              <a:t>dimension  symbolique du choix de la  hiérarchie des registres</a:t>
            </a:r>
            <a:r>
              <a:t>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II. Le triptyque bonfiglien : dialectique entre fléau terrestre et protection céleste…"/>
          <p:cNvSpPr txBox="1"/>
          <p:nvPr>
            <p:ph type="title"/>
          </p:nvPr>
        </p:nvSpPr>
        <p:spPr>
          <a:xfrm>
            <a:off x="444500" y="787400"/>
            <a:ext cx="14097000" cy="2933700"/>
          </a:xfrm>
          <a:prstGeom prst="rect">
            <a:avLst/>
          </a:prstGeom>
        </p:spPr>
        <p:txBody>
          <a:bodyPr/>
          <a:lstStyle/>
          <a:p>
            <a:pPr algn="ctr" defTabSz="295147">
              <a:lnSpc>
                <a:spcPct val="100000"/>
              </a:lnSpc>
              <a:spcBef>
                <a:spcPts val="3900"/>
              </a:spcBef>
              <a:defRPr b="1" spc="0" sz="3320" u="sng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II. Le triptyque bonfiglien : dialectique entre fléau terrestre et protection céleste </a:t>
            </a:r>
          </a:p>
          <a:p>
            <a:pPr algn="ctr" defTabSz="295147">
              <a:lnSpc>
                <a:spcPct val="100000"/>
              </a:lnSpc>
              <a:spcBef>
                <a:spcPts val="3900"/>
              </a:spcBef>
              <a:defRPr b="1" spc="0" sz="332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B. Le renforcement du message protectoral : les apôtres et des saints en tant qu’intercesseurs corollaires </a:t>
            </a:r>
          </a:p>
        </p:txBody>
      </p:sp>
      <p:sp>
        <p:nvSpPr>
          <p:cNvPr id="272" name="3 variantes du schéma miséricordieux/ hiérarchie entre la Vierge et les figures intercesseuses  (D. Arasse)  :…"/>
          <p:cNvSpPr txBox="1"/>
          <p:nvPr>
            <p:ph type="body" sz="half" idx="1"/>
          </p:nvPr>
        </p:nvSpPr>
        <p:spPr>
          <a:xfrm>
            <a:off x="1435100" y="4908904"/>
            <a:ext cx="12776200" cy="75692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3 variantes du schéma miséricordieux/ hiérarchie entre la Vierge et les figures intercesseuses  (D. Arasse)  : </a:t>
            </a:r>
          </a:p>
          <a:p>
            <a:pPr/>
            <a:r>
              <a:t>La verticalité</a:t>
            </a:r>
          </a:p>
          <a:p>
            <a:pPr/>
            <a:r>
              <a:t>L’oblique</a:t>
            </a:r>
          </a:p>
          <a:p>
            <a:pPr/>
            <a:r>
              <a:t>Le détour </a:t>
            </a:r>
          </a:p>
          <a:p>
            <a:pPr marL="0" indent="0">
              <a:buSzTx/>
              <a:buNone/>
            </a:pPr>
            <a:r>
              <a:t>DONC </a:t>
            </a:r>
            <a:r>
              <a:rPr b="1"/>
              <a:t>différenciation de la fonction de l'image </a:t>
            </a:r>
          </a:p>
        </p:txBody>
      </p:sp>
      <p:pic>
        <p:nvPicPr>
          <p:cNvPr id="273" name="Capture d'écran 2025-11-27 151129.png" descr="Capture d'écran 2025-11-27 1511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89200" y="3973"/>
            <a:ext cx="9194800" cy="13843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II. Le triptyque bonfiglien : dialectique entre fléau terrestre et protection céleste…"/>
          <p:cNvSpPr txBox="1"/>
          <p:nvPr>
            <p:ph type="title"/>
          </p:nvPr>
        </p:nvSpPr>
        <p:spPr>
          <a:xfrm>
            <a:off x="850900" y="762000"/>
            <a:ext cx="22428200" cy="2374900"/>
          </a:xfrm>
          <a:prstGeom prst="rect">
            <a:avLst/>
          </a:prstGeom>
        </p:spPr>
        <p:txBody>
          <a:bodyPr/>
          <a:lstStyle/>
          <a:p>
            <a:pPr algn="ctr" defTabSz="309372">
              <a:lnSpc>
                <a:spcPct val="100000"/>
              </a:lnSpc>
              <a:spcBef>
                <a:spcPts val="4000"/>
              </a:spcBef>
              <a:defRPr b="1" spc="0" sz="3480" u="sng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II. Le triptyque bonfiglien : dialectique entre fléau terrestre et protection céleste </a:t>
            </a:r>
          </a:p>
          <a:p>
            <a:pPr algn="ctr" defTabSz="309372">
              <a:lnSpc>
                <a:spcPct val="100000"/>
              </a:lnSpc>
              <a:spcBef>
                <a:spcPts val="4000"/>
              </a:spcBef>
              <a:defRPr b="1" spc="0" sz="348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B. Le renforcement du message protectoral : les apôtres et des saints en tant qu’intercesseurs corollaires </a:t>
            </a:r>
          </a:p>
        </p:txBody>
      </p:sp>
      <p:sp>
        <p:nvSpPr>
          <p:cNvPr id="276" name="La verticalité"/>
          <p:cNvSpPr txBox="1"/>
          <p:nvPr/>
        </p:nvSpPr>
        <p:spPr>
          <a:xfrm>
            <a:off x="2654299" y="3524250"/>
            <a:ext cx="313385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 verticalité </a:t>
            </a:r>
          </a:p>
        </p:txBody>
      </p:sp>
      <p:pic>
        <p:nvPicPr>
          <p:cNvPr id="27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1976" y="4325374"/>
            <a:ext cx="4750039" cy="817211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Benedetto Bonfigli, Gonfalon de Corciano, 1472, église de l’Assunta"/>
          <p:cNvSpPr txBox="1"/>
          <p:nvPr/>
        </p:nvSpPr>
        <p:spPr>
          <a:xfrm>
            <a:off x="1054100" y="12496800"/>
            <a:ext cx="67818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Benedetto Bonfigli, Gonfalon de Corciano, 1472, église de l’Assunta</a:t>
            </a:r>
          </a:p>
        </p:txBody>
      </p:sp>
      <p:sp>
        <p:nvSpPr>
          <p:cNvPr id="279" name="L'oblique"/>
          <p:cNvSpPr txBox="1"/>
          <p:nvPr/>
        </p:nvSpPr>
        <p:spPr>
          <a:xfrm>
            <a:off x="10909300" y="3524250"/>
            <a:ext cx="255676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L'oblique  </a:t>
            </a:r>
          </a:p>
        </p:txBody>
      </p:sp>
      <p:sp>
        <p:nvSpPr>
          <p:cNvPr id="280" name="Benedetto Bonfigli, Gonfalon de Corciano, 1472, église de l’Assunta"/>
          <p:cNvSpPr txBox="1"/>
          <p:nvPr/>
        </p:nvSpPr>
        <p:spPr>
          <a:xfrm>
            <a:off x="8013700" y="12611100"/>
            <a:ext cx="74930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Benedetto Bonfigli, Gonfalon de Corciano, 1472, église de l’Assunta</a:t>
            </a:r>
          </a:p>
        </p:txBody>
      </p:sp>
      <p:pic>
        <p:nvPicPr>
          <p:cNvPr id="28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7920" t="7920" r="7920" b="7920"/>
          <a:stretch>
            <a:fillRect/>
          </a:stretch>
        </p:blipFill>
        <p:spPr>
          <a:xfrm>
            <a:off x="9766299" y="4371622"/>
            <a:ext cx="4614864" cy="820420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L'oblique"/>
          <p:cNvSpPr txBox="1"/>
          <p:nvPr/>
        </p:nvSpPr>
        <p:spPr>
          <a:xfrm>
            <a:off x="1485900" y="-4489450"/>
            <a:ext cx="255676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L'oblique  </a:t>
            </a:r>
          </a:p>
        </p:txBody>
      </p:sp>
      <p:sp>
        <p:nvSpPr>
          <p:cNvPr id="283" name="Le détour"/>
          <p:cNvSpPr txBox="1"/>
          <p:nvPr/>
        </p:nvSpPr>
        <p:spPr>
          <a:xfrm>
            <a:off x="18580100" y="3524250"/>
            <a:ext cx="247243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 détour </a:t>
            </a:r>
          </a:p>
        </p:txBody>
      </p:sp>
      <p:sp>
        <p:nvSpPr>
          <p:cNvPr id="284" name="Benedetto Bonfigli, Gonfalon de Corciano, 1472, église de l’Assunta"/>
          <p:cNvSpPr txBox="1"/>
          <p:nvPr/>
        </p:nvSpPr>
        <p:spPr>
          <a:xfrm>
            <a:off x="16306800" y="12496800"/>
            <a:ext cx="74930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/>
            </a:lvl1pPr>
          </a:lstStyle>
          <a:p>
            <a:pPr/>
            <a:r>
              <a:t>Benedetto Bonfigli, Gonfalon de Corciano, 1472, église de l’Assunta</a:t>
            </a:r>
          </a:p>
        </p:txBody>
      </p:sp>
      <p:pic>
        <p:nvPicPr>
          <p:cNvPr id="285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67200" y="4419893"/>
            <a:ext cx="5689600" cy="79753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II. Le triptyque bonfiglien : dialectique entre fléau terrestre et protection céleste…"/>
          <p:cNvSpPr txBox="1"/>
          <p:nvPr>
            <p:ph type="title"/>
          </p:nvPr>
        </p:nvSpPr>
        <p:spPr>
          <a:xfrm>
            <a:off x="1701800" y="711200"/>
            <a:ext cx="20980400" cy="2247900"/>
          </a:xfrm>
          <a:prstGeom prst="rect">
            <a:avLst/>
          </a:prstGeom>
        </p:spPr>
        <p:txBody>
          <a:bodyPr/>
          <a:lstStyle/>
          <a:p>
            <a:pPr algn="ctr" defTabSz="288036">
              <a:lnSpc>
                <a:spcPct val="100000"/>
              </a:lnSpc>
              <a:spcBef>
                <a:spcPts val="3800"/>
              </a:spcBef>
              <a:defRPr b="1" spc="0" sz="3240" u="sng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II. Le triptyque bonfiglien : dialectique entre fléau terrestre et protection céleste </a:t>
            </a:r>
          </a:p>
          <a:p>
            <a:pPr algn="ctr" defTabSz="288036">
              <a:lnSpc>
                <a:spcPct val="100000"/>
              </a:lnSpc>
              <a:spcBef>
                <a:spcPts val="3800"/>
              </a:spcBef>
              <a:defRPr b="1" spc="0" sz="324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B. Le renforcement du message protectoral : les apôtres et des saints en tant qu’intercesseurs corollaires </a:t>
            </a:r>
          </a:p>
        </p:txBody>
      </p:sp>
      <p:sp>
        <p:nvSpPr>
          <p:cNvPr id="288" name="3 variantes du schéma miséricordieux/ hiérarchie entre la Vierge et les figures intercesseuses  (D. Arasse)  :…"/>
          <p:cNvSpPr txBox="1"/>
          <p:nvPr>
            <p:ph type="body" sz="half" idx="1"/>
          </p:nvPr>
        </p:nvSpPr>
        <p:spPr>
          <a:xfrm>
            <a:off x="419100" y="3461104"/>
            <a:ext cx="9677400" cy="8940801"/>
          </a:xfrm>
          <a:prstGeom prst="rect">
            <a:avLst/>
          </a:prstGeom>
        </p:spPr>
        <p:txBody>
          <a:bodyPr/>
          <a:lstStyle/>
          <a:p>
            <a:pPr marL="0" indent="0" defTabSz="316484">
              <a:spcBef>
                <a:spcPts val="4100"/>
              </a:spcBef>
              <a:buSzTx/>
              <a:buNone/>
              <a:defRPr sz="3559"/>
            </a:pPr>
            <a:r>
              <a:t>3 variantes du schéma miséricordieux/ hiérarchie entre la Vierge et les figures intercesseuses  (D. Arasse)  : </a:t>
            </a:r>
          </a:p>
          <a:p>
            <a:pPr marL="406908" indent="-406908" defTabSz="316484">
              <a:spcBef>
                <a:spcPts val="4100"/>
              </a:spcBef>
              <a:defRPr sz="3559"/>
            </a:pPr>
            <a:r>
              <a:t>La verticalité</a:t>
            </a:r>
          </a:p>
          <a:p>
            <a:pPr marL="406908" indent="-406908" defTabSz="316484">
              <a:spcBef>
                <a:spcPts val="4100"/>
              </a:spcBef>
              <a:defRPr sz="3559"/>
            </a:pPr>
            <a:r>
              <a:rPr b="1" u="sng"/>
              <a:t>L'OBLIQUE</a:t>
            </a:r>
            <a:r>
              <a:t> </a:t>
            </a:r>
          </a:p>
          <a:p>
            <a:pPr marL="406908" indent="-406908" defTabSz="316484">
              <a:spcBef>
                <a:spcPts val="4100"/>
              </a:spcBef>
              <a:defRPr sz="3559"/>
            </a:pPr>
            <a:r>
              <a:t>Le détour </a:t>
            </a:r>
          </a:p>
          <a:p>
            <a:pPr marL="0" indent="0" defTabSz="316484">
              <a:spcBef>
                <a:spcPts val="4100"/>
              </a:spcBef>
              <a:buSzTx/>
              <a:buNone/>
              <a:defRPr sz="3559"/>
            </a:pPr>
            <a:r>
              <a:t>DONC </a:t>
            </a:r>
            <a:r>
              <a:rPr b="1"/>
              <a:t>renforcement du message symbolique et spirituel = double protection</a:t>
            </a:r>
          </a:p>
        </p:txBody>
      </p:sp>
      <p:pic>
        <p:nvPicPr>
          <p:cNvPr id="289" name="Capture d'écran 2025-11-27 151129.png" descr="Capture d'écran 2025-11-27 151129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7515585" y="2886873"/>
            <a:ext cx="6216780" cy="935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7920" t="7920" r="7920" b="7920"/>
          <a:stretch>
            <a:fillRect/>
          </a:stretch>
        </p:blipFill>
        <p:spPr>
          <a:xfrm>
            <a:off x="10566399" y="2865966"/>
            <a:ext cx="5272089" cy="9372601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Bonfigli, Gonfalon de Corciano, 1472, église de l’Assunta"/>
          <p:cNvSpPr txBox="1"/>
          <p:nvPr/>
        </p:nvSpPr>
        <p:spPr>
          <a:xfrm>
            <a:off x="10236200" y="12522200"/>
            <a:ext cx="594360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500"/>
            </a:lvl1pPr>
          </a:lstStyle>
          <a:p>
            <a:pPr/>
            <a:r>
              <a:t>Bonfigli, Gonfalon de Corciano, 1472, église de l’Assunta</a:t>
            </a:r>
          </a:p>
        </p:txBody>
      </p:sp>
      <p:sp>
        <p:nvSpPr>
          <p:cNvPr id="292" name="Bonfigli, Gonfalon de San Francesco al Prato, 1464, église San Francesco al Prato"/>
          <p:cNvSpPr txBox="1"/>
          <p:nvPr/>
        </p:nvSpPr>
        <p:spPr>
          <a:xfrm>
            <a:off x="17043400" y="12543789"/>
            <a:ext cx="7150100" cy="922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pc="-25" sz="2500"/>
            </a:lvl1pPr>
          </a:lstStyle>
          <a:p>
            <a:pPr/>
            <a:r>
              <a:t> Bonfigli, Gonfalon de San Francesco al Prato, 1464, église San Francesco al Prato</a:t>
            </a:r>
          </a:p>
        </p:txBody>
      </p:sp>
      <p:sp>
        <p:nvSpPr>
          <p:cNvPr id="293" name="="/>
          <p:cNvSpPr txBox="1"/>
          <p:nvPr/>
        </p:nvSpPr>
        <p:spPr>
          <a:xfrm>
            <a:off x="16306800" y="6997700"/>
            <a:ext cx="7487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 sz="6000"/>
              <a:t>=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II. Le triptyque bonfiglien : dialectique entre fléau terrestre et protection céleste…"/>
          <p:cNvSpPr txBox="1"/>
          <p:nvPr>
            <p:ph type="title"/>
          </p:nvPr>
        </p:nvSpPr>
        <p:spPr>
          <a:xfrm>
            <a:off x="1701800" y="711200"/>
            <a:ext cx="20980400" cy="2247900"/>
          </a:xfrm>
          <a:prstGeom prst="rect">
            <a:avLst/>
          </a:prstGeom>
        </p:spPr>
        <p:txBody>
          <a:bodyPr/>
          <a:lstStyle/>
          <a:p>
            <a:pPr algn="ctr" defTabSz="288036">
              <a:lnSpc>
                <a:spcPct val="100000"/>
              </a:lnSpc>
              <a:spcBef>
                <a:spcPts val="3800"/>
              </a:spcBef>
              <a:defRPr b="1" spc="0" sz="3240" u="sng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II. Le triptyque bonfiglien : dialectique entre fléau terrestre et protection céleste </a:t>
            </a:r>
          </a:p>
          <a:p>
            <a:pPr algn="ctr" defTabSz="288036">
              <a:lnSpc>
                <a:spcPct val="100000"/>
              </a:lnSpc>
              <a:spcBef>
                <a:spcPts val="3800"/>
              </a:spcBef>
              <a:defRPr b="1" spc="0" sz="324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B. Le renforcement du message protectoral : les apôtres et des saints en tant qu’intercesseurs corollaires </a:t>
            </a:r>
          </a:p>
        </p:txBody>
      </p:sp>
      <p:sp>
        <p:nvSpPr>
          <p:cNvPr id="296" name="Détail 1: les mains de Saint Bernardin de Sienne et Saint Sébastien posées sur les fidèles…"/>
          <p:cNvSpPr txBox="1"/>
          <p:nvPr>
            <p:ph type="body" sz="half" idx="1"/>
          </p:nvPr>
        </p:nvSpPr>
        <p:spPr>
          <a:xfrm>
            <a:off x="419100" y="3461104"/>
            <a:ext cx="9677400" cy="89408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b="1"/>
              <a:t>Détail 1</a:t>
            </a:r>
            <a:r>
              <a:t>: les mains de Saint Bernardin de Sienne et Saint Sébastien posées sur les fidèles </a:t>
            </a:r>
          </a:p>
          <a:p>
            <a:pPr marL="0" indent="0">
              <a:buSzTx/>
              <a:buNone/>
            </a:pPr>
            <a:r>
              <a:rPr b="1"/>
              <a:t>Détail 2 :</a:t>
            </a:r>
            <a:r>
              <a:t> inscription des noms des saints sur leur auréole</a:t>
            </a:r>
          </a:p>
          <a:p>
            <a:pPr marL="0" indent="0">
              <a:buSzTx/>
              <a:buNone/>
            </a:pPr>
            <a:r>
              <a:rPr b="1"/>
              <a:t>renforcement du message symbolique et spirituel = double protection </a:t>
            </a:r>
            <a:endParaRPr b="1"/>
          </a:p>
          <a:p>
            <a:pPr marL="0" indent="0">
              <a:buSzTx/>
              <a:buNone/>
            </a:pPr>
            <a:r>
              <a:rPr b="1"/>
              <a:t>Identification équivoque des figures représentées </a:t>
            </a:r>
          </a:p>
        </p:txBody>
      </p:sp>
      <p:sp>
        <p:nvSpPr>
          <p:cNvPr id="297" name="Détails, Benedetto Bonfigli, Gonfalon de San Francesco al Prato, 1464, église San Francesco al Prato"/>
          <p:cNvSpPr txBox="1"/>
          <p:nvPr/>
        </p:nvSpPr>
        <p:spPr>
          <a:xfrm>
            <a:off x="10693400" y="12404089"/>
            <a:ext cx="12407900" cy="922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pc="-25" sz="2500"/>
            </a:lvl1pPr>
          </a:lstStyle>
          <a:p>
            <a:pPr/>
            <a:r>
              <a:t> Détails, Benedetto Bonfigli, Gonfalon de San Francesco al Prato, 1464, église San Francesco al Prato</a:t>
            </a:r>
          </a:p>
        </p:txBody>
      </p:sp>
      <p:pic>
        <p:nvPicPr>
          <p:cNvPr id="29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96500" y="3710971"/>
            <a:ext cx="6337300" cy="8074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81600" y="3713274"/>
            <a:ext cx="5473700" cy="8072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INTRODUCTION"/>
          <p:cNvSpPr txBox="1"/>
          <p:nvPr>
            <p:ph type="title"/>
          </p:nvPr>
        </p:nvSpPr>
        <p:spPr>
          <a:xfrm>
            <a:off x="2705100" y="787400"/>
            <a:ext cx="9779000" cy="1689100"/>
          </a:xfrm>
          <a:prstGeom prst="rect">
            <a:avLst/>
          </a:prstGeom>
        </p:spPr>
        <p:txBody>
          <a:bodyPr/>
          <a:lstStyle>
            <a:lvl1pPr defTabSz="2316479">
              <a:defRPr spc="-95" sz="9500"/>
            </a:lvl1pPr>
          </a:lstStyle>
          <a:p>
            <a:pPr/>
            <a:r>
              <a:t>INTRODUCTION</a:t>
            </a:r>
          </a:p>
        </p:txBody>
      </p:sp>
      <p:sp>
        <p:nvSpPr>
          <p:cNvPr id="177" name="“Bonfigli fut de son temps un bon peintre mais de second ordre.” Charles Blanc dans Histoire des peintres de toutes les Ecoles : Ecole ombrienne et romaine publié en 1884(p.338).…"/>
          <p:cNvSpPr txBox="1"/>
          <p:nvPr>
            <p:ph type="body" sz="half" idx="1"/>
          </p:nvPr>
        </p:nvSpPr>
        <p:spPr>
          <a:xfrm>
            <a:off x="1206500" y="3003904"/>
            <a:ext cx="12776200" cy="9500612"/>
          </a:xfrm>
          <a:prstGeom prst="rect">
            <a:avLst/>
          </a:prstGeom>
        </p:spPr>
        <p:txBody>
          <a:bodyPr/>
          <a:lstStyle/>
          <a:p>
            <a:pPr algn="ctr"/>
            <a:r>
              <a:rPr b="1" i="1"/>
              <a:t> “Bonfigli fut de son temps un bon peintre mais de second ordre.”</a:t>
            </a:r>
            <a:r>
              <a:t> Charles Blanc dans Histoire des peintres de toutes les Ecoles : Ecole ombrienne et romaine publié en 1884(p.338).</a:t>
            </a:r>
          </a:p>
          <a:p>
            <a:pPr algn="ctr"/>
            <a:r>
              <a:t>Commande par la ville de Pérouse en </a:t>
            </a:r>
            <a:r>
              <a:rPr b="1"/>
              <a:t>1464</a:t>
            </a:r>
            <a:endParaRPr b="1"/>
          </a:p>
          <a:p>
            <a:pPr algn="ctr"/>
            <a:r>
              <a:rPr b="1"/>
              <a:t>"tempera très diluée sur une toile non apprêtée”</a:t>
            </a:r>
            <a:endParaRPr b="1"/>
          </a:p>
          <a:p>
            <a:pPr algn="ctr"/>
            <a:r>
              <a:rPr b="1"/>
              <a:t>Définition de gonfalon </a:t>
            </a:r>
            <a:r>
              <a:t>: bannière relativement étroite à une ou plusieurs pointes suspendu par une lance employé lors de procession religieuse ou militaire.</a:t>
            </a:r>
          </a:p>
        </p:txBody>
      </p:sp>
      <p:pic>
        <p:nvPicPr>
          <p:cNvPr id="178" name="Capture d'écran 2025-11-27 151129.png" descr="Capture d'écran 2025-11-27 1511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89200" y="3973"/>
            <a:ext cx="9194800" cy="13843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II. Le triptyque bonfiglien : dialectique entre fléau terrestre et protection céleste…"/>
          <p:cNvSpPr txBox="1"/>
          <p:nvPr>
            <p:ph type="title"/>
          </p:nvPr>
        </p:nvSpPr>
        <p:spPr>
          <a:xfrm>
            <a:off x="660400" y="584200"/>
            <a:ext cx="13030200" cy="3136900"/>
          </a:xfrm>
          <a:prstGeom prst="rect">
            <a:avLst/>
          </a:prstGeom>
        </p:spPr>
        <p:txBody>
          <a:bodyPr/>
          <a:lstStyle/>
          <a:p>
            <a:pPr algn="ctr" defTabSz="323596">
              <a:lnSpc>
                <a:spcPct val="100000"/>
              </a:lnSpc>
              <a:spcBef>
                <a:spcPts val="4200"/>
              </a:spcBef>
              <a:defRPr b="1" spc="0" sz="3640" u="sng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II. Le triptyque bonfiglien : dialectique entre fléau terrestre et protection céleste </a:t>
            </a:r>
          </a:p>
          <a:p>
            <a:pPr algn="ctr" defTabSz="323596">
              <a:lnSpc>
                <a:spcPct val="100000"/>
              </a:lnSpc>
              <a:spcBef>
                <a:spcPts val="4200"/>
              </a:spcBef>
              <a:defRPr b="1" spc="0" sz="364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C. La cohérence narrative : transcendance du détail de la flèche </a:t>
            </a:r>
          </a:p>
        </p:txBody>
      </p:sp>
      <p:sp>
        <p:nvSpPr>
          <p:cNvPr id="302" name="Thème des trois flèches = les trois grands fléaux : famine, guerre et peste…"/>
          <p:cNvSpPr txBox="1"/>
          <p:nvPr>
            <p:ph type="body" sz="quarter" idx="1"/>
          </p:nvPr>
        </p:nvSpPr>
        <p:spPr>
          <a:xfrm>
            <a:off x="3035300" y="10281005"/>
            <a:ext cx="8674100" cy="5308601"/>
          </a:xfrm>
          <a:prstGeom prst="rect">
            <a:avLst/>
          </a:prstGeom>
        </p:spPr>
        <p:txBody>
          <a:bodyPr/>
          <a:lstStyle/>
          <a:p>
            <a:pPr marL="400050" indent="-400050" algn="ctr">
              <a:defRPr sz="3500"/>
            </a:pPr>
            <a:r>
              <a:rPr b="1"/>
              <a:t>Thème des trois flèches</a:t>
            </a:r>
            <a:r>
              <a:t> = les trois grands fléaux : famine, guerre et peste</a:t>
            </a:r>
          </a:p>
          <a:p>
            <a:pPr marL="400050" indent="-400050" algn="ctr">
              <a:defRPr b="1" sz="3500"/>
            </a:pPr>
            <a:r>
              <a:t>Allégories du dilemme christique</a:t>
            </a:r>
            <a:r>
              <a:rPr b="0"/>
              <a:t> = psychomachie </a:t>
            </a:r>
          </a:p>
        </p:txBody>
      </p:sp>
      <p:sp>
        <p:nvSpPr>
          <p:cNvPr id="303" name="Détail, Benedetto Bonfigli, Gonfalon de San Francesco al Prato, 1464, église San Francesco al Prato"/>
          <p:cNvSpPr txBox="1"/>
          <p:nvPr/>
        </p:nvSpPr>
        <p:spPr>
          <a:xfrm>
            <a:off x="1282700" y="8898889"/>
            <a:ext cx="12179300" cy="922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pc="-25" sz="2500"/>
            </a:lvl1pPr>
          </a:lstStyle>
          <a:p>
            <a:pPr/>
            <a:r>
              <a:t> Détail, Benedetto Bonfigli, Gonfalon de San Francesco al Prato, 1464, église San Francesco al Prato</a:t>
            </a:r>
          </a:p>
        </p:txBody>
      </p:sp>
      <p:pic>
        <p:nvPicPr>
          <p:cNvPr id="30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49300" y="3848893"/>
            <a:ext cx="13270280" cy="4785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Capture d'écran 2025-11-27 151129.png" descr="Capture d'écran 2025-11-27 151129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5216885" y="-37887"/>
            <a:ext cx="9163181" cy="13795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II. Le triptyque bonfiglien : dialectique entre fléau terrestre et protection céleste…"/>
          <p:cNvSpPr txBox="1"/>
          <p:nvPr>
            <p:ph type="title"/>
          </p:nvPr>
        </p:nvSpPr>
        <p:spPr>
          <a:xfrm>
            <a:off x="660400" y="584200"/>
            <a:ext cx="23393400" cy="3136900"/>
          </a:xfrm>
          <a:prstGeom prst="rect">
            <a:avLst/>
          </a:prstGeom>
        </p:spPr>
        <p:txBody>
          <a:bodyPr/>
          <a:lstStyle/>
          <a:p>
            <a:pPr algn="ctr" defTabSz="355600">
              <a:lnSpc>
                <a:spcPct val="100000"/>
              </a:lnSpc>
              <a:spcBef>
                <a:spcPts val="4700"/>
              </a:spcBef>
              <a:defRPr b="1" spc="0" sz="4000" u="sng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II. Le triptyque bonfiglien : dialectique entre fléau terrestre et protection céleste </a:t>
            </a:r>
          </a:p>
          <a:p>
            <a:pPr algn="ctr" defTabSz="355600">
              <a:lnSpc>
                <a:spcPct val="100000"/>
              </a:lnSpc>
              <a:spcBef>
                <a:spcPts val="4700"/>
              </a:spcBef>
              <a:defRPr b="1" spc="0" sz="40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C. La cohérence narrative : transcendance du détail de la flèche </a:t>
            </a:r>
          </a:p>
        </p:txBody>
      </p:sp>
      <p:sp>
        <p:nvSpPr>
          <p:cNvPr id="308" name="Le manteau de la Vierge à la Miséricorde…"/>
          <p:cNvSpPr txBox="1"/>
          <p:nvPr>
            <p:ph type="body" sz="quarter" idx="1"/>
          </p:nvPr>
        </p:nvSpPr>
        <p:spPr>
          <a:xfrm>
            <a:off x="2260600" y="5289904"/>
            <a:ext cx="7200900" cy="5867401"/>
          </a:xfrm>
          <a:prstGeom prst="rect">
            <a:avLst/>
          </a:prstGeom>
        </p:spPr>
        <p:txBody>
          <a:bodyPr/>
          <a:lstStyle/>
          <a:p>
            <a:pPr marL="400050" indent="-400050" algn="ctr">
              <a:defRPr sz="3500"/>
            </a:pPr>
            <a:r>
              <a:t>Le manteau de la Vierge à la Miséricorde </a:t>
            </a:r>
          </a:p>
          <a:p>
            <a:pPr marL="400050" indent="-400050" algn="ctr">
              <a:defRPr sz="3500"/>
            </a:pPr>
            <a:r>
              <a:t>Saint Sébastien : symbole de la peste </a:t>
            </a:r>
          </a:p>
          <a:p>
            <a:pPr marL="400050" indent="-400050" algn="ctr">
              <a:defRPr sz="3500"/>
            </a:pPr>
            <a:r>
              <a:t>Métaphore de la peste et de la mort</a:t>
            </a:r>
          </a:p>
        </p:txBody>
      </p:sp>
      <p:sp>
        <p:nvSpPr>
          <p:cNvPr id="309" name="Détails, Benedetto Bonfigli, Gonfalon de San Francesco al Prato, 1464, église San Francesco al Prato"/>
          <p:cNvSpPr txBox="1"/>
          <p:nvPr/>
        </p:nvSpPr>
        <p:spPr>
          <a:xfrm>
            <a:off x="18389600" y="11752580"/>
            <a:ext cx="5664200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pc="-25" sz="2500"/>
            </a:lvl1pPr>
          </a:lstStyle>
          <a:p>
            <a:pPr/>
            <a:r>
              <a:t> Détails, Benedetto Bonfigli, Gonfalon de San Francesco al Prato, 1464, église San Francesco al Prato</a:t>
            </a:r>
          </a:p>
        </p:txBody>
      </p:sp>
      <p:pic>
        <p:nvPicPr>
          <p:cNvPr id="31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0200" y="3123927"/>
            <a:ext cx="7642525" cy="4339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8556" b="0"/>
          <a:stretch>
            <a:fillRect/>
          </a:stretch>
        </p:blipFill>
        <p:spPr>
          <a:xfrm>
            <a:off x="19273273" y="3881378"/>
            <a:ext cx="4323328" cy="7167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03100" y="7838323"/>
            <a:ext cx="4953000" cy="5229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ONCLUSION"/>
          <p:cNvSpPr txBox="1"/>
          <p:nvPr>
            <p:ph type="title"/>
          </p:nvPr>
        </p:nvSpPr>
        <p:spPr>
          <a:xfrm>
            <a:off x="3556000" y="1701800"/>
            <a:ext cx="9779000" cy="1689100"/>
          </a:xfrm>
          <a:prstGeom prst="rect">
            <a:avLst/>
          </a:prstGeom>
        </p:spPr>
        <p:txBody>
          <a:bodyPr/>
          <a:lstStyle>
            <a:lvl1pPr defTabSz="2316479">
              <a:defRPr spc="-95" sz="9500"/>
            </a:lvl1pPr>
          </a:lstStyle>
          <a:p>
            <a:pPr/>
            <a:r>
              <a:t>CONCLUSION</a:t>
            </a:r>
          </a:p>
        </p:txBody>
      </p:sp>
      <p:sp>
        <p:nvSpPr>
          <p:cNvPr id="315" name="L'art  du Quattrocento, loin d’être seulement un terrain d'expérimentations et d'innovations stylistiques, s'affirme plus que jamais comme un outil social et religieux fondamental."/>
          <p:cNvSpPr txBox="1"/>
          <p:nvPr>
            <p:ph type="body" sz="half" idx="1"/>
          </p:nvPr>
        </p:nvSpPr>
        <p:spPr>
          <a:xfrm>
            <a:off x="1270000" y="4604104"/>
            <a:ext cx="12954000" cy="81788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b="1" sz="5000"/>
            </a:lvl1pPr>
          </a:lstStyle>
          <a:p>
            <a:pPr/>
            <a:r>
              <a:t>L'art  du Quattrocento, loin d’être seulement un terrain d'expérimentations et d'innovations stylistiques, s'affirme plus que jamais comme un outil social et religieux fondamental.</a:t>
            </a:r>
          </a:p>
        </p:txBody>
      </p:sp>
      <p:pic>
        <p:nvPicPr>
          <p:cNvPr id="316" name="Capture d'écran 2025-11-27 151129.png" descr="Capture d'écran 2025-11-27 1511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89200" y="3973"/>
            <a:ext cx="9194800" cy="13843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MERCI POUR VOTRE ECOUTE !"/>
          <p:cNvSpPr txBox="1"/>
          <p:nvPr>
            <p:ph type="title"/>
          </p:nvPr>
        </p:nvSpPr>
        <p:spPr>
          <a:xfrm>
            <a:off x="2730500" y="5359400"/>
            <a:ext cx="20497800" cy="8801100"/>
          </a:xfrm>
          <a:prstGeom prst="rect">
            <a:avLst/>
          </a:prstGeom>
        </p:spPr>
        <p:txBody>
          <a:bodyPr/>
          <a:lstStyle/>
          <a:p>
            <a:pPr/>
            <a:r>
              <a:t>MERCI POUR VOTRE ECOUTE 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Ouvrages…"/>
          <p:cNvSpPr txBox="1"/>
          <p:nvPr>
            <p:ph type="title"/>
          </p:nvPr>
        </p:nvSpPr>
        <p:spPr>
          <a:xfrm>
            <a:off x="1409700" y="2286000"/>
            <a:ext cx="21564600" cy="10617200"/>
          </a:xfrm>
          <a:prstGeom prst="rect">
            <a:avLst/>
          </a:prstGeom>
        </p:spPr>
        <p:txBody>
          <a:bodyPr/>
          <a:lstStyle/>
          <a:p>
            <a:pPr algn="just" defTabSz="1170431">
              <a:defRPr spc="-38" sz="3839"/>
            </a:pPr>
            <a:r>
              <a:t> </a:t>
            </a:r>
          </a:p>
          <a:p>
            <a:pPr marL="438911" indent="-438911" algn="just" defTabSz="1170431">
              <a:buSzPct val="100000"/>
              <a:defRPr spc="-38" sz="3839" u="sng"/>
            </a:pPr>
            <a:r>
              <a:t>Ouvrages</a:t>
            </a:r>
          </a:p>
          <a:p>
            <a:pPr algn="just" defTabSz="1170431">
              <a:defRPr spc="-38" sz="3839"/>
            </a:pPr>
            <a:r>
              <a:t>Daniel Arasse,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Histoire de la peinture</a:t>
            </a:r>
            <a:r>
              <a:t>, Paris, Folio, 2004, p. 87 à 98, p. 165- 176</a:t>
            </a:r>
          </a:p>
          <a:p>
            <a:pPr algn="just" defTabSz="1170431">
              <a:defRPr spc="-38" sz="3839"/>
            </a:pPr>
          </a:p>
          <a:p>
            <a:pPr algn="just" defTabSz="1170431">
              <a:defRPr spc="-38" sz="3839"/>
            </a:pPr>
            <a:r>
              <a:t>Daniel Arasse,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Le détail, pour une histoire rapprochée de la peinture,</a:t>
            </a:r>
            <a:r>
              <a:t> Paris, Flammarion, 1992, p. 86</a:t>
            </a:r>
          </a:p>
          <a:p>
            <a:pPr algn="just" defTabSz="1170431">
              <a:defRPr spc="-38" sz="3839"/>
            </a:pPr>
          </a:p>
          <a:p>
            <a:pPr algn="just" defTabSz="1170431">
              <a:defRPr spc="-38" sz="3839"/>
            </a:pPr>
            <a:r>
              <a:t>Charles Blanc,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Histoire des peintres de toutes les Ecoles : Ecole ombrienne et romaine</a:t>
            </a:r>
            <a:r>
              <a:t>, 1884, Paris, Librairie Renouard, p. 338-339</a:t>
            </a:r>
          </a:p>
          <a:p>
            <a:pPr algn="just" defTabSz="1170431">
              <a:defRPr spc="-38" sz="3839"/>
            </a:pPr>
          </a:p>
          <a:p>
            <a:pPr algn="just" defTabSz="1170431">
              <a:defRPr spc="-38" sz="3839"/>
            </a:pPr>
            <a:r>
              <a:t>Michael Baxandall,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L’oeil du Quattrocento, L’usage de la peinture dans l’Italie de la Renaissance,</a:t>
            </a:r>
            <a:r>
              <a:t> Oxford University Press, 1972, p. 60-61</a:t>
            </a:r>
          </a:p>
          <a:p>
            <a:pPr algn="just" defTabSz="1170431">
              <a:defRPr spc="-38" sz="3839"/>
            </a:pPr>
          </a:p>
          <a:p>
            <a:pPr algn="just" defTabSz="1170431">
              <a:defRPr spc="-38" sz="3839"/>
            </a:pPr>
            <a:r>
              <a:t>Peter Burke,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La renaissance en Italie, art, culture, société, </a:t>
            </a:r>
            <a:r>
              <a:t>trad. de l’anglais par Auguste Wotling, Paris, Hazan, 1986, p. 154</a:t>
            </a:r>
          </a:p>
          <a:p>
            <a:pPr algn="just" defTabSz="1170431">
              <a:defRPr spc="-38" sz="3839"/>
            </a:pPr>
          </a:p>
          <a:p>
            <a:pPr algn="just" defTabSz="1170431">
              <a:defRPr spc="-38" sz="3839"/>
            </a:pPr>
            <a:r>
              <a:t>André Chastel,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L’art Italien,</a:t>
            </a:r>
            <a:r>
              <a:t> Paris, Flammarion, 2004, p. 191-192</a:t>
            </a:r>
          </a:p>
          <a:p>
            <a:pPr algn="just" defTabSz="1170431">
              <a:defRPr spc="-38" sz="3839"/>
            </a:pPr>
          </a:p>
          <a:p>
            <a:pPr algn="just" defTabSz="1170431">
              <a:defRPr spc="-38" sz="3839"/>
            </a:pPr>
            <a:r>
              <a:t>Elie Faure,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Histoire de l’art, L’art renaissant</a:t>
            </a:r>
            <a:r>
              <a:t>, Paris, Folio, 1976, p. 123</a:t>
            </a:r>
          </a:p>
        </p:txBody>
      </p:sp>
      <p:sp>
        <p:nvSpPr>
          <p:cNvPr id="321" name="BIBLIOGRAPHIE"/>
          <p:cNvSpPr txBox="1"/>
          <p:nvPr/>
        </p:nvSpPr>
        <p:spPr>
          <a:xfrm>
            <a:off x="7302500" y="736600"/>
            <a:ext cx="9779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316479">
              <a:lnSpc>
                <a:spcPct val="90000"/>
              </a:lnSpc>
              <a:spcBef>
                <a:spcPts val="0"/>
              </a:spcBef>
              <a:defRPr spc="-95" sz="9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BIBLIOGRAPHIE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Articles et revues…"/>
          <p:cNvSpPr txBox="1"/>
          <p:nvPr>
            <p:ph type="title"/>
          </p:nvPr>
        </p:nvSpPr>
        <p:spPr>
          <a:xfrm>
            <a:off x="825500" y="2209800"/>
            <a:ext cx="22936200" cy="10744200"/>
          </a:xfrm>
          <a:prstGeom prst="rect">
            <a:avLst/>
          </a:prstGeom>
        </p:spPr>
        <p:txBody>
          <a:bodyPr/>
          <a:lstStyle/>
          <a:p>
            <a:pPr marL="365760" indent="-365760" algn="just" defTabSz="975360">
              <a:buSzPct val="100000"/>
              <a:buChar char="•"/>
              <a:defRPr spc="-32" sz="3200"/>
            </a:pPr>
            <a:r>
              <a:rPr u="sng"/>
              <a:t>Articles et revues</a:t>
            </a:r>
            <a:r>
              <a:t> </a:t>
            </a:r>
          </a:p>
          <a:p>
            <a:pPr algn="just" defTabSz="975360">
              <a:defRPr spc="-32" sz="3200"/>
            </a:pPr>
            <a:r>
              <a:t>Paul Perdrizet,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La Vierge de Miséricorde. Étude ďun thème iconographique,</a:t>
            </a:r>
            <a:r>
              <a:t> Albert Fontemoing, 1909, p. 115- 125, p. 137-145</a:t>
            </a:r>
          </a:p>
          <a:p>
            <a:pPr algn="just" defTabSz="975360">
              <a:defRPr spc="-32" sz="3200"/>
            </a:pPr>
          </a:p>
          <a:p>
            <a:pPr algn="just" defTabSz="975360">
              <a:defRPr spc="-32" sz="3200"/>
            </a:pPr>
            <a:r>
              <a:t>Daniel Arasse, “Entre dévotion et culture : fonctions de l'image religieuse au XVe siècle”; In: F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aire croire. Modalités de la diffusion et de la réception des messages religieux du XIIe au XVe siècle.</a:t>
            </a:r>
            <a:r>
              <a:t> Actes de table ronde de Rome (22-23 juin 1979), Rome, École Française de Rome, 1981, p. 131-146.</a:t>
            </a:r>
          </a:p>
          <a:p>
            <a:pPr algn="just" defTabSz="975360">
              <a:defRPr spc="-32" sz="3200"/>
            </a:pPr>
          </a:p>
          <a:p>
            <a:pPr algn="just" defTabSz="975360">
              <a:defRPr spc="-32" sz="3200"/>
            </a:pPr>
            <a:r>
              <a:t>Dominique Donadieu-Rigaut, “Les ordres religieux et le manteau de Marie”, In :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Cahiers de recherches médiévales</a:t>
            </a:r>
            <a:r>
              <a:t> , 8-2001, p. 107-134</a:t>
            </a:r>
          </a:p>
          <a:p>
            <a:pPr algn="just" defTabSz="975360">
              <a:defRPr spc="-32" sz="3200"/>
            </a:pPr>
          </a:p>
          <a:p>
            <a:pPr algn="just" defTabSz="975360">
              <a:defRPr spc="-32" sz="3200"/>
            </a:pPr>
            <a:r>
              <a:t>Walter Bombe, “Die Tafelbilder, Gonfaloni une Fresken des Benedetto Bonfigli”, In :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Repertorium für Kunstwissenschaft</a:t>
            </a:r>
            <a:r>
              <a:t>, 1909, p. 97- 114, p. 231-246  </a:t>
            </a:r>
          </a:p>
          <a:p>
            <a:pPr algn="just" defTabSz="975360">
              <a:defRPr spc="-32" sz="3200"/>
            </a:pPr>
          </a:p>
          <a:p>
            <a:pPr algn="just" defTabSz="975360">
              <a:defRPr spc="-32" sz="3200"/>
            </a:pPr>
            <a:r>
              <a:t>Piere-Alain Mariaux, “Voir, lire et connaître selon Grégoire le Grand”, In :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Études de lettres,</a:t>
            </a:r>
            <a:r>
              <a:t> Université de Lausanne, n o 3-4, 1994, p. 47-59 </a:t>
            </a:r>
          </a:p>
          <a:p>
            <a:pPr algn="just" defTabSz="975360">
              <a:defRPr spc="-32" sz="3200"/>
            </a:pPr>
          </a:p>
          <a:p>
            <a:pPr algn="just" defTabSz="975360">
              <a:defRPr spc="-32" sz="3200"/>
            </a:pPr>
            <a:r>
              <a:t>Sixten Ringbom, “De l'icône à la scène narrative” [trad. de l'anglais par Patrick Joly et Laurent Milési]. Paris, Monfort, 1999 (Imago Mundi). In: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Cahiers de civilisation médiévale, </a:t>
            </a:r>
            <a:r>
              <a:t>44e année (n°173), Janvier-mars 2001. p. 96-98. </a:t>
            </a:r>
          </a:p>
          <a:p>
            <a:pPr algn="just" defTabSz="975360">
              <a:defRPr spc="-32" sz="3200"/>
            </a:pPr>
          </a:p>
          <a:p>
            <a:pPr algn="just" defTabSz="975360">
              <a:defRPr spc="-32" sz="3200"/>
            </a:pPr>
            <a:r>
              <a:t>Georg Strack, "Ein Rektoratsprozeß in Perugia 1442/43 und die Zusammenarbeit der Maler Benedetto Bonfigli und Giovanni di Tommasino Crivelli" In :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Quellen und Forschungen aus italienischen Archiven und Bibliotheken</a:t>
            </a:r>
            <a:r>
              <a:t> (2010), vol. 90, no. 2011, 2011, p. 464-469.</a:t>
            </a:r>
          </a:p>
        </p:txBody>
      </p:sp>
      <p:sp>
        <p:nvSpPr>
          <p:cNvPr id="324" name="BIBLIOGRAPHIE"/>
          <p:cNvSpPr txBox="1"/>
          <p:nvPr/>
        </p:nvSpPr>
        <p:spPr>
          <a:xfrm>
            <a:off x="7302500" y="736600"/>
            <a:ext cx="9779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2316479">
              <a:lnSpc>
                <a:spcPct val="90000"/>
              </a:lnSpc>
              <a:spcBef>
                <a:spcPts val="0"/>
              </a:spcBef>
              <a:defRPr spc="-95" sz="9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BIBLIOGRAPHIE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omment le gonfalon de Bonfigli met-il en scène, par la l’iconographie de la Vierge à la Miséricorde, une narration efficace à la fois apotropaïque et éducative destinée à protéger et instruire les fidèles confrontés à la peste ?"/>
          <p:cNvSpPr txBox="1"/>
          <p:nvPr>
            <p:ph type="ctrTitle"/>
          </p:nvPr>
        </p:nvSpPr>
        <p:spPr>
          <a:xfrm>
            <a:off x="1206500" y="4533900"/>
            <a:ext cx="21971004" cy="4648200"/>
          </a:xfrm>
          <a:prstGeom prst="rect">
            <a:avLst/>
          </a:prstGeom>
        </p:spPr>
        <p:txBody>
          <a:bodyPr/>
          <a:lstStyle/>
          <a:p>
            <a:pPr algn="ctr" defTabSz="199136">
              <a:defRPr i="1" spc="-67" sz="6719">
                <a:solidFill>
                  <a:srgbClr val="FFFFFF"/>
                </a:solidFill>
                <a:latin typeface="Produkt Regular"/>
                <a:ea typeface="Produkt Regular"/>
                <a:cs typeface="Produkt Regular"/>
                <a:sym typeface="Produkt Regular"/>
              </a:defRPr>
            </a:pPr>
            <a:r>
              <a:t>Comment le gonfalon de Bonfigli met-il en scène, par la l’iconographie de la Vierge à la Miséricorde, </a:t>
            </a:r>
            <a:r>
              <a:rPr i="0">
                <a:latin typeface="+mn-lt"/>
                <a:ea typeface="+mn-ea"/>
                <a:cs typeface="+mn-cs"/>
                <a:sym typeface="Produkt Extralight"/>
              </a:rPr>
              <a:t>une narration efficace à la fois apotropaïque et éducative </a:t>
            </a:r>
            <a:r>
              <a:t>destinée à protéger et instruire les fidèles confrontés à la peste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I. La Vierge comme Mater Omnium : une image hiératique conçue pour protéger…"/>
          <p:cNvSpPr txBox="1"/>
          <p:nvPr>
            <p:ph type="ctrTitle"/>
          </p:nvPr>
        </p:nvSpPr>
        <p:spPr>
          <a:xfrm>
            <a:off x="1206500" y="3517900"/>
            <a:ext cx="21971004" cy="8458200"/>
          </a:xfrm>
          <a:prstGeom prst="rect">
            <a:avLst/>
          </a:prstGeom>
        </p:spPr>
        <p:txBody>
          <a:bodyPr/>
          <a:lstStyle/>
          <a:p>
            <a:pPr algn="ctr" defTabSz="302260">
              <a:lnSpc>
                <a:spcPct val="100000"/>
              </a:lnSpc>
              <a:spcBef>
                <a:spcPts val="3900"/>
              </a:spcBef>
              <a:defRPr b="1" spc="0" sz="3400" u="sng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I. La Vierge comme Mater Omnium : une image hiératique conçue pour protéger</a:t>
            </a:r>
          </a:p>
          <a:p>
            <a:pPr algn="ctr" defTabSz="302260">
              <a:lnSpc>
                <a:spcPct val="100000"/>
              </a:lnSpc>
              <a:spcBef>
                <a:spcPts val="3900"/>
              </a:spcBef>
              <a:defRPr b="1" spc="0" sz="34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A. Le style archaïsant de l’imago sacrée : mise en place de dispositifs picturaux clairs et accessibles </a:t>
            </a:r>
          </a:p>
          <a:p>
            <a:pPr algn="ctr" defTabSz="302260">
              <a:lnSpc>
                <a:spcPct val="100000"/>
              </a:lnSpc>
              <a:spcBef>
                <a:spcPts val="3900"/>
              </a:spcBef>
              <a:defRPr b="1" spc="0" sz="34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B. Le manteau de la Vierge :  rempart plastique et spirituelle contre le mal </a:t>
            </a:r>
          </a:p>
          <a:p>
            <a:pPr algn="ctr" defTabSz="302260">
              <a:lnSpc>
                <a:spcPct val="100000"/>
              </a:lnSpc>
              <a:spcBef>
                <a:spcPts val="3900"/>
              </a:spcBef>
              <a:defRPr b="1" spc="0" sz="34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C. Un modèle iconographique reproductible : la sérialité comme force apotropaïque</a:t>
            </a:r>
          </a:p>
          <a:p>
            <a:pPr algn="ctr" defTabSz="302260">
              <a:lnSpc>
                <a:spcPct val="100000"/>
              </a:lnSpc>
              <a:spcBef>
                <a:spcPts val="3900"/>
              </a:spcBef>
              <a:defRPr b="1" spc="0" sz="3400" u="sng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II. Le tryptique bonfiglien  : dialectique entre fléau terrestre et protection céleste</a:t>
            </a:r>
          </a:p>
          <a:p>
            <a:pPr algn="ctr" defTabSz="302260">
              <a:lnSpc>
                <a:spcPct val="100000"/>
              </a:lnSpc>
              <a:spcBef>
                <a:spcPts val="3900"/>
              </a:spcBef>
              <a:defRPr b="1" spc="0" sz="34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A. Le décor urbain : entre mimesis et symbolisme du réel </a:t>
            </a:r>
          </a:p>
          <a:p>
            <a:pPr algn="ctr" defTabSz="302260">
              <a:lnSpc>
                <a:spcPct val="100000"/>
              </a:lnSpc>
              <a:spcBef>
                <a:spcPts val="3900"/>
              </a:spcBef>
              <a:defRPr b="1" spc="0" sz="34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B. Le renforcement du message protectoral : les apôtres et des saints en tant qu’intercesseurs corollaires</a:t>
            </a:r>
          </a:p>
          <a:p>
            <a:pPr algn="ctr" defTabSz="302260">
              <a:lnSpc>
                <a:spcPct val="100000"/>
              </a:lnSpc>
              <a:spcBef>
                <a:spcPts val="3900"/>
              </a:spcBef>
              <a:defRPr b="1" spc="0" sz="3400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C. La cohérence narrative : transcendance du détail de la flèche </a:t>
            </a:r>
          </a:p>
        </p:txBody>
      </p:sp>
      <p:sp>
        <p:nvSpPr>
          <p:cNvPr id="183" name="PLAN"/>
          <p:cNvSpPr txBox="1"/>
          <p:nvPr/>
        </p:nvSpPr>
        <p:spPr>
          <a:xfrm>
            <a:off x="10350500" y="1492249"/>
            <a:ext cx="3683000" cy="184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/>
            </a:pPr>
            <a:r>
              <a:rPr>
                <a:solidFill>
                  <a:srgbClr val="FFFFFF"/>
                </a:solidFill>
              </a:rPr>
              <a:t>PLAN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I. La Vierge comme Mater Omnium : une image hiératique conçue pour protéger…"/>
          <p:cNvSpPr txBox="1"/>
          <p:nvPr>
            <p:ph type="title"/>
          </p:nvPr>
        </p:nvSpPr>
        <p:spPr>
          <a:xfrm>
            <a:off x="444500" y="787400"/>
            <a:ext cx="14097000" cy="2933700"/>
          </a:xfrm>
          <a:prstGeom prst="rect">
            <a:avLst/>
          </a:prstGeom>
        </p:spPr>
        <p:txBody>
          <a:bodyPr/>
          <a:lstStyle/>
          <a:p>
            <a:pPr algn="ctr" defTabSz="295147">
              <a:lnSpc>
                <a:spcPct val="100000"/>
              </a:lnSpc>
              <a:spcBef>
                <a:spcPts val="3900"/>
              </a:spcBef>
              <a:defRPr b="1" spc="0" sz="3320" u="sng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I. La Vierge comme Mater Omnium : une image hiératique conçue pour protéger</a:t>
            </a:r>
          </a:p>
          <a:p>
            <a:pPr algn="ctr" defTabSz="295147">
              <a:lnSpc>
                <a:spcPct val="100000"/>
              </a:lnSpc>
              <a:spcBef>
                <a:spcPts val="3900"/>
              </a:spcBef>
              <a:defRPr b="1" spc="0" sz="332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A. Le style archaïsant de l’imago sacrée : mise en place de dispositifs picturaux clairs et accessibles </a:t>
            </a:r>
          </a:p>
        </p:txBody>
      </p:sp>
      <p:sp>
        <p:nvSpPr>
          <p:cNvPr id="186" name="choix esthétique et théologique…"/>
          <p:cNvSpPr txBox="1"/>
          <p:nvPr>
            <p:ph type="body" sz="quarter" idx="1"/>
          </p:nvPr>
        </p:nvSpPr>
        <p:spPr>
          <a:xfrm>
            <a:off x="317500" y="5010504"/>
            <a:ext cx="8712200" cy="7569201"/>
          </a:xfrm>
          <a:prstGeom prst="rect">
            <a:avLst/>
          </a:prstGeom>
        </p:spPr>
        <p:txBody>
          <a:bodyPr/>
          <a:lstStyle/>
          <a:p>
            <a:pPr/>
            <a:r>
              <a:t>choix esthétique et théologique</a:t>
            </a:r>
          </a:p>
          <a:p>
            <a:pPr/>
            <a:r>
              <a:t>frontalité de la Vierge </a:t>
            </a:r>
          </a:p>
          <a:p>
            <a:pPr/>
            <a:r>
              <a:t>fond d'or </a:t>
            </a:r>
          </a:p>
          <a:p>
            <a:pPr/>
            <a:r>
              <a:t>détail de la frise inexpliqué </a:t>
            </a:r>
          </a:p>
          <a:p>
            <a:pPr/>
            <a:r>
              <a:rPr b="1"/>
              <a:t>Visitation (Luc 1, 39-56)</a:t>
            </a:r>
            <a:r>
              <a:t> :</a:t>
            </a:r>
            <a:r>
              <a:rPr i="1"/>
              <a:t> « Et sa miséricorde s’étend d’âge en âge sur ceux qui la craignent. »</a:t>
            </a:r>
            <a:r>
              <a:t> </a:t>
            </a:r>
          </a:p>
        </p:txBody>
      </p:sp>
      <p:pic>
        <p:nvPicPr>
          <p:cNvPr id="187" name="Capture d'écran 2025-11-27 151129.png" descr="Capture d'écran 2025-11-27 1511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89200" y="3973"/>
            <a:ext cx="9194800" cy="1384356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Atelier de Bonfigli, Gonfalon de Civitella Benazzone (XIV), Civitella Benazzone, Parrocchiale"/>
          <p:cNvSpPr txBox="1"/>
          <p:nvPr/>
        </p:nvSpPr>
        <p:spPr>
          <a:xfrm>
            <a:off x="8788400" y="11868150"/>
            <a:ext cx="6137148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 Atelier de Bonfigli, Gonfalon de Civitella Benazzone (XIV), Civitella Benazzone, Parrocchiale</a:t>
            </a:r>
          </a:p>
        </p:txBody>
      </p:sp>
      <p:pic>
        <p:nvPicPr>
          <p:cNvPr id="18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69400" y="4369851"/>
            <a:ext cx="5372100" cy="71998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I. La Vierge comme Mater Omnium : une image hiératique conçue pour protéger…"/>
          <p:cNvSpPr txBox="1"/>
          <p:nvPr>
            <p:ph type="title"/>
          </p:nvPr>
        </p:nvSpPr>
        <p:spPr>
          <a:xfrm>
            <a:off x="444500" y="787400"/>
            <a:ext cx="14097000" cy="2933700"/>
          </a:xfrm>
          <a:prstGeom prst="rect">
            <a:avLst/>
          </a:prstGeom>
        </p:spPr>
        <p:txBody>
          <a:bodyPr/>
          <a:lstStyle/>
          <a:p>
            <a:pPr algn="ctr" defTabSz="295147">
              <a:lnSpc>
                <a:spcPct val="100000"/>
              </a:lnSpc>
              <a:spcBef>
                <a:spcPts val="3900"/>
              </a:spcBef>
              <a:defRPr b="1" spc="0" sz="3320" u="sng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I. La Vierge comme Mater Omnium : une image hiératique conçue pour protéger</a:t>
            </a:r>
          </a:p>
          <a:p>
            <a:pPr algn="ctr" defTabSz="295147">
              <a:lnSpc>
                <a:spcPct val="100000"/>
              </a:lnSpc>
              <a:spcBef>
                <a:spcPts val="3900"/>
              </a:spcBef>
              <a:defRPr b="1" spc="0" sz="332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A. Le style archaïsant de l’imago sacrée : mise en place de dispositifs picturaux clairs et accessibles </a:t>
            </a:r>
          </a:p>
        </p:txBody>
      </p:sp>
      <p:sp>
        <p:nvSpPr>
          <p:cNvPr id="192" name="Point de fuite : La Vierge…"/>
          <p:cNvSpPr txBox="1"/>
          <p:nvPr>
            <p:ph type="body" sz="half" idx="1"/>
          </p:nvPr>
        </p:nvSpPr>
        <p:spPr>
          <a:xfrm>
            <a:off x="2705100" y="6115404"/>
            <a:ext cx="10566400" cy="8432801"/>
          </a:xfrm>
          <a:prstGeom prst="rect">
            <a:avLst/>
          </a:prstGeom>
        </p:spPr>
        <p:txBody>
          <a:bodyPr/>
          <a:lstStyle/>
          <a:p>
            <a:pPr algn="ctr"/>
            <a:r>
              <a:rPr b="1"/>
              <a:t>Point de fuite :</a:t>
            </a:r>
            <a:r>
              <a:t> La Vierge </a:t>
            </a:r>
          </a:p>
          <a:p>
            <a:pPr algn="ctr"/>
            <a:r>
              <a:t>Convergence de tous les regards = guide le regard du spectateur </a:t>
            </a:r>
          </a:p>
        </p:txBody>
      </p:sp>
      <p:pic>
        <p:nvPicPr>
          <p:cNvPr id="193" name="Capture d'écran 2025-11-27 151129.png" descr="Capture d'écran 2025-11-27 1511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54300" y="3973"/>
            <a:ext cx="9194800" cy="13843568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Line"/>
          <p:cNvSpPr/>
          <p:nvPr/>
        </p:nvSpPr>
        <p:spPr>
          <a:xfrm>
            <a:off x="20696842" y="4659209"/>
            <a:ext cx="1592497" cy="2059092"/>
          </a:xfrm>
          <a:prstGeom prst="line">
            <a:avLst/>
          </a:prstGeom>
          <a:ln w="76200">
            <a:solidFill>
              <a:srgbClr val="2DE3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5" name="Line"/>
          <p:cNvSpPr/>
          <p:nvPr/>
        </p:nvSpPr>
        <p:spPr>
          <a:xfrm flipH="1">
            <a:off x="17514139" y="4593904"/>
            <a:ext cx="1789528" cy="1908497"/>
          </a:xfrm>
          <a:prstGeom prst="line">
            <a:avLst/>
          </a:prstGeom>
          <a:ln w="76200">
            <a:solidFill>
              <a:srgbClr val="2DE3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6" name="Line"/>
          <p:cNvSpPr/>
          <p:nvPr/>
        </p:nvSpPr>
        <p:spPr>
          <a:xfrm>
            <a:off x="20536738" y="4025900"/>
            <a:ext cx="2147692" cy="745305"/>
          </a:xfrm>
          <a:prstGeom prst="line">
            <a:avLst/>
          </a:prstGeom>
          <a:ln w="76200">
            <a:solidFill>
              <a:srgbClr val="2DE3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7" name="Line"/>
          <p:cNvSpPr/>
          <p:nvPr/>
        </p:nvSpPr>
        <p:spPr>
          <a:xfrm flipH="1">
            <a:off x="18441237" y="4715985"/>
            <a:ext cx="1171855" cy="2421415"/>
          </a:xfrm>
          <a:prstGeom prst="line">
            <a:avLst/>
          </a:prstGeom>
          <a:ln w="76200">
            <a:solidFill>
              <a:srgbClr val="2DE3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" name="Line"/>
          <p:cNvSpPr/>
          <p:nvPr/>
        </p:nvSpPr>
        <p:spPr>
          <a:xfrm>
            <a:off x="20315163" y="4592268"/>
            <a:ext cx="780376" cy="2672133"/>
          </a:xfrm>
          <a:prstGeom prst="line">
            <a:avLst/>
          </a:prstGeom>
          <a:ln w="76200">
            <a:solidFill>
              <a:srgbClr val="2DE3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9" name="Line"/>
          <p:cNvSpPr/>
          <p:nvPr/>
        </p:nvSpPr>
        <p:spPr>
          <a:xfrm>
            <a:off x="20608688" y="3196176"/>
            <a:ext cx="1502725" cy="491176"/>
          </a:xfrm>
          <a:prstGeom prst="line">
            <a:avLst/>
          </a:prstGeom>
          <a:ln w="76200">
            <a:solidFill>
              <a:srgbClr val="2DE3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0" name="Line"/>
          <p:cNvSpPr/>
          <p:nvPr/>
        </p:nvSpPr>
        <p:spPr>
          <a:xfrm flipH="1">
            <a:off x="18661441" y="3035488"/>
            <a:ext cx="732901" cy="474000"/>
          </a:xfrm>
          <a:prstGeom prst="line">
            <a:avLst/>
          </a:prstGeom>
          <a:ln w="76200">
            <a:solidFill>
              <a:srgbClr val="2DE3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1" name="Line"/>
          <p:cNvSpPr/>
          <p:nvPr/>
        </p:nvSpPr>
        <p:spPr>
          <a:xfrm flipH="1">
            <a:off x="17416841" y="3308922"/>
            <a:ext cx="2171220" cy="1483266"/>
          </a:xfrm>
          <a:prstGeom prst="line">
            <a:avLst/>
          </a:prstGeom>
          <a:ln w="76200">
            <a:solidFill>
              <a:srgbClr val="2DE300"/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I. La Vierge comme Mater Omnium : une image hiératique conçue pour protéger…"/>
          <p:cNvSpPr txBox="1"/>
          <p:nvPr>
            <p:ph type="title"/>
          </p:nvPr>
        </p:nvSpPr>
        <p:spPr>
          <a:xfrm>
            <a:off x="444500" y="787400"/>
            <a:ext cx="14097000" cy="2933700"/>
          </a:xfrm>
          <a:prstGeom prst="rect">
            <a:avLst/>
          </a:prstGeom>
        </p:spPr>
        <p:txBody>
          <a:bodyPr/>
          <a:lstStyle/>
          <a:p>
            <a:pPr algn="ctr" defTabSz="295147">
              <a:lnSpc>
                <a:spcPct val="100000"/>
              </a:lnSpc>
              <a:spcBef>
                <a:spcPts val="3900"/>
              </a:spcBef>
              <a:defRPr b="1" spc="0" sz="3320" u="sng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I. La Vierge comme Mater Omnium : une image hiératique conçue pour protéger</a:t>
            </a:r>
          </a:p>
          <a:p>
            <a:pPr algn="ctr" defTabSz="295147">
              <a:lnSpc>
                <a:spcPct val="100000"/>
              </a:lnSpc>
              <a:spcBef>
                <a:spcPts val="3900"/>
              </a:spcBef>
              <a:defRPr b="1" spc="0" sz="332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B. Le manteau de la Vierge :  rempart plastique et spirituelle contre le mal</a:t>
            </a:r>
          </a:p>
        </p:txBody>
      </p:sp>
      <p:sp>
        <p:nvSpPr>
          <p:cNvPr id="204" name="effet haptique du détail du manteau…"/>
          <p:cNvSpPr txBox="1"/>
          <p:nvPr>
            <p:ph type="body" sz="half" idx="1"/>
          </p:nvPr>
        </p:nvSpPr>
        <p:spPr>
          <a:xfrm>
            <a:off x="1485900" y="4807304"/>
            <a:ext cx="9144000" cy="7874001"/>
          </a:xfrm>
          <a:prstGeom prst="rect">
            <a:avLst/>
          </a:prstGeom>
        </p:spPr>
        <p:txBody>
          <a:bodyPr/>
          <a:lstStyle/>
          <a:p>
            <a:pPr/>
            <a:r>
              <a:t>effet haptique du détail du manteau</a:t>
            </a:r>
          </a:p>
          <a:p>
            <a:pPr/>
            <a:r>
              <a:t>objectif : attirer le regard du spectateur </a:t>
            </a:r>
            <a:endParaRPr i="1"/>
          </a:p>
          <a:p>
            <a:pPr/>
            <a:r>
              <a:rPr i="1"/>
              <a:t>Ornato</a:t>
            </a:r>
            <a:endParaRPr i="1"/>
          </a:p>
          <a:p>
            <a:pPr/>
            <a:r>
              <a:t>Continuité : Autre motif floral sur la robe + utilisation du doré </a:t>
            </a:r>
          </a:p>
        </p:txBody>
      </p:sp>
      <p:pic>
        <p:nvPicPr>
          <p:cNvPr id="20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2336" y="1069017"/>
            <a:ext cx="8168764" cy="1071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95100" y="3497400"/>
            <a:ext cx="3893619" cy="829310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Détails, Benedetto Bonfigli, Gonfalon de San Francesco al Prato, 1464, église San Francesco al Prato"/>
          <p:cNvSpPr txBox="1"/>
          <p:nvPr/>
        </p:nvSpPr>
        <p:spPr>
          <a:xfrm>
            <a:off x="12192000" y="12226289"/>
            <a:ext cx="11760200" cy="922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pc="-25" sz="2500"/>
            </a:lvl1pPr>
          </a:lstStyle>
          <a:p>
            <a:pPr/>
            <a:r>
              <a:t>Détails, Benedetto Bonfigli, Gonfalon de San Francesco al Prato, 1464, église San Francesco al Prato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I. La Vierge comme Mater Omnium : une image hiératique conçue pour protéger…"/>
          <p:cNvSpPr txBox="1"/>
          <p:nvPr>
            <p:ph type="title"/>
          </p:nvPr>
        </p:nvSpPr>
        <p:spPr>
          <a:xfrm>
            <a:off x="444500" y="787400"/>
            <a:ext cx="14097000" cy="2933700"/>
          </a:xfrm>
          <a:prstGeom prst="rect">
            <a:avLst/>
          </a:prstGeom>
        </p:spPr>
        <p:txBody>
          <a:bodyPr/>
          <a:lstStyle/>
          <a:p>
            <a:pPr algn="ctr" defTabSz="295147">
              <a:lnSpc>
                <a:spcPct val="100000"/>
              </a:lnSpc>
              <a:spcBef>
                <a:spcPts val="3900"/>
              </a:spcBef>
              <a:defRPr b="1" spc="0" sz="3320" u="sng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I. La Vierge comme Mater Omnium : une image hiératique conçue pour protéger</a:t>
            </a:r>
          </a:p>
          <a:p>
            <a:pPr algn="ctr" defTabSz="295147">
              <a:lnSpc>
                <a:spcPct val="100000"/>
              </a:lnSpc>
              <a:spcBef>
                <a:spcPts val="3900"/>
              </a:spcBef>
              <a:defRPr b="1" spc="0" sz="332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B. Le manteau de la Vierge :  rempart plastique et spirituelle contre le mal</a:t>
            </a:r>
          </a:p>
        </p:txBody>
      </p:sp>
      <p:sp>
        <p:nvSpPr>
          <p:cNvPr id="210" name="Comparaison : Annonciation de Simone Martini,1333, Florence, Gallerie degli Uffizi,"/>
          <p:cNvSpPr txBox="1"/>
          <p:nvPr>
            <p:ph type="body" sz="quarter" idx="1"/>
          </p:nvPr>
        </p:nvSpPr>
        <p:spPr>
          <a:xfrm>
            <a:off x="1892300" y="2965804"/>
            <a:ext cx="12776200" cy="3378201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</a:p>
          <a:p>
            <a:pPr marL="0" indent="0" algn="ctr">
              <a:buSzTx/>
              <a:buNone/>
            </a:pPr>
            <a:r>
              <a:rPr b="1"/>
              <a:t>Comparaison</a:t>
            </a:r>
            <a:r>
              <a:rPr i="1"/>
              <a:t> : Annonciation de Simone Martini,1333, Florence, Gallerie degli Uffizi, </a:t>
            </a:r>
            <a:r>
              <a:t> </a:t>
            </a:r>
          </a:p>
        </p:txBody>
      </p:sp>
      <p:pic>
        <p:nvPicPr>
          <p:cNvPr id="21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33900" y="1122639"/>
            <a:ext cx="6629400" cy="8698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7300" y="6324600"/>
            <a:ext cx="6660340" cy="6972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1028" y="6350000"/>
            <a:ext cx="7673472" cy="6943297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Détail, Benedetto Bonfigli, Gonfalon de San Francesco al Prato, 1464, église San Francesco al Prato"/>
          <p:cNvSpPr txBox="1"/>
          <p:nvPr/>
        </p:nvSpPr>
        <p:spPr>
          <a:xfrm>
            <a:off x="17233900" y="10279380"/>
            <a:ext cx="6832600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pc="-25" sz="2500"/>
            </a:lvl1pPr>
          </a:lstStyle>
          <a:p>
            <a:pPr/>
            <a:r>
              <a:t>Détail, Benedetto Bonfigli, Gonfalon de San Francesco al Prato, 1464, église San Francesco al Prato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0E6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I. La Vierge comme Mater Omnium : une image hiératique conçue pour protéger…"/>
          <p:cNvSpPr txBox="1"/>
          <p:nvPr>
            <p:ph type="title"/>
          </p:nvPr>
        </p:nvSpPr>
        <p:spPr>
          <a:xfrm>
            <a:off x="444500" y="787400"/>
            <a:ext cx="13766800" cy="2933700"/>
          </a:xfrm>
          <a:prstGeom prst="rect">
            <a:avLst/>
          </a:prstGeom>
        </p:spPr>
        <p:txBody>
          <a:bodyPr/>
          <a:lstStyle/>
          <a:p>
            <a:pPr algn="ctr" defTabSz="295147">
              <a:lnSpc>
                <a:spcPct val="100000"/>
              </a:lnSpc>
              <a:spcBef>
                <a:spcPts val="3900"/>
              </a:spcBef>
              <a:defRPr b="1" spc="0" sz="3320" u="sng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I. La Vierge comme Mater Omnium : une image hiératique conçue pour protéger</a:t>
            </a:r>
          </a:p>
          <a:p>
            <a:pPr algn="ctr" defTabSz="295147">
              <a:lnSpc>
                <a:spcPct val="100000"/>
              </a:lnSpc>
              <a:spcBef>
                <a:spcPts val="3900"/>
              </a:spcBef>
              <a:defRPr b="1" spc="0" sz="332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B. Le manteau de la Vierge :  rempart plastique et spirituelle contre le mal</a:t>
            </a:r>
          </a:p>
        </p:txBody>
      </p:sp>
      <p:sp>
        <p:nvSpPr>
          <p:cNvPr id="217" name="Manteau = architecture symbolique : évocation de l'abside d’une église…"/>
          <p:cNvSpPr txBox="1"/>
          <p:nvPr>
            <p:ph type="body" sz="quarter" idx="1"/>
          </p:nvPr>
        </p:nvSpPr>
        <p:spPr>
          <a:xfrm>
            <a:off x="1866900" y="4400904"/>
            <a:ext cx="11785600" cy="3429001"/>
          </a:xfrm>
          <a:prstGeom prst="rect">
            <a:avLst/>
          </a:prstGeom>
        </p:spPr>
        <p:txBody>
          <a:bodyPr/>
          <a:lstStyle/>
          <a:p>
            <a:pPr marL="324611" indent="-324611" defTabSz="252475">
              <a:spcBef>
                <a:spcPts val="3300"/>
              </a:spcBef>
              <a:defRPr sz="2840"/>
            </a:pPr>
            <a:r>
              <a:t>Manteau = architecture symbolique : évocation de l'abside d’une église</a:t>
            </a:r>
          </a:p>
          <a:p>
            <a:pPr marL="324611" indent="-324611" defTabSz="252475">
              <a:spcBef>
                <a:spcPts val="3300"/>
              </a:spcBef>
              <a:defRPr sz="2840"/>
            </a:pPr>
            <a:r>
              <a:t>Disposition genrée des fidèles</a:t>
            </a:r>
          </a:p>
          <a:p>
            <a:pPr marL="324611" indent="-324611" defTabSz="252475">
              <a:spcBef>
                <a:spcPts val="3300"/>
              </a:spcBef>
              <a:defRPr sz="2840"/>
            </a:pPr>
            <a:r>
              <a:t>hiérarchie visuelle : horizontalité = dominance de la Vierge VS. verticalité = soumission des fidèles et personnages intercesseurs  </a:t>
            </a:r>
          </a:p>
        </p:txBody>
      </p:sp>
      <p:pic>
        <p:nvPicPr>
          <p:cNvPr id="21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78183" y="1756469"/>
            <a:ext cx="8999418" cy="953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0" y="8091740"/>
            <a:ext cx="7937500" cy="5268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9900" y="8975090"/>
            <a:ext cx="5195339" cy="295021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Détails, Benedetto Bonfigli, Gonfalon de San Francesco al Prato, 1464, église San Francesco al Prato"/>
          <p:cNvSpPr txBox="1"/>
          <p:nvPr/>
        </p:nvSpPr>
        <p:spPr>
          <a:xfrm>
            <a:off x="15633700" y="11794489"/>
            <a:ext cx="7950200" cy="922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pc="-25" sz="2500"/>
            </a:lvl1pPr>
          </a:lstStyle>
          <a:p>
            <a:pPr/>
            <a:r>
              <a:t>Détails, Benedetto Bonfigli, Gonfalon de San Francesco al Prato, 1464, église San Francesco al Prato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