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Canva Sans Bold" charset="1" panose="020B0803030501040103"/>
      <p:regular r:id="rId23"/>
    </p:embeddedFont>
    <p:embeddedFont>
      <p:font typeface="Canva Sans Bold Italics" charset="1" panose="020B0803030501040103"/>
      <p:regular r:id="rId24"/>
    </p:embeddedFont>
    <p:embeddedFont>
      <p:font typeface="Alice Bold" charset="1" panose="00000500000000000000"/>
      <p:regular r:id="rId25"/>
    </p:embeddedFont>
    <p:embeddedFont>
      <p:font typeface="Alice" charset="1" panose="00000500000000000000"/>
      <p:regular r:id="rId26"/>
    </p:embeddedFont>
    <p:embeddedFont>
      <p:font typeface="Brixton Sans" charset="1" panose="00000000000000000000"/>
      <p:regular r:id="rId27"/>
    </p:embeddedFont>
    <p:embeddedFont>
      <p:font typeface="Alice Italics" charset="1" panose="00000500000000000000"/>
      <p:regular r:id="rId28"/>
    </p:embeddedFont>
    <p:embeddedFont>
      <p:font typeface="Canva Sans" charset="1" panose="020B0503030501040103"/>
      <p:regular r:id="rId29"/>
    </p:embeddedFont>
    <p:embeddedFont>
      <p:font typeface="Alice Bold Italics" charset="1" panose="00000500000000000000"/>
      <p:regular r:id="rId30"/>
    </p:embeddedFont>
    <p:embeddedFont>
      <p:font typeface="Canva Sans Italics" charset="1" panose="020B0503030501040103"/>
      <p:regular r:id="rId31"/>
    </p:embeddedFont>
    <p:embeddedFont>
      <p:font typeface="Brixton Sans Bold" charset="1" panose="000000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https://pedagogie.ac-strasbourg.fr/fileadmin/pedagogie/histoiredesarts/option/Michel_Ange/2.David.pdf" TargetMode="External" Type="http://schemas.openxmlformats.org/officeDocument/2006/relationships/hyperlink"/><Relationship Id="rId4" Target="https://pedagogie.ac-strasbourg.fr/fileadmin/pedagogie/histoiredesarts/option/Michel_Ange/2.David.pdf" TargetMode="External" Type="http://schemas.openxmlformats.org/officeDocument/2006/relationships/hyperlink"/><Relationship Id="rId5" Target="https://www.beauxarts.com/grand-format/la-pieta-de-michel-ange-le-marbre-touche-par-la-grace/" TargetMode="External" Type="http://schemas.openxmlformats.org/officeDocument/2006/relationships/hyperlink"/><Relationship Id="rId6" Target="https://junior.universalis.fr/document/la-representation-du-corps-humain-chez-michel-ange"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journals.openedition.org/epopee/341" TargetMode="External" Type="http://schemas.openxmlformats.org/officeDocument/2006/relationships/hyperlink"/><Relationship Id="rId11" Target="https://www.thehistoryofart.org/fr/michelangelo/bataille-des-centaures/" TargetMode="External" Type="http://schemas.openxmlformats.org/officeDocument/2006/relationships/hyperlink"/><Relationship Id="rId2" Target="../media/image1.jpeg" Type="http://schemas.openxmlformats.org/officeDocument/2006/relationships/image"/><Relationship Id="rId3" Target="https://www.e-venise.com/florence-palazzo-bargello-donatello-david.html" TargetMode="External" Type="http://schemas.openxmlformats.org/officeDocument/2006/relationships/hyperlink"/><Relationship Id="rId4" Target="https://www.e-venise.com/michel-ange-david-galerie-accademia-florence-04.html" TargetMode="External" Type="http://schemas.openxmlformats.org/officeDocument/2006/relationships/hyperlink"/><Relationship Id="rId5" Target="https://www.e-venise.com/michel-ange-david-galerie-accademia-florence-04.html" TargetMode="External" Type="http://schemas.openxmlformats.org/officeDocument/2006/relationships/hyperlink"/><Relationship Id="rId6" Target="https://www.florence-museum.com/fr/david-michel-ange.php" TargetMode="External" Type="http://schemas.openxmlformats.org/officeDocument/2006/relationships/hyperlink"/><Relationship Id="rId7" Target="https://www.galleriaaccademiafirenze.it/fr/opere/david-michelangelo/" TargetMode="External" Type="http://schemas.openxmlformats.org/officeDocument/2006/relationships/hyperlink"/><Relationship Id="rId8" Target="https://passerelles.essentiels.bnf.fr/fr/image/6d3df0dc-e3c1-4291-8496-dcda398451ff-david-par-michel-ange" TargetMode="External" Type="http://schemas.openxmlformats.org/officeDocument/2006/relationships/hyperlink"/><Relationship Id="rId9" Target="https://passerelles.essentiels.bnf.fr/fr/image/6d3df0dc-e3c1-4291-8496-dcda398451ff-david-par-michel-ang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jpeg" Type="http://schemas.openxmlformats.org/officeDocument/2006/relationships/image"/><Relationship Id="rId4"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0" y="0"/>
            <a:ext cx="7573804" cy="10287000"/>
          </a:xfrm>
          <a:custGeom>
            <a:avLst/>
            <a:gdLst/>
            <a:ahLst/>
            <a:cxnLst/>
            <a:rect r="r" b="b" t="t" l="l"/>
            <a:pathLst>
              <a:path h="10287000" w="7573804">
                <a:moveTo>
                  <a:pt x="0" y="0"/>
                </a:moveTo>
                <a:lnTo>
                  <a:pt x="7573804" y="0"/>
                </a:lnTo>
                <a:lnTo>
                  <a:pt x="7573804" y="10287000"/>
                </a:lnTo>
                <a:lnTo>
                  <a:pt x="0" y="10287000"/>
                </a:lnTo>
                <a:lnTo>
                  <a:pt x="0" y="0"/>
                </a:lnTo>
                <a:close/>
              </a:path>
            </a:pathLst>
          </a:custGeom>
          <a:blipFill>
            <a:blip r:embed="rId3"/>
            <a:stretch>
              <a:fillRect l="0" t="-5319" r="0" b="-5319"/>
            </a:stretch>
          </a:blipFill>
        </p:spPr>
      </p:sp>
      <p:sp>
        <p:nvSpPr>
          <p:cNvPr name="TextBox 4" id="4"/>
          <p:cNvSpPr txBox="true"/>
          <p:nvPr/>
        </p:nvSpPr>
        <p:spPr>
          <a:xfrm rot="0">
            <a:off x="7573804" y="3839600"/>
            <a:ext cx="10565499" cy="4029344"/>
          </a:xfrm>
          <a:prstGeom prst="rect">
            <a:avLst/>
          </a:prstGeom>
        </p:spPr>
        <p:txBody>
          <a:bodyPr anchor="t" rtlCol="false" tIns="0" lIns="0" bIns="0" rIns="0">
            <a:spAutoFit/>
          </a:bodyPr>
          <a:lstStyle/>
          <a:p>
            <a:pPr algn="ctr">
              <a:lnSpc>
                <a:spcPts val="6314"/>
              </a:lnSpc>
            </a:pPr>
            <a:r>
              <a:rPr lang="en-US" b="true" sz="6014">
                <a:solidFill>
                  <a:srgbClr val="6E3C1B"/>
                </a:solidFill>
                <a:latin typeface="Canva Sans Bold"/>
                <a:ea typeface="Canva Sans Bold"/>
                <a:cs typeface="Canva Sans Bold"/>
                <a:sym typeface="Canva Sans Bold"/>
              </a:rPr>
              <a:t>MICHEL-ANGE, </a:t>
            </a:r>
            <a:r>
              <a:rPr lang="en-US" b="true" sz="6014" i="true">
                <a:solidFill>
                  <a:srgbClr val="6E3C1B"/>
                </a:solidFill>
                <a:latin typeface="Canva Sans Bold Italics"/>
                <a:ea typeface="Canva Sans Bold Italics"/>
                <a:cs typeface="Canva Sans Bold Italics"/>
                <a:sym typeface="Canva Sans Bold Italics"/>
              </a:rPr>
              <a:t>DAVID</a:t>
            </a:r>
            <a:r>
              <a:rPr lang="en-US" b="true" sz="6014">
                <a:solidFill>
                  <a:srgbClr val="6E3C1B"/>
                </a:solidFill>
                <a:latin typeface="Canva Sans Bold"/>
                <a:ea typeface="Canva Sans Bold"/>
                <a:cs typeface="Canva Sans Bold"/>
                <a:sym typeface="Canva Sans Bold"/>
              </a:rPr>
              <a:t>,</a:t>
            </a:r>
          </a:p>
          <a:p>
            <a:pPr algn="ctr">
              <a:lnSpc>
                <a:spcPts val="6314"/>
              </a:lnSpc>
            </a:pPr>
            <a:r>
              <a:rPr lang="en-US" b="true" sz="6014">
                <a:solidFill>
                  <a:srgbClr val="6E3C1B"/>
                </a:solidFill>
                <a:latin typeface="Canva Sans Bold"/>
                <a:ea typeface="Canva Sans Bold"/>
                <a:cs typeface="Canva Sans Bold"/>
                <a:sym typeface="Canva Sans Bold"/>
              </a:rPr>
              <a:t>1501-1504, FLORENCE,</a:t>
            </a:r>
          </a:p>
          <a:p>
            <a:pPr algn="ctr">
              <a:lnSpc>
                <a:spcPts val="6314"/>
              </a:lnSpc>
            </a:pPr>
            <a:r>
              <a:rPr lang="en-US" b="true" sz="6014">
                <a:solidFill>
                  <a:srgbClr val="6E3C1B"/>
                </a:solidFill>
                <a:latin typeface="Canva Sans Bold"/>
                <a:ea typeface="Canva Sans Bold"/>
                <a:cs typeface="Canva Sans Bold"/>
                <a:sym typeface="Canva Sans Bold"/>
              </a:rPr>
              <a:t>GALLERIE DELL’ACCADEMIA</a:t>
            </a:r>
          </a:p>
          <a:p>
            <a:pPr algn="ctr">
              <a:lnSpc>
                <a:spcPts val="6314"/>
              </a:lnSpc>
            </a:pPr>
          </a:p>
        </p:txBody>
      </p:sp>
      <p:sp>
        <p:nvSpPr>
          <p:cNvPr name="TextBox 5" id="5"/>
          <p:cNvSpPr txBox="true"/>
          <p:nvPr/>
        </p:nvSpPr>
        <p:spPr>
          <a:xfrm rot="0">
            <a:off x="13511407" y="8700668"/>
            <a:ext cx="11680878" cy="557632"/>
          </a:xfrm>
          <a:prstGeom prst="rect">
            <a:avLst/>
          </a:prstGeom>
        </p:spPr>
        <p:txBody>
          <a:bodyPr anchor="t" rtlCol="false" tIns="0" lIns="0" bIns="0" rIns="0">
            <a:spAutoFit/>
          </a:bodyPr>
          <a:lstStyle/>
          <a:p>
            <a:pPr algn="just">
              <a:lnSpc>
                <a:spcPts val="4439"/>
              </a:lnSpc>
            </a:pPr>
            <a:r>
              <a:rPr lang="en-US" sz="3170">
                <a:solidFill>
                  <a:srgbClr val="6E3C1B"/>
                </a:solidFill>
                <a:latin typeface="Alice Bold"/>
                <a:ea typeface="Alice Bold"/>
                <a:cs typeface="Alice Bold"/>
                <a:sym typeface="Alice Bold"/>
              </a:rPr>
              <a:t>Jourdain Valentine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640347" y="1928872"/>
            <a:ext cx="4286170" cy="6429255"/>
          </a:xfrm>
          <a:custGeom>
            <a:avLst/>
            <a:gdLst/>
            <a:ahLst/>
            <a:cxnLst/>
            <a:rect r="r" b="b" t="t" l="l"/>
            <a:pathLst>
              <a:path h="6429255" w="4286170">
                <a:moveTo>
                  <a:pt x="0" y="0"/>
                </a:moveTo>
                <a:lnTo>
                  <a:pt x="4286171" y="0"/>
                </a:lnTo>
                <a:lnTo>
                  <a:pt x="4286171" y="6429256"/>
                </a:lnTo>
                <a:lnTo>
                  <a:pt x="0" y="6429256"/>
                </a:lnTo>
                <a:lnTo>
                  <a:pt x="0" y="0"/>
                </a:lnTo>
                <a:close/>
              </a:path>
            </a:pathLst>
          </a:custGeom>
          <a:blipFill>
            <a:blip r:embed="rId3"/>
            <a:stretch>
              <a:fillRect l="0" t="0" r="0" b="0"/>
            </a:stretch>
          </a:blipFill>
        </p:spPr>
      </p:sp>
      <p:sp>
        <p:nvSpPr>
          <p:cNvPr name="Freeform 4" id="4"/>
          <p:cNvSpPr/>
          <p:nvPr/>
        </p:nvSpPr>
        <p:spPr>
          <a:xfrm flipH="false" flipV="false" rot="0">
            <a:off x="3719439" y="1928872"/>
            <a:ext cx="3878984" cy="6429255"/>
          </a:xfrm>
          <a:custGeom>
            <a:avLst/>
            <a:gdLst/>
            <a:ahLst/>
            <a:cxnLst/>
            <a:rect r="r" b="b" t="t" l="l"/>
            <a:pathLst>
              <a:path h="6429255" w="3878984">
                <a:moveTo>
                  <a:pt x="0" y="0"/>
                </a:moveTo>
                <a:lnTo>
                  <a:pt x="3878984" y="0"/>
                </a:lnTo>
                <a:lnTo>
                  <a:pt x="3878984" y="6429256"/>
                </a:lnTo>
                <a:lnTo>
                  <a:pt x="0" y="6429256"/>
                </a:lnTo>
                <a:lnTo>
                  <a:pt x="0" y="0"/>
                </a:lnTo>
                <a:close/>
              </a:path>
            </a:pathLst>
          </a:custGeom>
          <a:blipFill>
            <a:blip r:embed="rId4"/>
            <a:stretch>
              <a:fillRect l="-1381" t="0" r="-1381" b="0"/>
            </a:stretch>
          </a:blipFill>
        </p:spPr>
      </p:sp>
      <p:sp>
        <p:nvSpPr>
          <p:cNvPr name="TextBox 5" id="5"/>
          <p:cNvSpPr txBox="true"/>
          <p:nvPr/>
        </p:nvSpPr>
        <p:spPr>
          <a:xfrm rot="0">
            <a:off x="3250865" y="780526"/>
            <a:ext cx="10554213" cy="51539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C. L’INCARNATION DE L’HUMANISME </a:t>
            </a:r>
          </a:p>
        </p:txBody>
      </p:sp>
      <p:sp>
        <p:nvSpPr>
          <p:cNvPr name="TextBox 6" id="6"/>
          <p:cNvSpPr txBox="true"/>
          <p:nvPr/>
        </p:nvSpPr>
        <p:spPr>
          <a:xfrm rot="0">
            <a:off x="3578968" y="8667770"/>
            <a:ext cx="4949004"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Donatello, vers 1430-1432, 158cm, sculpture en bronze, musée du Bargello, Florence</a:t>
            </a:r>
          </a:p>
        </p:txBody>
      </p:sp>
      <p:sp>
        <p:nvSpPr>
          <p:cNvPr name="TextBox 7" id="7"/>
          <p:cNvSpPr txBox="true"/>
          <p:nvPr/>
        </p:nvSpPr>
        <p:spPr>
          <a:xfrm rot="0">
            <a:off x="9200302" y="8667770"/>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073465" y="1928872"/>
            <a:ext cx="4286170" cy="6429255"/>
          </a:xfrm>
          <a:custGeom>
            <a:avLst/>
            <a:gdLst/>
            <a:ahLst/>
            <a:cxnLst/>
            <a:rect r="r" b="b" t="t" l="l"/>
            <a:pathLst>
              <a:path h="6429255" w="4286170">
                <a:moveTo>
                  <a:pt x="0" y="0"/>
                </a:moveTo>
                <a:lnTo>
                  <a:pt x="4286170" y="0"/>
                </a:lnTo>
                <a:lnTo>
                  <a:pt x="4286170" y="6429256"/>
                </a:lnTo>
                <a:lnTo>
                  <a:pt x="0" y="6429256"/>
                </a:lnTo>
                <a:lnTo>
                  <a:pt x="0" y="0"/>
                </a:lnTo>
                <a:close/>
              </a:path>
            </a:pathLst>
          </a:custGeom>
          <a:blipFill>
            <a:blip r:embed="rId3"/>
            <a:stretch>
              <a:fillRect l="0" t="0" r="0" b="0"/>
            </a:stretch>
          </a:blipFill>
        </p:spPr>
      </p:sp>
      <p:sp>
        <p:nvSpPr>
          <p:cNvPr name="TextBox 4" id="4"/>
          <p:cNvSpPr txBox="true"/>
          <p:nvPr/>
        </p:nvSpPr>
        <p:spPr>
          <a:xfrm rot="0">
            <a:off x="3250865" y="780526"/>
            <a:ext cx="10554213" cy="51539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C. L’INCARNATION DE L’HUMANISME </a:t>
            </a:r>
          </a:p>
        </p:txBody>
      </p:sp>
      <p:sp>
        <p:nvSpPr>
          <p:cNvPr name="TextBox 5" id="5"/>
          <p:cNvSpPr txBox="true"/>
          <p:nvPr/>
        </p:nvSpPr>
        <p:spPr>
          <a:xfrm rot="0">
            <a:off x="3835851" y="8516977"/>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
        <p:nvSpPr>
          <p:cNvPr name="TextBox 6" id="6"/>
          <p:cNvSpPr txBox="true"/>
          <p:nvPr/>
        </p:nvSpPr>
        <p:spPr>
          <a:xfrm rot="0">
            <a:off x="9209938" y="2583748"/>
            <a:ext cx="8049362" cy="5980854"/>
          </a:xfrm>
          <a:prstGeom prst="rect">
            <a:avLst/>
          </a:prstGeom>
        </p:spPr>
        <p:txBody>
          <a:bodyPr anchor="t" rtlCol="false" tIns="0" lIns="0" bIns="0" rIns="0">
            <a:spAutoFit/>
          </a:bodyPr>
          <a:lstStyle/>
          <a:p>
            <a:pPr algn="just" marL="816813" indent="-408406" lvl="1">
              <a:lnSpc>
                <a:spcPts val="5296"/>
              </a:lnSpc>
              <a:buFont typeface="Arial"/>
              <a:buChar char="•"/>
            </a:pPr>
            <a:r>
              <a:rPr lang="en-US" sz="3783">
                <a:solidFill>
                  <a:srgbClr val="6E3C1B"/>
                </a:solidFill>
                <a:latin typeface="Alice"/>
                <a:ea typeface="Alice"/>
                <a:cs typeface="Alice"/>
                <a:sym typeface="Alice"/>
              </a:rPr>
              <a:t>“manu fortis”, l’homme à la main forte, béni par dieu comme le dit lui même david dans le psaume XV au verset 8: «Le Seigneur se tient à ma droite»</a:t>
            </a:r>
          </a:p>
          <a:p>
            <a:pPr algn="just" marL="1633626" indent="-544542" lvl="2">
              <a:lnSpc>
                <a:spcPts val="5296"/>
              </a:lnSpc>
              <a:buFont typeface="Arial"/>
              <a:buChar char="⚬"/>
            </a:pPr>
            <a:r>
              <a:rPr lang="en-US" sz="3783">
                <a:solidFill>
                  <a:srgbClr val="6E3C1B"/>
                </a:solidFill>
                <a:latin typeface="Alice"/>
                <a:ea typeface="Alice"/>
                <a:cs typeface="Alice"/>
                <a:sym typeface="Alice"/>
              </a:rPr>
              <a:t>Cette notion souligne à la fois la force physique et la force morale</a:t>
            </a:r>
          </a:p>
          <a:p>
            <a:pPr algn="just">
              <a:lnSpc>
                <a:spcPts val="5296"/>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016411" y="2429016"/>
            <a:ext cx="7531161" cy="5428967"/>
          </a:xfrm>
          <a:custGeom>
            <a:avLst/>
            <a:gdLst/>
            <a:ahLst/>
            <a:cxnLst/>
            <a:rect r="r" b="b" t="t" l="l"/>
            <a:pathLst>
              <a:path h="5428967" w="7531161">
                <a:moveTo>
                  <a:pt x="0" y="0"/>
                </a:moveTo>
                <a:lnTo>
                  <a:pt x="7531161" y="0"/>
                </a:lnTo>
                <a:lnTo>
                  <a:pt x="7531161" y="5428968"/>
                </a:lnTo>
                <a:lnTo>
                  <a:pt x="0" y="5428968"/>
                </a:lnTo>
                <a:lnTo>
                  <a:pt x="0" y="0"/>
                </a:lnTo>
                <a:close/>
              </a:path>
            </a:pathLst>
          </a:custGeom>
          <a:blipFill>
            <a:blip r:embed="rId3"/>
            <a:stretch>
              <a:fillRect l="0" t="0" r="0" b="0"/>
            </a:stretch>
          </a:blipFill>
        </p:spPr>
      </p:sp>
      <p:sp>
        <p:nvSpPr>
          <p:cNvPr name="TextBox 4" id="4"/>
          <p:cNvSpPr txBox="true"/>
          <p:nvPr/>
        </p:nvSpPr>
        <p:spPr>
          <a:xfrm rot="0">
            <a:off x="269185" y="1695974"/>
            <a:ext cx="8849524" cy="7853045"/>
          </a:xfrm>
          <a:prstGeom prst="rect">
            <a:avLst/>
          </a:prstGeom>
        </p:spPr>
        <p:txBody>
          <a:bodyPr anchor="t" rtlCol="false" tIns="0" lIns="0" bIns="0" rIns="0">
            <a:spAutoFit/>
          </a:bodyPr>
          <a:lstStyle/>
          <a:p>
            <a:pPr algn="just" marL="690877" indent="-345439" lvl="1">
              <a:lnSpc>
                <a:spcPts val="4479"/>
              </a:lnSpc>
              <a:buFont typeface="Arial"/>
              <a:buChar char="•"/>
            </a:pPr>
            <a:r>
              <a:rPr lang="en-US" sz="3199">
                <a:solidFill>
                  <a:srgbClr val="6E3C1B"/>
                </a:solidFill>
                <a:latin typeface="Alice"/>
                <a:ea typeface="Alice"/>
                <a:cs typeface="Alice"/>
                <a:sym typeface="Alice"/>
              </a:rPr>
              <a:t>Lors de la commande, a statue finale devait se trouver sur un contrefort de la cathédrale de Florence</a:t>
            </a:r>
          </a:p>
          <a:p>
            <a:pPr algn="just" marL="690877" indent="-345439" lvl="1">
              <a:lnSpc>
                <a:spcPts val="4479"/>
              </a:lnSpc>
              <a:buFont typeface="Arial"/>
              <a:buChar char="•"/>
            </a:pPr>
            <a:r>
              <a:rPr lang="en-US" sz="3199">
                <a:solidFill>
                  <a:srgbClr val="6E3C1B"/>
                </a:solidFill>
                <a:latin typeface="Alice"/>
                <a:ea typeface="Alice"/>
                <a:cs typeface="Alice"/>
                <a:sym typeface="Alice"/>
              </a:rPr>
              <a:t>1504: une commission se met en place pour débattre du lieu sur lequel la statue sera exposée</a:t>
            </a:r>
          </a:p>
          <a:p>
            <a:pPr algn="just" marL="690877" indent="-345439" lvl="1">
              <a:lnSpc>
                <a:spcPts val="4479"/>
              </a:lnSpc>
              <a:buFont typeface="Arial"/>
              <a:buChar char="•"/>
            </a:pPr>
            <a:r>
              <a:rPr lang="en-US" sz="3199">
                <a:solidFill>
                  <a:srgbClr val="6E3C1B"/>
                </a:solidFill>
                <a:latin typeface="Alice"/>
                <a:ea typeface="Alice"/>
                <a:cs typeface="Alice"/>
                <a:sym typeface="Alice"/>
              </a:rPr>
              <a:t>Les principales conditions pour le choix du lieu reposaient sur des questions de sécurité, stabilité, visibilité et politique. </a:t>
            </a:r>
          </a:p>
          <a:p>
            <a:pPr algn="just" marL="690877" indent="-345439" lvl="1">
              <a:lnSpc>
                <a:spcPts val="4479"/>
              </a:lnSpc>
              <a:buFont typeface="Arial"/>
              <a:buChar char="•"/>
            </a:pPr>
            <a:r>
              <a:rPr lang="en-US" sz="3199">
                <a:solidFill>
                  <a:srgbClr val="6E3C1B"/>
                </a:solidFill>
                <a:latin typeface="Alice"/>
                <a:ea typeface="Alice"/>
                <a:cs typeface="Alice"/>
                <a:sym typeface="Alice"/>
              </a:rPr>
              <a:t>La statue est érigée devant le Palazzo della Signoria</a:t>
            </a:r>
          </a:p>
          <a:p>
            <a:pPr algn="just" marL="690877" indent="-345439" lvl="1">
              <a:lnSpc>
                <a:spcPts val="4479"/>
              </a:lnSpc>
              <a:buFont typeface="Arial"/>
              <a:buChar char="•"/>
            </a:pPr>
            <a:r>
              <a:rPr lang="en-US" sz="3199">
                <a:solidFill>
                  <a:srgbClr val="6E3C1B"/>
                </a:solidFill>
                <a:latin typeface="Alice"/>
                <a:ea typeface="Alice"/>
                <a:cs typeface="Alice"/>
                <a:sym typeface="Alice"/>
              </a:rPr>
              <a:t>Mise en avant de la volonté de Florence de se détacher du pouvoir des Médicis</a:t>
            </a:r>
          </a:p>
          <a:p>
            <a:pPr algn="just">
              <a:lnSpc>
                <a:spcPts val="4479"/>
              </a:lnSpc>
            </a:pPr>
          </a:p>
        </p:txBody>
      </p:sp>
      <p:sp>
        <p:nvSpPr>
          <p:cNvPr name="TextBox 5" id="5"/>
          <p:cNvSpPr txBox="true"/>
          <p:nvPr/>
        </p:nvSpPr>
        <p:spPr>
          <a:xfrm rot="0">
            <a:off x="0" y="313801"/>
            <a:ext cx="18237417" cy="144884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II. LE DAVID, COMME SYMBOLE POLITIQUE ET CIVIQUE POUR FLORENCE </a:t>
            </a:r>
          </a:p>
          <a:p>
            <a:pPr algn="ctr">
              <a:lnSpc>
                <a:spcPts val="3732"/>
              </a:lnSpc>
            </a:pPr>
            <a:r>
              <a:rPr lang="en-US" sz="3554">
                <a:solidFill>
                  <a:srgbClr val="6E3C1B"/>
                </a:solidFill>
                <a:latin typeface="Brixton Sans"/>
                <a:ea typeface="Brixton Sans"/>
                <a:cs typeface="Brixton Sans"/>
                <a:sym typeface="Brixton Sans"/>
              </a:rPr>
              <a:t>A.  </a:t>
            </a:r>
            <a:r>
              <a:rPr lang="en-US" sz="3554">
                <a:solidFill>
                  <a:srgbClr val="6E3C1B"/>
                </a:solidFill>
                <a:latin typeface="Brixton Sans"/>
                <a:ea typeface="Brixton Sans"/>
                <a:cs typeface="Brixton Sans"/>
                <a:sym typeface="Brixton Sans"/>
              </a:rPr>
              <a:t>Un emplacement qui engage toute la cité</a:t>
            </a:r>
          </a:p>
          <a:p>
            <a:pPr algn="ctr">
              <a:lnSpc>
                <a:spcPts val="3732"/>
              </a:lnSpc>
            </a:pPr>
          </a:p>
        </p:txBody>
      </p:sp>
      <p:sp>
        <p:nvSpPr>
          <p:cNvPr name="TextBox 6" id="6"/>
          <p:cNvSpPr txBox="true"/>
          <p:nvPr/>
        </p:nvSpPr>
        <p:spPr>
          <a:xfrm rot="0">
            <a:off x="9713186" y="8002832"/>
            <a:ext cx="8876437" cy="265281"/>
          </a:xfrm>
          <a:prstGeom prst="rect">
            <a:avLst/>
          </a:prstGeom>
        </p:spPr>
        <p:txBody>
          <a:bodyPr anchor="t" rtlCol="false" tIns="0" lIns="0" bIns="0" rIns="0">
            <a:spAutoFit/>
          </a:bodyPr>
          <a:lstStyle/>
          <a:p>
            <a:pPr algn="ctr">
              <a:lnSpc>
                <a:spcPts val="2178"/>
              </a:lnSpc>
            </a:pPr>
            <a:r>
              <a:rPr lang="en-US" sz="1555" spc="-46">
                <a:solidFill>
                  <a:srgbClr val="6E3C1B"/>
                </a:solidFill>
                <a:latin typeface="Canva Sans"/>
                <a:ea typeface="Canva Sans"/>
                <a:cs typeface="Canva Sans"/>
                <a:sym typeface="Canva Sans"/>
              </a:rPr>
              <a:t>Palazzo Vecchio anciennement le palazzo della Signoria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648942" y="1348105"/>
            <a:ext cx="16990115" cy="7910195"/>
          </a:xfrm>
          <a:prstGeom prst="rect">
            <a:avLst/>
          </a:prstGeom>
        </p:spPr>
        <p:txBody>
          <a:bodyPr anchor="t" rtlCol="false" tIns="0" lIns="0" bIns="0" rIns="0">
            <a:spAutoFit/>
          </a:bodyPr>
          <a:lstStyle/>
          <a:p>
            <a:pPr algn="ctr">
              <a:lnSpc>
                <a:spcPts val="4479"/>
              </a:lnSpc>
            </a:pPr>
          </a:p>
          <a:p>
            <a:pPr algn="ctr">
              <a:lnSpc>
                <a:spcPts val="4479"/>
              </a:lnSpc>
            </a:pPr>
            <a:r>
              <a:rPr lang="en-US" sz="3199" i="true" u="sng">
                <a:solidFill>
                  <a:srgbClr val="6E3C1B"/>
                </a:solidFill>
                <a:latin typeface="Alice Bold Italics"/>
                <a:ea typeface="Alice Bold Italics"/>
                <a:cs typeface="Alice Bold Italics"/>
                <a:sym typeface="Alice Bold Italics"/>
              </a:rPr>
              <a:t>David abat le géant Goliath d'une seule pierre</a:t>
            </a:r>
            <a:r>
              <a:rPr lang="en-US" sz="3199" u="sng">
                <a:solidFill>
                  <a:srgbClr val="6E3C1B"/>
                </a:solidFill>
                <a:latin typeface="Alice Bold"/>
                <a:ea typeface="Alice Bold"/>
                <a:cs typeface="Alice Bold"/>
                <a:sym typeface="Alice Bold"/>
              </a:rPr>
              <a:t>/</a:t>
            </a:r>
            <a:r>
              <a:rPr lang="en-US" sz="3199">
                <a:solidFill>
                  <a:srgbClr val="6E3C1B"/>
                </a:solidFill>
                <a:latin typeface="Alice"/>
                <a:ea typeface="Alice"/>
                <a:cs typeface="Alice"/>
                <a:sym typeface="Alice"/>
              </a:rPr>
              <a:t> Samuel 17, 23-24 et 49.51</a:t>
            </a:r>
          </a:p>
          <a:p>
            <a:pPr algn="ctr">
              <a:lnSpc>
                <a:spcPts val="4479"/>
              </a:lnSpc>
            </a:pPr>
            <a:r>
              <a:rPr lang="en-US" sz="3199">
                <a:solidFill>
                  <a:srgbClr val="6E3C1B"/>
                </a:solidFill>
                <a:latin typeface="Alice"/>
                <a:ea typeface="Alice"/>
                <a:cs typeface="Alice"/>
                <a:sym typeface="Alice"/>
              </a:rPr>
              <a:t> Verset 23 et 24: “Comme il parlait avec eux, voici que montait, des lignes philistines, le champion appelé Goliath, le Philistin de Gath. Il tint le mème discours, et David l'entendit.” “A la vue de cet homme, tous ceux d'Israël s'enfuirent devant lui et furent saisis d'une grande crainte.”</a:t>
            </a:r>
          </a:p>
          <a:p>
            <a:pPr algn="ctr">
              <a:lnSpc>
                <a:spcPts val="4479"/>
              </a:lnSpc>
            </a:pPr>
            <a:r>
              <a:rPr lang="en-US" sz="3199">
                <a:solidFill>
                  <a:srgbClr val="6E3C1B"/>
                </a:solidFill>
                <a:latin typeface="Alice"/>
                <a:ea typeface="Alice"/>
                <a:cs typeface="Alice"/>
                <a:sym typeface="Alice"/>
              </a:rPr>
              <a:t>Verset 49-51: “Il mit la main dans sa gibecière, y prit une pierre, et la lança avec sa fronde; il frappa le Philistin au front, et la pierre s'enfonça dans le front du Philistin, qui tomba le visage contre terre.”“</a:t>
            </a:r>
            <a:r>
              <a:rPr lang="en-US" sz="3199">
                <a:solidFill>
                  <a:srgbClr val="6E3C1B"/>
                </a:solidFill>
                <a:latin typeface="Alice"/>
                <a:ea typeface="Alice"/>
                <a:cs typeface="Alice"/>
                <a:sym typeface="Alice"/>
              </a:rPr>
              <a:t> </a:t>
            </a:r>
            <a:r>
              <a:rPr lang="en-US" sz="3199">
                <a:solidFill>
                  <a:srgbClr val="6E3C1B"/>
                </a:solidFill>
                <a:latin typeface="Alice"/>
                <a:ea typeface="Alice"/>
                <a:cs typeface="Alice"/>
                <a:sym typeface="Alice"/>
              </a:rPr>
              <a:t>Ainsi, avec une fronde et une pierre, David fut plus fort que le Philistin; il le terrassa et lui ôta la vie, sans avoir d'épée à la main.” “Il courut, s'arrêta près du Philistin, se saisit de son épée qu'il tira du fourreau, le tua et lui coupa la tête. Les Philistins, voyant que leur héros était mort, prirent la fuite.”</a:t>
            </a:r>
          </a:p>
          <a:p>
            <a:pPr algn="ctr">
              <a:lnSpc>
                <a:spcPts val="4479"/>
              </a:lnSpc>
            </a:pPr>
          </a:p>
          <a:p>
            <a:pPr algn="ctr">
              <a:lnSpc>
                <a:spcPts val="4479"/>
              </a:lnSpc>
            </a:pPr>
          </a:p>
        </p:txBody>
      </p:sp>
      <p:sp>
        <p:nvSpPr>
          <p:cNvPr name="TextBox 4" id="4"/>
          <p:cNvSpPr txBox="true"/>
          <p:nvPr/>
        </p:nvSpPr>
        <p:spPr>
          <a:xfrm rot="0">
            <a:off x="0" y="313801"/>
            <a:ext cx="18237417" cy="144884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II. LE DAVID, COMME SYMBOLE POLITIQUE ET CIVIQUE POUR FLORENCE </a:t>
            </a:r>
          </a:p>
          <a:p>
            <a:pPr algn="ctr">
              <a:lnSpc>
                <a:spcPts val="3732"/>
              </a:lnSpc>
            </a:pPr>
            <a:r>
              <a:rPr lang="en-US" sz="3554">
                <a:solidFill>
                  <a:srgbClr val="6E3C1B"/>
                </a:solidFill>
                <a:latin typeface="Brixton Sans"/>
                <a:ea typeface="Brixton Sans"/>
                <a:cs typeface="Brixton Sans"/>
                <a:sym typeface="Brixton Sans"/>
              </a:rPr>
              <a:t>B.   INCARNATION DES IDÉAUX RÉPUBLICAINS </a:t>
            </a:r>
          </a:p>
          <a:p>
            <a:pPr algn="ctr">
              <a:lnSpc>
                <a:spcPts val="3732"/>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975161" y="1899778"/>
            <a:ext cx="5660534" cy="6560076"/>
          </a:xfrm>
          <a:custGeom>
            <a:avLst/>
            <a:gdLst/>
            <a:ahLst/>
            <a:cxnLst/>
            <a:rect r="r" b="b" t="t" l="l"/>
            <a:pathLst>
              <a:path h="6560076" w="5660534">
                <a:moveTo>
                  <a:pt x="0" y="0"/>
                </a:moveTo>
                <a:lnTo>
                  <a:pt x="5660533" y="0"/>
                </a:lnTo>
                <a:lnTo>
                  <a:pt x="5660533" y="6560076"/>
                </a:lnTo>
                <a:lnTo>
                  <a:pt x="0" y="6560076"/>
                </a:lnTo>
                <a:lnTo>
                  <a:pt x="0" y="0"/>
                </a:lnTo>
                <a:close/>
              </a:path>
            </a:pathLst>
          </a:custGeom>
          <a:blipFill>
            <a:blip r:embed="rId3"/>
            <a:stretch>
              <a:fillRect l="0" t="0" r="0" b="0"/>
            </a:stretch>
          </a:blipFill>
        </p:spPr>
      </p:sp>
      <p:sp>
        <p:nvSpPr>
          <p:cNvPr name="TextBox 4" id="4"/>
          <p:cNvSpPr txBox="true"/>
          <p:nvPr/>
        </p:nvSpPr>
        <p:spPr>
          <a:xfrm rot="0">
            <a:off x="268180" y="1555463"/>
            <a:ext cx="9199380" cy="8415020"/>
          </a:xfrm>
          <a:prstGeom prst="rect">
            <a:avLst/>
          </a:prstGeom>
        </p:spPr>
        <p:txBody>
          <a:bodyPr anchor="t" rtlCol="false" tIns="0" lIns="0" bIns="0" rIns="0">
            <a:spAutoFit/>
          </a:bodyPr>
          <a:lstStyle/>
          <a:p>
            <a:pPr algn="just" marL="690877" indent="-345439" lvl="1">
              <a:lnSpc>
                <a:spcPts val="4479"/>
              </a:lnSpc>
              <a:buFont typeface="Arial"/>
              <a:buChar char="•"/>
            </a:pPr>
            <a:r>
              <a:rPr lang="en-US" sz="3199">
                <a:solidFill>
                  <a:srgbClr val="6E3C1B"/>
                </a:solidFill>
                <a:latin typeface="Alice"/>
                <a:ea typeface="Alice"/>
                <a:cs typeface="Alice"/>
                <a:sym typeface="Alice"/>
              </a:rPr>
              <a:t>Le David incarne la force, le courage et la détermination que la ville voulait mettre en avant. </a:t>
            </a:r>
          </a:p>
          <a:p>
            <a:pPr algn="just" marL="690877" indent="-345439" lvl="1">
              <a:lnSpc>
                <a:spcPts val="4479"/>
              </a:lnSpc>
              <a:buFont typeface="Arial"/>
              <a:buChar char="•"/>
            </a:pPr>
            <a:r>
              <a:rPr lang="en-US" sz="3199">
                <a:solidFill>
                  <a:srgbClr val="6E3C1B"/>
                </a:solidFill>
                <a:latin typeface="Alice"/>
                <a:ea typeface="Alice"/>
                <a:cs typeface="Alice"/>
                <a:sym typeface="Alice"/>
              </a:rPr>
              <a:t>Représente la capacité des citoyens à protéger leur liberté et à promouvoir la grandeur morale et physique</a:t>
            </a:r>
          </a:p>
          <a:p>
            <a:pPr algn="just" marL="690877" indent="-345439" lvl="1">
              <a:lnSpc>
                <a:spcPts val="4479"/>
              </a:lnSpc>
              <a:buFont typeface="Arial"/>
              <a:buChar char="•"/>
            </a:pPr>
            <a:r>
              <a:rPr lang="en-US" sz="3199">
                <a:solidFill>
                  <a:srgbClr val="6E3C1B"/>
                </a:solidFill>
                <a:latin typeface="Alice"/>
                <a:ea typeface="Alice"/>
                <a:cs typeface="Alice"/>
                <a:sym typeface="Alice"/>
              </a:rPr>
              <a:t>Le retour des Médicis en 1512 transforme la lecture de l’œuvre</a:t>
            </a:r>
          </a:p>
          <a:p>
            <a:pPr algn="just" marL="1381755" indent="-460585" lvl="2">
              <a:lnSpc>
                <a:spcPts val="4479"/>
              </a:lnSpc>
              <a:buFont typeface="Arial"/>
              <a:buChar char="⚬"/>
            </a:pPr>
            <a:r>
              <a:rPr lang="en-US" sz="3199">
                <a:solidFill>
                  <a:srgbClr val="6E3C1B"/>
                </a:solidFill>
                <a:latin typeface="Alice"/>
                <a:ea typeface="Alice"/>
                <a:cs typeface="Alice"/>
                <a:sym typeface="Alice"/>
              </a:rPr>
              <a:t>Elle devient un monument artistique et culturel </a:t>
            </a:r>
          </a:p>
          <a:p>
            <a:pPr algn="just" marL="690877" indent="-345439" lvl="1">
              <a:lnSpc>
                <a:spcPts val="4479"/>
              </a:lnSpc>
              <a:buFont typeface="Arial"/>
              <a:buChar char="•"/>
            </a:pPr>
            <a:r>
              <a:rPr lang="en-US" sz="3199">
                <a:solidFill>
                  <a:srgbClr val="6E3C1B"/>
                </a:solidFill>
                <a:latin typeface="Alice"/>
                <a:ea typeface="Alice"/>
                <a:cs typeface="Alice"/>
                <a:sym typeface="Alice"/>
              </a:rPr>
              <a:t>En 1873 : La ville de Florence transfére l’oeuvre original à la Galleria dell’Accademia</a:t>
            </a:r>
          </a:p>
          <a:p>
            <a:pPr algn="just" marL="690877" indent="-345439" lvl="1">
              <a:lnSpc>
                <a:spcPts val="4479"/>
              </a:lnSpc>
              <a:buFont typeface="Arial"/>
              <a:buChar char="•"/>
            </a:pPr>
            <a:r>
              <a:rPr lang="en-US" sz="3199">
                <a:solidFill>
                  <a:srgbClr val="6E3C1B"/>
                </a:solidFill>
                <a:latin typeface="Alice"/>
                <a:ea typeface="Alice"/>
                <a:cs typeface="Alice"/>
                <a:sym typeface="Alice"/>
              </a:rPr>
              <a:t>En 1910: ne copie est installée devant le Palazzo della Signoria </a:t>
            </a:r>
          </a:p>
          <a:p>
            <a:pPr algn="just">
              <a:lnSpc>
                <a:spcPts val="4479"/>
              </a:lnSpc>
            </a:pPr>
          </a:p>
        </p:txBody>
      </p:sp>
      <p:sp>
        <p:nvSpPr>
          <p:cNvPr name="TextBox 5" id="5"/>
          <p:cNvSpPr txBox="true"/>
          <p:nvPr/>
        </p:nvSpPr>
        <p:spPr>
          <a:xfrm rot="0">
            <a:off x="0" y="673876"/>
            <a:ext cx="18237417" cy="1915573"/>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II. LE DAVID, COMME SYMBOLE POLITIQUE ET CIVIQUE POUR FLORENCE </a:t>
            </a:r>
          </a:p>
          <a:p>
            <a:pPr algn="ctr">
              <a:lnSpc>
                <a:spcPts val="3732"/>
              </a:lnSpc>
            </a:pPr>
            <a:r>
              <a:rPr lang="en-US" sz="3554">
                <a:solidFill>
                  <a:srgbClr val="6E3C1B"/>
                </a:solidFill>
                <a:latin typeface="Brixton Sans"/>
                <a:ea typeface="Brixton Sans"/>
                <a:cs typeface="Brixton Sans"/>
                <a:sym typeface="Brixton Sans"/>
              </a:rPr>
              <a:t>C. L’HÉRITAGE POLITIQUE ET IDENTITAIRE POUR FLORENCE</a:t>
            </a:r>
          </a:p>
          <a:p>
            <a:pPr algn="ctr">
              <a:lnSpc>
                <a:spcPts val="3732"/>
              </a:lnSpc>
            </a:pPr>
            <a:r>
              <a:rPr lang="en-US" sz="3554">
                <a:solidFill>
                  <a:srgbClr val="6E3C1B"/>
                </a:solidFill>
                <a:latin typeface="Brixton Sans"/>
                <a:ea typeface="Brixton Sans"/>
                <a:cs typeface="Brixton Sans"/>
                <a:sym typeface="Brixton Sans"/>
              </a:rPr>
              <a:t>  </a:t>
            </a:r>
          </a:p>
          <a:p>
            <a:pPr algn="ctr">
              <a:lnSpc>
                <a:spcPts val="3732"/>
              </a:lnSpc>
            </a:pPr>
          </a:p>
        </p:txBody>
      </p:sp>
      <p:sp>
        <p:nvSpPr>
          <p:cNvPr name="TextBox 6" id="6"/>
          <p:cNvSpPr txBox="true"/>
          <p:nvPr/>
        </p:nvSpPr>
        <p:spPr>
          <a:xfrm rot="0">
            <a:off x="9360980" y="8658815"/>
            <a:ext cx="8876437" cy="265281"/>
          </a:xfrm>
          <a:prstGeom prst="rect">
            <a:avLst/>
          </a:prstGeom>
        </p:spPr>
        <p:txBody>
          <a:bodyPr anchor="t" rtlCol="false" tIns="0" lIns="0" bIns="0" rIns="0">
            <a:spAutoFit/>
          </a:bodyPr>
          <a:lstStyle/>
          <a:p>
            <a:pPr algn="ctr">
              <a:lnSpc>
                <a:spcPts val="2178"/>
              </a:lnSpc>
            </a:pPr>
            <a:r>
              <a:rPr lang="en-US" sz="1555" spc="-46">
                <a:solidFill>
                  <a:srgbClr val="6E3C1B"/>
                </a:solidFill>
                <a:latin typeface="Canva Sans"/>
                <a:ea typeface="Canva Sans"/>
                <a:cs typeface="Canva Sans"/>
                <a:sym typeface="Canva Sans"/>
              </a:rPr>
              <a:t>Copie du</a:t>
            </a:r>
            <a:r>
              <a:rPr lang="en-US" sz="1555" i="true" spc="-46">
                <a:solidFill>
                  <a:srgbClr val="6E3C1B"/>
                </a:solidFill>
                <a:latin typeface="Canva Sans Italics"/>
                <a:ea typeface="Canva Sans Italics"/>
                <a:cs typeface="Canva Sans Italics"/>
                <a:sym typeface="Canva Sans Italics"/>
              </a:rPr>
              <a:t> David</a:t>
            </a:r>
            <a:r>
              <a:rPr lang="en-US" sz="1555" spc="-46">
                <a:solidFill>
                  <a:srgbClr val="6E3C1B"/>
                </a:solidFill>
                <a:latin typeface="Canva Sans"/>
                <a:ea typeface="Canva Sans"/>
                <a:cs typeface="Canva Sans"/>
                <a:sym typeface="Canva Sans"/>
              </a:rPr>
              <a:t> de Michel Ange au Plazzo della Signoria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2848216" y="3721183"/>
            <a:ext cx="13207502" cy="2228859"/>
          </a:xfrm>
          <a:prstGeom prst="rect">
            <a:avLst/>
          </a:prstGeom>
        </p:spPr>
        <p:txBody>
          <a:bodyPr anchor="t" rtlCol="false" tIns="0" lIns="0" bIns="0" rIns="0">
            <a:spAutoFit/>
          </a:bodyPr>
          <a:lstStyle/>
          <a:p>
            <a:pPr algn="ctr">
              <a:lnSpc>
                <a:spcPts val="16447"/>
              </a:lnSpc>
            </a:pPr>
            <a:r>
              <a:rPr lang="en-US" sz="15663">
                <a:solidFill>
                  <a:srgbClr val="6E3C1B"/>
                </a:solidFill>
                <a:latin typeface="Brixton Sans"/>
                <a:ea typeface="Brixton Sans"/>
                <a:cs typeface="Brixton Sans"/>
                <a:sym typeface="Brixton Sans"/>
              </a:rPr>
              <a:t>CONCLUSION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4518103" y="579310"/>
            <a:ext cx="10004612" cy="1396623"/>
          </a:xfrm>
          <a:prstGeom prst="rect">
            <a:avLst/>
          </a:prstGeom>
        </p:spPr>
        <p:txBody>
          <a:bodyPr anchor="t" rtlCol="false" tIns="0" lIns="0" bIns="0" rIns="0">
            <a:spAutoFit/>
          </a:bodyPr>
          <a:lstStyle/>
          <a:p>
            <a:pPr algn="ctr">
              <a:lnSpc>
                <a:spcPts val="10304"/>
              </a:lnSpc>
            </a:pPr>
            <a:r>
              <a:rPr lang="en-US" sz="9813">
                <a:solidFill>
                  <a:srgbClr val="6E3C1B"/>
                </a:solidFill>
                <a:latin typeface="Brixton Sans"/>
                <a:ea typeface="Brixton Sans"/>
                <a:cs typeface="Brixton Sans"/>
                <a:sym typeface="Brixton Sans"/>
              </a:rPr>
              <a:t>BIBLIOGRAPHIE </a:t>
            </a:r>
          </a:p>
        </p:txBody>
      </p:sp>
      <p:sp>
        <p:nvSpPr>
          <p:cNvPr name="TextBox 4" id="4"/>
          <p:cNvSpPr txBox="true"/>
          <p:nvPr/>
        </p:nvSpPr>
        <p:spPr>
          <a:xfrm rot="0">
            <a:off x="1534704" y="1562418"/>
            <a:ext cx="15218592" cy="8618712"/>
          </a:xfrm>
          <a:prstGeom prst="rect">
            <a:avLst/>
          </a:prstGeom>
        </p:spPr>
        <p:txBody>
          <a:bodyPr anchor="t" rtlCol="false" tIns="0" lIns="0" bIns="0" rIns="0">
            <a:spAutoFit/>
          </a:bodyPr>
          <a:lstStyle/>
          <a:p>
            <a:pPr algn="l">
              <a:lnSpc>
                <a:spcPts val="2547"/>
              </a:lnSpc>
            </a:pPr>
            <a:r>
              <a:rPr lang="en-US" b="true" sz="2425" u="sng">
                <a:solidFill>
                  <a:srgbClr val="6E3C1B"/>
                </a:solidFill>
                <a:latin typeface="Brixton Sans Bold"/>
                <a:ea typeface="Brixton Sans Bold"/>
                <a:cs typeface="Brixton Sans Bold"/>
                <a:sym typeface="Brixton Sans Bold"/>
              </a:rPr>
              <a:t>OUVRAGES IMPRIMÉS</a:t>
            </a:r>
          </a:p>
          <a:p>
            <a:pPr algn="l">
              <a:lnSpc>
                <a:spcPts val="2547"/>
              </a:lnSpc>
            </a:pPr>
          </a:p>
          <a:p>
            <a:pPr algn="l">
              <a:lnSpc>
                <a:spcPts val="2547"/>
              </a:lnSpc>
            </a:pPr>
            <a:r>
              <a:rPr lang="en-US" b="true" sz="2425">
                <a:solidFill>
                  <a:srgbClr val="6E3C1B"/>
                </a:solidFill>
                <a:latin typeface="Brixton Sans Bold"/>
                <a:ea typeface="Brixton Sans Bold"/>
                <a:cs typeface="Brixton Sans Bold"/>
                <a:sym typeface="Brixton Sans Bold"/>
              </a:rPr>
              <a:t>– GIORGIO VASARI, LES VIES DES MEILLEURS PEINTRES, SCULPTEURS ET ARCHITECTES, VOL. II, TRADUCTION ET ÉDITION COMMENTÉE SOUS LA DIRECTION D’ANDRÉ CHASTEL, PARIS, ACTES SUD, COLL. « THESAURUS », 2005.</a:t>
            </a:r>
          </a:p>
          <a:p>
            <a:pPr algn="l">
              <a:lnSpc>
                <a:spcPts val="2547"/>
              </a:lnSpc>
            </a:pPr>
            <a:r>
              <a:rPr lang="en-US" sz="2425" b="true">
                <a:solidFill>
                  <a:srgbClr val="6E3C1B"/>
                </a:solidFill>
                <a:latin typeface="Brixton Sans Bold"/>
                <a:ea typeface="Brixton Sans Bold"/>
                <a:cs typeface="Brixton Sans Bold"/>
                <a:sym typeface="Brixton Sans Bold"/>
              </a:rPr>
              <a:t>– GUAZZONI, VALERIO, MICHEL-ANGE SCULPTEUR, TEXTES SUIVIS DES « RIME » ÉDITÉES PAR ENZO NOÈ GIRARDI, PARIS, ÉDITIONS CERCLE D’ART, 1984.</a:t>
            </a:r>
          </a:p>
          <a:p>
            <a:pPr algn="l">
              <a:lnSpc>
                <a:spcPts val="2547"/>
              </a:lnSpc>
            </a:pPr>
            <a:r>
              <a:rPr lang="en-US" b="true" sz="2425">
                <a:solidFill>
                  <a:srgbClr val="6E3C1B"/>
                </a:solidFill>
                <a:latin typeface="Brixton Sans Bold"/>
                <a:ea typeface="Brixton Sans Bold"/>
                <a:cs typeface="Brixton Sans Bold"/>
                <a:sym typeface="Brixton Sans Bold"/>
              </a:rPr>
              <a:t> – LES NOUVEAUX ESSENTIELS, HISTOIRE VISUELLE DE LA BIBLE, NATIONAL GEOGRAPHIC, PARIS, 2013.</a:t>
            </a:r>
          </a:p>
          <a:p>
            <a:pPr algn="l">
              <a:lnSpc>
                <a:spcPts val="2547"/>
              </a:lnSpc>
            </a:pPr>
            <a:r>
              <a:rPr lang="en-US" sz="2425" b="true">
                <a:solidFill>
                  <a:srgbClr val="6E3C1B"/>
                </a:solidFill>
                <a:latin typeface="Brixton Sans Bold"/>
                <a:ea typeface="Brixton Sans Bold"/>
                <a:cs typeface="Brixton Sans Bold"/>
                <a:sym typeface="Brixton Sans Bold"/>
              </a:rPr>
              <a:t> – L’ABCDAIRE DE LA RENAISSANCE ITALIENNE, PARIS, FLAMMARION.</a:t>
            </a:r>
          </a:p>
          <a:p>
            <a:pPr algn="l">
              <a:lnSpc>
                <a:spcPts val="2547"/>
              </a:lnSpc>
            </a:pPr>
            <a:r>
              <a:rPr lang="en-US" b="true" sz="2425">
                <a:solidFill>
                  <a:srgbClr val="6E3C1B"/>
                </a:solidFill>
                <a:latin typeface="Brixton Sans Bold"/>
                <a:ea typeface="Brixton Sans Bold"/>
                <a:cs typeface="Brixton Sans Bold"/>
                <a:sym typeface="Brixton Sans Bold"/>
              </a:rPr>
              <a:t> - LEGRAND GÉRARD ; BERNARD ÉDINA ; CABANE PIERRE ; DURAND JANNIC ; PRADEL JEAN-LOUIS ; TUFFELI NICOLE, LE PETIT LAROUSSE DE L’HISTOIRE DE L’ART. TOUTE L’HISTOIRE DE L’ART DU MOYEN ÂGE À NOS JOURS, PARIS, LAROUSSE, 2010.</a:t>
            </a:r>
          </a:p>
          <a:p>
            <a:pPr algn="l">
              <a:lnSpc>
                <a:spcPts val="2547"/>
              </a:lnSpc>
            </a:pPr>
            <a:r>
              <a:rPr lang="en-US" b="true" sz="2425">
                <a:solidFill>
                  <a:srgbClr val="6E3C1B"/>
                </a:solidFill>
                <a:latin typeface="Brixton Sans Bold"/>
                <a:ea typeface="Brixton Sans Bold"/>
                <a:cs typeface="Brixton Sans Bold"/>
                <a:sym typeface="Brixton Sans Bold"/>
              </a:rPr>
              <a:t> – ZÖLLNER, FRANK, THOENES, CHRISTOF, MICHEL-ANGE. L’ŒUVRE PEINT, SCULPTÉ ET ARCHITECTURAL COMPLET, COLOGNE, TASCHEN, COLL. « BIBLIOTHECA UNIVERSALIS », 2017.</a:t>
            </a:r>
          </a:p>
          <a:p>
            <a:pPr algn="l">
              <a:lnSpc>
                <a:spcPts val="2547"/>
              </a:lnSpc>
            </a:pPr>
          </a:p>
          <a:p>
            <a:pPr algn="l">
              <a:lnSpc>
                <a:spcPts val="2547"/>
              </a:lnSpc>
            </a:pPr>
            <a:r>
              <a:rPr lang="en-US" b="true" sz="2425" u="sng">
                <a:solidFill>
                  <a:srgbClr val="6E3C1B"/>
                </a:solidFill>
                <a:latin typeface="Brixton Sans Bold"/>
                <a:ea typeface="Brixton Sans Bold"/>
                <a:cs typeface="Brixton Sans Bold"/>
                <a:sym typeface="Brixton Sans Bold"/>
              </a:rPr>
              <a:t>SOURCES EN LIGNE</a:t>
            </a:r>
          </a:p>
          <a:p>
            <a:pPr algn="l">
              <a:lnSpc>
                <a:spcPts val="2547"/>
              </a:lnSpc>
            </a:pPr>
            <a:r>
              <a:rPr lang="en-US" sz="2425" b="true">
                <a:solidFill>
                  <a:srgbClr val="6E3C1B"/>
                </a:solidFill>
                <a:latin typeface="Brixton Sans Bold"/>
                <a:ea typeface="Brixton Sans Bold"/>
                <a:cs typeface="Brixton Sans Bold"/>
                <a:sym typeface="Brixton Sans Bold"/>
              </a:rPr>
              <a:t>– ACADÉMIE DE STRASBOURG — MICHEL-ANGE, DAVID, PDF EN LIGNE :</a:t>
            </a:r>
          </a:p>
          <a:p>
            <a:pPr algn="l">
              <a:lnSpc>
                <a:spcPts val="2547"/>
              </a:lnSpc>
            </a:pPr>
            <a:r>
              <a:rPr lang="en-US" sz="2425">
                <a:solidFill>
                  <a:srgbClr val="6E3C1B"/>
                </a:solidFill>
                <a:latin typeface="Brixton Sans"/>
                <a:ea typeface="Brixton Sans"/>
                <a:cs typeface="Brixton Sans"/>
                <a:sym typeface="Brixton Sans"/>
                <a:hlinkClick r:id="rId3" tooltip="https://pedagogie.ac-strasbourg.fr/fileadmin/pedagogie/histoiredesarts/option/Michel_Ange/2.David.pdf"/>
              </a:rPr>
              <a:t>HTTPS://PEDAGOGIE.AC-</a:t>
            </a:r>
            <a:r>
              <a:rPr lang="en-US" sz="2425" u="sng">
                <a:solidFill>
                  <a:srgbClr val="6E3C1B"/>
                </a:solidFill>
                <a:latin typeface="Brixton Sans"/>
                <a:ea typeface="Brixton Sans"/>
                <a:cs typeface="Brixton Sans"/>
                <a:sym typeface="Brixton Sans"/>
                <a:hlinkClick r:id="rId4" tooltip="https://pedagogie.ac-strasbourg.fr/fileadmin/pedagogie/histoiredesarts/option/Michel_Ange/2.David.pdf"/>
              </a:rPr>
              <a:t>STRASBOURG.FR/FILEADMIN/PEDAGOGIE/HISTOIREDESARTS/OPTION/MICHEL_ANGE/2.DAVID.PDF</a:t>
            </a:r>
            <a:r>
              <a:rPr lang="en-US" b="true" sz="2425">
                <a:solidFill>
                  <a:srgbClr val="6E3C1B"/>
                </a:solidFill>
                <a:latin typeface="Brixton Sans Bold"/>
                <a:ea typeface="Brixton Sans Bold"/>
                <a:cs typeface="Brixton Sans Bold"/>
                <a:sym typeface="Brixton Sans Bold"/>
              </a:rPr>
              <a:t> (CONSULTÉ LE 1 DÉCEMBRE 2025).</a:t>
            </a:r>
          </a:p>
          <a:p>
            <a:pPr algn="l">
              <a:lnSpc>
                <a:spcPts val="2547"/>
              </a:lnSpc>
            </a:pPr>
            <a:r>
              <a:rPr lang="en-US" sz="2425" b="true">
                <a:solidFill>
                  <a:srgbClr val="6E3C1B"/>
                </a:solidFill>
                <a:latin typeface="Brixton Sans Bold"/>
                <a:ea typeface="Brixton Sans Bold"/>
                <a:cs typeface="Brixton Sans Bold"/>
                <a:sym typeface="Brixton Sans Bold"/>
              </a:rPr>
              <a:t>– BEAUXARTS.COM — LA PIETÀ DE MICHEL-ANGE : LE MARBRE TOUCHÉ PAR LA GRÂCE,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5" tooltip="https://www.beauxarts.com/grand-format/la-pieta-de-michel-ange-le-marbre-touche-par-la-grace/"/>
              </a:rPr>
              <a:t>HTTPS://WWW.BEAUXARTS.COM/GRAND-FORMAT/LA-PIETA-DE-MICHEL-ANGE-LE-MARBRE-TOUCHE-PAR-LA-GRACE/</a:t>
            </a:r>
            <a:r>
              <a:rPr lang="en-US" b="true" sz="2425" u="sng">
                <a:solidFill>
                  <a:srgbClr val="6E3C1B"/>
                </a:solidFill>
                <a:latin typeface="Brixton Sans Bold"/>
                <a:ea typeface="Brixton Sans Bold"/>
                <a:cs typeface="Brixton Sans Bold"/>
                <a:sym typeface="Brixton Sans Bold"/>
              </a:rPr>
              <a:t> </a:t>
            </a:r>
            <a:r>
              <a:rPr lang="en-US" b="true" sz="2425">
                <a:solidFill>
                  <a:srgbClr val="6E3C1B"/>
                </a:solidFill>
                <a:latin typeface="Brixton Sans Bold"/>
                <a:ea typeface="Brixton Sans Bold"/>
                <a:cs typeface="Brixton Sans Bold"/>
                <a:sym typeface="Brixton Sans Bold"/>
              </a:rPr>
              <a:t>(CONSULTÉ LE 3 DÉCEMBRE 2025).</a:t>
            </a:r>
          </a:p>
          <a:p>
            <a:pPr algn="l">
              <a:lnSpc>
                <a:spcPts val="2547"/>
              </a:lnSpc>
            </a:pPr>
            <a:r>
              <a:rPr lang="en-US" sz="2425" b="true">
                <a:solidFill>
                  <a:srgbClr val="6E3C1B"/>
                </a:solidFill>
                <a:latin typeface="Brixton Sans Bold"/>
                <a:ea typeface="Brixton Sans Bold"/>
                <a:cs typeface="Brixton Sans Bold"/>
                <a:sym typeface="Brixton Sans Bold"/>
              </a:rPr>
              <a:t>– ENCYCLOPAEDIA UNIVERSALIS JUNIOR — LA REPRÉSENTATION DU CORPS HUMAIN CHEZ MICHEL-ANGE, EN LIGNE</a:t>
            </a:r>
            <a:r>
              <a:rPr lang="en-US" b="true" sz="2425" u="sng">
                <a:solidFill>
                  <a:srgbClr val="6E3C1B"/>
                </a:solidFill>
                <a:latin typeface="Brixton Sans Bold"/>
                <a:ea typeface="Brixton Sans Bold"/>
                <a:cs typeface="Brixton Sans Bold"/>
                <a:sym typeface="Brixton Sans Bold"/>
              </a:rPr>
              <a:t> </a:t>
            </a:r>
          </a:p>
          <a:p>
            <a:pPr algn="l">
              <a:lnSpc>
                <a:spcPts val="2547"/>
              </a:lnSpc>
            </a:pPr>
            <a:r>
              <a:rPr lang="en-US" b="true" sz="2425" u="sng">
                <a:solidFill>
                  <a:srgbClr val="6E3C1B"/>
                </a:solidFill>
                <a:latin typeface="Brixton Sans Bold"/>
                <a:ea typeface="Brixton Sans Bold"/>
                <a:cs typeface="Brixton Sans Bold"/>
                <a:sym typeface="Brixton Sans Bold"/>
                <a:hlinkClick r:id="rId6" tooltip="https://junior.universalis.fr/document/la-representation-du-corps-humain-chez-michel-ange"/>
              </a:rPr>
              <a:t>HTTPS://JUNIOR.UNIVERSALIS.FR/DOCUMENT/LA-REPRESENTATION-DU-CORPS-HUMAIN-CHEZ-MICHEL-ANGE</a:t>
            </a:r>
            <a:r>
              <a:rPr lang="en-US" b="true" sz="2425">
                <a:solidFill>
                  <a:srgbClr val="6E3C1B"/>
                </a:solidFill>
                <a:latin typeface="Brixton Sans Bold"/>
                <a:ea typeface="Brixton Sans Bold"/>
                <a:cs typeface="Brixton Sans Bold"/>
                <a:sym typeface="Brixton Sans Bold"/>
              </a:rPr>
              <a:t> (CONSULTÉ LE 1 DÉCEMBRE 2025).</a:t>
            </a:r>
          </a:p>
          <a:p>
            <a:pPr algn="l">
              <a:lnSpc>
                <a:spcPts val="2547"/>
              </a:lnSpc>
            </a:pPr>
          </a:p>
          <a:p>
            <a:pPr algn="l">
              <a:lnSpc>
                <a:spcPts val="2547"/>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4518103" y="579310"/>
            <a:ext cx="10004612" cy="1396623"/>
          </a:xfrm>
          <a:prstGeom prst="rect">
            <a:avLst/>
          </a:prstGeom>
        </p:spPr>
        <p:txBody>
          <a:bodyPr anchor="t" rtlCol="false" tIns="0" lIns="0" bIns="0" rIns="0">
            <a:spAutoFit/>
          </a:bodyPr>
          <a:lstStyle/>
          <a:p>
            <a:pPr algn="ctr">
              <a:lnSpc>
                <a:spcPts val="10304"/>
              </a:lnSpc>
            </a:pPr>
            <a:r>
              <a:rPr lang="en-US" sz="9813">
                <a:solidFill>
                  <a:srgbClr val="6E3C1B"/>
                </a:solidFill>
                <a:latin typeface="Brixton Sans"/>
                <a:ea typeface="Brixton Sans"/>
                <a:cs typeface="Brixton Sans"/>
                <a:sym typeface="Brixton Sans"/>
              </a:rPr>
              <a:t>BIBLIOGRAPHIE </a:t>
            </a:r>
          </a:p>
        </p:txBody>
      </p:sp>
      <p:sp>
        <p:nvSpPr>
          <p:cNvPr name="TextBox 4" id="4"/>
          <p:cNvSpPr txBox="true"/>
          <p:nvPr/>
        </p:nvSpPr>
        <p:spPr>
          <a:xfrm rot="0">
            <a:off x="1534704" y="2751050"/>
            <a:ext cx="15218592" cy="6399387"/>
          </a:xfrm>
          <a:prstGeom prst="rect">
            <a:avLst/>
          </a:prstGeom>
        </p:spPr>
        <p:txBody>
          <a:bodyPr anchor="t" rtlCol="false" tIns="0" lIns="0" bIns="0" rIns="0">
            <a:spAutoFit/>
          </a:bodyPr>
          <a:lstStyle/>
          <a:p>
            <a:pPr algn="l">
              <a:lnSpc>
                <a:spcPts val="2547"/>
              </a:lnSpc>
            </a:pPr>
            <a:r>
              <a:rPr lang="en-US" sz="2425" b="true">
                <a:solidFill>
                  <a:srgbClr val="6E3C1B"/>
                </a:solidFill>
                <a:latin typeface="Brixton Sans Bold"/>
                <a:ea typeface="Brixton Sans Bold"/>
                <a:cs typeface="Brixton Sans Bold"/>
                <a:sym typeface="Brixton Sans Bold"/>
              </a:rPr>
              <a:t>– E-VENISE — FLORENCE : PALAZZO BARGELLO — DONATELLO, DAVID,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3" tooltip="https://www.e-venise.com/florence-palazzo-bargello-donatello-david.html"/>
              </a:rPr>
              <a:t>https://www.e-venise.com/florence-palazzo-bargello-donatello-david.html</a:t>
            </a:r>
            <a:r>
              <a:rPr lang="en-US" sz="2425" u="sng" b="true">
                <a:solidFill>
                  <a:srgbClr val="6E3C1B"/>
                </a:solidFill>
                <a:latin typeface="Brixton Sans Bold"/>
                <a:ea typeface="Brixton Sans Bold"/>
                <a:cs typeface="Brixton Sans Bold"/>
                <a:sym typeface="Brixton Sans Bold"/>
              </a:rPr>
              <a:t> (le 4 décembre 2025)</a:t>
            </a:r>
          </a:p>
          <a:p>
            <a:pPr algn="l">
              <a:lnSpc>
                <a:spcPts val="2547"/>
              </a:lnSpc>
            </a:pPr>
            <a:r>
              <a:rPr lang="en-US" sz="2425" b="true">
                <a:solidFill>
                  <a:srgbClr val="6E3C1B"/>
                </a:solidFill>
                <a:latin typeface="Brixton Sans Bold"/>
                <a:ea typeface="Brixton Sans Bold"/>
                <a:cs typeface="Brixton Sans Bold"/>
                <a:sym typeface="Brixton Sans Bold"/>
              </a:rPr>
              <a:t>– E-VENISE — MICHEL-ANGE, DAVID (GALERIE DELL’ACCADEMIA, FLORENCE), EN </a:t>
            </a:r>
            <a:r>
              <a:rPr lang="en-US" b="true" sz="2425" u="sng">
                <a:solidFill>
                  <a:srgbClr val="6E3C1B"/>
                </a:solidFill>
                <a:latin typeface="Brixton Sans Bold"/>
                <a:ea typeface="Brixton Sans Bold"/>
                <a:cs typeface="Brixton Sans Bold"/>
                <a:sym typeface="Brixton Sans Bold"/>
              </a:rPr>
              <a:t>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4" tooltip="https://www.e-venise.com/michel-ange-david-galerie-accademia-florence-04.html"/>
              </a:rPr>
              <a:t>https://www.e-venise.com/michel-ange-david-galerie-accademia-florence-04.htm</a:t>
            </a:r>
            <a:r>
              <a:rPr lang="en-US" sz="2425" b="true">
                <a:solidFill>
                  <a:srgbClr val="6E3C1B"/>
                </a:solidFill>
                <a:latin typeface="Brixton Sans Bold"/>
                <a:ea typeface="Brixton Sans Bold"/>
                <a:cs typeface="Brixton Sans Bold"/>
                <a:sym typeface="Brixton Sans Bold"/>
                <a:hlinkClick r:id="rId5" tooltip="https://www.e-venise.com/michel-ange-david-galerie-accademia-florence-04.html"/>
              </a:rPr>
              <a:t>l</a:t>
            </a:r>
            <a:r>
              <a:rPr lang="en-US" sz="2425" b="true">
                <a:solidFill>
                  <a:srgbClr val="6E3C1B"/>
                </a:solidFill>
                <a:latin typeface="Brixton Sans Bold"/>
                <a:ea typeface="Brixton Sans Bold"/>
                <a:cs typeface="Brixton Sans Bold"/>
                <a:sym typeface="Brixton Sans Bold"/>
              </a:rPr>
              <a:t> (consulté le 1 décembre 2025).</a:t>
            </a:r>
          </a:p>
          <a:p>
            <a:pPr algn="l">
              <a:lnSpc>
                <a:spcPts val="2547"/>
              </a:lnSpc>
            </a:pPr>
            <a:r>
              <a:rPr lang="en-US" sz="2425" b="true">
                <a:solidFill>
                  <a:srgbClr val="6E3C1B"/>
                </a:solidFill>
                <a:latin typeface="Brixton Sans Bold"/>
                <a:ea typeface="Brixton Sans Bold"/>
                <a:cs typeface="Brixton Sans Bold"/>
                <a:sym typeface="Brixton Sans Bold"/>
              </a:rPr>
              <a:t>– FLORENCE-MUSEUM — DAVID — MICHEL-ANGE,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6" tooltip="https://www.florence-museum.com/fr/david-michel-ange.php"/>
              </a:rPr>
              <a:t>https://www.florence-museum.com/fr/david-michel-ange.php</a:t>
            </a:r>
            <a:r>
              <a:rPr lang="en-US" sz="2425" b="true">
                <a:solidFill>
                  <a:srgbClr val="6E3C1B"/>
                </a:solidFill>
                <a:latin typeface="Brixton Sans Bold"/>
                <a:ea typeface="Brixton Sans Bold"/>
                <a:cs typeface="Brixton Sans Bold"/>
                <a:sym typeface="Brixton Sans Bold"/>
              </a:rPr>
              <a:t> (consulté le 5 décembre 2025).</a:t>
            </a:r>
          </a:p>
          <a:p>
            <a:pPr algn="l">
              <a:lnSpc>
                <a:spcPts val="2547"/>
              </a:lnSpc>
            </a:pPr>
            <a:r>
              <a:rPr lang="en-US" sz="2425" b="true">
                <a:solidFill>
                  <a:srgbClr val="6E3C1B"/>
                </a:solidFill>
                <a:latin typeface="Brixton Sans Bold"/>
                <a:ea typeface="Brixton Sans Bold"/>
                <a:cs typeface="Brixton Sans Bold"/>
                <a:sym typeface="Brixton Sans Bold"/>
              </a:rPr>
              <a:t>– Galleria dell’Accademia di Firenze — David de Michelangelo,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7" tooltip="https://www.galleriaaccademiafirenze.it/fr/opere/david-michelangelo/"/>
              </a:rPr>
              <a:t>https://www.galleriaaccademiafirenze.it/fr/opere/david-michelangelo/</a:t>
            </a:r>
            <a:r>
              <a:rPr lang="en-US" sz="2425" b="true">
                <a:solidFill>
                  <a:srgbClr val="6E3C1B"/>
                </a:solidFill>
                <a:latin typeface="Brixton Sans Bold"/>
                <a:ea typeface="Brixton Sans Bold"/>
                <a:cs typeface="Brixton Sans Bold"/>
                <a:sym typeface="Brixton Sans Bold"/>
              </a:rPr>
              <a:t> (consulté le 1 décembre 2025).</a:t>
            </a:r>
          </a:p>
          <a:p>
            <a:pPr algn="l">
              <a:lnSpc>
                <a:spcPts val="2547"/>
              </a:lnSpc>
            </a:pPr>
            <a:r>
              <a:rPr lang="en-US" sz="2425" b="true">
                <a:solidFill>
                  <a:srgbClr val="6E3C1B"/>
                </a:solidFill>
                <a:latin typeface="Brixton Sans Bold"/>
                <a:ea typeface="Brixton Sans Bold"/>
                <a:cs typeface="Brixton Sans Bold"/>
                <a:sym typeface="Brixton Sans Bold"/>
              </a:rPr>
              <a:t>– Passerelles BnF — David par Michel-Ange, en ligne :</a:t>
            </a:r>
          </a:p>
          <a:p>
            <a:pPr algn="l">
              <a:lnSpc>
                <a:spcPts val="2547"/>
              </a:lnSpc>
            </a:pPr>
            <a:r>
              <a:rPr lang="en-US" sz="2425" b="true">
                <a:solidFill>
                  <a:srgbClr val="6E3C1B"/>
                </a:solidFill>
                <a:latin typeface="Brixton Sans Bold"/>
                <a:ea typeface="Brixton Sans Bold"/>
                <a:cs typeface="Brixton Sans Bold"/>
                <a:sym typeface="Brixton Sans Bold"/>
                <a:hlinkClick r:id="rId8" tooltip="https://passerelles.essentiels.bnf.fr/fr/image/6d3df0dc-e3c1-4291-8496-dcda398451ff-david-par-michel-ange"/>
              </a:rPr>
              <a:t>h</a:t>
            </a:r>
            <a:r>
              <a:rPr lang="en-US" b="true" sz="2425" u="sng">
                <a:solidFill>
                  <a:srgbClr val="6E3C1B"/>
                </a:solidFill>
                <a:latin typeface="Brixton Sans Bold"/>
                <a:ea typeface="Brixton Sans Bold"/>
                <a:cs typeface="Brixton Sans Bold"/>
                <a:sym typeface="Brixton Sans Bold"/>
                <a:hlinkClick r:id="rId9" tooltip="https://passerelles.essentiels.bnf.fr/fr/image/6d3df0dc-e3c1-4291-8496-dcda398451ff-david-par-michel-ange"/>
              </a:rPr>
              <a:t>ttps://passerelles.essentiels.bnf.fr/fr/image/6d3df0dc-e3c1-4291-8496-dcda398451ff-david-par-michel-ange</a:t>
            </a:r>
            <a:r>
              <a:rPr lang="en-US" sz="2425" u="sng" b="true">
                <a:solidFill>
                  <a:srgbClr val="6E3C1B"/>
                </a:solidFill>
                <a:latin typeface="Brixton Sans Bold"/>
                <a:ea typeface="Brixton Sans Bold"/>
                <a:cs typeface="Brixton Sans Bold"/>
                <a:sym typeface="Brixton Sans Bold"/>
              </a:rPr>
              <a:t> (</a:t>
            </a:r>
            <a:r>
              <a:rPr lang="en-US" sz="2425" b="true">
                <a:solidFill>
                  <a:srgbClr val="6E3C1B"/>
                </a:solidFill>
                <a:latin typeface="Brixton Sans Bold"/>
                <a:ea typeface="Brixton Sans Bold"/>
                <a:cs typeface="Brixton Sans Bold"/>
                <a:sym typeface="Brixton Sans Bold"/>
              </a:rPr>
              <a:t>le 3 décembre 2025).</a:t>
            </a:r>
          </a:p>
          <a:p>
            <a:pPr algn="l">
              <a:lnSpc>
                <a:spcPts val="2547"/>
              </a:lnSpc>
            </a:pPr>
            <a:r>
              <a:rPr lang="en-US" sz="2425" b="true">
                <a:solidFill>
                  <a:srgbClr val="6E3C1B"/>
                </a:solidFill>
                <a:latin typeface="Brixton Sans Bold"/>
                <a:ea typeface="Brixton Sans Bold"/>
                <a:cs typeface="Brixton Sans Bold"/>
                <a:sym typeface="Brixton Sans Bold"/>
              </a:rPr>
              <a:t>– OpenEdition Journals — Article (Epopée) lié au David,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10" tooltip="https://journals.openedition.org/epopee/341"/>
              </a:rPr>
              <a:t>https://journals.openedition.org/epopee/341</a:t>
            </a:r>
            <a:r>
              <a:rPr lang="en-US" sz="2425" u="sng" b="true">
                <a:solidFill>
                  <a:srgbClr val="6E3C1B"/>
                </a:solidFill>
                <a:latin typeface="Brixton Sans Bold"/>
                <a:ea typeface="Brixton Sans Bold"/>
                <a:cs typeface="Brixton Sans Bold"/>
                <a:sym typeface="Brixton Sans Bold"/>
              </a:rPr>
              <a:t> (consulté le 3 décembre 2025).</a:t>
            </a:r>
          </a:p>
          <a:p>
            <a:pPr algn="l">
              <a:lnSpc>
                <a:spcPts val="2547"/>
              </a:lnSpc>
            </a:pPr>
            <a:r>
              <a:rPr lang="en-US" sz="2425" b="true">
                <a:solidFill>
                  <a:srgbClr val="6E3C1B"/>
                </a:solidFill>
                <a:latin typeface="Brixton Sans Bold"/>
                <a:ea typeface="Brixton Sans Bold"/>
                <a:cs typeface="Brixton Sans Bold"/>
                <a:sym typeface="Brixton Sans Bold"/>
              </a:rPr>
              <a:t>– The History of Art — Michelangelo : Bataille des Centaures, en ligne :</a:t>
            </a:r>
          </a:p>
          <a:p>
            <a:pPr algn="l">
              <a:lnSpc>
                <a:spcPts val="2547"/>
              </a:lnSpc>
            </a:pPr>
            <a:r>
              <a:rPr lang="en-US" b="true" sz="2425" u="sng">
                <a:solidFill>
                  <a:srgbClr val="6E3C1B"/>
                </a:solidFill>
                <a:latin typeface="Brixton Sans Bold"/>
                <a:ea typeface="Brixton Sans Bold"/>
                <a:cs typeface="Brixton Sans Bold"/>
                <a:sym typeface="Brixton Sans Bold"/>
                <a:hlinkClick r:id="rId11" tooltip="https://www.thehistoryofart.org/fr/michelangelo/bataille-des-centaures/"/>
              </a:rPr>
              <a:t>https://www.thehistoryofart.org/fr/michelangelo/bataille-des-centaures/</a:t>
            </a:r>
            <a:r>
              <a:rPr lang="en-US" sz="2425" b="true">
                <a:solidFill>
                  <a:srgbClr val="6E3C1B"/>
                </a:solidFill>
                <a:latin typeface="Brixton Sans Bold"/>
                <a:ea typeface="Brixton Sans Bold"/>
                <a:cs typeface="Brixton Sans Bold"/>
                <a:sym typeface="Brixton Sans Bold"/>
              </a:rPr>
              <a:t> (consulté le 5 décembre 2025).</a:t>
            </a:r>
          </a:p>
          <a:p>
            <a:pPr algn="l">
              <a:lnSpc>
                <a:spcPts val="2547"/>
              </a:lnSpc>
            </a:pPr>
          </a:p>
          <a:p>
            <a:pPr algn="l">
              <a:lnSpc>
                <a:spcPts val="2547"/>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788751" y="2157212"/>
            <a:ext cx="4949004" cy="4581845"/>
          </a:xfrm>
          <a:custGeom>
            <a:avLst/>
            <a:gdLst/>
            <a:ahLst/>
            <a:cxnLst/>
            <a:rect r="r" b="b" t="t" l="l"/>
            <a:pathLst>
              <a:path h="4581845" w="4949004">
                <a:moveTo>
                  <a:pt x="0" y="0"/>
                </a:moveTo>
                <a:lnTo>
                  <a:pt x="4949004" y="0"/>
                </a:lnTo>
                <a:lnTo>
                  <a:pt x="4949004" y="4581844"/>
                </a:lnTo>
                <a:lnTo>
                  <a:pt x="0" y="4581844"/>
                </a:lnTo>
                <a:lnTo>
                  <a:pt x="0" y="0"/>
                </a:lnTo>
                <a:close/>
              </a:path>
            </a:pathLst>
          </a:custGeom>
          <a:blipFill>
            <a:blip r:embed="rId3"/>
            <a:stretch>
              <a:fillRect l="0" t="0" r="0" b="0"/>
            </a:stretch>
          </a:blipFill>
        </p:spPr>
      </p:sp>
      <p:sp>
        <p:nvSpPr>
          <p:cNvPr name="Freeform 4" id="4"/>
          <p:cNvSpPr/>
          <p:nvPr/>
        </p:nvSpPr>
        <p:spPr>
          <a:xfrm flipH="false" flipV="false" rot="0">
            <a:off x="324251" y="864506"/>
            <a:ext cx="5140642" cy="7710963"/>
          </a:xfrm>
          <a:custGeom>
            <a:avLst/>
            <a:gdLst/>
            <a:ahLst/>
            <a:cxnLst/>
            <a:rect r="r" b="b" t="t" l="l"/>
            <a:pathLst>
              <a:path h="7710963" w="5140642">
                <a:moveTo>
                  <a:pt x="0" y="0"/>
                </a:moveTo>
                <a:lnTo>
                  <a:pt x="5140642" y="0"/>
                </a:lnTo>
                <a:lnTo>
                  <a:pt x="5140642" y="7710963"/>
                </a:lnTo>
                <a:lnTo>
                  <a:pt x="0" y="7710963"/>
                </a:lnTo>
                <a:lnTo>
                  <a:pt x="0" y="0"/>
                </a:lnTo>
                <a:close/>
              </a:path>
            </a:pathLst>
          </a:custGeom>
          <a:blipFill>
            <a:blip r:embed="rId4"/>
            <a:stretch>
              <a:fillRect l="0" t="0" r="0" b="0"/>
            </a:stretch>
          </a:blipFill>
        </p:spPr>
      </p:sp>
      <p:sp>
        <p:nvSpPr>
          <p:cNvPr name="TextBox 5" id="5"/>
          <p:cNvSpPr txBox="true"/>
          <p:nvPr/>
        </p:nvSpPr>
        <p:spPr>
          <a:xfrm rot="0">
            <a:off x="11401378" y="1594710"/>
            <a:ext cx="6273163" cy="8546798"/>
          </a:xfrm>
          <a:prstGeom prst="rect">
            <a:avLst/>
          </a:prstGeom>
        </p:spPr>
        <p:txBody>
          <a:bodyPr anchor="t" rtlCol="false" tIns="0" lIns="0" bIns="0" rIns="0">
            <a:spAutoFit/>
          </a:bodyPr>
          <a:lstStyle/>
          <a:p>
            <a:pPr algn="just" marL="524099" indent="-262049" lvl="1">
              <a:lnSpc>
                <a:spcPts val="3398"/>
              </a:lnSpc>
              <a:buFont typeface="Arial"/>
              <a:buChar char="•"/>
            </a:pPr>
            <a:r>
              <a:rPr lang="en-US" sz="2427">
                <a:solidFill>
                  <a:srgbClr val="6E3C1B"/>
                </a:solidFill>
                <a:latin typeface="Alice"/>
                <a:ea typeface="Alice"/>
                <a:cs typeface="Alice"/>
                <a:sym typeface="Alice"/>
              </a:rPr>
              <a:t>Michel Ang né en 1475 et décédé en 1564</a:t>
            </a:r>
          </a:p>
          <a:p>
            <a:pPr algn="just" marL="524099" indent="-262049" lvl="1">
              <a:lnSpc>
                <a:spcPts val="3398"/>
              </a:lnSpc>
              <a:buFont typeface="Arial"/>
              <a:buChar char="•"/>
            </a:pPr>
            <a:r>
              <a:rPr lang="en-US" sz="2427">
                <a:solidFill>
                  <a:srgbClr val="6E3C1B"/>
                </a:solidFill>
                <a:latin typeface="Alice"/>
                <a:ea typeface="Alice"/>
                <a:cs typeface="Alice"/>
                <a:sym typeface="Alice"/>
              </a:rPr>
              <a:t>Architecte, peintre, ingénieur et poète italien, né à Capres.</a:t>
            </a:r>
          </a:p>
          <a:p>
            <a:pPr algn="just" marL="524099" indent="-262049" lvl="1">
              <a:lnSpc>
                <a:spcPts val="3398"/>
              </a:lnSpc>
              <a:buFont typeface="Arial"/>
              <a:buChar char="•"/>
            </a:pPr>
            <a:r>
              <a:rPr lang="en-US" sz="2427">
                <a:solidFill>
                  <a:srgbClr val="6E3C1B"/>
                </a:solidFill>
                <a:latin typeface="Alice"/>
                <a:ea typeface="Alice"/>
                <a:cs typeface="Alice"/>
                <a:sym typeface="Alice"/>
              </a:rPr>
              <a:t>Il est initié à l’art antique dans les jardins des Médicis à Saint Marc.</a:t>
            </a:r>
          </a:p>
          <a:p>
            <a:pPr algn="just" marL="524099" indent="-262049" lvl="1">
              <a:lnSpc>
                <a:spcPts val="3398"/>
              </a:lnSpc>
              <a:buFont typeface="Arial"/>
              <a:buChar char="•"/>
            </a:pPr>
            <a:r>
              <a:rPr lang="en-US" sz="2427">
                <a:solidFill>
                  <a:srgbClr val="6E3C1B"/>
                </a:solidFill>
                <a:latin typeface="Alice"/>
                <a:ea typeface="Alice"/>
                <a:cs typeface="Alice"/>
                <a:sym typeface="Alice"/>
              </a:rPr>
              <a:t>Laurent le Médicis joue un rôle importnt dans  la carrière de Michel Ange</a:t>
            </a:r>
          </a:p>
          <a:p>
            <a:pPr algn="just" marL="524099" indent="-262049" lvl="1">
              <a:lnSpc>
                <a:spcPts val="3398"/>
              </a:lnSpc>
              <a:buFont typeface="Arial"/>
              <a:buChar char="•"/>
            </a:pPr>
            <a:r>
              <a:rPr lang="en-US" sz="2427">
                <a:solidFill>
                  <a:srgbClr val="6E3C1B"/>
                </a:solidFill>
                <a:latin typeface="Alice"/>
                <a:ea typeface="Alice"/>
                <a:cs typeface="Alice"/>
                <a:sym typeface="Alice"/>
              </a:rPr>
              <a:t>Dès le début de sa pratique sculpturale, il montre une volonté de se détacher de la tradition et de produire avec plus de liberté et d’ouverture d’esprit.</a:t>
            </a:r>
          </a:p>
          <a:p>
            <a:pPr algn="just" marL="524099" indent="-262049" lvl="1">
              <a:lnSpc>
                <a:spcPts val="3398"/>
              </a:lnSpc>
              <a:buFont typeface="Arial"/>
              <a:buChar char="•"/>
            </a:pPr>
            <a:r>
              <a:rPr lang="en-US" sz="2427">
                <a:solidFill>
                  <a:srgbClr val="6E3C1B"/>
                </a:solidFill>
                <a:latin typeface="Alice"/>
                <a:ea typeface="Alice"/>
                <a:cs typeface="Alice"/>
                <a:sym typeface="Alice"/>
              </a:rPr>
              <a:t>1494: exil de Médicis, naissance de la république de Florence et départ de Michel Ange pour bologne </a:t>
            </a:r>
          </a:p>
          <a:p>
            <a:pPr algn="just" marL="524099" indent="-262049" lvl="1">
              <a:lnSpc>
                <a:spcPts val="3398"/>
              </a:lnSpc>
              <a:buFont typeface="Arial"/>
              <a:buChar char="•"/>
            </a:pPr>
            <a:r>
              <a:rPr lang="en-US" sz="2427">
                <a:solidFill>
                  <a:srgbClr val="6E3C1B"/>
                </a:solidFill>
                <a:latin typeface="Alice"/>
                <a:ea typeface="Alice"/>
                <a:cs typeface="Alice"/>
                <a:sym typeface="Alice"/>
              </a:rPr>
              <a:t>Sculpture en marbre de plus de 5m de hauteur</a:t>
            </a:r>
          </a:p>
          <a:p>
            <a:pPr algn="just" marL="524099" indent="-262049" lvl="1">
              <a:lnSpc>
                <a:spcPts val="3398"/>
              </a:lnSpc>
              <a:buFont typeface="Arial"/>
              <a:buChar char="•"/>
            </a:pPr>
            <a:r>
              <a:rPr lang="en-US" sz="2427">
                <a:solidFill>
                  <a:srgbClr val="6E3C1B"/>
                </a:solidFill>
                <a:latin typeface="Alice"/>
                <a:ea typeface="Alice"/>
                <a:cs typeface="Alice"/>
                <a:sym typeface="Alice"/>
              </a:rPr>
              <a:t>Sculpté en un seul bloc </a:t>
            </a:r>
          </a:p>
          <a:p>
            <a:pPr algn="just" marL="524099" indent="-262049" lvl="1">
              <a:lnSpc>
                <a:spcPts val="3398"/>
              </a:lnSpc>
              <a:buFont typeface="Arial"/>
              <a:buChar char="•"/>
            </a:pPr>
            <a:r>
              <a:rPr lang="en-US" sz="2427">
                <a:solidFill>
                  <a:srgbClr val="6E3C1B"/>
                </a:solidFill>
                <a:latin typeface="Alice"/>
                <a:ea typeface="Alice"/>
                <a:cs typeface="Alice"/>
                <a:sym typeface="Alice"/>
              </a:rPr>
              <a:t>Réalisé entre 1501: date de retour de Michel Ange à Florence et 1504</a:t>
            </a:r>
          </a:p>
          <a:p>
            <a:pPr algn="just">
              <a:lnSpc>
                <a:spcPts val="3398"/>
              </a:lnSpc>
            </a:pPr>
          </a:p>
        </p:txBody>
      </p:sp>
      <p:sp>
        <p:nvSpPr>
          <p:cNvPr name="TextBox 6" id="6"/>
          <p:cNvSpPr txBox="true"/>
          <p:nvPr/>
        </p:nvSpPr>
        <p:spPr>
          <a:xfrm rot="0">
            <a:off x="6526763" y="491265"/>
            <a:ext cx="8011196" cy="1151071"/>
          </a:xfrm>
          <a:prstGeom prst="rect">
            <a:avLst/>
          </a:prstGeom>
        </p:spPr>
        <p:txBody>
          <a:bodyPr anchor="t" rtlCol="false" tIns="0" lIns="0" bIns="0" rIns="0">
            <a:spAutoFit/>
          </a:bodyPr>
          <a:lstStyle/>
          <a:p>
            <a:pPr algn="ctr">
              <a:lnSpc>
                <a:spcPts val="8457"/>
              </a:lnSpc>
            </a:pPr>
            <a:r>
              <a:rPr lang="en-US" sz="8054">
                <a:solidFill>
                  <a:srgbClr val="6E3C1B"/>
                </a:solidFill>
                <a:latin typeface="Brixton Sans"/>
                <a:ea typeface="Brixton Sans"/>
                <a:cs typeface="Brixton Sans"/>
                <a:sym typeface="Brixton Sans"/>
              </a:rPr>
              <a:t>INTRODUCTION</a:t>
            </a:r>
          </a:p>
        </p:txBody>
      </p:sp>
      <p:sp>
        <p:nvSpPr>
          <p:cNvPr name="TextBox 7" id="7"/>
          <p:cNvSpPr txBox="true"/>
          <p:nvPr/>
        </p:nvSpPr>
        <p:spPr>
          <a:xfrm rot="0">
            <a:off x="5788751" y="7206308"/>
            <a:ext cx="4949004" cy="13691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La Bataille des centaures</a:t>
            </a:r>
            <a:r>
              <a:rPr lang="en-US" sz="1971">
                <a:solidFill>
                  <a:srgbClr val="6E3C1B"/>
                </a:solidFill>
                <a:latin typeface="Alice"/>
                <a:ea typeface="Alice"/>
                <a:cs typeface="Alice"/>
                <a:sym typeface="Alice"/>
              </a:rPr>
              <a:t>, Michel Ange, 1492, 84,5 × 90,5 cm sculpture en bas-relief sur marbre, Casa Buonarroti, Florence</a:t>
            </a:r>
          </a:p>
          <a:p>
            <a:pPr algn="ctr">
              <a:lnSpc>
                <a:spcPts val="2759"/>
              </a:lnSpc>
            </a:pPr>
          </a:p>
        </p:txBody>
      </p:sp>
      <p:sp>
        <p:nvSpPr>
          <p:cNvPr name="TextBox 8" id="8"/>
          <p:cNvSpPr txBox="true"/>
          <p:nvPr/>
        </p:nvSpPr>
        <p:spPr>
          <a:xfrm rot="0">
            <a:off x="420070" y="8772348"/>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715773" y="2519721"/>
            <a:ext cx="10856454" cy="1151071"/>
          </a:xfrm>
          <a:prstGeom prst="rect">
            <a:avLst/>
          </a:prstGeom>
        </p:spPr>
        <p:txBody>
          <a:bodyPr anchor="t" rtlCol="false" tIns="0" lIns="0" bIns="0" rIns="0">
            <a:spAutoFit/>
          </a:bodyPr>
          <a:lstStyle/>
          <a:p>
            <a:pPr algn="ctr">
              <a:lnSpc>
                <a:spcPts val="8457"/>
              </a:lnSpc>
            </a:pPr>
            <a:r>
              <a:rPr lang="en-US" sz="8054">
                <a:solidFill>
                  <a:srgbClr val="6E3C1B"/>
                </a:solidFill>
                <a:latin typeface="Brixton Sans"/>
                <a:ea typeface="Brixton Sans"/>
                <a:cs typeface="Brixton Sans"/>
                <a:sym typeface="Brixton Sans"/>
              </a:rPr>
              <a:t>PROBLÉMATIQUE</a:t>
            </a:r>
          </a:p>
        </p:txBody>
      </p:sp>
      <p:sp>
        <p:nvSpPr>
          <p:cNvPr name="TextBox 4" id="4"/>
          <p:cNvSpPr txBox="true"/>
          <p:nvPr/>
        </p:nvSpPr>
        <p:spPr>
          <a:xfrm rot="0">
            <a:off x="1028700" y="3986585"/>
            <a:ext cx="16522953" cy="2726158"/>
          </a:xfrm>
          <a:prstGeom prst="rect">
            <a:avLst/>
          </a:prstGeom>
        </p:spPr>
        <p:txBody>
          <a:bodyPr anchor="t" rtlCol="false" tIns="0" lIns="0" bIns="0" rIns="0">
            <a:spAutoFit/>
          </a:bodyPr>
          <a:lstStyle/>
          <a:p>
            <a:pPr algn="just">
              <a:lnSpc>
                <a:spcPts val="7239"/>
              </a:lnSpc>
            </a:pPr>
            <a:r>
              <a:rPr lang="en-US" sz="5170">
                <a:solidFill>
                  <a:srgbClr val="6E3C1B"/>
                </a:solidFill>
                <a:latin typeface="Alice"/>
                <a:ea typeface="Alice"/>
                <a:cs typeface="Alice"/>
                <a:sym typeface="Alice"/>
              </a:rPr>
              <a:t>Comment le David de Michel-Ange devient un symbole humaniste et politique de la République florentine ? </a:t>
            </a:r>
          </a:p>
          <a:p>
            <a:pPr algn="just">
              <a:lnSpc>
                <a:spcPts val="723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715773" y="1861834"/>
            <a:ext cx="10856454" cy="1151071"/>
          </a:xfrm>
          <a:prstGeom prst="rect">
            <a:avLst/>
          </a:prstGeom>
        </p:spPr>
        <p:txBody>
          <a:bodyPr anchor="t" rtlCol="false" tIns="0" lIns="0" bIns="0" rIns="0">
            <a:spAutoFit/>
          </a:bodyPr>
          <a:lstStyle/>
          <a:p>
            <a:pPr algn="ctr">
              <a:lnSpc>
                <a:spcPts val="8457"/>
              </a:lnSpc>
            </a:pPr>
            <a:r>
              <a:rPr lang="en-US" sz="8054">
                <a:solidFill>
                  <a:srgbClr val="6E3C1B"/>
                </a:solidFill>
                <a:latin typeface="Brixton Sans"/>
                <a:ea typeface="Brixton Sans"/>
                <a:cs typeface="Brixton Sans"/>
                <a:sym typeface="Brixton Sans"/>
              </a:rPr>
              <a:t>PLAN</a:t>
            </a:r>
          </a:p>
        </p:txBody>
      </p:sp>
      <p:grpSp>
        <p:nvGrpSpPr>
          <p:cNvPr name="Group 4" id="4"/>
          <p:cNvGrpSpPr/>
          <p:nvPr/>
        </p:nvGrpSpPr>
        <p:grpSpPr>
          <a:xfrm rot="0">
            <a:off x="2731182" y="3352921"/>
            <a:ext cx="794969" cy="794969"/>
            <a:chOff x="0" y="0"/>
            <a:chExt cx="209375" cy="209375"/>
          </a:xfrm>
        </p:grpSpPr>
        <p:sp>
          <p:nvSpPr>
            <p:cNvPr name="Freeform 5" id="5"/>
            <p:cNvSpPr/>
            <p:nvPr/>
          </p:nvSpPr>
          <p:spPr>
            <a:xfrm flipH="false" flipV="false" rot="0">
              <a:off x="0" y="0"/>
              <a:ext cx="209375" cy="209375"/>
            </a:xfrm>
            <a:custGeom>
              <a:avLst/>
              <a:gdLst/>
              <a:ahLst/>
              <a:cxnLst/>
              <a:rect r="r" b="b" t="t" l="l"/>
              <a:pathLst>
                <a:path h="209375" w="209375">
                  <a:moveTo>
                    <a:pt x="0" y="0"/>
                  </a:moveTo>
                  <a:lnTo>
                    <a:pt x="209375" y="0"/>
                  </a:lnTo>
                  <a:lnTo>
                    <a:pt x="209375" y="209375"/>
                  </a:lnTo>
                  <a:lnTo>
                    <a:pt x="0" y="209375"/>
                  </a:lnTo>
                  <a:close/>
                </a:path>
              </a:pathLst>
            </a:custGeom>
            <a:solidFill>
              <a:srgbClr val="6E3C1B"/>
            </a:solidFill>
          </p:spPr>
        </p:sp>
        <p:sp>
          <p:nvSpPr>
            <p:cNvPr name="TextBox 6" id="6"/>
            <p:cNvSpPr txBox="true"/>
            <p:nvPr/>
          </p:nvSpPr>
          <p:spPr>
            <a:xfrm>
              <a:off x="0" y="-38100"/>
              <a:ext cx="209375" cy="24747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938037" y="3258029"/>
            <a:ext cx="11680878" cy="2463350"/>
          </a:xfrm>
          <a:prstGeom prst="rect">
            <a:avLst/>
          </a:prstGeom>
        </p:spPr>
        <p:txBody>
          <a:bodyPr anchor="t" rtlCol="false" tIns="0" lIns="0" bIns="0" rIns="0">
            <a:spAutoFit/>
          </a:bodyPr>
          <a:lstStyle/>
          <a:p>
            <a:pPr algn="just">
              <a:lnSpc>
                <a:spcPts val="4439"/>
              </a:lnSpc>
            </a:pPr>
            <a:r>
              <a:rPr lang="en-US" sz="3171">
                <a:solidFill>
                  <a:srgbClr val="6E3C1B"/>
                </a:solidFill>
                <a:latin typeface="Alice Bold"/>
                <a:ea typeface="Alice Bold"/>
                <a:cs typeface="Alice Bold"/>
                <a:sym typeface="Alice Bold"/>
              </a:rPr>
              <a:t>I. Le David, une prouesse technique et une réinvention de l’idéal antique </a:t>
            </a:r>
          </a:p>
          <a:p>
            <a:pPr algn="just">
              <a:lnSpc>
                <a:spcPts val="1079"/>
              </a:lnSpc>
            </a:pPr>
            <a:r>
              <a:rPr lang="en-US" sz="771">
                <a:solidFill>
                  <a:srgbClr val="6E3C1B"/>
                </a:solidFill>
                <a:latin typeface="Alice Bold"/>
                <a:ea typeface="Alice Bold"/>
                <a:cs typeface="Alice Bold"/>
                <a:sym typeface="Alice Bold"/>
              </a:rPr>
              <a:t> :</a:t>
            </a:r>
          </a:p>
          <a:p>
            <a:pPr algn="just" marL="980628" indent="-326876" lvl="2">
              <a:lnSpc>
                <a:spcPts val="3179"/>
              </a:lnSpc>
              <a:buAutoNum type="alphaLcPeriod" startAt="1"/>
            </a:pPr>
            <a:r>
              <a:rPr lang="en-US" sz="2271">
                <a:solidFill>
                  <a:srgbClr val="6E3C1B"/>
                </a:solidFill>
                <a:latin typeface="Alice"/>
                <a:ea typeface="Alice"/>
                <a:cs typeface="Alice"/>
                <a:sym typeface="Alice"/>
              </a:rPr>
              <a:t>Le défi de sculpter une oeuvre monumentale dans un seul bloc de marbre </a:t>
            </a:r>
          </a:p>
          <a:p>
            <a:pPr algn="just" marL="980628" indent="-326876" lvl="2">
              <a:lnSpc>
                <a:spcPts val="3179"/>
              </a:lnSpc>
              <a:buAutoNum type="alphaLcPeriod" startAt="1"/>
            </a:pPr>
            <a:r>
              <a:rPr lang="en-US" sz="2271">
                <a:solidFill>
                  <a:srgbClr val="6E3C1B"/>
                </a:solidFill>
                <a:latin typeface="Alice"/>
                <a:ea typeface="Alice"/>
                <a:cs typeface="Alice"/>
                <a:sym typeface="Alice"/>
              </a:rPr>
              <a:t>Une esthétique héroïque héritée de l’Antiquité </a:t>
            </a:r>
          </a:p>
          <a:p>
            <a:pPr algn="just" marL="980628" indent="-326876" lvl="2">
              <a:lnSpc>
                <a:spcPts val="3179"/>
              </a:lnSpc>
              <a:buAutoNum type="alphaLcPeriod" startAt="1"/>
            </a:pPr>
            <a:r>
              <a:rPr lang="en-US" sz="2271">
                <a:solidFill>
                  <a:srgbClr val="6E3C1B"/>
                </a:solidFill>
                <a:latin typeface="Alice"/>
                <a:ea typeface="Alice"/>
                <a:cs typeface="Alice"/>
                <a:sym typeface="Alice"/>
              </a:rPr>
              <a:t>L’incarnation de l’humanisme</a:t>
            </a:r>
          </a:p>
        </p:txBody>
      </p:sp>
      <p:sp>
        <p:nvSpPr>
          <p:cNvPr name="TextBox 8" id="8"/>
          <p:cNvSpPr txBox="true"/>
          <p:nvPr/>
        </p:nvSpPr>
        <p:spPr>
          <a:xfrm rot="0">
            <a:off x="2669086" y="3381854"/>
            <a:ext cx="919163" cy="784729"/>
          </a:xfrm>
          <a:prstGeom prst="rect">
            <a:avLst/>
          </a:prstGeom>
        </p:spPr>
        <p:txBody>
          <a:bodyPr anchor="t" rtlCol="false" tIns="0" lIns="0" bIns="0" rIns="0">
            <a:spAutoFit/>
          </a:bodyPr>
          <a:lstStyle/>
          <a:p>
            <a:pPr algn="ctr">
              <a:lnSpc>
                <a:spcPts val="5736"/>
              </a:lnSpc>
            </a:pPr>
            <a:r>
              <a:rPr lang="en-US" sz="5462">
                <a:solidFill>
                  <a:srgbClr val="FDEABD"/>
                </a:solidFill>
                <a:latin typeface="Brixton Sans"/>
                <a:ea typeface="Brixton Sans"/>
                <a:cs typeface="Brixton Sans"/>
                <a:sym typeface="Brixton Sans"/>
              </a:rPr>
              <a:t>1</a:t>
            </a:r>
          </a:p>
        </p:txBody>
      </p:sp>
      <p:grpSp>
        <p:nvGrpSpPr>
          <p:cNvPr name="Group 9" id="9"/>
          <p:cNvGrpSpPr/>
          <p:nvPr/>
        </p:nvGrpSpPr>
        <p:grpSpPr>
          <a:xfrm rot="0">
            <a:off x="2793279" y="5869983"/>
            <a:ext cx="794969" cy="826526"/>
            <a:chOff x="0" y="0"/>
            <a:chExt cx="209375" cy="217686"/>
          </a:xfrm>
        </p:grpSpPr>
        <p:sp>
          <p:nvSpPr>
            <p:cNvPr name="Freeform 10" id="10"/>
            <p:cNvSpPr/>
            <p:nvPr/>
          </p:nvSpPr>
          <p:spPr>
            <a:xfrm flipH="false" flipV="false" rot="0">
              <a:off x="0" y="0"/>
              <a:ext cx="209375" cy="217686"/>
            </a:xfrm>
            <a:custGeom>
              <a:avLst/>
              <a:gdLst/>
              <a:ahLst/>
              <a:cxnLst/>
              <a:rect r="r" b="b" t="t" l="l"/>
              <a:pathLst>
                <a:path h="217686" w="209375">
                  <a:moveTo>
                    <a:pt x="0" y="0"/>
                  </a:moveTo>
                  <a:lnTo>
                    <a:pt x="209375" y="0"/>
                  </a:lnTo>
                  <a:lnTo>
                    <a:pt x="209375" y="217686"/>
                  </a:lnTo>
                  <a:lnTo>
                    <a:pt x="0" y="217686"/>
                  </a:lnTo>
                  <a:close/>
                </a:path>
              </a:pathLst>
            </a:custGeom>
            <a:solidFill>
              <a:srgbClr val="6E3C1B"/>
            </a:solidFill>
          </p:spPr>
        </p:sp>
        <p:sp>
          <p:nvSpPr>
            <p:cNvPr name="TextBox 11" id="11"/>
            <p:cNvSpPr txBox="true"/>
            <p:nvPr/>
          </p:nvSpPr>
          <p:spPr>
            <a:xfrm>
              <a:off x="0" y="-38100"/>
              <a:ext cx="209375" cy="255786"/>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938037" y="5969029"/>
            <a:ext cx="11680878" cy="2969374"/>
          </a:xfrm>
          <a:prstGeom prst="rect">
            <a:avLst/>
          </a:prstGeom>
        </p:spPr>
        <p:txBody>
          <a:bodyPr anchor="t" rtlCol="false" tIns="0" lIns="0" bIns="0" rIns="0">
            <a:spAutoFit/>
          </a:bodyPr>
          <a:lstStyle/>
          <a:p>
            <a:pPr algn="just">
              <a:lnSpc>
                <a:spcPts val="4439"/>
              </a:lnSpc>
            </a:pPr>
            <a:r>
              <a:rPr lang="en-US" sz="3170">
                <a:solidFill>
                  <a:srgbClr val="6E3C1B"/>
                </a:solidFill>
                <a:latin typeface="Alice Bold"/>
                <a:ea typeface="Alice Bold"/>
                <a:cs typeface="Alice Bold"/>
                <a:sym typeface="Alice Bold"/>
              </a:rPr>
              <a:t>II. Le David, comme symbole politique et civique pour Florence </a:t>
            </a:r>
          </a:p>
          <a:p>
            <a:pPr algn="just" marL="980184" indent="-326728" lvl="2">
              <a:lnSpc>
                <a:spcPts val="3177"/>
              </a:lnSpc>
              <a:buAutoNum type="alphaLcPeriod" startAt="1"/>
            </a:pPr>
            <a:r>
              <a:rPr lang="en-US" sz="2269">
                <a:solidFill>
                  <a:srgbClr val="6E3C1B"/>
                </a:solidFill>
                <a:latin typeface="Alice"/>
                <a:ea typeface="Alice"/>
                <a:cs typeface="Alice"/>
                <a:sym typeface="Alice"/>
              </a:rPr>
              <a:t>Un emplacement qui engage toute la cité</a:t>
            </a:r>
          </a:p>
          <a:p>
            <a:pPr algn="just" marL="980184" indent="-326728" lvl="2">
              <a:lnSpc>
                <a:spcPts val="3177"/>
              </a:lnSpc>
              <a:buAutoNum type="alphaLcPeriod" startAt="1"/>
            </a:pPr>
            <a:r>
              <a:rPr lang="en-US" sz="2269">
                <a:solidFill>
                  <a:srgbClr val="6E3C1B"/>
                </a:solidFill>
                <a:latin typeface="Alice"/>
                <a:ea typeface="Alice"/>
                <a:cs typeface="Alice"/>
                <a:sym typeface="Alice"/>
              </a:rPr>
              <a:t>Incarnation des idéaux républicains </a:t>
            </a:r>
          </a:p>
          <a:p>
            <a:pPr algn="just" marL="980184" indent="-326728" lvl="2">
              <a:lnSpc>
                <a:spcPts val="3177"/>
              </a:lnSpc>
              <a:buAutoNum type="alphaLcPeriod" startAt="1"/>
            </a:pPr>
            <a:r>
              <a:rPr lang="en-US" sz="2269">
                <a:solidFill>
                  <a:srgbClr val="6E3C1B"/>
                </a:solidFill>
                <a:latin typeface="Alice"/>
                <a:ea typeface="Alice"/>
                <a:cs typeface="Alice"/>
                <a:sym typeface="Alice"/>
              </a:rPr>
              <a:t>L’héritage politique et identitaire pour Florence </a:t>
            </a:r>
          </a:p>
          <a:p>
            <a:pPr algn="just">
              <a:lnSpc>
                <a:spcPts val="3177"/>
              </a:lnSpc>
            </a:pPr>
          </a:p>
          <a:p>
            <a:pPr algn="just">
              <a:lnSpc>
                <a:spcPts val="3177"/>
              </a:lnSpc>
            </a:pPr>
          </a:p>
          <a:p>
            <a:pPr algn="just">
              <a:lnSpc>
                <a:spcPts val="3177"/>
              </a:lnSpc>
            </a:pPr>
          </a:p>
        </p:txBody>
      </p:sp>
      <p:sp>
        <p:nvSpPr>
          <p:cNvPr name="TextBox 13" id="13"/>
          <p:cNvSpPr txBox="true"/>
          <p:nvPr/>
        </p:nvSpPr>
        <p:spPr>
          <a:xfrm rot="0">
            <a:off x="2731182" y="6005274"/>
            <a:ext cx="919163" cy="784729"/>
          </a:xfrm>
          <a:prstGeom prst="rect">
            <a:avLst/>
          </a:prstGeom>
        </p:spPr>
        <p:txBody>
          <a:bodyPr anchor="t" rtlCol="false" tIns="0" lIns="0" bIns="0" rIns="0">
            <a:spAutoFit/>
          </a:bodyPr>
          <a:lstStyle/>
          <a:p>
            <a:pPr algn="ctr">
              <a:lnSpc>
                <a:spcPts val="5736"/>
              </a:lnSpc>
            </a:pPr>
            <a:r>
              <a:rPr lang="en-US" sz="5462">
                <a:solidFill>
                  <a:srgbClr val="FDEABD"/>
                </a:solidFill>
                <a:latin typeface="Brixton Sans"/>
                <a:ea typeface="Brixton Sans"/>
                <a:cs typeface="Brixton Sans"/>
                <a:sym typeface="Brixton Sans"/>
              </a:rPr>
              <a:t>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1877009" y="3308555"/>
            <a:ext cx="6119671" cy="5066578"/>
          </a:xfrm>
          <a:custGeom>
            <a:avLst/>
            <a:gdLst/>
            <a:ahLst/>
            <a:cxnLst/>
            <a:rect r="r" b="b" t="t" l="l"/>
            <a:pathLst>
              <a:path h="5066578" w="6119671">
                <a:moveTo>
                  <a:pt x="0" y="0"/>
                </a:moveTo>
                <a:lnTo>
                  <a:pt x="6119671" y="0"/>
                </a:lnTo>
                <a:lnTo>
                  <a:pt x="6119671" y="5066578"/>
                </a:lnTo>
                <a:lnTo>
                  <a:pt x="0" y="5066578"/>
                </a:lnTo>
                <a:lnTo>
                  <a:pt x="0" y="0"/>
                </a:lnTo>
                <a:close/>
              </a:path>
            </a:pathLst>
          </a:custGeom>
          <a:blipFill>
            <a:blip r:embed="rId3"/>
            <a:stretch>
              <a:fillRect l="0" t="0" r="0" b="0"/>
            </a:stretch>
          </a:blipFill>
        </p:spPr>
      </p:sp>
      <p:sp>
        <p:nvSpPr>
          <p:cNvPr name="TextBox 4" id="4"/>
          <p:cNvSpPr txBox="true"/>
          <p:nvPr/>
        </p:nvSpPr>
        <p:spPr>
          <a:xfrm rot="0">
            <a:off x="314313" y="2569114"/>
            <a:ext cx="10380085" cy="7546442"/>
          </a:xfrm>
          <a:prstGeom prst="rect">
            <a:avLst/>
          </a:prstGeom>
        </p:spPr>
        <p:txBody>
          <a:bodyPr anchor="t" rtlCol="false" tIns="0" lIns="0" bIns="0" rIns="0">
            <a:spAutoFit/>
          </a:bodyPr>
          <a:lstStyle/>
          <a:p>
            <a:pPr algn="l" marL="706207" indent="-353103" lvl="1">
              <a:lnSpc>
                <a:spcPts val="4579"/>
              </a:lnSpc>
              <a:buFont typeface="Arial"/>
              <a:buChar char="•"/>
            </a:pPr>
            <a:r>
              <a:rPr lang="en-US" sz="3270">
                <a:solidFill>
                  <a:srgbClr val="6E3C1B"/>
                </a:solidFill>
                <a:latin typeface="Alice"/>
                <a:ea typeface="Alice"/>
                <a:cs typeface="Alice"/>
                <a:sym typeface="Alice"/>
              </a:rPr>
              <a:t>Le bloc de marbre mesure plus de 5,50m mais il est défectueux en raison de la volonté d’Agostino Duccio et Antonio Rossellino de sculpter ce bloc</a:t>
            </a:r>
          </a:p>
          <a:p>
            <a:pPr algn="l" marL="706207" indent="-353103" lvl="1">
              <a:lnSpc>
                <a:spcPts val="4579"/>
              </a:lnSpc>
              <a:buFont typeface="Arial"/>
              <a:buChar char="•"/>
            </a:pPr>
            <a:r>
              <a:rPr lang="en-US" sz="3270">
                <a:solidFill>
                  <a:srgbClr val="6E3C1B"/>
                </a:solidFill>
                <a:latin typeface="Alice"/>
                <a:ea typeface="Alice"/>
                <a:cs typeface="Alice"/>
                <a:sym typeface="Alice"/>
              </a:rPr>
              <a:t>Michel Ange a été choisi pour réalisé cette oeuvre en un bloc car à Rome, il a réalisé la </a:t>
            </a:r>
            <a:r>
              <a:rPr lang="en-US" sz="3270" i="true">
                <a:solidFill>
                  <a:srgbClr val="6E3C1B"/>
                </a:solidFill>
                <a:latin typeface="Alice Italics"/>
                <a:ea typeface="Alice Italics"/>
                <a:cs typeface="Alice Italics"/>
                <a:sym typeface="Alice Italics"/>
              </a:rPr>
              <a:t>Pietà</a:t>
            </a:r>
            <a:r>
              <a:rPr lang="en-US" sz="3270">
                <a:solidFill>
                  <a:srgbClr val="6E3C1B"/>
                </a:solidFill>
                <a:latin typeface="Alice"/>
                <a:ea typeface="Alice"/>
                <a:cs typeface="Alice"/>
                <a:sym typeface="Alice"/>
              </a:rPr>
              <a:t> en un seul bloc de marbre </a:t>
            </a:r>
          </a:p>
          <a:p>
            <a:pPr algn="l" marL="706207" indent="-353103" lvl="1">
              <a:lnSpc>
                <a:spcPts val="4579"/>
              </a:lnSpc>
              <a:buFont typeface="Arial"/>
              <a:buChar char="•"/>
            </a:pPr>
            <a:r>
              <a:rPr lang="en-US" sz="3270">
                <a:solidFill>
                  <a:srgbClr val="6E3C1B"/>
                </a:solidFill>
                <a:latin typeface="Alice"/>
                <a:ea typeface="Alice"/>
                <a:cs typeface="Alice"/>
                <a:sym typeface="Alice"/>
              </a:rPr>
              <a:t> Le mécénat est important de même que les contrats qui définissent le moyen de paiement.</a:t>
            </a:r>
          </a:p>
          <a:p>
            <a:pPr algn="l" marL="1412413" indent="-470804" lvl="2">
              <a:lnSpc>
                <a:spcPts val="4579"/>
              </a:lnSpc>
              <a:buFont typeface="Arial"/>
              <a:buChar char="⚬"/>
            </a:pPr>
            <a:r>
              <a:rPr lang="en-US" sz="3270">
                <a:solidFill>
                  <a:srgbClr val="6E3C1B"/>
                </a:solidFill>
                <a:latin typeface="Alice"/>
                <a:ea typeface="Alice"/>
                <a:cs typeface="Alice"/>
                <a:sym typeface="Alice"/>
              </a:rPr>
              <a:t>Michel Ange était payé environ 144 écus au début puis face à un travail productif les commanditaires passent à 400 écus en 1502</a:t>
            </a:r>
          </a:p>
          <a:p>
            <a:pPr algn="l" marL="706207" indent="-353103" lvl="1">
              <a:lnSpc>
                <a:spcPts val="4579"/>
              </a:lnSpc>
              <a:buFont typeface="Arial"/>
              <a:buChar char="•"/>
            </a:pPr>
            <a:r>
              <a:rPr lang="en-US" sz="3270">
                <a:solidFill>
                  <a:srgbClr val="6E3C1B"/>
                </a:solidFill>
                <a:latin typeface="Alice"/>
                <a:ea typeface="Alice"/>
                <a:cs typeface="Alice"/>
                <a:sym typeface="Alice"/>
              </a:rPr>
              <a:t>Selon Vasari, Travailler à l’abri des regards a permis à Michel Ange d’atteindre la perfection</a:t>
            </a:r>
          </a:p>
        </p:txBody>
      </p:sp>
      <p:sp>
        <p:nvSpPr>
          <p:cNvPr name="TextBox 5" id="5"/>
          <p:cNvSpPr txBox="true"/>
          <p:nvPr/>
        </p:nvSpPr>
        <p:spPr>
          <a:xfrm rot="0">
            <a:off x="0" y="72820"/>
            <a:ext cx="18288000" cy="3235736"/>
          </a:xfrm>
          <a:prstGeom prst="rect">
            <a:avLst/>
          </a:prstGeom>
        </p:spPr>
        <p:txBody>
          <a:bodyPr anchor="t" rtlCol="false" tIns="0" lIns="0" bIns="0" rIns="0">
            <a:spAutoFit/>
          </a:bodyPr>
          <a:lstStyle/>
          <a:p>
            <a:pPr algn="ctr">
              <a:lnSpc>
                <a:spcPts val="5097"/>
              </a:lnSpc>
            </a:pPr>
            <a:r>
              <a:rPr lang="en-US" sz="4854">
                <a:solidFill>
                  <a:srgbClr val="6E3C1B"/>
                </a:solidFill>
                <a:latin typeface="Brixton Sans"/>
                <a:ea typeface="Brixton Sans"/>
                <a:cs typeface="Brixton Sans"/>
                <a:sym typeface="Brixton Sans"/>
              </a:rPr>
              <a:t>I. LE DAVID, UNE PROUESSE TECHNIQUE ET UNE RÉINVENTION DE L’IDÉAL ANTIQUE</a:t>
            </a:r>
          </a:p>
          <a:p>
            <a:pPr algn="ctr" marL="2096343" indent="-698781" lvl="2">
              <a:lnSpc>
                <a:spcPts val="5097"/>
              </a:lnSpc>
              <a:buAutoNum type="alphaLcPeriod" startAt="1"/>
            </a:pPr>
            <a:r>
              <a:rPr lang="en-US" sz="4854">
                <a:solidFill>
                  <a:srgbClr val="6E3C1B"/>
                </a:solidFill>
                <a:latin typeface="Brixton Sans"/>
                <a:ea typeface="Brixton Sans"/>
                <a:cs typeface="Brixton Sans"/>
                <a:sym typeface="Brixton Sans"/>
              </a:rPr>
              <a:t>Le défi de sculpter une oeuvre monumentale dans seul un bloc de marbre </a:t>
            </a:r>
          </a:p>
          <a:p>
            <a:pPr algn="ctr">
              <a:lnSpc>
                <a:spcPts val="5097"/>
              </a:lnSpc>
            </a:pPr>
          </a:p>
        </p:txBody>
      </p:sp>
      <p:sp>
        <p:nvSpPr>
          <p:cNvPr name="TextBox 6" id="6"/>
          <p:cNvSpPr txBox="true"/>
          <p:nvPr/>
        </p:nvSpPr>
        <p:spPr>
          <a:xfrm rot="0">
            <a:off x="12310296" y="8549907"/>
            <a:ext cx="4949004" cy="13691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La Pietà</a:t>
            </a:r>
            <a:r>
              <a:rPr lang="en-US" sz="1971">
                <a:solidFill>
                  <a:srgbClr val="6E3C1B"/>
                </a:solidFill>
                <a:latin typeface="Alice"/>
                <a:ea typeface="Alice"/>
                <a:cs typeface="Alice"/>
                <a:sym typeface="Alice"/>
              </a:rPr>
              <a:t>, Michel Ange, 1499, 74 cm × 195 cm × 69 cm. sculptre en marbre, Basilique Saint-Pierre, Rome, Vatican </a:t>
            </a:r>
          </a:p>
          <a:p>
            <a:pPr algn="ctr">
              <a:lnSpc>
                <a:spcPts val="275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604796" y="513225"/>
            <a:ext cx="6173700" cy="9260550"/>
          </a:xfrm>
          <a:custGeom>
            <a:avLst/>
            <a:gdLst/>
            <a:ahLst/>
            <a:cxnLst/>
            <a:rect r="r" b="b" t="t" l="l"/>
            <a:pathLst>
              <a:path h="9260550" w="6173700">
                <a:moveTo>
                  <a:pt x="0" y="0"/>
                </a:moveTo>
                <a:lnTo>
                  <a:pt x="6173700" y="0"/>
                </a:lnTo>
                <a:lnTo>
                  <a:pt x="6173700" y="9260550"/>
                </a:lnTo>
                <a:lnTo>
                  <a:pt x="0" y="9260550"/>
                </a:lnTo>
                <a:lnTo>
                  <a:pt x="0" y="0"/>
                </a:lnTo>
                <a:close/>
              </a:path>
            </a:pathLst>
          </a:custGeom>
          <a:blipFill>
            <a:blip r:embed="rId3"/>
            <a:stretch>
              <a:fillRect l="0" t="0" r="0" b="0"/>
            </a:stretch>
          </a:blipFill>
        </p:spPr>
      </p:sp>
      <p:sp>
        <p:nvSpPr>
          <p:cNvPr name="TextBox 4" id="4"/>
          <p:cNvSpPr txBox="true"/>
          <p:nvPr/>
        </p:nvSpPr>
        <p:spPr>
          <a:xfrm rot="0">
            <a:off x="50583" y="532275"/>
            <a:ext cx="10554213" cy="144884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B.  UNE ESTHÉTIQUE HÉROÏQUE HÉRITÉE DE L’ANTIQUITÉ </a:t>
            </a:r>
          </a:p>
          <a:p>
            <a:pPr algn="ctr">
              <a:lnSpc>
                <a:spcPts val="3732"/>
              </a:lnSpc>
            </a:pPr>
          </a:p>
        </p:txBody>
      </p:sp>
      <p:sp>
        <p:nvSpPr>
          <p:cNvPr name="TextBox 5" id="5"/>
          <p:cNvSpPr txBox="true"/>
          <p:nvPr/>
        </p:nvSpPr>
        <p:spPr>
          <a:xfrm rot="0">
            <a:off x="1094638" y="2224307"/>
            <a:ext cx="8049362" cy="4647354"/>
          </a:xfrm>
          <a:prstGeom prst="rect">
            <a:avLst/>
          </a:prstGeom>
        </p:spPr>
        <p:txBody>
          <a:bodyPr anchor="t" rtlCol="false" tIns="0" lIns="0" bIns="0" rIns="0">
            <a:spAutoFit/>
          </a:bodyPr>
          <a:lstStyle/>
          <a:p>
            <a:pPr algn="just" marL="816813" indent="-408406" lvl="1">
              <a:lnSpc>
                <a:spcPts val="5296"/>
              </a:lnSpc>
              <a:buFont typeface="Arial"/>
              <a:buChar char="•"/>
            </a:pPr>
            <a:r>
              <a:rPr lang="en-US" sz="3783">
                <a:solidFill>
                  <a:srgbClr val="6E3C1B"/>
                </a:solidFill>
                <a:latin typeface="Alice"/>
                <a:ea typeface="Alice"/>
                <a:cs typeface="Alice"/>
                <a:sym typeface="Alice"/>
              </a:rPr>
              <a:t>Témoin de la connaissance et des études de Michel Ange sur l’anatomie </a:t>
            </a:r>
          </a:p>
          <a:p>
            <a:pPr algn="just" marL="816813" indent="-408406" lvl="1">
              <a:lnSpc>
                <a:spcPts val="5296"/>
              </a:lnSpc>
              <a:buFont typeface="Arial"/>
              <a:buChar char="•"/>
            </a:pPr>
            <a:r>
              <a:rPr lang="en-US" sz="3783">
                <a:solidFill>
                  <a:srgbClr val="6E3C1B"/>
                </a:solidFill>
                <a:latin typeface="Alice"/>
                <a:ea typeface="Alice"/>
                <a:cs typeface="Alice"/>
                <a:sym typeface="Alice"/>
              </a:rPr>
              <a:t>Mise en place de la </a:t>
            </a:r>
            <a:r>
              <a:rPr lang="en-US" sz="3783" i="true">
                <a:solidFill>
                  <a:srgbClr val="6E3C1B"/>
                </a:solidFill>
                <a:latin typeface="Alice Italics"/>
                <a:ea typeface="Alice Italics"/>
                <a:cs typeface="Alice Italics"/>
                <a:sym typeface="Alice Italics"/>
              </a:rPr>
              <a:t>terribilità</a:t>
            </a:r>
          </a:p>
          <a:p>
            <a:pPr algn="just" marL="816813" indent="-408406" lvl="1">
              <a:lnSpc>
                <a:spcPts val="5296"/>
              </a:lnSpc>
              <a:buFont typeface="Arial"/>
              <a:buChar char="•"/>
            </a:pPr>
            <a:r>
              <a:rPr lang="en-US" sz="3783">
                <a:solidFill>
                  <a:srgbClr val="6E3C1B"/>
                </a:solidFill>
                <a:latin typeface="Alice"/>
                <a:ea typeface="Alice"/>
                <a:cs typeface="Alice"/>
                <a:sym typeface="Alice"/>
              </a:rPr>
              <a:t>Réalisation de corsp esthtéique non réaliste = accantuation de certaines parties du corps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179234" y="1361046"/>
            <a:ext cx="2860041" cy="4352868"/>
          </a:xfrm>
          <a:custGeom>
            <a:avLst/>
            <a:gdLst/>
            <a:ahLst/>
            <a:cxnLst/>
            <a:rect r="r" b="b" t="t" l="l"/>
            <a:pathLst>
              <a:path h="4352868" w="2860041">
                <a:moveTo>
                  <a:pt x="0" y="0"/>
                </a:moveTo>
                <a:lnTo>
                  <a:pt x="2860041" y="0"/>
                </a:lnTo>
                <a:lnTo>
                  <a:pt x="2860041" y="4352869"/>
                </a:lnTo>
                <a:lnTo>
                  <a:pt x="0" y="4352869"/>
                </a:lnTo>
                <a:lnTo>
                  <a:pt x="0" y="0"/>
                </a:lnTo>
                <a:close/>
              </a:path>
            </a:pathLst>
          </a:custGeom>
          <a:blipFill>
            <a:blip r:embed="rId3"/>
            <a:stretch>
              <a:fillRect l="-88704" t="-125156" r="-43540" b="-3737"/>
            </a:stretch>
          </a:blipFill>
        </p:spPr>
      </p:sp>
      <p:sp>
        <p:nvSpPr>
          <p:cNvPr name="TextBox 4" id="4"/>
          <p:cNvSpPr txBox="true"/>
          <p:nvPr/>
        </p:nvSpPr>
        <p:spPr>
          <a:xfrm rot="0">
            <a:off x="3422309" y="313801"/>
            <a:ext cx="10554213" cy="144884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B.  UNE ESTHÉTIQUE HÉROÏQUE HÉRITÉE DE L’ANTIQUITÉ </a:t>
            </a:r>
          </a:p>
          <a:p>
            <a:pPr algn="ctr">
              <a:lnSpc>
                <a:spcPts val="3732"/>
              </a:lnSpc>
            </a:pPr>
          </a:p>
        </p:txBody>
      </p:sp>
      <p:sp>
        <p:nvSpPr>
          <p:cNvPr name="Freeform 5" id="5"/>
          <p:cNvSpPr/>
          <p:nvPr/>
        </p:nvSpPr>
        <p:spPr>
          <a:xfrm flipH="false" flipV="false" rot="0">
            <a:off x="5839375" y="1340768"/>
            <a:ext cx="2860041" cy="4352868"/>
          </a:xfrm>
          <a:custGeom>
            <a:avLst/>
            <a:gdLst/>
            <a:ahLst/>
            <a:cxnLst/>
            <a:rect r="r" b="b" t="t" l="l"/>
            <a:pathLst>
              <a:path h="4352868" w="2860041">
                <a:moveTo>
                  <a:pt x="0" y="0"/>
                </a:moveTo>
                <a:lnTo>
                  <a:pt x="2860041" y="0"/>
                </a:lnTo>
                <a:lnTo>
                  <a:pt x="2860041" y="4352869"/>
                </a:lnTo>
                <a:lnTo>
                  <a:pt x="0" y="4352869"/>
                </a:lnTo>
                <a:lnTo>
                  <a:pt x="0" y="0"/>
                </a:lnTo>
                <a:close/>
              </a:path>
            </a:pathLst>
          </a:custGeom>
          <a:blipFill>
            <a:blip r:embed="rId3"/>
            <a:stretch>
              <a:fillRect l="-109122" t="-63555" r="-128187" b="-168887"/>
            </a:stretch>
          </a:blipFill>
        </p:spPr>
      </p:sp>
      <p:sp>
        <p:nvSpPr>
          <p:cNvPr name="Freeform 6" id="6"/>
          <p:cNvSpPr/>
          <p:nvPr/>
        </p:nvSpPr>
        <p:spPr>
          <a:xfrm flipH="false" flipV="false" rot="0">
            <a:off x="7467141" y="6273373"/>
            <a:ext cx="3709849" cy="3404355"/>
          </a:xfrm>
          <a:custGeom>
            <a:avLst/>
            <a:gdLst/>
            <a:ahLst/>
            <a:cxnLst/>
            <a:rect r="r" b="b" t="t" l="l"/>
            <a:pathLst>
              <a:path h="3404355" w="3709849">
                <a:moveTo>
                  <a:pt x="0" y="0"/>
                </a:moveTo>
                <a:lnTo>
                  <a:pt x="3709848" y="0"/>
                </a:lnTo>
                <a:lnTo>
                  <a:pt x="3709848" y="3404355"/>
                </a:lnTo>
                <a:lnTo>
                  <a:pt x="0" y="3404355"/>
                </a:lnTo>
                <a:lnTo>
                  <a:pt x="0" y="0"/>
                </a:lnTo>
                <a:close/>
              </a:path>
            </a:pathLst>
          </a:custGeom>
          <a:blipFill>
            <a:blip r:embed="rId3"/>
            <a:stretch>
              <a:fillRect l="-132109" t="-53848" r="-160403" b="-487756"/>
            </a:stretch>
          </a:blipFill>
        </p:spPr>
      </p:sp>
      <p:sp>
        <p:nvSpPr>
          <p:cNvPr name="Freeform 7" id="7"/>
          <p:cNvSpPr/>
          <p:nvPr/>
        </p:nvSpPr>
        <p:spPr>
          <a:xfrm flipH="false" flipV="false" rot="0">
            <a:off x="599095" y="6273373"/>
            <a:ext cx="3816454" cy="3502182"/>
          </a:xfrm>
          <a:custGeom>
            <a:avLst/>
            <a:gdLst/>
            <a:ahLst/>
            <a:cxnLst/>
            <a:rect r="r" b="b" t="t" l="l"/>
            <a:pathLst>
              <a:path h="3502182" w="3816454">
                <a:moveTo>
                  <a:pt x="0" y="0"/>
                </a:moveTo>
                <a:lnTo>
                  <a:pt x="3816454" y="0"/>
                </a:lnTo>
                <a:lnTo>
                  <a:pt x="3816454" y="3502182"/>
                </a:lnTo>
                <a:lnTo>
                  <a:pt x="0" y="3502182"/>
                </a:lnTo>
                <a:lnTo>
                  <a:pt x="0" y="0"/>
                </a:lnTo>
                <a:close/>
              </a:path>
            </a:pathLst>
          </a:custGeom>
          <a:blipFill>
            <a:blip r:embed="rId3"/>
            <a:stretch>
              <a:fillRect l="-91634" t="-361207" r="-249039" b="-259119"/>
            </a:stretch>
          </a:blipFill>
        </p:spPr>
      </p:sp>
      <p:sp>
        <p:nvSpPr>
          <p:cNvPr name="Freeform 8" id="8"/>
          <p:cNvSpPr/>
          <p:nvPr/>
        </p:nvSpPr>
        <p:spPr>
          <a:xfrm flipH="false" flipV="false" rot="0">
            <a:off x="13115891" y="1340768"/>
            <a:ext cx="4464198" cy="7936352"/>
          </a:xfrm>
          <a:custGeom>
            <a:avLst/>
            <a:gdLst/>
            <a:ahLst/>
            <a:cxnLst/>
            <a:rect r="r" b="b" t="t" l="l"/>
            <a:pathLst>
              <a:path h="7936352" w="4464198">
                <a:moveTo>
                  <a:pt x="0" y="0"/>
                </a:moveTo>
                <a:lnTo>
                  <a:pt x="4464198" y="0"/>
                </a:lnTo>
                <a:lnTo>
                  <a:pt x="4464198" y="7936352"/>
                </a:lnTo>
                <a:lnTo>
                  <a:pt x="0" y="7936352"/>
                </a:lnTo>
                <a:lnTo>
                  <a:pt x="0" y="0"/>
                </a:lnTo>
                <a:close/>
              </a:path>
            </a:pathLst>
          </a:custGeom>
          <a:blipFill>
            <a:blip r:embed="rId4"/>
            <a:stretch>
              <a:fillRect l="0" t="0" r="0" b="0"/>
            </a:stretch>
          </a:blipFill>
        </p:spPr>
      </p:sp>
      <p:sp>
        <p:nvSpPr>
          <p:cNvPr name="Freeform 9" id="9"/>
          <p:cNvSpPr/>
          <p:nvPr/>
        </p:nvSpPr>
        <p:spPr>
          <a:xfrm flipH="false" flipV="false" rot="665460">
            <a:off x="12348852" y="2572782"/>
            <a:ext cx="1936379" cy="580914"/>
          </a:xfrm>
          <a:custGeom>
            <a:avLst/>
            <a:gdLst/>
            <a:ahLst/>
            <a:cxnLst/>
            <a:rect r="r" b="b" t="t" l="l"/>
            <a:pathLst>
              <a:path h="580914" w="1936379">
                <a:moveTo>
                  <a:pt x="0" y="0"/>
                </a:moveTo>
                <a:lnTo>
                  <a:pt x="1936378" y="0"/>
                </a:lnTo>
                <a:lnTo>
                  <a:pt x="1936378" y="580914"/>
                </a:lnTo>
                <a:lnTo>
                  <a:pt x="0" y="5809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0042918" y="2015825"/>
            <a:ext cx="2268142" cy="1039837"/>
          </a:xfrm>
          <a:prstGeom prst="rect">
            <a:avLst/>
          </a:prstGeom>
        </p:spPr>
        <p:txBody>
          <a:bodyPr anchor="t" rtlCol="false" tIns="0" lIns="0" bIns="0" rIns="0">
            <a:spAutoFit/>
          </a:bodyPr>
          <a:lstStyle/>
          <a:p>
            <a:pPr algn="just">
              <a:lnSpc>
                <a:spcPts val="4124"/>
              </a:lnSpc>
            </a:pPr>
            <a:r>
              <a:rPr lang="en-US" sz="2946">
                <a:solidFill>
                  <a:srgbClr val="6E3C1B"/>
                </a:solidFill>
                <a:latin typeface="Alice"/>
                <a:ea typeface="Alice"/>
                <a:cs typeface="Alice"/>
                <a:sym typeface="Alice"/>
              </a:rPr>
              <a:t>Position du </a:t>
            </a:r>
            <a:r>
              <a:rPr lang="en-US" sz="2946" i="true">
                <a:solidFill>
                  <a:srgbClr val="6E3C1B"/>
                </a:solidFill>
                <a:latin typeface="Alice Italics"/>
                <a:ea typeface="Alice Italics"/>
                <a:cs typeface="Alice Italics"/>
                <a:sym typeface="Alice Italics"/>
              </a:rPr>
              <a:t>contrapposto</a:t>
            </a:r>
          </a:p>
        </p:txBody>
      </p:sp>
      <p:sp>
        <p:nvSpPr>
          <p:cNvPr name="TextBox 11" id="11"/>
          <p:cNvSpPr txBox="true"/>
          <p:nvPr/>
        </p:nvSpPr>
        <p:spPr>
          <a:xfrm rot="0">
            <a:off x="184008" y="1534006"/>
            <a:ext cx="2268142" cy="1039837"/>
          </a:xfrm>
          <a:prstGeom prst="rect">
            <a:avLst/>
          </a:prstGeom>
        </p:spPr>
        <p:txBody>
          <a:bodyPr anchor="t" rtlCol="false" tIns="0" lIns="0" bIns="0" rIns="0">
            <a:spAutoFit/>
          </a:bodyPr>
          <a:lstStyle/>
          <a:p>
            <a:pPr algn="just">
              <a:lnSpc>
                <a:spcPts val="4124"/>
              </a:lnSpc>
            </a:pPr>
            <a:r>
              <a:rPr lang="en-US" sz="2946">
                <a:solidFill>
                  <a:srgbClr val="6E3C1B"/>
                </a:solidFill>
                <a:latin typeface="Alice"/>
                <a:ea typeface="Alice"/>
                <a:cs typeface="Alice"/>
                <a:sym typeface="Alice"/>
              </a:rPr>
              <a:t>Allongement des jambes</a:t>
            </a:r>
          </a:p>
        </p:txBody>
      </p:sp>
      <p:sp>
        <p:nvSpPr>
          <p:cNvPr name="Freeform 12" id="12"/>
          <p:cNvSpPr/>
          <p:nvPr/>
        </p:nvSpPr>
        <p:spPr>
          <a:xfrm flipH="false" flipV="false" rot="1221647">
            <a:off x="1341572" y="2906080"/>
            <a:ext cx="1121399" cy="336420"/>
          </a:xfrm>
          <a:custGeom>
            <a:avLst/>
            <a:gdLst/>
            <a:ahLst/>
            <a:cxnLst/>
            <a:rect r="r" b="b" t="t" l="l"/>
            <a:pathLst>
              <a:path h="336420" w="1121399">
                <a:moveTo>
                  <a:pt x="0" y="0"/>
                </a:moveTo>
                <a:lnTo>
                  <a:pt x="1121398" y="0"/>
                </a:lnTo>
                <a:lnTo>
                  <a:pt x="1121398" y="336419"/>
                </a:lnTo>
                <a:lnTo>
                  <a:pt x="0" y="3364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8908847" y="2998090"/>
            <a:ext cx="2268142" cy="1039837"/>
          </a:xfrm>
          <a:prstGeom prst="rect">
            <a:avLst/>
          </a:prstGeom>
        </p:spPr>
        <p:txBody>
          <a:bodyPr anchor="t" rtlCol="false" tIns="0" lIns="0" bIns="0" rIns="0">
            <a:spAutoFit/>
          </a:bodyPr>
          <a:lstStyle/>
          <a:p>
            <a:pPr algn="just">
              <a:lnSpc>
                <a:spcPts val="4124"/>
              </a:lnSpc>
            </a:pPr>
            <a:r>
              <a:rPr lang="en-US" sz="2946">
                <a:solidFill>
                  <a:srgbClr val="6E3C1B"/>
                </a:solidFill>
                <a:latin typeface="Alice"/>
                <a:ea typeface="Alice"/>
                <a:cs typeface="Alice"/>
                <a:sym typeface="Alice"/>
              </a:rPr>
              <a:t>Allongement du torse</a:t>
            </a:r>
          </a:p>
        </p:txBody>
      </p:sp>
      <p:sp>
        <p:nvSpPr>
          <p:cNvPr name="Freeform 14" id="14"/>
          <p:cNvSpPr/>
          <p:nvPr/>
        </p:nvSpPr>
        <p:spPr>
          <a:xfrm flipH="false" flipV="false" rot="9388856">
            <a:off x="8208540" y="4247702"/>
            <a:ext cx="1121399" cy="336420"/>
          </a:xfrm>
          <a:custGeom>
            <a:avLst/>
            <a:gdLst/>
            <a:ahLst/>
            <a:cxnLst/>
            <a:rect r="r" b="b" t="t" l="l"/>
            <a:pathLst>
              <a:path h="336420" w="1121399">
                <a:moveTo>
                  <a:pt x="0" y="0"/>
                </a:moveTo>
                <a:lnTo>
                  <a:pt x="1121398" y="0"/>
                </a:lnTo>
                <a:lnTo>
                  <a:pt x="1121398" y="336420"/>
                </a:lnTo>
                <a:lnTo>
                  <a:pt x="0" y="336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4516651" y="6458256"/>
            <a:ext cx="2849387" cy="1039837"/>
          </a:xfrm>
          <a:prstGeom prst="rect">
            <a:avLst/>
          </a:prstGeom>
        </p:spPr>
        <p:txBody>
          <a:bodyPr anchor="t" rtlCol="false" tIns="0" lIns="0" bIns="0" rIns="0">
            <a:spAutoFit/>
          </a:bodyPr>
          <a:lstStyle/>
          <a:p>
            <a:pPr algn="just">
              <a:lnSpc>
                <a:spcPts val="4124"/>
              </a:lnSpc>
            </a:pPr>
            <a:r>
              <a:rPr lang="en-US" sz="2946">
                <a:solidFill>
                  <a:srgbClr val="6E3C1B"/>
                </a:solidFill>
                <a:latin typeface="Alice"/>
                <a:ea typeface="Alice"/>
                <a:cs typeface="Alice"/>
                <a:sym typeface="Alice"/>
              </a:rPr>
              <a:t>Agrandissement des mains</a:t>
            </a:r>
          </a:p>
        </p:txBody>
      </p:sp>
      <p:sp>
        <p:nvSpPr>
          <p:cNvPr name="Freeform 16" id="16"/>
          <p:cNvSpPr/>
          <p:nvPr/>
        </p:nvSpPr>
        <p:spPr>
          <a:xfrm flipH="false" flipV="false" rot="9022453">
            <a:off x="3436861" y="7727114"/>
            <a:ext cx="1656242" cy="496872"/>
          </a:xfrm>
          <a:custGeom>
            <a:avLst/>
            <a:gdLst/>
            <a:ahLst/>
            <a:cxnLst/>
            <a:rect r="r" b="b" t="t" l="l"/>
            <a:pathLst>
              <a:path h="496872" w="1656242">
                <a:moveTo>
                  <a:pt x="0" y="0"/>
                </a:moveTo>
                <a:lnTo>
                  <a:pt x="1656242" y="0"/>
                </a:lnTo>
                <a:lnTo>
                  <a:pt x="1656242" y="496873"/>
                </a:lnTo>
                <a:lnTo>
                  <a:pt x="0" y="4968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4516651" y="8637891"/>
            <a:ext cx="2849387" cy="1039837"/>
          </a:xfrm>
          <a:prstGeom prst="rect">
            <a:avLst/>
          </a:prstGeom>
        </p:spPr>
        <p:txBody>
          <a:bodyPr anchor="t" rtlCol="false" tIns="0" lIns="0" bIns="0" rIns="0">
            <a:spAutoFit/>
          </a:bodyPr>
          <a:lstStyle/>
          <a:p>
            <a:pPr algn="just">
              <a:lnSpc>
                <a:spcPts val="4124"/>
              </a:lnSpc>
            </a:pPr>
            <a:r>
              <a:rPr lang="en-US" sz="2946">
                <a:solidFill>
                  <a:srgbClr val="6E3C1B"/>
                </a:solidFill>
                <a:latin typeface="Alice"/>
                <a:ea typeface="Alice"/>
                <a:cs typeface="Alice"/>
                <a:sym typeface="Alice"/>
              </a:rPr>
              <a:t>Agrandissement de la tête</a:t>
            </a:r>
          </a:p>
        </p:txBody>
      </p:sp>
      <p:sp>
        <p:nvSpPr>
          <p:cNvPr name="Freeform 18" id="18"/>
          <p:cNvSpPr/>
          <p:nvPr/>
        </p:nvSpPr>
        <p:spPr>
          <a:xfrm flipH="false" flipV="false" rot="-1928079">
            <a:off x="6543310" y="8102353"/>
            <a:ext cx="1452171" cy="435651"/>
          </a:xfrm>
          <a:custGeom>
            <a:avLst/>
            <a:gdLst/>
            <a:ahLst/>
            <a:cxnLst/>
            <a:rect r="r" b="b" t="t" l="l"/>
            <a:pathLst>
              <a:path h="435651" w="1452171">
                <a:moveTo>
                  <a:pt x="0" y="0"/>
                </a:moveTo>
                <a:lnTo>
                  <a:pt x="1452171" y="0"/>
                </a:lnTo>
                <a:lnTo>
                  <a:pt x="1452171" y="435651"/>
                </a:lnTo>
                <a:lnTo>
                  <a:pt x="0" y="435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13115891" y="9489803"/>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640347" y="2286140"/>
            <a:ext cx="4164731" cy="6247097"/>
          </a:xfrm>
          <a:custGeom>
            <a:avLst/>
            <a:gdLst/>
            <a:ahLst/>
            <a:cxnLst/>
            <a:rect r="r" b="b" t="t" l="l"/>
            <a:pathLst>
              <a:path h="6247097" w="4164731">
                <a:moveTo>
                  <a:pt x="0" y="0"/>
                </a:moveTo>
                <a:lnTo>
                  <a:pt x="4164732" y="0"/>
                </a:lnTo>
                <a:lnTo>
                  <a:pt x="4164732" y="6247096"/>
                </a:lnTo>
                <a:lnTo>
                  <a:pt x="0" y="6247096"/>
                </a:lnTo>
                <a:lnTo>
                  <a:pt x="0" y="0"/>
                </a:lnTo>
                <a:close/>
              </a:path>
            </a:pathLst>
          </a:custGeom>
          <a:blipFill>
            <a:blip r:embed="rId3"/>
            <a:stretch>
              <a:fillRect l="0" t="0" r="0" b="0"/>
            </a:stretch>
          </a:blipFill>
        </p:spPr>
      </p:sp>
      <p:sp>
        <p:nvSpPr>
          <p:cNvPr name="Freeform 4" id="4"/>
          <p:cNvSpPr/>
          <p:nvPr/>
        </p:nvSpPr>
        <p:spPr>
          <a:xfrm flipH="false" flipV="false" rot="0">
            <a:off x="3929365" y="2286140"/>
            <a:ext cx="3878984" cy="6429255"/>
          </a:xfrm>
          <a:custGeom>
            <a:avLst/>
            <a:gdLst/>
            <a:ahLst/>
            <a:cxnLst/>
            <a:rect r="r" b="b" t="t" l="l"/>
            <a:pathLst>
              <a:path h="6429255" w="3878984">
                <a:moveTo>
                  <a:pt x="0" y="0"/>
                </a:moveTo>
                <a:lnTo>
                  <a:pt x="3878984" y="0"/>
                </a:lnTo>
                <a:lnTo>
                  <a:pt x="3878984" y="6429255"/>
                </a:lnTo>
                <a:lnTo>
                  <a:pt x="0" y="6429255"/>
                </a:lnTo>
                <a:lnTo>
                  <a:pt x="0" y="0"/>
                </a:lnTo>
                <a:close/>
              </a:path>
            </a:pathLst>
          </a:custGeom>
          <a:blipFill>
            <a:blip r:embed="rId4"/>
            <a:stretch>
              <a:fillRect l="0" t="0" r="0" b="0"/>
            </a:stretch>
          </a:blipFill>
        </p:spPr>
      </p:sp>
      <p:sp>
        <p:nvSpPr>
          <p:cNvPr name="TextBox 5" id="5"/>
          <p:cNvSpPr txBox="true"/>
          <p:nvPr/>
        </p:nvSpPr>
        <p:spPr>
          <a:xfrm rot="0">
            <a:off x="3250865" y="313801"/>
            <a:ext cx="10554213" cy="1448848"/>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B.  UNE ESTHÉTIQUE HÉROÏQUE HÉRITÉE DE L’ANTIQUITÉ </a:t>
            </a:r>
          </a:p>
          <a:p>
            <a:pPr algn="ctr">
              <a:lnSpc>
                <a:spcPts val="3732"/>
              </a:lnSpc>
            </a:pPr>
          </a:p>
        </p:txBody>
      </p:sp>
      <p:sp>
        <p:nvSpPr>
          <p:cNvPr name="TextBox 6" id="6"/>
          <p:cNvSpPr txBox="true"/>
          <p:nvPr/>
        </p:nvSpPr>
        <p:spPr>
          <a:xfrm rot="0">
            <a:off x="4837826" y="1401122"/>
            <a:ext cx="8049362" cy="646854"/>
          </a:xfrm>
          <a:prstGeom prst="rect">
            <a:avLst/>
          </a:prstGeom>
        </p:spPr>
        <p:txBody>
          <a:bodyPr anchor="t" rtlCol="false" tIns="0" lIns="0" bIns="0" rIns="0">
            <a:spAutoFit/>
          </a:bodyPr>
          <a:lstStyle/>
          <a:p>
            <a:pPr algn="just">
              <a:lnSpc>
                <a:spcPts val="5296"/>
              </a:lnSpc>
            </a:pPr>
            <a:r>
              <a:rPr lang="en-US" sz="3783">
                <a:solidFill>
                  <a:srgbClr val="6E3C1B"/>
                </a:solidFill>
                <a:latin typeface="Alice"/>
                <a:ea typeface="Alice"/>
                <a:cs typeface="Alice"/>
                <a:sym typeface="Alice"/>
              </a:rPr>
              <a:t>Référence aux nus de l’antiquité </a:t>
            </a:r>
          </a:p>
        </p:txBody>
      </p:sp>
      <p:sp>
        <p:nvSpPr>
          <p:cNvPr name="TextBox 7" id="7"/>
          <p:cNvSpPr txBox="true"/>
          <p:nvPr/>
        </p:nvSpPr>
        <p:spPr>
          <a:xfrm rot="0">
            <a:off x="3578968" y="8667770"/>
            <a:ext cx="4949004" cy="1369161"/>
          </a:xfrm>
          <a:prstGeom prst="rect">
            <a:avLst/>
          </a:prstGeom>
        </p:spPr>
        <p:txBody>
          <a:bodyPr anchor="t" rtlCol="false" tIns="0" lIns="0" bIns="0" rIns="0">
            <a:spAutoFit/>
          </a:bodyPr>
          <a:lstStyle/>
          <a:p>
            <a:pPr algn="ctr">
              <a:lnSpc>
                <a:spcPts val="2759"/>
              </a:lnSpc>
            </a:pPr>
            <a:r>
              <a:rPr lang="en-US" sz="1971">
                <a:solidFill>
                  <a:srgbClr val="6E3C1B"/>
                </a:solidFill>
                <a:latin typeface="Alice"/>
                <a:ea typeface="Alice"/>
                <a:cs typeface="Alice"/>
                <a:sym typeface="Alice"/>
              </a:rPr>
              <a:t>Copie du </a:t>
            </a:r>
            <a:r>
              <a:rPr lang="en-US" sz="1971" i="true">
                <a:solidFill>
                  <a:srgbClr val="6E3C1B"/>
                </a:solidFill>
                <a:latin typeface="Alice Italics"/>
                <a:ea typeface="Alice Italics"/>
                <a:cs typeface="Alice Italics"/>
                <a:sym typeface="Alice Italics"/>
              </a:rPr>
              <a:t>Doryphore </a:t>
            </a:r>
            <a:r>
              <a:rPr lang="en-US" sz="1971">
                <a:solidFill>
                  <a:srgbClr val="6E3C1B"/>
                </a:solidFill>
                <a:latin typeface="Alice"/>
                <a:ea typeface="Alice"/>
                <a:cs typeface="Alice"/>
                <a:sym typeface="Alice"/>
              </a:rPr>
              <a:t>de Polyclète, exemplaire provenant de Pompéi (av. 79 AEC). Marbre, H. 2 m.</a:t>
            </a:r>
          </a:p>
          <a:p>
            <a:pPr algn="ctr">
              <a:lnSpc>
                <a:spcPts val="2759"/>
              </a:lnSpc>
            </a:pPr>
            <a:r>
              <a:rPr lang="en-US" sz="1971">
                <a:solidFill>
                  <a:srgbClr val="6E3C1B"/>
                </a:solidFill>
                <a:latin typeface="Alice"/>
                <a:ea typeface="Alice"/>
                <a:cs typeface="Alice"/>
                <a:sym typeface="Alice"/>
              </a:rPr>
              <a:t>Musée archéologique national de Naples</a:t>
            </a:r>
          </a:p>
        </p:txBody>
      </p:sp>
      <p:sp>
        <p:nvSpPr>
          <p:cNvPr name="TextBox 8" id="8"/>
          <p:cNvSpPr txBox="true"/>
          <p:nvPr/>
        </p:nvSpPr>
        <p:spPr>
          <a:xfrm rot="0">
            <a:off x="9200302" y="8667770"/>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604796" y="513225"/>
            <a:ext cx="6173700" cy="9260550"/>
          </a:xfrm>
          <a:custGeom>
            <a:avLst/>
            <a:gdLst/>
            <a:ahLst/>
            <a:cxnLst/>
            <a:rect r="r" b="b" t="t" l="l"/>
            <a:pathLst>
              <a:path h="9260550" w="6173700">
                <a:moveTo>
                  <a:pt x="0" y="0"/>
                </a:moveTo>
                <a:lnTo>
                  <a:pt x="6173700" y="0"/>
                </a:lnTo>
                <a:lnTo>
                  <a:pt x="6173700" y="9260550"/>
                </a:lnTo>
                <a:lnTo>
                  <a:pt x="0" y="9260550"/>
                </a:lnTo>
                <a:lnTo>
                  <a:pt x="0" y="0"/>
                </a:lnTo>
                <a:close/>
              </a:path>
            </a:pathLst>
          </a:custGeom>
          <a:blipFill>
            <a:blip r:embed="rId3"/>
            <a:stretch>
              <a:fillRect l="0" t="0" r="0" b="0"/>
            </a:stretch>
          </a:blipFill>
        </p:spPr>
      </p:sp>
      <p:sp>
        <p:nvSpPr>
          <p:cNvPr name="TextBox 4" id="4"/>
          <p:cNvSpPr txBox="true"/>
          <p:nvPr/>
        </p:nvSpPr>
        <p:spPr>
          <a:xfrm rot="0">
            <a:off x="50583" y="532275"/>
            <a:ext cx="10554213" cy="982123"/>
          </a:xfrm>
          <a:prstGeom prst="rect">
            <a:avLst/>
          </a:prstGeom>
        </p:spPr>
        <p:txBody>
          <a:bodyPr anchor="t" rtlCol="false" tIns="0" lIns="0" bIns="0" rIns="0">
            <a:spAutoFit/>
          </a:bodyPr>
          <a:lstStyle/>
          <a:p>
            <a:pPr algn="ctr">
              <a:lnSpc>
                <a:spcPts val="3732"/>
              </a:lnSpc>
            </a:pPr>
            <a:r>
              <a:rPr lang="en-US" sz="3554">
                <a:solidFill>
                  <a:srgbClr val="6E3C1B"/>
                </a:solidFill>
                <a:latin typeface="Brixton Sans"/>
                <a:ea typeface="Brixton Sans"/>
                <a:cs typeface="Brixton Sans"/>
                <a:sym typeface="Brixton Sans"/>
              </a:rPr>
              <a:t>C.    L’INCARNATION DE L’HUMANISME </a:t>
            </a:r>
          </a:p>
          <a:p>
            <a:pPr algn="ctr">
              <a:lnSpc>
                <a:spcPts val="3732"/>
              </a:lnSpc>
            </a:pPr>
          </a:p>
        </p:txBody>
      </p:sp>
      <p:sp>
        <p:nvSpPr>
          <p:cNvPr name="TextBox 5" id="5"/>
          <p:cNvSpPr txBox="true"/>
          <p:nvPr/>
        </p:nvSpPr>
        <p:spPr>
          <a:xfrm rot="0">
            <a:off x="1094638" y="2224307"/>
            <a:ext cx="8049362" cy="5314104"/>
          </a:xfrm>
          <a:prstGeom prst="rect">
            <a:avLst/>
          </a:prstGeom>
        </p:spPr>
        <p:txBody>
          <a:bodyPr anchor="t" rtlCol="false" tIns="0" lIns="0" bIns="0" rIns="0">
            <a:spAutoFit/>
          </a:bodyPr>
          <a:lstStyle/>
          <a:p>
            <a:pPr algn="just" marL="816813" indent="-408406" lvl="1">
              <a:lnSpc>
                <a:spcPts val="5296"/>
              </a:lnSpc>
              <a:buFont typeface="Arial"/>
              <a:buChar char="•"/>
            </a:pPr>
            <a:r>
              <a:rPr lang="en-US" sz="3783">
                <a:solidFill>
                  <a:srgbClr val="6E3C1B"/>
                </a:solidFill>
                <a:latin typeface="Alice"/>
                <a:ea typeface="Alice"/>
                <a:cs typeface="Alice"/>
                <a:sym typeface="Alice"/>
              </a:rPr>
              <a:t>La torsion musculaire mène à une idée de mouvement qui représente a tension intérieur de héros mais aussi la maitrise de soi et son courage.</a:t>
            </a:r>
          </a:p>
          <a:p>
            <a:pPr algn="just" marL="816813" indent="-408406" lvl="1">
              <a:lnSpc>
                <a:spcPts val="5296"/>
              </a:lnSpc>
              <a:buFont typeface="Arial"/>
              <a:buChar char="•"/>
            </a:pPr>
            <a:r>
              <a:rPr lang="en-US" sz="3783">
                <a:solidFill>
                  <a:srgbClr val="6E3C1B"/>
                </a:solidFill>
                <a:latin typeface="Alice"/>
                <a:ea typeface="Alice"/>
                <a:cs typeface="Alice"/>
                <a:sym typeface="Alice"/>
              </a:rPr>
              <a:t>Grandeur de la statue = Dignité humaine</a:t>
            </a:r>
          </a:p>
          <a:p>
            <a:pPr algn="just">
              <a:lnSpc>
                <a:spcPts val="5296"/>
              </a:lnSpc>
            </a:pPr>
          </a:p>
        </p:txBody>
      </p:sp>
      <p:sp>
        <p:nvSpPr>
          <p:cNvPr name="TextBox 6" id="6"/>
          <p:cNvSpPr txBox="true"/>
          <p:nvPr/>
        </p:nvSpPr>
        <p:spPr>
          <a:xfrm rot="0">
            <a:off x="5327689" y="9074242"/>
            <a:ext cx="5044823" cy="1026261"/>
          </a:xfrm>
          <a:prstGeom prst="rect">
            <a:avLst/>
          </a:prstGeom>
        </p:spPr>
        <p:txBody>
          <a:bodyPr anchor="t" rtlCol="false" tIns="0" lIns="0" bIns="0" rIns="0">
            <a:spAutoFit/>
          </a:bodyPr>
          <a:lstStyle/>
          <a:p>
            <a:pPr algn="ctr">
              <a:lnSpc>
                <a:spcPts val="2759"/>
              </a:lnSpc>
            </a:pPr>
            <a:r>
              <a:rPr lang="en-US" sz="1971" i="true">
                <a:solidFill>
                  <a:srgbClr val="6E3C1B"/>
                </a:solidFill>
                <a:latin typeface="Alice Italics"/>
                <a:ea typeface="Alice Italics"/>
                <a:cs typeface="Alice Italics"/>
                <a:sym typeface="Alice Italics"/>
              </a:rPr>
              <a:t>David,  </a:t>
            </a:r>
            <a:r>
              <a:rPr lang="en-US" sz="1971">
                <a:solidFill>
                  <a:srgbClr val="6E3C1B"/>
                </a:solidFill>
                <a:latin typeface="Alice"/>
                <a:ea typeface="Alice"/>
                <a:cs typeface="Alice"/>
                <a:sym typeface="Alice"/>
              </a:rPr>
              <a:t>Michel-Ange, 1501-1504, Florence, Gallerie dell’Accademia</a:t>
            </a:r>
          </a:p>
          <a:p>
            <a:pPr algn="just">
              <a:lnSpc>
                <a:spcPts val="275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DAG6oX3YNy4</dc:identifier>
  <dcterms:modified xsi:type="dcterms:W3CDTF">2011-08-01T06:04:30Z</dcterms:modified>
  <cp:revision>1</cp:revision>
  <dc:title>Copie de Brown Vintage Classic Project History Presentation</dc:title>
</cp:coreProperties>
</file>