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65" r:id="rId3"/>
    <p:sldId id="267" r:id="rId4"/>
    <p:sldId id="266" r:id="rId5"/>
    <p:sldId id="274" r:id="rId6"/>
    <p:sldId id="268" r:id="rId7"/>
    <p:sldId id="270" r:id="rId8"/>
    <p:sldId id="271" r:id="rId9"/>
    <p:sldId id="272" r:id="rId10"/>
    <p:sldId id="275" r:id="rId11"/>
    <p:sldId id="263" r:id="rId12"/>
    <p:sldId id="264" r:id="rId13"/>
    <p:sldId id="258" r:id="rId14"/>
    <p:sldId id="257" r:id="rId15"/>
    <p:sldId id="259" r:id="rId16"/>
    <p:sldId id="269" r:id="rId17"/>
    <p:sldId id="273" r:id="rId18"/>
    <p:sldId id="261" r:id="rId19"/>
    <p:sldId id="276" r:id="rId20"/>
    <p:sldId id="277" r:id="rId21"/>
    <p:sldId id="278" r:id="rId22"/>
    <p:sldId id="279" r:id="rId23"/>
    <p:sldId id="280" r:id="rId24"/>
    <p:sldId id="281" r:id="rId25"/>
    <p:sldId id="282" r:id="rId26"/>
    <p:sldId id="283" r:id="rId27"/>
    <p:sldId id="284" r:id="rId28"/>
    <p:sldId id="285" r:id="rId29"/>
    <p:sldId id="260" r:id="rId30"/>
    <p:sldId id="262"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86C3DF-6688-4852-BCC5-EF6DE9289E9C}" type="datetimeFigureOut">
              <a:rPr lang="fr-FR" smtClean="0"/>
              <a:t>27/11/2025</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E0AE68-58F5-427E-A396-39F628706DA5}" type="slidenum">
              <a:rPr lang="fr-FR" smtClean="0"/>
              <a:t>‹N°›</a:t>
            </a:fld>
            <a:endParaRPr lang="fr-FR"/>
          </a:p>
        </p:txBody>
      </p:sp>
    </p:spTree>
    <p:extLst>
      <p:ext uri="{BB962C8B-B14F-4D97-AF65-F5344CB8AC3E}">
        <p14:creationId xmlns:p14="http://schemas.microsoft.com/office/powerpoint/2010/main" val="85141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FE0AE68-58F5-427E-A396-39F628706DA5}" type="slidenum">
              <a:rPr lang="fr-FR" smtClean="0"/>
              <a:t>17</a:t>
            </a:fld>
            <a:endParaRPr lang="fr-FR"/>
          </a:p>
        </p:txBody>
      </p:sp>
    </p:spTree>
    <p:extLst>
      <p:ext uri="{BB962C8B-B14F-4D97-AF65-F5344CB8AC3E}">
        <p14:creationId xmlns:p14="http://schemas.microsoft.com/office/powerpoint/2010/main" val="1197867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3FE0AE68-58F5-427E-A396-39F628706DA5}" type="slidenum">
              <a:rPr lang="fr-FR" smtClean="0"/>
              <a:t>25</a:t>
            </a:fld>
            <a:endParaRPr lang="fr-FR"/>
          </a:p>
        </p:txBody>
      </p:sp>
    </p:spTree>
    <p:extLst>
      <p:ext uri="{BB962C8B-B14F-4D97-AF65-F5344CB8AC3E}">
        <p14:creationId xmlns:p14="http://schemas.microsoft.com/office/powerpoint/2010/main" val="793272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631BC64-6E1D-5D25-C604-5D853180224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 xmlns:a16="http://schemas.microsoft.com/office/drawing/2014/main" id="{4592B401-FF55-10CC-991F-A0B0E5B3ED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 xmlns:a16="http://schemas.microsoft.com/office/drawing/2014/main" id="{4FF9CC8D-F103-94D6-795A-FD22C7666F09}"/>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5" name="Espace réservé du pied de page 4">
            <a:extLst>
              <a:ext uri="{FF2B5EF4-FFF2-40B4-BE49-F238E27FC236}">
                <a16:creationId xmlns="" xmlns:a16="http://schemas.microsoft.com/office/drawing/2014/main" id="{6A38D2C3-D82D-2BD7-D27F-E5C8D5A8C7F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CCC8A96B-E368-5CC4-C1E1-871FBB7CF516}"/>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3178560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7B55C58-7B31-2668-7D2E-E07557C2E1C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 xmlns:a16="http://schemas.microsoft.com/office/drawing/2014/main" id="{00F710DC-5301-D5E3-E011-FB601B7C282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AAE0EC81-310C-1FB7-54B6-9B41D0943477}"/>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5" name="Espace réservé du pied de page 4">
            <a:extLst>
              <a:ext uri="{FF2B5EF4-FFF2-40B4-BE49-F238E27FC236}">
                <a16:creationId xmlns="" xmlns:a16="http://schemas.microsoft.com/office/drawing/2014/main" id="{19CF1DA8-3F56-C1FE-0302-E623CE8093D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F391CB71-B022-AFDF-0206-960EA942CF3D}"/>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2359246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 xmlns:a16="http://schemas.microsoft.com/office/drawing/2014/main" id="{59B26622-87C7-DF75-69E8-C0A9B44A4054}"/>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 xmlns:a16="http://schemas.microsoft.com/office/drawing/2014/main" id="{5F386B99-A6F0-75E3-811C-B7E3D771FC1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3131A6C3-C3C3-E9C7-DE11-23BFD6F30FDE}"/>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5" name="Espace réservé du pied de page 4">
            <a:extLst>
              <a:ext uri="{FF2B5EF4-FFF2-40B4-BE49-F238E27FC236}">
                <a16:creationId xmlns="" xmlns:a16="http://schemas.microsoft.com/office/drawing/2014/main" id="{F52306A5-7405-B5DF-F5B5-4C3F77C91FE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2751AB77-B668-0F8C-C91C-5C5DC37F253C}"/>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162924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C3B16BC-E5BB-F26E-8AF4-D4C8A1E34FE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E67B75D1-95B3-BEB5-51DB-C5E300D6F2C1}"/>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F495FE94-6754-AE95-6C75-F55402997142}"/>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5" name="Espace réservé du pied de page 4">
            <a:extLst>
              <a:ext uri="{FF2B5EF4-FFF2-40B4-BE49-F238E27FC236}">
                <a16:creationId xmlns="" xmlns:a16="http://schemas.microsoft.com/office/drawing/2014/main" id="{66CC9DE9-4B1F-67DA-1D47-20221B4C2F96}"/>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A3EB642B-3717-36ED-3677-41025EFB2421}"/>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2221515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B20612B3-601A-880A-18BB-8BFDA2352FC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 xmlns:a16="http://schemas.microsoft.com/office/drawing/2014/main" id="{A03B79E8-7D5D-9D04-2C10-AABD98D091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 xmlns:a16="http://schemas.microsoft.com/office/drawing/2014/main" id="{3DBBCFFC-44DF-AA07-F3F4-D0A5EBF21FCC}"/>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5" name="Espace réservé du pied de page 4">
            <a:extLst>
              <a:ext uri="{FF2B5EF4-FFF2-40B4-BE49-F238E27FC236}">
                <a16:creationId xmlns="" xmlns:a16="http://schemas.microsoft.com/office/drawing/2014/main" id="{2F56707A-93A9-A854-8E1E-D62B0B3A364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 xmlns:a16="http://schemas.microsoft.com/office/drawing/2014/main" id="{94F62A39-A4FE-0FC9-8881-47DA6C8E46E7}"/>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89016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67DF6653-D565-4247-0638-0C60FDBC6E6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 xmlns:a16="http://schemas.microsoft.com/office/drawing/2014/main" id="{47A7EF2E-03FE-6E90-2D29-E7D3A3C52FE1}"/>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 xmlns:a16="http://schemas.microsoft.com/office/drawing/2014/main" id="{1A574975-59B1-CC2C-F23F-F8855786DA8B}"/>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 xmlns:a16="http://schemas.microsoft.com/office/drawing/2014/main" id="{35BDEC22-7369-B8C2-5327-159FA4C9A736}"/>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6" name="Espace réservé du pied de page 5">
            <a:extLst>
              <a:ext uri="{FF2B5EF4-FFF2-40B4-BE49-F238E27FC236}">
                <a16:creationId xmlns="" xmlns:a16="http://schemas.microsoft.com/office/drawing/2014/main" id="{E474BACC-EFB7-E7EA-703B-D14B94908C8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020BDC44-64B5-E220-AFDF-6EFCEF554C36}"/>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389049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FCE58D95-D72B-FB6D-4DE2-FE6B55749C0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 xmlns:a16="http://schemas.microsoft.com/office/drawing/2014/main" id="{8C140964-CF42-7C2C-19E9-9858AEE2C4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 xmlns:a16="http://schemas.microsoft.com/office/drawing/2014/main" id="{66D030C5-9949-D391-7CF3-C0D1B4E70AC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 xmlns:a16="http://schemas.microsoft.com/office/drawing/2014/main" id="{C60D8C6D-6553-6BD5-4103-C140BC8B98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 xmlns:a16="http://schemas.microsoft.com/office/drawing/2014/main" id="{A3AE2519-ED2C-95CC-268C-28EEA8BB9CF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 xmlns:a16="http://schemas.microsoft.com/office/drawing/2014/main" id="{9528E8C2-B018-A595-A38E-071C9AF22383}"/>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8" name="Espace réservé du pied de page 7">
            <a:extLst>
              <a:ext uri="{FF2B5EF4-FFF2-40B4-BE49-F238E27FC236}">
                <a16:creationId xmlns="" xmlns:a16="http://schemas.microsoft.com/office/drawing/2014/main" id="{CD8E321F-3B4C-FA7D-BB3D-6A2C714CEB2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 xmlns:a16="http://schemas.microsoft.com/office/drawing/2014/main" id="{22A1227E-3B59-CA5E-8D7D-E3C8E5351611}"/>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284946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256A4E57-6DDA-77E7-EFAF-2F369A4A4E9F}"/>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 xmlns:a16="http://schemas.microsoft.com/office/drawing/2014/main" id="{6A0DC49E-4762-9DB2-4DD9-0CC9D005A792}"/>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4" name="Espace réservé du pied de page 3">
            <a:extLst>
              <a:ext uri="{FF2B5EF4-FFF2-40B4-BE49-F238E27FC236}">
                <a16:creationId xmlns="" xmlns:a16="http://schemas.microsoft.com/office/drawing/2014/main" id="{76EDC7B2-AA5A-AE8E-88F0-55EF9D8347BD}"/>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 xmlns:a16="http://schemas.microsoft.com/office/drawing/2014/main" id="{6E68883E-CE9D-EC55-79FA-F411A384A3AC}"/>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35443076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 xmlns:a16="http://schemas.microsoft.com/office/drawing/2014/main" id="{90DEC1FC-47BA-AD1B-BD5D-083496EAE06D}"/>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3" name="Espace réservé du pied de page 2">
            <a:extLst>
              <a:ext uri="{FF2B5EF4-FFF2-40B4-BE49-F238E27FC236}">
                <a16:creationId xmlns="" xmlns:a16="http://schemas.microsoft.com/office/drawing/2014/main" id="{C968F548-5332-4584-25D5-376F6CCC9CD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 xmlns:a16="http://schemas.microsoft.com/office/drawing/2014/main" id="{37419724-6849-8A39-C04F-A244E00AA49F}"/>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4108776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871CC058-ED79-A6F1-4DCB-9B0DF95F27BB}"/>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 xmlns:a16="http://schemas.microsoft.com/office/drawing/2014/main" id="{911FCC96-650A-B071-BE2F-61C770D3513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 xmlns:a16="http://schemas.microsoft.com/office/drawing/2014/main" id="{6246FCF3-35E0-BB28-24B6-6E14E9809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9AACA8C1-76D8-7EC8-248A-832DF9F46B3D}"/>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6" name="Espace réservé du pied de page 5">
            <a:extLst>
              <a:ext uri="{FF2B5EF4-FFF2-40B4-BE49-F238E27FC236}">
                <a16:creationId xmlns="" xmlns:a16="http://schemas.microsoft.com/office/drawing/2014/main" id="{3097CE4F-D77C-E652-9207-7DAF3727255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0B70A626-8F1C-C909-4615-50B56CC48885}"/>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17651387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 xmlns:a16="http://schemas.microsoft.com/office/drawing/2014/main" id="{CB51D4CB-8A35-C17A-68BA-9D9C79183D0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 xmlns:a16="http://schemas.microsoft.com/office/drawing/2014/main" id="{5585F55B-0B64-23EF-B96C-354F5F5F18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 xmlns:a16="http://schemas.microsoft.com/office/drawing/2014/main" id="{8B947E9F-C97F-7DE9-BBED-DD2F09870E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 xmlns:a16="http://schemas.microsoft.com/office/drawing/2014/main" id="{E5BF332F-759A-A7DD-D4E7-F75133837E9B}"/>
              </a:ext>
            </a:extLst>
          </p:cNvPr>
          <p:cNvSpPr>
            <a:spLocks noGrp="1"/>
          </p:cNvSpPr>
          <p:nvPr>
            <p:ph type="dt" sz="half" idx="10"/>
          </p:nvPr>
        </p:nvSpPr>
        <p:spPr/>
        <p:txBody>
          <a:bodyPr/>
          <a:lstStyle/>
          <a:p>
            <a:fld id="{E3BEE9CB-C12D-4240-9775-CBF94698A3C7}" type="datetimeFigureOut">
              <a:rPr lang="fr-FR" smtClean="0"/>
              <a:t>27/11/2025</a:t>
            </a:fld>
            <a:endParaRPr lang="fr-FR"/>
          </a:p>
        </p:txBody>
      </p:sp>
      <p:sp>
        <p:nvSpPr>
          <p:cNvPr id="6" name="Espace réservé du pied de page 5">
            <a:extLst>
              <a:ext uri="{FF2B5EF4-FFF2-40B4-BE49-F238E27FC236}">
                <a16:creationId xmlns="" xmlns:a16="http://schemas.microsoft.com/office/drawing/2014/main" id="{6F8E044C-900E-E027-16A9-5FABA64FFBD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 xmlns:a16="http://schemas.microsoft.com/office/drawing/2014/main" id="{685D998F-7EA4-8108-0257-4CBCCCBADAD7}"/>
              </a:ext>
            </a:extLst>
          </p:cNvPr>
          <p:cNvSpPr>
            <a:spLocks noGrp="1"/>
          </p:cNvSpPr>
          <p:nvPr>
            <p:ph type="sldNum" sz="quarter" idx="12"/>
          </p:nvPr>
        </p:nvSpPr>
        <p:spPr/>
        <p:txBody>
          <a:bodyPr/>
          <a:lstStyle/>
          <a:p>
            <a:fld id="{03551C7E-8B44-4DE7-99B0-2FEF1DB976B9}" type="slidenum">
              <a:rPr lang="fr-FR" smtClean="0"/>
              <a:t>‹N°›</a:t>
            </a:fld>
            <a:endParaRPr lang="fr-FR"/>
          </a:p>
        </p:txBody>
      </p:sp>
    </p:spTree>
    <p:extLst>
      <p:ext uri="{BB962C8B-B14F-4D97-AF65-F5344CB8AC3E}">
        <p14:creationId xmlns:p14="http://schemas.microsoft.com/office/powerpoint/2010/main" val="1004595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9900">
            <a:alpha val="25000"/>
          </a:srgb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 xmlns:a16="http://schemas.microsoft.com/office/drawing/2014/main" id="{1C9A2962-B4BA-B5F5-7EDD-DA823E6D60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 xmlns:a16="http://schemas.microsoft.com/office/drawing/2014/main" id="{D48527C1-EA77-7AB0-D7D7-3611074B17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 xmlns:a16="http://schemas.microsoft.com/office/drawing/2014/main" id="{2005DFDE-6498-9AF5-7CA5-360915E24E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BEE9CB-C12D-4240-9775-CBF94698A3C7}" type="datetimeFigureOut">
              <a:rPr lang="fr-FR" smtClean="0"/>
              <a:t>27/11/2025</a:t>
            </a:fld>
            <a:endParaRPr lang="fr-FR"/>
          </a:p>
        </p:txBody>
      </p:sp>
      <p:sp>
        <p:nvSpPr>
          <p:cNvPr id="5" name="Espace réservé du pied de page 4">
            <a:extLst>
              <a:ext uri="{FF2B5EF4-FFF2-40B4-BE49-F238E27FC236}">
                <a16:creationId xmlns="" xmlns:a16="http://schemas.microsoft.com/office/drawing/2014/main" id="{082B8D16-7AE5-8166-8909-5C304A8070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 xmlns:a16="http://schemas.microsoft.com/office/drawing/2014/main" id="{0C8CDD64-733D-38E9-09AB-FBC706BE9E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551C7E-8B44-4DE7-99B0-2FEF1DB976B9}" type="slidenum">
              <a:rPr lang="fr-FR" smtClean="0"/>
              <a:t>‹N°›</a:t>
            </a:fld>
            <a:endParaRPr lang="fr-FR"/>
          </a:p>
        </p:txBody>
      </p:sp>
    </p:spTree>
    <p:extLst>
      <p:ext uri="{BB962C8B-B14F-4D97-AF65-F5344CB8AC3E}">
        <p14:creationId xmlns:p14="http://schemas.microsoft.com/office/powerpoint/2010/main" val="30995655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C9900">
            <a:alpha val="50000"/>
          </a:srgbClr>
        </a:solidFill>
        <a:effectLst/>
      </p:bgPr>
    </p:bg>
    <p:spTree>
      <p:nvGrpSpPr>
        <p:cNvPr id="1" name=""/>
        <p:cNvGrpSpPr/>
        <p:nvPr/>
      </p:nvGrpSpPr>
      <p:grpSpPr>
        <a:xfrm>
          <a:off x="0" y="0"/>
          <a:ext cx="0" cy="0"/>
          <a:chOff x="0" y="0"/>
          <a:chExt cx="0" cy="0"/>
        </a:xfrm>
      </p:grpSpPr>
      <p:sp>
        <p:nvSpPr>
          <p:cNvPr id="4" name="ZoneTexte 3"/>
          <p:cNvSpPr txBox="1"/>
          <p:nvPr/>
        </p:nvSpPr>
        <p:spPr>
          <a:xfrm>
            <a:off x="1285625" y="3874326"/>
            <a:ext cx="1974771" cy="830997"/>
          </a:xfrm>
          <a:prstGeom prst="rect">
            <a:avLst/>
          </a:prstGeom>
          <a:noFill/>
        </p:spPr>
        <p:txBody>
          <a:bodyPr wrap="none" rtlCol="0">
            <a:spAutoFit/>
          </a:bodyPr>
          <a:lstStyle/>
          <a:p>
            <a:r>
              <a:rPr lang="fr-FR" sz="4800" b="1" dirty="0" smtClean="0">
                <a:latin typeface="Calibri" panose="020F0502020204030204" pitchFamily="34" charset="0"/>
                <a:cs typeface="Calibri" panose="020F0502020204030204" pitchFamily="34" charset="0"/>
              </a:rPr>
              <a:t>L’église</a:t>
            </a:r>
            <a:endParaRPr lang="fr-FR" sz="4800" b="1" dirty="0">
              <a:latin typeface="Calibri" panose="020F0502020204030204" pitchFamily="34" charset="0"/>
              <a:cs typeface="Calibri" panose="020F0502020204030204" pitchFamily="34" charset="0"/>
            </a:endParaRPr>
          </a:p>
        </p:txBody>
      </p:sp>
      <p:sp>
        <p:nvSpPr>
          <p:cNvPr id="5" name="ZoneTexte 4"/>
          <p:cNvSpPr txBox="1"/>
          <p:nvPr/>
        </p:nvSpPr>
        <p:spPr>
          <a:xfrm>
            <a:off x="9389777" y="4863344"/>
            <a:ext cx="1542025" cy="830997"/>
          </a:xfrm>
          <a:prstGeom prst="rect">
            <a:avLst/>
          </a:prstGeom>
          <a:noFill/>
        </p:spPr>
        <p:txBody>
          <a:bodyPr wrap="none" rtlCol="0">
            <a:spAutoFit/>
          </a:bodyPr>
          <a:lstStyle/>
          <a:p>
            <a:r>
              <a:rPr lang="fr-FR" sz="4800" b="1" dirty="0" smtClean="0">
                <a:latin typeface="Calibri" panose="020F0502020204030204" pitchFamily="34" charset="0"/>
                <a:cs typeface="Calibri" panose="020F0502020204030204" pitchFamily="34" charset="0"/>
              </a:rPr>
              <a:t>L’état</a:t>
            </a:r>
            <a:endParaRPr lang="fr-FR" sz="4800" b="1" dirty="0">
              <a:latin typeface="Calibri" panose="020F0502020204030204" pitchFamily="34" charset="0"/>
              <a:cs typeface="Calibri" panose="020F0502020204030204" pitchFamily="34" charset="0"/>
            </a:endParaRPr>
          </a:p>
        </p:txBody>
      </p:sp>
      <p:sp>
        <p:nvSpPr>
          <p:cNvPr id="6" name="ZoneTexte 5"/>
          <p:cNvSpPr txBox="1"/>
          <p:nvPr/>
        </p:nvSpPr>
        <p:spPr>
          <a:xfrm>
            <a:off x="4255214" y="5859920"/>
            <a:ext cx="3884910" cy="830997"/>
          </a:xfrm>
          <a:prstGeom prst="rect">
            <a:avLst/>
          </a:prstGeom>
          <a:noFill/>
        </p:spPr>
        <p:txBody>
          <a:bodyPr wrap="none" rtlCol="0">
            <a:spAutoFit/>
          </a:bodyPr>
          <a:lstStyle/>
          <a:p>
            <a:r>
              <a:rPr lang="fr-FR" sz="4800" b="1" dirty="0" smtClean="0">
                <a:latin typeface="Calibri" panose="020F0502020204030204" pitchFamily="34" charset="0"/>
                <a:cs typeface="Calibri" panose="020F0502020204030204" pitchFamily="34" charset="0"/>
              </a:rPr>
              <a:t>La technologie</a:t>
            </a:r>
            <a:endParaRPr lang="fr-FR" sz="4800" b="1" dirty="0">
              <a:latin typeface="Calibri" panose="020F0502020204030204" pitchFamily="34" charset="0"/>
              <a:cs typeface="Calibri" panose="020F0502020204030204" pitchFamily="34" charset="0"/>
            </a:endParaRPr>
          </a:p>
        </p:txBody>
      </p:sp>
      <p:sp>
        <p:nvSpPr>
          <p:cNvPr id="7" name="ZoneTexte 6"/>
          <p:cNvSpPr txBox="1"/>
          <p:nvPr/>
        </p:nvSpPr>
        <p:spPr>
          <a:xfrm>
            <a:off x="4960792" y="330582"/>
            <a:ext cx="2473754" cy="1446550"/>
          </a:xfrm>
          <a:prstGeom prst="rect">
            <a:avLst/>
          </a:prstGeom>
          <a:noFill/>
        </p:spPr>
        <p:txBody>
          <a:bodyPr wrap="none" rtlCol="0">
            <a:spAutoFit/>
          </a:bodyPr>
          <a:lstStyle/>
          <a:p>
            <a:r>
              <a:rPr lang="fr-FR" sz="8800" b="1" dirty="0" smtClean="0">
                <a:latin typeface="Calibri" panose="020F0502020204030204" pitchFamily="34" charset="0"/>
                <a:cs typeface="Calibri" panose="020F0502020204030204" pitchFamily="34" charset="0"/>
              </a:rPr>
              <a:t>1400</a:t>
            </a:r>
            <a:endParaRPr lang="fr-FR" sz="8800" b="1" dirty="0">
              <a:latin typeface="Calibri" panose="020F0502020204030204" pitchFamily="34" charset="0"/>
              <a:cs typeface="Calibri" panose="020F0502020204030204"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41" y="330444"/>
            <a:ext cx="3572741" cy="346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5018" y="251364"/>
            <a:ext cx="3255818" cy="4453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8174" y="2478344"/>
            <a:ext cx="3215998" cy="3215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695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1"/>
                                        </p:tgtEl>
                                        <p:attrNameLst>
                                          <p:attrName>style.visibility</p:attrName>
                                        </p:attrNameLst>
                                      </p:cBhvr>
                                      <p:to>
                                        <p:strVal val="visible"/>
                                      </p:to>
                                    </p:set>
                                    <p:animEffect transition="in" filter="fade">
                                      <p:cBhvr>
                                        <p:cTn id="27" dur="500"/>
                                        <p:tgtEl>
                                          <p:spTgt spid="205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2"/>
                                        </p:tgtEl>
                                        <p:attrNameLst>
                                          <p:attrName>style.visibility</p:attrName>
                                        </p:attrNameLst>
                                      </p:cBhvr>
                                      <p:to>
                                        <p:strVal val="visible"/>
                                      </p:to>
                                    </p:set>
                                    <p:animEffect transition="in" filter="fade">
                                      <p:cBhvr>
                                        <p:cTn id="3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ctr">
              <a:buNone/>
            </a:pPr>
            <a:r>
              <a:rPr lang="fr-FR" sz="7200" dirty="0" smtClean="0"/>
              <a:t>Tournons de nouveau vers </a:t>
            </a:r>
            <a:r>
              <a:rPr lang="fr-FR" sz="7200" dirty="0" err="1" smtClean="0"/>
              <a:t>Petrarque</a:t>
            </a:r>
            <a:endParaRPr lang="fr-FR" sz="7200" dirty="0"/>
          </a:p>
        </p:txBody>
      </p:sp>
    </p:spTree>
    <p:extLst>
      <p:ext uri="{BB962C8B-B14F-4D97-AF65-F5344CB8AC3E}">
        <p14:creationId xmlns:p14="http://schemas.microsoft.com/office/powerpoint/2010/main" val="28101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32509" y="180108"/>
            <a:ext cx="11443855" cy="6677892"/>
          </a:xfrm>
        </p:spPr>
        <p:txBody>
          <a:bodyPr>
            <a:normAutofit/>
          </a:bodyPr>
          <a:lstStyle/>
          <a:p>
            <a:pPr marL="0" indent="0">
              <a:buNone/>
            </a:pPr>
            <a:r>
              <a:rPr lang="fr-FR" sz="2400" dirty="0" smtClean="0">
                <a:latin typeface="Calibri" panose="020F0502020204030204" pitchFamily="34" charset="0"/>
                <a:cs typeface="Calibri" panose="020F0502020204030204" pitchFamily="34" charset="0"/>
              </a:rPr>
              <a:t>Aucun </a:t>
            </a:r>
            <a:r>
              <a:rPr lang="fr-FR" sz="2400" dirty="0">
                <a:latin typeface="Calibri" panose="020F0502020204030204" pitchFamily="34" charset="0"/>
                <a:cs typeface="Calibri" panose="020F0502020204030204" pitchFamily="34" charset="0"/>
              </a:rPr>
              <a:t>inventaire de la bibliothèque de Pétrarque n’a subsisté, mais au-delà des manuscrits conservés, copiés par lui ou portant ses annotations, on possède encore une liste de textes établie vers 1330, les « </a:t>
            </a:r>
            <a:r>
              <a:rPr lang="fr-FR" sz="2400" i="1" dirty="0" err="1">
                <a:latin typeface="Calibri" panose="020F0502020204030204" pitchFamily="34" charset="0"/>
                <a:cs typeface="Calibri" panose="020F0502020204030204" pitchFamily="34" charset="0"/>
              </a:rPr>
              <a:t>Libri</a:t>
            </a:r>
            <a:r>
              <a:rPr lang="fr-FR" sz="2400" i="1" dirty="0">
                <a:latin typeface="Calibri" panose="020F0502020204030204" pitchFamily="34" charset="0"/>
                <a:cs typeface="Calibri" panose="020F0502020204030204" pitchFamily="34" charset="0"/>
              </a:rPr>
              <a:t> </a:t>
            </a:r>
            <a:r>
              <a:rPr lang="fr-FR" sz="2400" i="1" dirty="0" err="1">
                <a:latin typeface="Calibri" panose="020F0502020204030204" pitchFamily="34" charset="0"/>
                <a:cs typeface="Calibri" panose="020F0502020204030204" pitchFamily="34" charset="0"/>
              </a:rPr>
              <a:t>mei</a:t>
            </a:r>
            <a:r>
              <a:rPr lang="fr-FR" sz="2400" dirty="0">
                <a:latin typeface="Calibri" panose="020F0502020204030204" pitchFamily="34" charset="0"/>
                <a:cs typeface="Calibri" panose="020F0502020204030204" pitchFamily="34" charset="0"/>
              </a:rPr>
              <a:t> », à savoir les ouvrages auxquels il était tout particulièrement attaché et dont il préconisait la lecture</a:t>
            </a:r>
            <a:r>
              <a:rPr lang="fr-FR" sz="2400" dirty="0" smtClean="0"/>
              <a:t>.</a:t>
            </a:r>
            <a:endParaRPr lang="fr-FR" sz="2400" dirty="0">
              <a:latin typeface="Calibri" panose="020F0502020204030204" pitchFamily="34" charset="0"/>
              <a:cs typeface="Calibri" panose="020F0502020204030204" pitchFamily="34" charset="0"/>
            </a:endParaRPr>
          </a:p>
          <a:p>
            <a:pPr marL="0" indent="0">
              <a:buNone/>
            </a:pPr>
            <a:r>
              <a:rPr lang="fr-FR" sz="2400" dirty="0" smtClean="0">
                <a:latin typeface="Calibri" panose="020F0502020204030204" pitchFamily="34" charset="0"/>
                <a:cs typeface="Calibri" panose="020F0502020204030204" pitchFamily="34" charset="0"/>
              </a:rPr>
              <a:t>Cette liste se trouve au </a:t>
            </a:r>
            <a:r>
              <a:rPr lang="fr-FR" sz="2400" dirty="0">
                <a:latin typeface="Calibri" panose="020F0502020204030204" pitchFamily="34" charset="0"/>
                <a:cs typeface="Calibri" panose="020F0502020204030204" pitchFamily="34" charset="0"/>
              </a:rPr>
              <a:t>dernier folio du manuscrit BNF latin </a:t>
            </a:r>
            <a:r>
              <a:rPr lang="fr-FR" sz="2400" dirty="0" smtClean="0">
                <a:latin typeface="Calibri" panose="020F0502020204030204" pitchFamily="34" charset="0"/>
                <a:cs typeface="Calibri" panose="020F0502020204030204" pitchFamily="34" charset="0"/>
              </a:rPr>
              <a:t>2201.</a:t>
            </a:r>
          </a:p>
          <a:p>
            <a:pPr marL="0" indent="0">
              <a:buNone/>
            </a:pPr>
            <a:r>
              <a:rPr lang="fr-FR" sz="2400" dirty="0" smtClean="0">
                <a:latin typeface="Calibri" panose="020F0502020204030204" pitchFamily="34" charset="0"/>
                <a:cs typeface="Calibri" panose="020F0502020204030204" pitchFamily="34" charset="0"/>
              </a:rPr>
              <a:t>Ce manuscrit date du XII</a:t>
            </a:r>
            <a:r>
              <a:rPr lang="fr-FR" sz="2400" baseline="30000" dirty="0" smtClean="0">
                <a:latin typeface="Calibri" panose="020F0502020204030204" pitchFamily="34" charset="0"/>
                <a:cs typeface="Calibri" panose="020F0502020204030204" pitchFamily="34" charset="0"/>
              </a:rPr>
              <a:t>e</a:t>
            </a:r>
            <a:r>
              <a:rPr lang="fr-FR" sz="2400" dirty="0">
                <a:latin typeface="Calibri" panose="020F0502020204030204" pitchFamily="34" charset="0"/>
                <a:cs typeface="Calibri" panose="020F0502020204030204" pitchFamily="34" charset="0"/>
              </a:rPr>
              <a:t> </a:t>
            </a:r>
            <a:r>
              <a:rPr lang="fr-FR" sz="2400" dirty="0" smtClean="0">
                <a:latin typeface="Calibri" panose="020F0502020204030204" pitchFamily="34" charset="0"/>
                <a:cs typeface="Calibri" panose="020F0502020204030204" pitchFamily="34" charset="0"/>
              </a:rPr>
              <a:t>siècle. Il contient des textes de </a:t>
            </a:r>
            <a:r>
              <a:rPr lang="fr-FR" sz="2400" dirty="0">
                <a:latin typeface="Calibri" panose="020F0502020204030204" pitchFamily="34" charset="0"/>
                <a:cs typeface="Calibri" panose="020F0502020204030204" pitchFamily="34" charset="0"/>
              </a:rPr>
              <a:t>Cassiodore</a:t>
            </a:r>
            <a:r>
              <a:rPr lang="fr-FR" sz="2400" dirty="0" smtClean="0">
                <a:latin typeface="Calibri" panose="020F0502020204030204" pitchFamily="34" charset="0"/>
                <a:cs typeface="Calibri" panose="020F0502020204030204" pitchFamily="34" charset="0"/>
              </a:rPr>
              <a:t>, de saint Augustin, avec le </a:t>
            </a:r>
            <a:r>
              <a:rPr lang="fr-FR" sz="2400" dirty="0" err="1" smtClean="0">
                <a:latin typeface="Calibri" panose="020F0502020204030204" pitchFamily="34" charset="0"/>
                <a:cs typeface="Calibri" panose="020F0502020204030204" pitchFamily="34" charset="0"/>
              </a:rPr>
              <a:t>marginalia</a:t>
            </a:r>
            <a:r>
              <a:rPr lang="fr-FR" sz="2400" dirty="0" smtClean="0">
                <a:latin typeface="Calibri" panose="020F0502020204030204" pitchFamily="34" charset="0"/>
                <a:cs typeface="Calibri" panose="020F0502020204030204" pitchFamily="34" charset="0"/>
              </a:rPr>
              <a:t>  et la liste de Pétrarque à la fin.</a:t>
            </a:r>
          </a:p>
          <a:p>
            <a:pPr marL="0" indent="0">
              <a:buNone/>
            </a:pPr>
            <a:r>
              <a:rPr lang="fr-FR" sz="2400" dirty="0" smtClean="0">
                <a:latin typeface="Calibri" panose="020F0502020204030204" pitchFamily="34" charset="0"/>
                <a:cs typeface="Calibri" panose="020F0502020204030204" pitchFamily="34" charset="0"/>
              </a:rPr>
              <a:t>Revenons au métabole pour un instant.</a:t>
            </a:r>
          </a:p>
          <a:p>
            <a:pPr marL="0" indent="0">
              <a:buNone/>
            </a:pPr>
            <a:r>
              <a:rPr lang="fr-FR" sz="2400" i="1" dirty="0" smtClean="0">
                <a:latin typeface="Calibri" panose="020F0502020204030204" pitchFamily="34" charset="0"/>
                <a:cs typeface="Calibri" panose="020F0502020204030204" pitchFamily="34" charset="0"/>
              </a:rPr>
              <a:t>Les </a:t>
            </a:r>
            <a:r>
              <a:rPr lang="fr-FR" sz="2400" i="1" dirty="0">
                <a:latin typeface="Calibri" panose="020F0502020204030204" pitchFamily="34" charset="0"/>
                <a:cs typeface="Calibri" panose="020F0502020204030204" pitchFamily="34" charset="0"/>
              </a:rPr>
              <a:t>Commentaires sur les Psaumes </a:t>
            </a:r>
            <a:r>
              <a:rPr lang="fr-FR" sz="2400" dirty="0">
                <a:latin typeface="Calibri" panose="020F0502020204030204" pitchFamily="34" charset="0"/>
                <a:cs typeface="Calibri" panose="020F0502020204030204" pitchFamily="34" charset="0"/>
              </a:rPr>
              <a:t>de </a:t>
            </a:r>
            <a:r>
              <a:rPr lang="fr-FR" sz="2400" b="1" u="sng" dirty="0">
                <a:latin typeface="Calibri" panose="020F0502020204030204" pitchFamily="34" charset="0"/>
                <a:cs typeface="Calibri" panose="020F0502020204030204" pitchFamily="34" charset="0"/>
              </a:rPr>
              <a:t>Cassiodore</a:t>
            </a:r>
            <a:r>
              <a:rPr lang="fr-FR" sz="2400" dirty="0">
                <a:latin typeface="Calibri" panose="020F0502020204030204" pitchFamily="34" charset="0"/>
                <a:cs typeface="Calibri" panose="020F0502020204030204" pitchFamily="34" charset="0"/>
              </a:rPr>
              <a:t> (VIe siècle), </a:t>
            </a:r>
            <a:r>
              <a:rPr lang="fr-FR" sz="2400" dirty="0" smtClean="0">
                <a:latin typeface="Calibri" panose="020F0502020204030204" pitchFamily="34" charset="0"/>
                <a:cs typeface="Calibri" panose="020F0502020204030204" pitchFamily="34" charset="0"/>
              </a:rPr>
              <a:t>définissent </a:t>
            </a:r>
            <a:r>
              <a:rPr lang="fr-FR" sz="2400" dirty="0">
                <a:latin typeface="Calibri" panose="020F0502020204030204" pitchFamily="34" charset="0"/>
                <a:cs typeface="Calibri" panose="020F0502020204030204" pitchFamily="34" charset="0"/>
              </a:rPr>
              <a:t>la métabole de la façon suivante : </a:t>
            </a:r>
            <a:endParaRPr lang="fr-FR" sz="2400" dirty="0" smtClean="0">
              <a:latin typeface="Calibri" panose="020F0502020204030204" pitchFamily="34" charset="0"/>
              <a:cs typeface="Calibri" panose="020F0502020204030204" pitchFamily="34" charset="0"/>
            </a:endParaRPr>
          </a:p>
          <a:p>
            <a:pPr marL="0" indent="0">
              <a:buNone/>
            </a:pPr>
            <a:r>
              <a:rPr lang="fr-FR" sz="2400" i="1" dirty="0" err="1" smtClean="0">
                <a:latin typeface="Calibri" panose="020F0502020204030204" pitchFamily="34" charset="0"/>
                <a:cs typeface="Calibri" panose="020F0502020204030204" pitchFamily="34" charset="0"/>
              </a:rPr>
              <a:t>Metabole</a:t>
            </a:r>
            <a:r>
              <a:rPr lang="fr-FR" sz="2400" i="1" dirty="0" smtClean="0">
                <a:latin typeface="Calibri" panose="020F0502020204030204" pitchFamily="34" charset="0"/>
                <a:cs typeface="Calibri" panose="020F0502020204030204" pitchFamily="34" charset="0"/>
              </a:rPr>
              <a:t> </a:t>
            </a:r>
            <a:r>
              <a:rPr lang="fr-FR" sz="2400" i="1" dirty="0">
                <a:latin typeface="Calibri" panose="020F0502020204030204" pitchFamily="34" charset="0"/>
                <a:cs typeface="Calibri" panose="020F0502020204030204" pitchFamily="34" charset="0"/>
              </a:rPr>
              <a:t>est </a:t>
            </a:r>
            <a:r>
              <a:rPr lang="fr-FR" sz="2400" i="1" dirty="0" err="1">
                <a:latin typeface="Calibri" panose="020F0502020204030204" pitchFamily="34" charset="0"/>
                <a:cs typeface="Calibri" panose="020F0502020204030204" pitchFamily="34" charset="0"/>
              </a:rPr>
              <a:t>iteratio</a:t>
            </a:r>
            <a:r>
              <a:rPr lang="fr-FR" sz="2400" i="1" dirty="0">
                <a:latin typeface="Calibri" panose="020F0502020204030204" pitchFamily="34" charset="0"/>
                <a:cs typeface="Calibri" panose="020F0502020204030204" pitchFamily="34" charset="0"/>
              </a:rPr>
              <a:t> </a:t>
            </a:r>
            <a:r>
              <a:rPr lang="fr-FR" sz="2400" i="1" dirty="0" err="1">
                <a:latin typeface="Calibri" panose="020F0502020204030204" pitchFamily="34" charset="0"/>
                <a:cs typeface="Calibri" panose="020F0502020204030204" pitchFamily="34" charset="0"/>
              </a:rPr>
              <a:t>unius</a:t>
            </a:r>
            <a:r>
              <a:rPr lang="fr-FR" sz="2400" i="1" dirty="0">
                <a:latin typeface="Calibri" panose="020F0502020204030204" pitchFamily="34" charset="0"/>
                <a:cs typeface="Calibri" panose="020F0502020204030204" pitchFamily="34" charset="0"/>
              </a:rPr>
              <a:t> </a:t>
            </a:r>
            <a:r>
              <a:rPr lang="fr-FR" sz="2400" i="1" dirty="0" err="1">
                <a:latin typeface="Calibri" panose="020F0502020204030204" pitchFamily="34" charset="0"/>
                <a:cs typeface="Calibri" panose="020F0502020204030204" pitchFamily="34" charset="0"/>
              </a:rPr>
              <a:t>rei</a:t>
            </a:r>
            <a:r>
              <a:rPr lang="fr-FR" sz="2400" i="1" dirty="0">
                <a:latin typeface="Calibri" panose="020F0502020204030204" pitchFamily="34" charset="0"/>
                <a:cs typeface="Calibri" panose="020F0502020204030204" pitchFamily="34" charset="0"/>
              </a:rPr>
              <a:t> </a:t>
            </a:r>
            <a:r>
              <a:rPr lang="fr-FR" sz="2400" i="1" dirty="0" err="1">
                <a:latin typeface="Calibri" panose="020F0502020204030204" pitchFamily="34" charset="0"/>
                <a:cs typeface="Calibri" panose="020F0502020204030204" pitchFamily="34" charset="0"/>
              </a:rPr>
              <a:t>sub</a:t>
            </a:r>
            <a:r>
              <a:rPr lang="fr-FR" sz="2400" i="1" dirty="0">
                <a:latin typeface="Calibri" panose="020F0502020204030204" pitchFamily="34" charset="0"/>
                <a:cs typeface="Calibri" panose="020F0502020204030204" pitchFamily="34" charset="0"/>
              </a:rPr>
              <a:t> </a:t>
            </a:r>
            <a:r>
              <a:rPr lang="fr-FR" sz="2400" i="1" dirty="0" err="1">
                <a:latin typeface="Calibri" panose="020F0502020204030204" pitchFamily="34" charset="0"/>
                <a:cs typeface="Calibri" panose="020F0502020204030204" pitchFamily="34" charset="0"/>
              </a:rPr>
              <a:t>varietate</a:t>
            </a:r>
            <a:r>
              <a:rPr lang="fr-FR" sz="2400" i="1" dirty="0">
                <a:latin typeface="Calibri" panose="020F0502020204030204" pitchFamily="34" charset="0"/>
                <a:cs typeface="Calibri" panose="020F0502020204030204" pitchFamily="34" charset="0"/>
              </a:rPr>
              <a:t> </a:t>
            </a:r>
            <a:r>
              <a:rPr lang="fr-FR" sz="2400" i="1" dirty="0" err="1">
                <a:latin typeface="Calibri" panose="020F0502020204030204" pitchFamily="34" charset="0"/>
                <a:cs typeface="Calibri" panose="020F0502020204030204" pitchFamily="34" charset="0"/>
              </a:rPr>
              <a:t>verborum</a:t>
            </a:r>
            <a:r>
              <a:rPr lang="fr-FR" sz="2400" i="1" dirty="0">
                <a:latin typeface="Calibri" panose="020F0502020204030204" pitchFamily="34" charset="0"/>
                <a:cs typeface="Calibri" panose="020F0502020204030204" pitchFamily="34" charset="0"/>
              </a:rPr>
              <a:t> </a:t>
            </a:r>
            <a:endParaRPr lang="fr-FR" sz="2400" i="1" dirty="0" smtClean="0">
              <a:latin typeface="Calibri" panose="020F0502020204030204" pitchFamily="34" charset="0"/>
              <a:cs typeface="Calibri" panose="020F0502020204030204" pitchFamily="34" charset="0"/>
            </a:endParaRPr>
          </a:p>
          <a:p>
            <a:pPr marL="0" indent="0">
              <a:buNone/>
            </a:pPr>
            <a:r>
              <a:rPr lang="fr-FR" sz="2400" dirty="0" smtClean="0">
                <a:latin typeface="Calibri" panose="020F0502020204030204" pitchFamily="34" charset="0"/>
                <a:cs typeface="Calibri" panose="020F0502020204030204" pitchFamily="34" charset="0"/>
              </a:rPr>
              <a:t>[</a:t>
            </a:r>
            <a:r>
              <a:rPr lang="fr-FR" sz="2400" b="1" dirty="0">
                <a:latin typeface="Calibri" panose="020F0502020204030204" pitchFamily="34" charset="0"/>
                <a:cs typeface="Calibri" panose="020F0502020204030204" pitchFamily="34" charset="0"/>
              </a:rPr>
              <a:t>La métabole est la répétition d’une chose unique sous une diversité de </a:t>
            </a:r>
            <a:r>
              <a:rPr lang="fr-FR" sz="2400" b="1" dirty="0" smtClean="0">
                <a:latin typeface="Calibri" panose="020F0502020204030204" pitchFamily="34" charset="0"/>
                <a:cs typeface="Calibri" panose="020F0502020204030204" pitchFamily="34" charset="0"/>
              </a:rPr>
              <a:t>mots (formes)</a:t>
            </a:r>
            <a:r>
              <a:rPr lang="fr-FR" sz="2400" dirty="0" smtClean="0">
                <a:latin typeface="Calibri" panose="020F0502020204030204" pitchFamily="34" charset="0"/>
                <a:cs typeface="Calibri" panose="020F0502020204030204" pitchFamily="34" charset="0"/>
              </a:rPr>
              <a:t>]. </a:t>
            </a:r>
          </a:p>
          <a:p>
            <a:pPr marL="0" indent="0">
              <a:buNone/>
            </a:pPr>
            <a:r>
              <a:rPr lang="fr-FR" sz="2400" dirty="0" smtClean="0">
                <a:latin typeface="Calibri" panose="020F0502020204030204" pitchFamily="34" charset="0"/>
                <a:cs typeface="Calibri" panose="020F0502020204030204" pitchFamily="34" charset="0"/>
              </a:rPr>
              <a:t>Il </a:t>
            </a:r>
            <a:r>
              <a:rPr lang="fr-FR" sz="2400" dirty="0">
                <a:latin typeface="Calibri" panose="020F0502020204030204" pitchFamily="34" charset="0"/>
                <a:cs typeface="Calibri" panose="020F0502020204030204" pitchFamily="34" charset="0"/>
              </a:rPr>
              <a:t>ne s’agit pas du sens le plus usuel de métabole, et l’on peut considérer qu’il opère ici un quasi néologisme terminologique. </a:t>
            </a:r>
          </a:p>
          <a:p>
            <a:pPr marL="0" indent="0">
              <a:buNone/>
            </a:pPr>
            <a:endParaRPr lang="fr-FR" sz="800" dirty="0" smtClean="0">
              <a:latin typeface="Calibri" panose="020F0502020204030204" pitchFamily="34" charset="0"/>
              <a:cs typeface="Calibri" panose="020F0502020204030204" pitchFamily="34" charset="0"/>
            </a:endParaRPr>
          </a:p>
          <a:p>
            <a:pPr marL="0" indent="0">
              <a:buNone/>
            </a:pPr>
            <a:r>
              <a:rPr lang="fr-FR" sz="1800" dirty="0">
                <a:latin typeface="Calibri" panose="020F0502020204030204" pitchFamily="34" charset="0"/>
                <a:cs typeface="Calibri" panose="020F0502020204030204" pitchFamily="34" charset="0"/>
              </a:rPr>
              <a:t>Agnès </a:t>
            </a:r>
            <a:r>
              <a:rPr lang="fr-FR" sz="1800" dirty="0" err="1">
                <a:latin typeface="Calibri" panose="020F0502020204030204" pitchFamily="34" charset="0"/>
                <a:cs typeface="Calibri" panose="020F0502020204030204" pitchFamily="34" charset="0"/>
              </a:rPr>
              <a:t>Steuckardt</a:t>
            </a:r>
            <a:r>
              <a:rPr lang="fr-FR" sz="1800" dirty="0">
                <a:latin typeface="Calibri" panose="020F0502020204030204" pitchFamily="34" charset="0"/>
                <a:cs typeface="Calibri" panose="020F0502020204030204" pitchFamily="34" charset="0"/>
              </a:rPr>
              <a:t>. </a:t>
            </a:r>
            <a:r>
              <a:rPr lang="fr-FR" sz="1800" i="1" dirty="0">
                <a:latin typeface="Calibri" panose="020F0502020204030204" pitchFamily="34" charset="0"/>
                <a:cs typeface="Calibri" panose="020F0502020204030204" pitchFamily="34" charset="0"/>
              </a:rPr>
              <a:t>Les mots dans l’histoire</a:t>
            </a:r>
            <a:r>
              <a:rPr lang="fr-FR" sz="1800" dirty="0">
                <a:latin typeface="Calibri" panose="020F0502020204030204" pitchFamily="34" charset="0"/>
                <a:cs typeface="Calibri" panose="020F0502020204030204" pitchFamily="34" charset="0"/>
              </a:rPr>
              <a:t>. Linguistique. Université de Provence - Aix-Marseille I, </a:t>
            </a:r>
            <a:r>
              <a:rPr lang="fr-FR" sz="1800" dirty="0" smtClean="0">
                <a:latin typeface="Calibri" panose="020F0502020204030204" pitchFamily="34" charset="0"/>
                <a:cs typeface="Calibri" panose="020F0502020204030204" pitchFamily="34" charset="0"/>
              </a:rPr>
              <a:t>2009.p.9</a:t>
            </a:r>
            <a:endParaRPr lang="fr-FR"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240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0218" y="346364"/>
            <a:ext cx="11526982" cy="6151418"/>
          </a:xfrm>
        </p:spPr>
        <p:txBody>
          <a:bodyPr>
            <a:normAutofit lnSpcReduction="10000"/>
          </a:bodyPr>
          <a:lstStyle/>
          <a:p>
            <a:pPr marL="0" indent="0">
              <a:buNone/>
            </a:pPr>
            <a:r>
              <a:rPr lang="fr-FR" dirty="0" smtClean="0">
                <a:latin typeface="Calibri" panose="020F0502020204030204" pitchFamily="34" charset="0"/>
                <a:cs typeface="Calibri" panose="020F0502020204030204" pitchFamily="34" charset="0"/>
              </a:rPr>
              <a:t>A la suite de Pétrarque, je souhaite continuer avec le </a:t>
            </a:r>
            <a:r>
              <a:rPr lang="fr-FR" dirty="0">
                <a:latin typeface="Calibri" panose="020F0502020204030204" pitchFamily="34" charset="0"/>
                <a:cs typeface="Calibri" panose="020F0502020204030204" pitchFamily="34" charset="0"/>
              </a:rPr>
              <a:t>rapport entre Christine de </a:t>
            </a:r>
            <a:r>
              <a:rPr lang="fr-FR" dirty="0" err="1" smtClean="0">
                <a:latin typeface="Calibri" panose="020F0502020204030204" pitchFamily="34" charset="0"/>
                <a:cs typeface="Calibri" panose="020F0502020204030204" pitchFamily="34" charset="0"/>
              </a:rPr>
              <a:t>Pizan</a:t>
            </a:r>
            <a:r>
              <a:rPr lang="fr-FR" dirty="0" smtClean="0">
                <a:latin typeface="Calibri" panose="020F0502020204030204" pitchFamily="34" charset="0"/>
                <a:cs typeface="Calibri" panose="020F0502020204030204" pitchFamily="34" charset="0"/>
              </a:rPr>
              <a:t> (Venise 1364- Poissy 1430) </a:t>
            </a:r>
            <a:r>
              <a:rPr lang="fr-FR" dirty="0">
                <a:latin typeface="Calibri" panose="020F0502020204030204" pitchFamily="34" charset="0"/>
                <a:cs typeface="Calibri" panose="020F0502020204030204" pitchFamily="34" charset="0"/>
              </a:rPr>
              <a:t>et les enlumineurs qui furent les premiers interprètes de sa pensée, tant les miniatures ou «histoires» des manuscrits qu’elle a supervisés font aussi partie de son œuvre </a:t>
            </a:r>
            <a:r>
              <a:rPr lang="fr-FR" dirty="0" smtClean="0">
                <a:latin typeface="Calibri" panose="020F0502020204030204" pitchFamily="34" charset="0"/>
                <a:cs typeface="Calibri" panose="020F0502020204030204" pitchFamily="34" charset="0"/>
              </a:rPr>
              <a:t>intellectuelle</a:t>
            </a:r>
            <a:r>
              <a:rPr lang="fr-FR" dirty="0">
                <a:latin typeface="Calibri" panose="020F0502020204030204" pitchFamily="34" charset="0"/>
                <a:cs typeface="Calibri" panose="020F0502020204030204" pitchFamily="34" charset="0"/>
              </a:rPr>
              <a:t>. </a:t>
            </a:r>
            <a:endParaRPr lang="fr-FR" dirty="0" smtClean="0">
              <a:latin typeface="Calibri" panose="020F0502020204030204" pitchFamily="34" charset="0"/>
              <a:cs typeface="Calibri" panose="020F0502020204030204" pitchFamily="34" charset="0"/>
            </a:endParaRPr>
          </a:p>
          <a:p>
            <a:pPr marL="0" indent="0" algn="ctr">
              <a:buNone/>
            </a:pPr>
            <a:r>
              <a:rPr lang="fr-FR" u="sng" dirty="0" smtClean="0">
                <a:latin typeface="Calibri" panose="020F0502020204030204" pitchFamily="34" charset="0"/>
                <a:cs typeface="Calibri" panose="020F0502020204030204" pitchFamily="34" charset="0"/>
              </a:rPr>
              <a:t>Ces textes doublés des miniatures constituent un type de métabole</a:t>
            </a:r>
            <a:r>
              <a:rPr lang="fr-FR" dirty="0" smtClean="0">
                <a:latin typeface="Calibri" panose="020F0502020204030204" pitchFamily="34" charset="0"/>
                <a:cs typeface="Calibri" panose="020F0502020204030204" pitchFamily="34" charset="0"/>
              </a:rPr>
              <a:t>.</a:t>
            </a:r>
          </a:p>
          <a:p>
            <a:pPr marL="0" indent="0">
              <a:buNone/>
            </a:pPr>
            <a:r>
              <a:rPr lang="fr-FR" dirty="0" smtClean="0">
                <a:latin typeface="Calibri" panose="020F0502020204030204" pitchFamily="34" charset="0"/>
                <a:cs typeface="Calibri" panose="020F0502020204030204" pitchFamily="34" charset="0"/>
              </a:rPr>
              <a:t>« Que </a:t>
            </a:r>
            <a:r>
              <a:rPr lang="fr-FR" dirty="0">
                <a:latin typeface="Calibri" panose="020F0502020204030204" pitchFamily="34" charset="0"/>
                <a:cs typeface="Calibri" panose="020F0502020204030204" pitchFamily="34" charset="0"/>
              </a:rPr>
              <a:t>Christine de </a:t>
            </a:r>
            <a:r>
              <a:rPr lang="fr-FR" dirty="0" err="1">
                <a:latin typeface="Calibri" panose="020F0502020204030204" pitchFamily="34" charset="0"/>
                <a:cs typeface="Calibri" panose="020F0502020204030204" pitchFamily="34" charset="0"/>
              </a:rPr>
              <a:t>Pizan</a:t>
            </a:r>
            <a:r>
              <a:rPr lang="fr-FR" dirty="0">
                <a:latin typeface="Calibri" panose="020F0502020204030204" pitchFamily="34" charset="0"/>
                <a:cs typeface="Calibri" panose="020F0502020204030204" pitchFamily="34" charset="0"/>
              </a:rPr>
              <a:t> fut la conceptrice des cycles d’images de ses textes, de l’iconographie de ses manuscrits, implique un lien de </a:t>
            </a:r>
            <a:r>
              <a:rPr lang="fr-FR" b="1" dirty="0">
                <a:latin typeface="Calibri" panose="020F0502020204030204" pitchFamily="34" charset="0"/>
                <a:cs typeface="Calibri" panose="020F0502020204030204" pitchFamily="34" charset="0"/>
              </a:rPr>
              <a:t>transmission</a:t>
            </a:r>
            <a:r>
              <a:rPr lang="fr-FR" dirty="0">
                <a:latin typeface="Calibri" panose="020F0502020204030204" pitchFamily="34" charset="0"/>
                <a:cs typeface="Calibri" panose="020F0502020204030204" pitchFamily="34" charset="0"/>
              </a:rPr>
              <a:t> particulier entre elle et ses illustrateurs, </a:t>
            </a:r>
            <a:r>
              <a:rPr lang="fr-FR" dirty="0" smtClean="0">
                <a:latin typeface="Calibri" panose="020F0502020204030204" pitchFamily="34" charset="0"/>
                <a:cs typeface="Calibri" panose="020F0502020204030204" pitchFamily="34" charset="0"/>
              </a:rPr>
              <a:t>[…]  un lien </a:t>
            </a:r>
            <a:r>
              <a:rPr lang="fr-FR" dirty="0">
                <a:latin typeface="Calibri" panose="020F0502020204030204" pitchFamily="34" charset="0"/>
                <a:cs typeface="Calibri" panose="020F0502020204030204" pitchFamily="34" charset="0"/>
              </a:rPr>
              <a:t>intellectuel entre celle qui </a:t>
            </a:r>
            <a:endParaRPr lang="fr-FR" dirty="0" smtClean="0">
              <a:latin typeface="Calibri" panose="020F0502020204030204" pitchFamily="34" charset="0"/>
              <a:cs typeface="Calibri" panose="020F0502020204030204" pitchFamily="34" charset="0"/>
            </a:endParaRPr>
          </a:p>
          <a:p>
            <a:pPr marL="0" indent="0" algn="ctr">
              <a:buNone/>
            </a:pPr>
            <a:r>
              <a:rPr lang="fr-FR" dirty="0" smtClean="0">
                <a:latin typeface="Calibri" panose="020F0502020204030204" pitchFamily="34" charset="0"/>
                <a:cs typeface="Calibri" panose="020F0502020204030204" pitchFamily="34" charset="0"/>
              </a:rPr>
              <a:t>«</a:t>
            </a:r>
            <a:r>
              <a:rPr lang="fr-FR" b="1" dirty="0" err="1">
                <a:latin typeface="Calibri" panose="020F0502020204030204" pitchFamily="34" charset="0"/>
                <a:cs typeface="Calibri" panose="020F0502020204030204" pitchFamily="34" charset="0"/>
              </a:rPr>
              <a:t>cognoit</a:t>
            </a:r>
            <a:r>
              <a:rPr lang="fr-FR" b="1" dirty="0">
                <a:latin typeface="Calibri" panose="020F0502020204030204" pitchFamily="34" charset="0"/>
                <a:cs typeface="Calibri" panose="020F0502020204030204" pitchFamily="34" charset="0"/>
              </a:rPr>
              <a:t> </a:t>
            </a:r>
            <a:r>
              <a:rPr lang="fr-FR" b="1" dirty="0" err="1">
                <a:latin typeface="Calibri" panose="020F0502020204030204" pitchFamily="34" charset="0"/>
                <a:cs typeface="Calibri" panose="020F0502020204030204" pitchFamily="34" charset="0"/>
              </a:rPr>
              <a:t>mieulx</a:t>
            </a:r>
            <a:r>
              <a:rPr lang="fr-FR" b="1" dirty="0">
                <a:latin typeface="Calibri" panose="020F0502020204030204" pitchFamily="34" charset="0"/>
                <a:cs typeface="Calibri" panose="020F0502020204030204" pitchFamily="34" charset="0"/>
              </a:rPr>
              <a:t> les raisons </a:t>
            </a:r>
            <a:r>
              <a:rPr lang="fr-FR" b="1" dirty="0" err="1">
                <a:latin typeface="Calibri" panose="020F0502020204030204" pitchFamily="34" charset="0"/>
                <a:cs typeface="Calibri" panose="020F0502020204030204" pitchFamily="34" charset="0"/>
              </a:rPr>
              <a:t>pourquoy</a:t>
            </a:r>
            <a:r>
              <a:rPr lang="fr-FR" b="1" dirty="0">
                <a:latin typeface="Calibri" panose="020F0502020204030204" pitchFamily="34" charset="0"/>
                <a:cs typeface="Calibri" panose="020F0502020204030204" pitchFamily="34" charset="0"/>
              </a:rPr>
              <a:t> il convient qu’il soit </a:t>
            </a:r>
            <a:r>
              <a:rPr lang="fr-FR" b="1" dirty="0" err="1" smtClean="0">
                <a:latin typeface="Calibri" panose="020F0502020204030204" pitchFamily="34" charset="0"/>
                <a:cs typeface="Calibri" panose="020F0502020204030204" pitchFamily="34" charset="0"/>
              </a:rPr>
              <a:t>ainssi</a:t>
            </a:r>
            <a:r>
              <a:rPr lang="fr-FR" dirty="0" smtClean="0">
                <a:latin typeface="Calibri" panose="020F0502020204030204" pitchFamily="34" charset="0"/>
                <a:cs typeface="Calibri" panose="020F0502020204030204" pitchFamily="34" charset="0"/>
              </a:rPr>
              <a:t>»</a:t>
            </a:r>
          </a:p>
          <a:p>
            <a:pPr marL="0" indent="0">
              <a:buNone/>
            </a:pPr>
            <a:r>
              <a:rPr lang="fr-FR" dirty="0" smtClean="0">
                <a:latin typeface="Calibri" panose="020F0502020204030204" pitchFamily="34" charset="0"/>
                <a:cs typeface="Calibri" panose="020F0502020204030204" pitchFamily="34" charset="0"/>
              </a:rPr>
              <a:t> </a:t>
            </a:r>
            <a:r>
              <a:rPr lang="fr-FR" dirty="0">
                <a:latin typeface="Calibri" panose="020F0502020204030204" pitchFamily="34" charset="0"/>
                <a:cs typeface="Calibri" panose="020F0502020204030204" pitchFamily="34" charset="0"/>
              </a:rPr>
              <a:t>et les «</a:t>
            </a:r>
            <a:r>
              <a:rPr lang="fr-FR" b="1" dirty="0" err="1">
                <a:latin typeface="Calibri" panose="020F0502020204030204" pitchFamily="34" charset="0"/>
                <a:cs typeface="Calibri" panose="020F0502020204030204" pitchFamily="34" charset="0"/>
              </a:rPr>
              <a:t>soubtilz</a:t>
            </a:r>
            <a:r>
              <a:rPr lang="fr-FR" b="1" dirty="0">
                <a:latin typeface="Calibri" panose="020F0502020204030204" pitchFamily="34" charset="0"/>
                <a:cs typeface="Calibri" panose="020F0502020204030204" pitchFamily="34" charset="0"/>
              </a:rPr>
              <a:t> ouvriers</a:t>
            </a:r>
            <a:r>
              <a:rPr lang="fr-FR" dirty="0">
                <a:latin typeface="Calibri" panose="020F0502020204030204" pitchFamily="34" charset="0"/>
                <a:cs typeface="Calibri" panose="020F0502020204030204" pitchFamily="34" charset="0"/>
              </a:rPr>
              <a:t>» qui œuvraient pour elle de leurs </a:t>
            </a:r>
            <a:r>
              <a:rPr lang="fr-FR" dirty="0" smtClean="0">
                <a:latin typeface="Calibri" panose="020F0502020204030204" pitchFamily="34" charset="0"/>
                <a:cs typeface="Calibri" panose="020F0502020204030204" pitchFamily="34" charset="0"/>
              </a:rPr>
              <a:t>mains.</a:t>
            </a:r>
          </a:p>
          <a:p>
            <a:pPr marL="0" indent="0">
              <a:buNone/>
            </a:pPr>
            <a:endParaRPr lang="fr-FR" dirty="0" smtClean="0">
              <a:latin typeface="Calibri" panose="020F0502020204030204" pitchFamily="34" charset="0"/>
              <a:cs typeface="Calibri" panose="020F0502020204030204" pitchFamily="34" charset="0"/>
            </a:endParaRPr>
          </a:p>
          <a:p>
            <a:r>
              <a:rPr lang="fr-FR" sz="1700" dirty="0" smtClean="0">
                <a:latin typeface="Calibri" panose="020F0502020204030204" pitchFamily="34" charset="0"/>
                <a:cs typeface="Calibri" panose="020F0502020204030204" pitchFamily="34" charset="0"/>
              </a:rPr>
              <a:t>Inès</a:t>
            </a:r>
            <a:r>
              <a:rPr lang="fr-FR" sz="1700" dirty="0">
                <a:latin typeface="Calibri" panose="020F0502020204030204" pitchFamily="34" charset="0"/>
                <a:cs typeface="Calibri" panose="020F0502020204030204" pitchFamily="34" charset="0"/>
              </a:rPr>
              <a:t> </a:t>
            </a:r>
            <a:r>
              <a:rPr lang="fr-FR" sz="1700" dirty="0" err="1">
                <a:latin typeface="Calibri" panose="020F0502020204030204" pitchFamily="34" charset="0"/>
                <a:cs typeface="Calibri" panose="020F0502020204030204" pitchFamily="34" charset="0"/>
              </a:rPr>
              <a:t>Villela</a:t>
            </a:r>
            <a:r>
              <a:rPr lang="fr-FR" sz="1700" dirty="0">
                <a:latin typeface="Calibri" panose="020F0502020204030204" pitchFamily="34" charset="0"/>
                <a:cs typeface="Calibri" panose="020F0502020204030204" pitchFamily="34" charset="0"/>
              </a:rPr>
              <a:t>-Petit, « Christine sans Christine », in </a:t>
            </a:r>
            <a:r>
              <a:rPr lang="fr-FR" sz="1700" i="1" dirty="0" err="1">
                <a:latin typeface="Calibri" panose="020F0502020204030204" pitchFamily="34" charset="0"/>
                <a:cs typeface="Calibri" panose="020F0502020204030204" pitchFamily="34" charset="0"/>
              </a:rPr>
              <a:t>Studi</a:t>
            </a:r>
            <a:r>
              <a:rPr lang="fr-FR" sz="1700" i="1" dirty="0">
                <a:latin typeface="Calibri" panose="020F0502020204030204" pitchFamily="34" charset="0"/>
                <a:cs typeface="Calibri" panose="020F0502020204030204" pitchFamily="34" charset="0"/>
              </a:rPr>
              <a:t> </a:t>
            </a:r>
            <a:r>
              <a:rPr lang="fr-FR" sz="1700" i="1" dirty="0" err="1">
                <a:latin typeface="Calibri" panose="020F0502020204030204" pitchFamily="34" charset="0"/>
                <a:cs typeface="Calibri" panose="020F0502020204030204" pitchFamily="34" charset="0"/>
              </a:rPr>
              <a:t>Francesi</a:t>
            </a:r>
            <a:r>
              <a:rPr lang="fr-FR" sz="1700" dirty="0">
                <a:latin typeface="Calibri" panose="020F0502020204030204" pitchFamily="34" charset="0"/>
                <a:cs typeface="Calibri" panose="020F0502020204030204" pitchFamily="34" charset="0"/>
              </a:rPr>
              <a:t>, 195 (LXV, n° III), 2021, p. 515-534</a:t>
            </a:r>
          </a:p>
          <a:p>
            <a:r>
              <a:rPr lang="fr-FR" sz="1700" dirty="0">
                <a:latin typeface="Calibri" panose="020F0502020204030204" pitchFamily="34" charset="0"/>
                <a:cs typeface="Calibri" panose="020F0502020204030204" pitchFamily="34" charset="0"/>
              </a:rPr>
              <a:t>Suzanne </a:t>
            </a:r>
            <a:r>
              <a:rPr lang="fr-FR" sz="1700" dirty="0" err="1">
                <a:latin typeface="Calibri" panose="020F0502020204030204" pitchFamily="34" charset="0"/>
                <a:cs typeface="Calibri" panose="020F0502020204030204" pitchFamily="34" charset="0"/>
              </a:rPr>
              <a:t>Solente</a:t>
            </a:r>
            <a:r>
              <a:rPr lang="fr-FR" sz="1700" dirty="0">
                <a:latin typeface="Calibri" panose="020F0502020204030204" pitchFamily="34" charset="0"/>
                <a:cs typeface="Calibri" panose="020F0502020204030204" pitchFamily="34" charset="0"/>
              </a:rPr>
              <a:t> (éd.), </a:t>
            </a:r>
            <a:r>
              <a:rPr lang="fr-FR" sz="1700" i="1" dirty="0">
                <a:latin typeface="Calibri" panose="020F0502020204030204" pitchFamily="34" charset="0"/>
                <a:cs typeface="Calibri" panose="020F0502020204030204" pitchFamily="34" charset="0"/>
              </a:rPr>
              <a:t>Christine de </a:t>
            </a:r>
            <a:r>
              <a:rPr lang="fr-FR" sz="1700" i="1" dirty="0" err="1">
                <a:latin typeface="Calibri" panose="020F0502020204030204" pitchFamily="34" charset="0"/>
                <a:cs typeface="Calibri" panose="020F0502020204030204" pitchFamily="34" charset="0"/>
              </a:rPr>
              <a:t>Pizan</a:t>
            </a:r>
            <a:r>
              <a:rPr lang="fr-FR" sz="1700" i="1" dirty="0">
                <a:latin typeface="Calibri" panose="020F0502020204030204" pitchFamily="34" charset="0"/>
                <a:cs typeface="Calibri" panose="020F0502020204030204" pitchFamily="34" charset="0"/>
              </a:rPr>
              <a:t>. Le livre des fais et bonnes meurs du sage </a:t>
            </a:r>
            <a:r>
              <a:rPr lang="fr-FR" sz="1700" i="1" dirty="0" err="1">
                <a:latin typeface="Calibri" panose="020F0502020204030204" pitchFamily="34" charset="0"/>
                <a:cs typeface="Calibri" panose="020F0502020204030204" pitchFamily="34" charset="0"/>
              </a:rPr>
              <a:t>roy</a:t>
            </a:r>
            <a:r>
              <a:rPr lang="fr-FR" sz="1700" i="1" dirty="0">
                <a:latin typeface="Calibri" panose="020F0502020204030204" pitchFamily="34" charset="0"/>
                <a:cs typeface="Calibri" panose="020F0502020204030204" pitchFamily="34" charset="0"/>
              </a:rPr>
              <a:t> Charles V, Paris</a:t>
            </a:r>
            <a:r>
              <a:rPr lang="fr-FR" sz="1700" dirty="0">
                <a:latin typeface="Calibri" panose="020F0502020204030204" pitchFamily="34" charset="0"/>
                <a:cs typeface="Calibri" panose="020F0502020204030204" pitchFamily="34" charset="0"/>
              </a:rPr>
              <a:t>, Champion, 1936-1940, «Publications pour la Société de l’histoire de France», 2 vol.</a:t>
            </a:r>
          </a:p>
          <a:p>
            <a:r>
              <a:rPr lang="fr-FR" sz="1700" dirty="0">
                <a:latin typeface="Calibri" panose="020F0502020204030204" pitchFamily="34" charset="0"/>
                <a:cs typeface="Calibri" panose="020F0502020204030204" pitchFamily="34" charset="0"/>
              </a:rPr>
              <a:t>I. </a:t>
            </a:r>
            <a:r>
              <a:rPr lang="fr-FR" sz="1700" dirty="0" err="1">
                <a:latin typeface="Calibri" panose="020F0502020204030204" pitchFamily="34" charset="0"/>
                <a:cs typeface="Calibri" panose="020F0502020204030204" pitchFamily="34" charset="0"/>
              </a:rPr>
              <a:t>Villela</a:t>
            </a:r>
            <a:r>
              <a:rPr lang="fr-FR" sz="1700" dirty="0">
                <a:latin typeface="Calibri" panose="020F0502020204030204" pitchFamily="34" charset="0"/>
                <a:cs typeface="Calibri" panose="020F0502020204030204" pitchFamily="34" charset="0"/>
              </a:rPr>
              <a:t>-Petit, </a:t>
            </a:r>
            <a:r>
              <a:rPr lang="fr-FR" sz="1700" dirty="0" smtClean="0">
                <a:latin typeface="Calibri" panose="020F0502020204030204" pitchFamily="34" charset="0"/>
                <a:cs typeface="Calibri" panose="020F0502020204030204" pitchFamily="34" charset="0"/>
              </a:rPr>
              <a:t>« Introduction </a:t>
            </a:r>
            <a:r>
              <a:rPr lang="fr-FR" sz="1700" dirty="0">
                <a:latin typeface="Calibri" panose="020F0502020204030204" pitchFamily="34" charset="0"/>
                <a:cs typeface="Calibri" panose="020F0502020204030204" pitchFamily="34" charset="0"/>
              </a:rPr>
              <a:t>sur les peintres </a:t>
            </a:r>
            <a:r>
              <a:rPr lang="fr-FR" sz="1700" dirty="0" smtClean="0">
                <a:latin typeface="Calibri" panose="020F0502020204030204" pitchFamily="34" charset="0"/>
                <a:cs typeface="Calibri" panose="020F0502020204030204" pitchFamily="34" charset="0"/>
              </a:rPr>
              <a:t>enlumineurs », </a:t>
            </a:r>
            <a:r>
              <a:rPr lang="fr-FR" sz="1700" dirty="0">
                <a:latin typeface="Calibri" panose="020F0502020204030204" pitchFamily="34" charset="0"/>
                <a:cs typeface="Calibri" panose="020F0502020204030204" pitchFamily="34" charset="0"/>
              </a:rPr>
              <a:t>dans G. </a:t>
            </a:r>
            <a:r>
              <a:rPr lang="fr-FR" sz="1700" dirty="0" err="1">
                <a:latin typeface="Calibri" panose="020F0502020204030204" pitchFamily="34" charset="0"/>
                <a:cs typeface="Calibri" panose="020F0502020204030204" pitchFamily="34" charset="0"/>
              </a:rPr>
              <a:t>Ouy</a:t>
            </a:r>
            <a:r>
              <a:rPr lang="fr-FR" sz="1700" dirty="0">
                <a:latin typeface="Calibri" panose="020F0502020204030204" pitchFamily="34" charset="0"/>
                <a:cs typeface="Calibri" panose="020F0502020204030204" pitchFamily="34" charset="0"/>
              </a:rPr>
              <a:t>, C. Reno et I. </a:t>
            </a:r>
            <a:r>
              <a:rPr lang="fr-FR" sz="1700" dirty="0" err="1">
                <a:latin typeface="Calibri" panose="020F0502020204030204" pitchFamily="34" charset="0"/>
                <a:cs typeface="Calibri" panose="020F0502020204030204" pitchFamily="34" charset="0"/>
              </a:rPr>
              <a:t>Villela</a:t>
            </a:r>
            <a:r>
              <a:rPr lang="fr-FR" sz="1700" dirty="0">
                <a:latin typeface="Calibri" panose="020F0502020204030204" pitchFamily="34" charset="0"/>
                <a:cs typeface="Calibri" panose="020F0502020204030204" pitchFamily="34" charset="0"/>
              </a:rPr>
              <a:t>-Petit, </a:t>
            </a:r>
            <a:r>
              <a:rPr lang="fr-FR" sz="1700" i="1" dirty="0">
                <a:latin typeface="Calibri" panose="020F0502020204030204" pitchFamily="34" charset="0"/>
                <a:cs typeface="Calibri" panose="020F0502020204030204" pitchFamily="34" charset="0"/>
              </a:rPr>
              <a:t>Album Christine de </a:t>
            </a:r>
            <a:r>
              <a:rPr lang="fr-FR" sz="1700" i="1" dirty="0" err="1">
                <a:latin typeface="Calibri" panose="020F0502020204030204" pitchFamily="34" charset="0"/>
                <a:cs typeface="Calibri" panose="020F0502020204030204" pitchFamily="34" charset="0"/>
              </a:rPr>
              <a:t>Pizan</a:t>
            </a:r>
            <a:r>
              <a:rPr lang="fr-FR" sz="1700" dirty="0">
                <a:latin typeface="Calibri" panose="020F0502020204030204" pitchFamily="34" charset="0"/>
                <a:cs typeface="Calibri" panose="020F0502020204030204" pitchFamily="34" charset="0"/>
              </a:rPr>
              <a:t>, Turnhout, </a:t>
            </a:r>
            <a:r>
              <a:rPr lang="fr-FR" sz="1700" dirty="0" err="1">
                <a:latin typeface="Calibri" panose="020F0502020204030204" pitchFamily="34" charset="0"/>
                <a:cs typeface="Calibri" panose="020F0502020204030204" pitchFamily="34" charset="0"/>
              </a:rPr>
              <a:t>Brepols</a:t>
            </a:r>
            <a:r>
              <a:rPr lang="fr-FR" sz="1700" dirty="0">
                <a:latin typeface="Calibri" panose="020F0502020204030204" pitchFamily="34" charset="0"/>
                <a:cs typeface="Calibri" panose="020F0502020204030204" pitchFamily="34" charset="0"/>
              </a:rPr>
              <a:t>, 2012, «Texte, codex &amp; contexte» 14, pp. 90-170, aux pp. 95-99, et table iconographique pp. </a:t>
            </a:r>
            <a:r>
              <a:rPr lang="fr-FR" sz="1700" dirty="0" smtClean="0">
                <a:latin typeface="Calibri" panose="020F0502020204030204" pitchFamily="34" charset="0"/>
                <a:cs typeface="Calibri" panose="020F0502020204030204" pitchFamily="34" charset="0"/>
              </a:rPr>
              <a:t>749-752</a:t>
            </a:r>
            <a:endParaRPr lang="fr-FR" sz="17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71311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5726A4DD-908F-B602-611F-DD31232762E2}"/>
              </a:ext>
            </a:extLst>
          </p:cNvPr>
          <p:cNvSpPr>
            <a:spLocks noGrp="1"/>
          </p:cNvSpPr>
          <p:nvPr>
            <p:ph idx="1"/>
          </p:nvPr>
        </p:nvSpPr>
        <p:spPr>
          <a:xfrm>
            <a:off x="360217" y="290945"/>
            <a:ext cx="11499273" cy="5886018"/>
          </a:xfrm>
        </p:spPr>
        <p:txBody>
          <a:bodyPr>
            <a:normAutofit fontScale="92500" lnSpcReduction="10000"/>
          </a:bodyPr>
          <a:lstStyle/>
          <a:p>
            <a:pPr marL="0" indent="0">
              <a:buNone/>
            </a:pPr>
            <a:r>
              <a:rPr lang="fr-FR" dirty="0" smtClean="0">
                <a:latin typeface="Calibri" panose="020F0502020204030204" pitchFamily="34" charset="0"/>
                <a:cs typeface="Calibri" panose="020F0502020204030204" pitchFamily="34" charset="0"/>
              </a:rPr>
              <a:t>Un </a:t>
            </a:r>
            <a:r>
              <a:rPr lang="fr-FR" dirty="0">
                <a:latin typeface="Calibri" panose="020F0502020204030204" pitchFamily="34" charset="0"/>
                <a:cs typeface="Calibri" panose="020F0502020204030204" pitchFamily="34" charset="0"/>
              </a:rPr>
              <a:t>vestige de ses instructions aux enlumineurs nous a été fortuitement conservé dans le recueil Paris, BnF, </a:t>
            </a:r>
            <a:r>
              <a:rPr lang="fr-FR" dirty="0" err="1">
                <a:latin typeface="Calibri" panose="020F0502020204030204" pitchFamily="34" charset="0"/>
                <a:cs typeface="Calibri" panose="020F0502020204030204" pitchFamily="34" charset="0"/>
              </a:rPr>
              <a:t>fr.</a:t>
            </a:r>
            <a:r>
              <a:rPr lang="fr-FR" dirty="0">
                <a:latin typeface="Calibri" panose="020F0502020204030204" pitchFamily="34" charset="0"/>
                <a:cs typeface="Calibri" panose="020F0502020204030204" pitchFamily="34" charset="0"/>
              </a:rPr>
              <a:t> </a:t>
            </a:r>
            <a:r>
              <a:rPr lang="fr-FR" dirty="0" smtClean="0">
                <a:latin typeface="Calibri" panose="020F0502020204030204" pitchFamily="34" charset="0"/>
                <a:cs typeface="Calibri" panose="020F0502020204030204" pitchFamily="34" charset="0"/>
              </a:rPr>
              <a:t>603 </a:t>
            </a:r>
            <a:r>
              <a:rPr lang="fr-FR" dirty="0" err="1" smtClean="0">
                <a:latin typeface="Calibri" panose="020F0502020204030204" pitchFamily="34" charset="0"/>
                <a:cs typeface="Calibri" panose="020F0502020204030204" pitchFamily="34" charset="0"/>
              </a:rPr>
              <a:t>Christne</a:t>
            </a:r>
            <a:r>
              <a:rPr lang="fr-FR" dirty="0" smtClean="0">
                <a:latin typeface="Calibri" panose="020F0502020204030204" pitchFamily="34" charset="0"/>
                <a:cs typeface="Calibri" panose="020F0502020204030204" pitchFamily="34" charset="0"/>
              </a:rPr>
              <a:t> de </a:t>
            </a:r>
            <a:r>
              <a:rPr lang="fr-FR" dirty="0" err="1" smtClean="0">
                <a:latin typeface="Calibri" panose="020F0502020204030204" pitchFamily="34" charset="0"/>
                <a:cs typeface="Calibri" panose="020F0502020204030204" pitchFamily="34" charset="0"/>
              </a:rPr>
              <a:t>Pizan</a:t>
            </a:r>
            <a:r>
              <a:rPr lang="fr-FR" dirty="0" smtClean="0">
                <a:latin typeface="Calibri" panose="020F0502020204030204" pitchFamily="34" charset="0"/>
                <a:cs typeface="Calibri" panose="020F0502020204030204" pitchFamily="34" charset="0"/>
              </a:rPr>
              <a:t>, </a:t>
            </a:r>
            <a:r>
              <a:rPr lang="fr-FR" i="1" dirty="0" smtClean="0">
                <a:latin typeface="Calibri" panose="020F0502020204030204" pitchFamily="34" charset="0"/>
                <a:cs typeface="Calibri" panose="020F0502020204030204" pitchFamily="34" charset="0"/>
              </a:rPr>
              <a:t>La </a:t>
            </a:r>
            <a:r>
              <a:rPr lang="fr-FR" i="1" dirty="0" err="1" smtClean="0">
                <a:latin typeface="Calibri" panose="020F0502020204030204" pitchFamily="34" charset="0"/>
                <a:cs typeface="Calibri" panose="020F0502020204030204" pitchFamily="34" charset="0"/>
              </a:rPr>
              <a:t>Mutacion</a:t>
            </a:r>
            <a:r>
              <a:rPr lang="fr-FR" i="1" dirty="0" smtClean="0">
                <a:latin typeface="Calibri" panose="020F0502020204030204" pitchFamily="34" charset="0"/>
                <a:cs typeface="Calibri" panose="020F0502020204030204" pitchFamily="34" charset="0"/>
              </a:rPr>
              <a:t> de la Fortune </a:t>
            </a:r>
            <a:r>
              <a:rPr lang="fr-FR" dirty="0" smtClean="0">
                <a:latin typeface="Calibri" panose="020F0502020204030204" pitchFamily="34" charset="0"/>
                <a:cs typeface="Calibri" panose="020F0502020204030204" pitchFamily="34" charset="0"/>
              </a:rPr>
              <a:t>: </a:t>
            </a:r>
            <a:endParaRPr lang="fr-FR" dirty="0">
              <a:latin typeface="Calibri" panose="020F0502020204030204" pitchFamily="34" charset="0"/>
              <a:cs typeface="Calibri" panose="020F0502020204030204" pitchFamily="34" charset="0"/>
            </a:endParaRPr>
          </a:p>
          <a:p>
            <a:pPr marL="0" indent="0">
              <a:buNone/>
            </a:pPr>
            <a:r>
              <a:rPr lang="fr-FR" dirty="0">
                <a:latin typeface="Calibri" panose="020F0502020204030204" pitchFamily="34" charset="0"/>
                <a:cs typeface="Calibri" panose="020F0502020204030204" pitchFamily="34" charset="0"/>
              </a:rPr>
              <a:t>«Histoire doit </a:t>
            </a:r>
            <a:r>
              <a:rPr lang="fr-FR" dirty="0" err="1">
                <a:latin typeface="Calibri" panose="020F0502020204030204" pitchFamily="34" charset="0"/>
                <a:cs typeface="Calibri" panose="020F0502020204030204" pitchFamily="34" charset="0"/>
              </a:rPr>
              <a:t>estre</a:t>
            </a:r>
            <a:r>
              <a:rPr lang="fr-FR" dirty="0">
                <a:latin typeface="Calibri" panose="020F0502020204030204" pitchFamily="34" charset="0"/>
                <a:cs typeface="Calibri" panose="020F0502020204030204" pitchFamily="34" charset="0"/>
              </a:rPr>
              <a:t> en </a:t>
            </a:r>
            <a:r>
              <a:rPr lang="fr-FR" dirty="0" err="1">
                <a:latin typeface="Calibri" panose="020F0502020204030204" pitchFamily="34" charset="0"/>
                <a:cs typeface="Calibri" panose="020F0502020204030204" pitchFamily="34" charset="0"/>
              </a:rPr>
              <a:t>cest</a:t>
            </a:r>
            <a:r>
              <a:rPr lang="fr-FR" dirty="0">
                <a:latin typeface="Calibri" panose="020F0502020204030204" pitchFamily="34" charset="0"/>
                <a:cs typeface="Calibri" panose="020F0502020204030204" pitchFamily="34" charset="0"/>
              </a:rPr>
              <a:t> espace qui la </a:t>
            </a:r>
            <a:r>
              <a:rPr lang="fr-FR" dirty="0" err="1">
                <a:latin typeface="Calibri" panose="020F0502020204030204" pitchFamily="34" charset="0"/>
                <a:cs typeface="Calibri" panose="020F0502020204030204" pitchFamily="34" charset="0"/>
              </a:rPr>
              <a:t>veult</a:t>
            </a:r>
            <a:r>
              <a:rPr lang="fr-FR" dirty="0">
                <a:latin typeface="Calibri" panose="020F0502020204030204" pitchFamily="34" charset="0"/>
                <a:cs typeface="Calibri" panose="020F0502020204030204" pitchFamily="34" charset="0"/>
              </a:rPr>
              <a:t> faire en livre et doit </a:t>
            </a:r>
            <a:r>
              <a:rPr lang="fr-FR" dirty="0" err="1">
                <a:latin typeface="Calibri" panose="020F0502020204030204" pitchFamily="34" charset="0"/>
                <a:cs typeface="Calibri" panose="020F0502020204030204" pitchFamily="34" charset="0"/>
              </a:rPr>
              <a:t>estre</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sicomme</a:t>
            </a:r>
            <a:r>
              <a:rPr lang="fr-FR" dirty="0">
                <a:latin typeface="Calibri" panose="020F0502020204030204" pitchFamily="34" charset="0"/>
                <a:cs typeface="Calibri" panose="020F0502020204030204" pitchFamily="34" charset="0"/>
              </a:rPr>
              <a:t> une </a:t>
            </a:r>
            <a:r>
              <a:rPr lang="fr-FR" dirty="0" err="1">
                <a:latin typeface="Calibri" panose="020F0502020204030204" pitchFamily="34" charset="0"/>
                <a:cs typeface="Calibri" panose="020F0502020204030204" pitchFamily="34" charset="0"/>
              </a:rPr>
              <a:t>grant</a:t>
            </a:r>
            <a:r>
              <a:rPr lang="fr-FR" dirty="0">
                <a:latin typeface="Calibri" panose="020F0502020204030204" pitchFamily="34" charset="0"/>
                <a:cs typeface="Calibri" panose="020F0502020204030204" pitchFamily="34" charset="0"/>
              </a:rPr>
              <a:t> salle, comme se elle </a:t>
            </a:r>
            <a:r>
              <a:rPr lang="fr-FR" dirty="0" err="1">
                <a:latin typeface="Calibri" panose="020F0502020204030204" pitchFamily="34" charset="0"/>
                <a:cs typeface="Calibri" panose="020F0502020204030204" pitchFamily="34" charset="0"/>
              </a:rPr>
              <a:t>fust</a:t>
            </a:r>
            <a:r>
              <a:rPr lang="fr-FR" dirty="0">
                <a:latin typeface="Calibri" panose="020F0502020204030204" pitchFamily="34" charset="0"/>
                <a:cs typeface="Calibri" panose="020F0502020204030204" pitchFamily="34" charset="0"/>
              </a:rPr>
              <a:t> </a:t>
            </a:r>
            <a:r>
              <a:rPr lang="fr-FR" dirty="0" err="1">
                <a:latin typeface="Calibri" panose="020F0502020204030204" pitchFamily="34" charset="0"/>
                <a:cs typeface="Calibri" panose="020F0502020204030204" pitchFamily="34" charset="0"/>
              </a:rPr>
              <a:t>painte</a:t>
            </a:r>
            <a:r>
              <a:rPr lang="fr-FR" dirty="0">
                <a:latin typeface="Calibri" panose="020F0502020204030204" pitchFamily="34" charset="0"/>
                <a:cs typeface="Calibri" panose="020F0502020204030204" pitchFamily="34" charset="0"/>
              </a:rPr>
              <a:t> et </a:t>
            </a:r>
            <a:r>
              <a:rPr lang="fr-FR" dirty="0" err="1">
                <a:latin typeface="Calibri" panose="020F0502020204030204" pitchFamily="34" charset="0"/>
                <a:cs typeface="Calibri" panose="020F0502020204030204" pitchFamily="34" charset="0"/>
              </a:rPr>
              <a:t>pourtraitte</a:t>
            </a:r>
            <a:r>
              <a:rPr lang="fr-FR" dirty="0">
                <a:latin typeface="Calibri" panose="020F0502020204030204" pitchFamily="34" charset="0"/>
                <a:cs typeface="Calibri" panose="020F0502020204030204" pitchFamily="34" charset="0"/>
              </a:rPr>
              <a:t> autour d’</a:t>
            </a:r>
            <a:r>
              <a:rPr lang="fr-FR" dirty="0" err="1">
                <a:latin typeface="Calibri" panose="020F0502020204030204" pitchFamily="34" charset="0"/>
                <a:cs typeface="Calibri" panose="020F0502020204030204" pitchFamily="34" charset="0"/>
              </a:rPr>
              <a:t>istoires</a:t>
            </a:r>
            <a:r>
              <a:rPr lang="fr-FR" dirty="0">
                <a:latin typeface="Calibri" panose="020F0502020204030204" pitchFamily="34" charset="0"/>
                <a:cs typeface="Calibri" panose="020F0502020204030204" pitchFamily="34" charset="0"/>
              </a:rPr>
              <a:t> de batailles et de </a:t>
            </a:r>
            <a:r>
              <a:rPr lang="fr-FR" dirty="0" err="1">
                <a:latin typeface="Calibri" panose="020F0502020204030204" pitchFamily="34" charset="0"/>
                <a:cs typeface="Calibri" panose="020F0502020204030204" pitchFamily="34" charset="0"/>
              </a:rPr>
              <a:t>roys</a:t>
            </a:r>
            <a:r>
              <a:rPr lang="fr-FR" dirty="0">
                <a:latin typeface="Calibri" panose="020F0502020204030204" pitchFamily="34" charset="0"/>
                <a:cs typeface="Calibri" panose="020F0502020204030204" pitchFamily="34" charset="0"/>
              </a:rPr>
              <a:t> et </a:t>
            </a:r>
            <a:r>
              <a:rPr lang="fr-FR" dirty="0" err="1">
                <a:latin typeface="Calibri" panose="020F0502020204030204" pitchFamily="34" charset="0"/>
                <a:cs typeface="Calibri" panose="020F0502020204030204" pitchFamily="34" charset="0"/>
              </a:rPr>
              <a:t>roynes</a:t>
            </a:r>
            <a:r>
              <a:rPr lang="fr-FR" dirty="0">
                <a:latin typeface="Calibri" panose="020F0502020204030204" pitchFamily="34" charset="0"/>
                <a:cs typeface="Calibri" panose="020F0502020204030204" pitchFamily="34" charset="0"/>
              </a:rPr>
              <a:t> a deux </a:t>
            </a:r>
            <a:r>
              <a:rPr lang="fr-FR" dirty="0" err="1">
                <a:latin typeface="Calibri" panose="020F0502020204030204" pitchFamily="34" charset="0"/>
                <a:cs typeface="Calibri" panose="020F0502020204030204" pitchFamily="34" charset="0"/>
              </a:rPr>
              <a:t>rencs</a:t>
            </a:r>
            <a:r>
              <a:rPr lang="fr-FR" dirty="0">
                <a:latin typeface="Calibri" panose="020F0502020204030204" pitchFamily="34" charset="0"/>
                <a:cs typeface="Calibri" panose="020F0502020204030204" pitchFamily="34" charset="0"/>
              </a:rPr>
              <a:t>» (fol. 127v). Le copiste de cet exemplaire de la </a:t>
            </a:r>
            <a:r>
              <a:rPr lang="fr-FR" i="1" dirty="0" err="1">
                <a:latin typeface="Calibri" panose="020F0502020204030204" pitchFamily="34" charset="0"/>
                <a:cs typeface="Calibri" panose="020F0502020204030204" pitchFamily="34" charset="0"/>
              </a:rPr>
              <a:t>Mutacion</a:t>
            </a:r>
            <a:r>
              <a:rPr lang="fr-FR" dirty="0">
                <a:latin typeface="Calibri" panose="020F0502020204030204" pitchFamily="34" charset="0"/>
                <a:cs typeface="Calibri" panose="020F0502020204030204" pitchFamily="34" charset="0"/>
              </a:rPr>
              <a:t>, daté vers 1410-1411, a manifestement confondu les instructions de l’</a:t>
            </a:r>
            <a:r>
              <a:rPr lang="fr-FR" i="1" dirty="0" err="1">
                <a:latin typeface="Calibri" panose="020F0502020204030204" pitchFamily="34" charset="0"/>
                <a:cs typeface="Calibri" panose="020F0502020204030204" pitchFamily="34" charset="0"/>
              </a:rPr>
              <a:t>exemplar</a:t>
            </a:r>
            <a:r>
              <a:rPr lang="fr-FR" dirty="0">
                <a:latin typeface="Calibri" panose="020F0502020204030204" pitchFamily="34" charset="0"/>
                <a:cs typeface="Calibri" panose="020F0502020204030204" pitchFamily="34" charset="0"/>
              </a:rPr>
              <a:t> avec une rubrique, sans doute parce que le titre du chapitre en question, copié sur la même page, au-dessous de la miniature, faisait mention de «</a:t>
            </a:r>
            <a:r>
              <a:rPr lang="fr-FR" dirty="0" err="1">
                <a:latin typeface="Calibri" panose="020F0502020204030204" pitchFamily="34" charset="0"/>
                <a:cs typeface="Calibri" panose="020F0502020204030204" pitchFamily="34" charset="0"/>
              </a:rPr>
              <a:t>pourtraictures</a:t>
            </a:r>
            <a:r>
              <a:rPr lang="fr-FR" dirty="0">
                <a:latin typeface="Calibri" panose="020F0502020204030204" pitchFamily="34" charset="0"/>
                <a:cs typeface="Calibri" panose="020F0502020204030204" pitchFamily="34" charset="0"/>
              </a:rPr>
              <a:t>» </a:t>
            </a:r>
            <a:endParaRPr lang="fr-FR" dirty="0" smtClean="0">
              <a:latin typeface="Calibri" panose="020F0502020204030204" pitchFamily="34" charset="0"/>
              <a:cs typeface="Calibri" panose="020F0502020204030204" pitchFamily="34" charset="0"/>
            </a:endParaRPr>
          </a:p>
          <a:p>
            <a:pPr marL="0" indent="0">
              <a:buNone/>
            </a:pPr>
            <a:r>
              <a:rPr lang="fr-FR" dirty="0" smtClean="0">
                <a:latin typeface="Calibri" panose="020F0502020204030204" pitchFamily="34" charset="0"/>
                <a:cs typeface="Calibri" panose="020F0502020204030204" pitchFamily="34" charset="0"/>
              </a:rPr>
              <a:t>(«</a:t>
            </a:r>
            <a:r>
              <a:rPr lang="fr-FR" dirty="0" err="1">
                <a:latin typeface="Calibri" panose="020F0502020204030204" pitchFamily="34" charset="0"/>
                <a:cs typeface="Calibri" panose="020F0502020204030204" pitchFamily="34" charset="0"/>
              </a:rPr>
              <a:t>Cy</a:t>
            </a:r>
            <a:r>
              <a:rPr lang="fr-FR" dirty="0">
                <a:latin typeface="Calibri" panose="020F0502020204030204" pitchFamily="34" charset="0"/>
                <a:cs typeface="Calibri" panose="020F0502020204030204" pitchFamily="34" charset="0"/>
              </a:rPr>
              <a:t> dit de la salle du </a:t>
            </a:r>
            <a:r>
              <a:rPr lang="fr-FR" dirty="0" err="1">
                <a:latin typeface="Calibri" panose="020F0502020204030204" pitchFamily="34" charset="0"/>
                <a:cs typeface="Calibri" panose="020F0502020204030204" pitchFamily="34" charset="0"/>
              </a:rPr>
              <a:t>chastel</a:t>
            </a:r>
            <a:r>
              <a:rPr lang="fr-FR" dirty="0">
                <a:latin typeface="Calibri" panose="020F0502020204030204" pitchFamily="34" charset="0"/>
                <a:cs typeface="Calibri" panose="020F0502020204030204" pitchFamily="34" charset="0"/>
              </a:rPr>
              <a:t> et quelles </a:t>
            </a:r>
            <a:r>
              <a:rPr lang="fr-FR" dirty="0" err="1">
                <a:latin typeface="Calibri" panose="020F0502020204030204" pitchFamily="34" charset="0"/>
                <a:cs typeface="Calibri" panose="020F0502020204030204" pitchFamily="34" charset="0"/>
              </a:rPr>
              <a:t>pourtraictures</a:t>
            </a:r>
            <a:r>
              <a:rPr lang="fr-FR" dirty="0">
                <a:latin typeface="Calibri" panose="020F0502020204030204" pitchFamily="34" charset="0"/>
                <a:cs typeface="Calibri" panose="020F0502020204030204" pitchFamily="34" charset="0"/>
              </a:rPr>
              <a:t> il y a»: fig. 1). </a:t>
            </a:r>
            <a:endParaRPr lang="fr-FR" dirty="0" smtClean="0">
              <a:latin typeface="Calibri" panose="020F0502020204030204" pitchFamily="34" charset="0"/>
              <a:cs typeface="Calibri" panose="020F0502020204030204" pitchFamily="34" charset="0"/>
            </a:endParaRPr>
          </a:p>
          <a:p>
            <a:pPr marL="0" indent="0">
              <a:buNone/>
            </a:pPr>
            <a:r>
              <a:rPr lang="fr-FR" dirty="0" smtClean="0">
                <a:latin typeface="Calibri" panose="020F0502020204030204" pitchFamily="34" charset="0"/>
                <a:cs typeface="Calibri" panose="020F0502020204030204" pitchFamily="34" charset="0"/>
              </a:rPr>
              <a:t>Le </a:t>
            </a:r>
            <a:r>
              <a:rPr lang="fr-FR" dirty="0">
                <a:latin typeface="Calibri" panose="020F0502020204030204" pitchFamily="34" charset="0"/>
                <a:cs typeface="Calibri" panose="020F0502020204030204" pitchFamily="34" charset="0"/>
              </a:rPr>
              <a:t>copiste – ou la correctrice – s’étant aperçu de l’erreur, a bien tenté de gratter la fausse rubrique, mais l’encre rouge dont il était écrit n’a pas permis de mener cette opération à bien, et sans doute a-t-on préféré renoncer pour éviter de ruiner le parchemin ou d’y laisser des taches </a:t>
            </a:r>
            <a:r>
              <a:rPr lang="fr-FR" dirty="0" smtClean="0">
                <a:latin typeface="Calibri" panose="020F0502020204030204" pitchFamily="34" charset="0"/>
                <a:cs typeface="Calibri" panose="020F0502020204030204" pitchFamily="34" charset="0"/>
              </a:rPr>
              <a:t>disgracieuses. </a:t>
            </a:r>
            <a:r>
              <a:rPr lang="fr-FR" dirty="0">
                <a:latin typeface="Calibri" panose="020F0502020204030204" pitchFamily="34" charset="0"/>
                <a:cs typeface="Calibri" panose="020F0502020204030204" pitchFamily="34" charset="0"/>
              </a:rPr>
              <a:t>Ces instructions ne correspondent pas pour autant à l’enluminure en regard, qui complète la représentation de la grand salle du château de Fortune par la figure de Christine et ses deux chiens devant une cheminée, ce dont elles ne faisaient pas mention.</a:t>
            </a:r>
          </a:p>
        </p:txBody>
      </p:sp>
    </p:spTree>
    <p:extLst>
      <p:ext uri="{BB962C8B-B14F-4D97-AF65-F5344CB8AC3E}">
        <p14:creationId xmlns:p14="http://schemas.microsoft.com/office/powerpoint/2010/main" val="746446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 xmlns:a16="http://schemas.microsoft.com/office/drawing/2014/main" id="{5781E8EC-E90A-7BAC-D607-3F853D1428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5639" y="178426"/>
            <a:ext cx="4306529" cy="6314449"/>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 xmlns:a16="http://schemas.microsoft.com/office/drawing/2014/main" id="{E4A6BECE-4644-C2DC-E74E-6B957964D274}"/>
              </a:ext>
            </a:extLst>
          </p:cNvPr>
          <p:cNvPicPr>
            <a:picLocks noChangeAspect="1"/>
          </p:cNvPicPr>
          <p:nvPr/>
        </p:nvPicPr>
        <p:blipFill>
          <a:blip r:embed="rId3"/>
          <a:srcRect l="57988" t="7926" b="62437"/>
          <a:stretch>
            <a:fillRect/>
          </a:stretch>
        </p:blipFill>
        <p:spPr>
          <a:xfrm>
            <a:off x="7708489" y="178426"/>
            <a:ext cx="3873911" cy="4007003"/>
          </a:xfrm>
          <a:prstGeom prst="rect">
            <a:avLst/>
          </a:prstGeom>
        </p:spPr>
      </p:pic>
      <p:sp>
        <p:nvSpPr>
          <p:cNvPr id="5" name="ZoneTexte 4">
            <a:extLst>
              <a:ext uri="{FF2B5EF4-FFF2-40B4-BE49-F238E27FC236}">
                <a16:creationId xmlns="" xmlns:a16="http://schemas.microsoft.com/office/drawing/2014/main" id="{9DC6F6BE-732E-C1B0-15BA-246C1F1CAF9A}"/>
              </a:ext>
            </a:extLst>
          </p:cNvPr>
          <p:cNvSpPr txBox="1"/>
          <p:nvPr/>
        </p:nvSpPr>
        <p:spPr>
          <a:xfrm>
            <a:off x="4835236" y="4330377"/>
            <a:ext cx="7356764" cy="2246769"/>
          </a:xfrm>
          <a:prstGeom prst="rect">
            <a:avLst/>
          </a:prstGeom>
          <a:noFill/>
        </p:spPr>
        <p:txBody>
          <a:bodyPr wrap="square" rtlCol="0">
            <a:spAutoFit/>
          </a:bodyPr>
          <a:lstStyle/>
          <a:p>
            <a:r>
              <a:rPr lang="fr-FR" sz="2800" dirty="0">
                <a:latin typeface="Calibri" panose="020F0502020204030204" pitchFamily="34" charset="0"/>
                <a:cs typeface="Calibri" panose="020F0502020204030204" pitchFamily="34" charset="0"/>
              </a:rPr>
              <a:t>«Histoire doit </a:t>
            </a:r>
            <a:r>
              <a:rPr lang="fr-FR" sz="2800" dirty="0" err="1">
                <a:latin typeface="Calibri" panose="020F0502020204030204" pitchFamily="34" charset="0"/>
                <a:cs typeface="Calibri" panose="020F0502020204030204" pitchFamily="34" charset="0"/>
              </a:rPr>
              <a:t>estre</a:t>
            </a:r>
            <a:r>
              <a:rPr lang="fr-FR" sz="2800" dirty="0">
                <a:latin typeface="Calibri" panose="020F0502020204030204" pitchFamily="34" charset="0"/>
                <a:cs typeface="Calibri" panose="020F0502020204030204" pitchFamily="34" charset="0"/>
              </a:rPr>
              <a:t> en </a:t>
            </a:r>
            <a:r>
              <a:rPr lang="fr-FR" sz="2800" dirty="0" err="1">
                <a:latin typeface="Calibri" panose="020F0502020204030204" pitchFamily="34" charset="0"/>
                <a:cs typeface="Calibri" panose="020F0502020204030204" pitchFamily="34" charset="0"/>
              </a:rPr>
              <a:t>cest</a:t>
            </a:r>
            <a:r>
              <a:rPr lang="fr-FR" sz="2800" dirty="0">
                <a:latin typeface="Calibri" panose="020F0502020204030204" pitchFamily="34" charset="0"/>
                <a:cs typeface="Calibri" panose="020F0502020204030204" pitchFamily="34" charset="0"/>
              </a:rPr>
              <a:t> espace qui la </a:t>
            </a:r>
            <a:r>
              <a:rPr lang="fr-FR" sz="2800" dirty="0" err="1">
                <a:latin typeface="Calibri" panose="020F0502020204030204" pitchFamily="34" charset="0"/>
                <a:cs typeface="Calibri" panose="020F0502020204030204" pitchFamily="34" charset="0"/>
              </a:rPr>
              <a:t>veult</a:t>
            </a:r>
            <a:r>
              <a:rPr lang="fr-FR" sz="2800" dirty="0">
                <a:latin typeface="Calibri" panose="020F0502020204030204" pitchFamily="34" charset="0"/>
                <a:cs typeface="Calibri" panose="020F0502020204030204" pitchFamily="34" charset="0"/>
              </a:rPr>
              <a:t> faire en livre et doit </a:t>
            </a:r>
            <a:r>
              <a:rPr lang="fr-FR" sz="2800" dirty="0" err="1">
                <a:latin typeface="Calibri" panose="020F0502020204030204" pitchFamily="34" charset="0"/>
                <a:cs typeface="Calibri" panose="020F0502020204030204" pitchFamily="34" charset="0"/>
              </a:rPr>
              <a:t>estre</a:t>
            </a:r>
            <a:r>
              <a:rPr lang="fr-FR" sz="2800" dirty="0">
                <a:latin typeface="Calibri" panose="020F0502020204030204" pitchFamily="34" charset="0"/>
                <a:cs typeface="Calibri" panose="020F0502020204030204" pitchFamily="34" charset="0"/>
              </a:rPr>
              <a:t> </a:t>
            </a:r>
            <a:r>
              <a:rPr lang="fr-FR" sz="2800" dirty="0" smtClean="0">
                <a:latin typeface="Calibri" panose="020F0502020204030204" pitchFamily="34" charset="0"/>
                <a:cs typeface="Calibri" panose="020F0502020204030204" pitchFamily="34" charset="0"/>
              </a:rPr>
              <a:t>si comme </a:t>
            </a:r>
            <a:r>
              <a:rPr lang="fr-FR" sz="2800" dirty="0">
                <a:latin typeface="Calibri" panose="020F0502020204030204" pitchFamily="34" charset="0"/>
                <a:cs typeface="Calibri" panose="020F0502020204030204" pitchFamily="34" charset="0"/>
              </a:rPr>
              <a:t>une </a:t>
            </a:r>
            <a:r>
              <a:rPr lang="fr-FR" sz="2800" dirty="0" err="1">
                <a:latin typeface="Calibri" panose="020F0502020204030204" pitchFamily="34" charset="0"/>
                <a:cs typeface="Calibri" panose="020F0502020204030204" pitchFamily="34" charset="0"/>
              </a:rPr>
              <a:t>grant</a:t>
            </a:r>
            <a:r>
              <a:rPr lang="fr-FR" sz="2800" dirty="0">
                <a:latin typeface="Calibri" panose="020F0502020204030204" pitchFamily="34" charset="0"/>
                <a:cs typeface="Calibri" panose="020F0502020204030204" pitchFamily="34" charset="0"/>
              </a:rPr>
              <a:t> salle, comme se elle </a:t>
            </a:r>
            <a:r>
              <a:rPr lang="fr-FR" sz="2800" dirty="0" err="1">
                <a:latin typeface="Calibri" panose="020F0502020204030204" pitchFamily="34" charset="0"/>
                <a:cs typeface="Calibri" panose="020F0502020204030204" pitchFamily="34" charset="0"/>
              </a:rPr>
              <a:t>fust</a:t>
            </a:r>
            <a:r>
              <a:rPr lang="fr-FR" sz="2800" dirty="0">
                <a:latin typeface="Calibri" panose="020F0502020204030204" pitchFamily="34" charset="0"/>
                <a:cs typeface="Calibri" panose="020F0502020204030204" pitchFamily="34" charset="0"/>
              </a:rPr>
              <a:t> </a:t>
            </a:r>
            <a:r>
              <a:rPr lang="fr-FR" sz="2800" dirty="0" err="1">
                <a:latin typeface="Calibri" panose="020F0502020204030204" pitchFamily="34" charset="0"/>
                <a:cs typeface="Calibri" panose="020F0502020204030204" pitchFamily="34" charset="0"/>
              </a:rPr>
              <a:t>painte</a:t>
            </a:r>
            <a:r>
              <a:rPr lang="fr-FR" sz="2800" dirty="0">
                <a:latin typeface="Calibri" panose="020F0502020204030204" pitchFamily="34" charset="0"/>
                <a:cs typeface="Calibri" panose="020F0502020204030204" pitchFamily="34" charset="0"/>
              </a:rPr>
              <a:t> et </a:t>
            </a:r>
            <a:r>
              <a:rPr lang="fr-FR" sz="2800" dirty="0" err="1">
                <a:latin typeface="Calibri" panose="020F0502020204030204" pitchFamily="34" charset="0"/>
                <a:cs typeface="Calibri" panose="020F0502020204030204" pitchFamily="34" charset="0"/>
              </a:rPr>
              <a:t>pourtraitte</a:t>
            </a:r>
            <a:r>
              <a:rPr lang="fr-FR" sz="2800" dirty="0">
                <a:latin typeface="Calibri" panose="020F0502020204030204" pitchFamily="34" charset="0"/>
                <a:cs typeface="Calibri" panose="020F0502020204030204" pitchFamily="34" charset="0"/>
              </a:rPr>
              <a:t> autour d’</a:t>
            </a:r>
            <a:r>
              <a:rPr lang="fr-FR" sz="2800" dirty="0" err="1">
                <a:latin typeface="Calibri" panose="020F0502020204030204" pitchFamily="34" charset="0"/>
                <a:cs typeface="Calibri" panose="020F0502020204030204" pitchFamily="34" charset="0"/>
              </a:rPr>
              <a:t>istoires</a:t>
            </a:r>
            <a:r>
              <a:rPr lang="fr-FR" sz="2800" dirty="0">
                <a:latin typeface="Calibri" panose="020F0502020204030204" pitchFamily="34" charset="0"/>
                <a:cs typeface="Calibri" panose="020F0502020204030204" pitchFamily="34" charset="0"/>
              </a:rPr>
              <a:t> de batailles et de </a:t>
            </a:r>
            <a:r>
              <a:rPr lang="fr-FR" sz="2800" dirty="0" err="1">
                <a:latin typeface="Calibri" panose="020F0502020204030204" pitchFamily="34" charset="0"/>
                <a:cs typeface="Calibri" panose="020F0502020204030204" pitchFamily="34" charset="0"/>
              </a:rPr>
              <a:t>roys</a:t>
            </a:r>
            <a:r>
              <a:rPr lang="fr-FR" sz="2800" dirty="0">
                <a:latin typeface="Calibri" panose="020F0502020204030204" pitchFamily="34" charset="0"/>
                <a:cs typeface="Calibri" panose="020F0502020204030204" pitchFamily="34" charset="0"/>
              </a:rPr>
              <a:t> et </a:t>
            </a:r>
            <a:r>
              <a:rPr lang="fr-FR" sz="2800" dirty="0" err="1">
                <a:latin typeface="Calibri" panose="020F0502020204030204" pitchFamily="34" charset="0"/>
                <a:cs typeface="Calibri" panose="020F0502020204030204" pitchFamily="34" charset="0"/>
              </a:rPr>
              <a:t>roynes</a:t>
            </a:r>
            <a:r>
              <a:rPr lang="fr-FR" sz="2800" dirty="0">
                <a:latin typeface="Calibri" panose="020F0502020204030204" pitchFamily="34" charset="0"/>
                <a:cs typeface="Calibri" panose="020F0502020204030204" pitchFamily="34" charset="0"/>
              </a:rPr>
              <a:t> a deux </a:t>
            </a:r>
            <a:r>
              <a:rPr lang="fr-FR" sz="2800" dirty="0" err="1">
                <a:latin typeface="Calibri" panose="020F0502020204030204" pitchFamily="34" charset="0"/>
                <a:cs typeface="Calibri" panose="020F0502020204030204" pitchFamily="34" charset="0"/>
              </a:rPr>
              <a:t>rencs</a:t>
            </a:r>
            <a:r>
              <a:rPr lang="fr-FR" sz="2800" dirty="0">
                <a:latin typeface="Calibri" panose="020F0502020204030204" pitchFamily="34" charset="0"/>
                <a:cs typeface="Calibri" panose="020F0502020204030204" pitchFamily="34" charset="0"/>
              </a:rPr>
              <a:t>» (fol. 127v).</a:t>
            </a:r>
          </a:p>
        </p:txBody>
      </p:sp>
      <p:pic>
        <p:nvPicPr>
          <p:cNvPr id="6" name="Picture 2">
            <a:extLst>
              <a:ext uri="{FF2B5EF4-FFF2-40B4-BE49-F238E27FC236}">
                <a16:creationId xmlns="" xmlns:a16="http://schemas.microsoft.com/office/drawing/2014/main" id="{7EB2357B-6F12-D733-4F4A-EEBA15BE9C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82" t="73495" r="46689" b="11557"/>
          <a:stretch>
            <a:fillRect/>
          </a:stretch>
        </p:blipFill>
        <p:spPr bwMode="auto">
          <a:xfrm>
            <a:off x="155690" y="1122218"/>
            <a:ext cx="6784806" cy="296064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60218" y="4433455"/>
            <a:ext cx="2161309" cy="133003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4857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ig. 2">
            <a:extLst>
              <a:ext uri="{FF2B5EF4-FFF2-40B4-BE49-F238E27FC236}">
                <a16:creationId xmlns="" xmlns:a16="http://schemas.microsoft.com/office/drawing/2014/main" id="{D4FAFF7E-837A-FD53-29A7-3458AAD5261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80105" y="540851"/>
            <a:ext cx="4788200" cy="5636112"/>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 xmlns:a16="http://schemas.microsoft.com/office/drawing/2014/main" id="{7707CA24-70F2-4943-F62D-550CC0A60612}"/>
              </a:ext>
            </a:extLst>
          </p:cNvPr>
          <p:cNvSpPr txBox="1"/>
          <p:nvPr/>
        </p:nvSpPr>
        <p:spPr>
          <a:xfrm>
            <a:off x="5494949" y="285135"/>
            <a:ext cx="6378396" cy="6001643"/>
          </a:xfrm>
          <a:prstGeom prst="rect">
            <a:avLst/>
          </a:prstGeom>
          <a:noFill/>
        </p:spPr>
        <p:txBody>
          <a:bodyPr wrap="square" rtlCol="0">
            <a:spAutoFit/>
          </a:bodyPr>
          <a:lstStyle/>
          <a:p>
            <a:r>
              <a:rPr lang="fr-FR" sz="2400" dirty="0">
                <a:latin typeface="Calibri" panose="020F0502020204030204" pitchFamily="34" charset="0"/>
                <a:cs typeface="Calibri" panose="020F0502020204030204" pitchFamily="34" charset="0"/>
              </a:rPr>
              <a:t>Elles s’accordent en revanche avec l’illustration du chapitre correspondant dans un recueil antérieur (Chantilly, ms. 493, fol. 290v: fig. 2) </a:t>
            </a:r>
            <a:r>
              <a:rPr lang="fr-FR" sz="2400" dirty="0" smtClean="0">
                <a:latin typeface="Calibri" panose="020F0502020204030204" pitchFamily="34" charset="0"/>
                <a:cs typeface="Calibri" panose="020F0502020204030204" pitchFamily="34" charset="0"/>
              </a:rPr>
              <a:t>datés </a:t>
            </a:r>
            <a:r>
              <a:rPr lang="fr-FR" sz="2400" dirty="0">
                <a:latin typeface="Calibri" panose="020F0502020204030204" pitchFamily="34" charset="0"/>
                <a:cs typeface="Calibri" panose="020F0502020204030204" pitchFamily="34" charset="0"/>
              </a:rPr>
              <a:t>vers 1403-1404. </a:t>
            </a:r>
            <a:endParaRPr lang="fr-FR" sz="2400" dirty="0" smtClean="0">
              <a:latin typeface="Calibri" panose="020F0502020204030204" pitchFamily="34" charset="0"/>
              <a:cs typeface="Calibri" panose="020F0502020204030204" pitchFamily="34" charset="0"/>
            </a:endParaRPr>
          </a:p>
          <a:p>
            <a:endParaRPr lang="fr-FR" sz="2400" dirty="0">
              <a:latin typeface="Calibri" panose="020F0502020204030204" pitchFamily="34" charset="0"/>
              <a:cs typeface="Calibri" panose="020F0502020204030204" pitchFamily="34" charset="0"/>
            </a:endParaRPr>
          </a:p>
          <a:p>
            <a:r>
              <a:rPr lang="fr-FR" sz="2400" dirty="0" smtClean="0">
                <a:latin typeface="Calibri" panose="020F0502020204030204" pitchFamily="34" charset="0"/>
                <a:cs typeface="Calibri" panose="020F0502020204030204" pitchFamily="34" charset="0"/>
              </a:rPr>
              <a:t>Au </a:t>
            </a:r>
            <a:r>
              <a:rPr lang="fr-FR" sz="2400" dirty="0">
                <a:latin typeface="Calibri" panose="020F0502020204030204" pitchFamily="34" charset="0"/>
                <a:cs typeface="Calibri" panose="020F0502020204030204" pitchFamily="34" charset="0"/>
              </a:rPr>
              <a:t>demeurant, Christine de </a:t>
            </a:r>
            <a:r>
              <a:rPr lang="fr-FR" sz="2400" dirty="0" err="1">
                <a:latin typeface="Calibri" panose="020F0502020204030204" pitchFamily="34" charset="0"/>
                <a:cs typeface="Calibri" panose="020F0502020204030204" pitchFamily="34" charset="0"/>
              </a:rPr>
              <a:t>Pizan</a:t>
            </a:r>
            <a:r>
              <a:rPr lang="fr-FR" sz="2400" dirty="0">
                <a:latin typeface="Calibri" panose="020F0502020204030204" pitchFamily="34" charset="0"/>
                <a:cs typeface="Calibri" panose="020F0502020204030204" pitchFamily="34" charset="0"/>
              </a:rPr>
              <a:t> n’est pas un cas isolé, car depuis le règne de Charles V auteurs, glossateurs et «translateurs» semblent assumer régulièrement la conception de cycles d’images, ainsi Raoul de Presles (†1382) et sa traduction illustrée de la </a:t>
            </a:r>
            <a:r>
              <a:rPr lang="fr-FR" sz="2400" i="1" dirty="0">
                <a:latin typeface="Calibri" panose="020F0502020204030204" pitchFamily="34" charset="0"/>
                <a:cs typeface="Calibri" panose="020F0502020204030204" pitchFamily="34" charset="0"/>
              </a:rPr>
              <a:t>Cité de </a:t>
            </a:r>
            <a:r>
              <a:rPr lang="fr-FR" sz="2400" i="1" dirty="0" smtClean="0">
                <a:latin typeface="Calibri" panose="020F0502020204030204" pitchFamily="34" charset="0"/>
                <a:cs typeface="Calibri" panose="020F0502020204030204" pitchFamily="34" charset="0"/>
              </a:rPr>
              <a:t>Dieu</a:t>
            </a:r>
            <a:r>
              <a:rPr lang="fr-FR" sz="2400" b="1" dirty="0">
                <a:latin typeface="Calibri" panose="020F0502020204030204" pitchFamily="34" charset="0"/>
                <a:cs typeface="Calibri" panose="020F0502020204030204" pitchFamily="34" charset="0"/>
              </a:rPr>
              <a:t>.</a:t>
            </a:r>
            <a:r>
              <a:rPr lang="fr-FR" sz="2400" dirty="0">
                <a:latin typeface="Calibri" panose="020F0502020204030204" pitchFamily="34" charset="0"/>
                <a:cs typeface="Calibri" panose="020F0502020204030204" pitchFamily="34" charset="0"/>
              </a:rPr>
              <a:t> </a:t>
            </a:r>
          </a:p>
          <a:p>
            <a:endParaRPr lang="fr-FR" sz="2400" dirty="0" smtClean="0">
              <a:latin typeface="Calibri" panose="020F0502020204030204" pitchFamily="34" charset="0"/>
              <a:cs typeface="Calibri" panose="020F0502020204030204" pitchFamily="34" charset="0"/>
            </a:endParaRPr>
          </a:p>
          <a:p>
            <a:r>
              <a:rPr lang="fr-FR" sz="2400" dirty="0">
                <a:latin typeface="Calibri" panose="020F0502020204030204" pitchFamily="34" charset="0"/>
                <a:cs typeface="Calibri" panose="020F0502020204030204" pitchFamily="34" charset="0"/>
              </a:rPr>
              <a:t>O</a:t>
            </a:r>
            <a:r>
              <a:rPr lang="fr-FR" sz="2400" dirty="0" smtClean="0">
                <a:latin typeface="Calibri" panose="020F0502020204030204" pitchFamily="34" charset="0"/>
                <a:cs typeface="Calibri" panose="020F0502020204030204" pitchFamily="34" charset="0"/>
              </a:rPr>
              <a:t>u </a:t>
            </a:r>
            <a:r>
              <a:rPr lang="fr-FR" sz="2400" dirty="0">
                <a:latin typeface="Calibri" panose="020F0502020204030204" pitchFamily="34" charset="0"/>
                <a:cs typeface="Calibri" panose="020F0502020204030204" pitchFamily="34" charset="0"/>
              </a:rPr>
              <a:t>Jean </a:t>
            </a:r>
            <a:r>
              <a:rPr lang="fr-FR" sz="2400" dirty="0" err="1">
                <a:latin typeface="Calibri" panose="020F0502020204030204" pitchFamily="34" charset="0"/>
                <a:cs typeface="Calibri" panose="020F0502020204030204" pitchFamily="34" charset="0"/>
              </a:rPr>
              <a:t>Lebègue</a:t>
            </a:r>
            <a:r>
              <a:rPr lang="fr-FR" sz="2400" dirty="0">
                <a:latin typeface="Calibri" panose="020F0502020204030204" pitchFamily="34" charset="0"/>
                <a:cs typeface="Calibri" panose="020F0502020204030204" pitchFamily="34" charset="0"/>
              </a:rPr>
              <a:t> et ses </a:t>
            </a:r>
            <a:r>
              <a:rPr lang="fr-FR" sz="2400" i="1" dirty="0">
                <a:latin typeface="Calibri" panose="020F0502020204030204" pitchFamily="34" charset="0"/>
                <a:cs typeface="Calibri" panose="020F0502020204030204" pitchFamily="34" charset="0"/>
              </a:rPr>
              <a:t>Histoires sur Salluste</a:t>
            </a:r>
            <a:r>
              <a:rPr lang="fr-FR" sz="2400" dirty="0">
                <a:latin typeface="Calibri" panose="020F0502020204030204" pitchFamily="34" charset="0"/>
                <a:cs typeface="Calibri" panose="020F0502020204030204" pitchFamily="34" charset="0"/>
              </a:rPr>
              <a:t> (Oxford, </a:t>
            </a:r>
            <a:r>
              <a:rPr lang="fr-FR" sz="2400" dirty="0" err="1">
                <a:latin typeface="Calibri" panose="020F0502020204030204" pitchFamily="34" charset="0"/>
                <a:cs typeface="Calibri" panose="020F0502020204030204" pitchFamily="34" charset="0"/>
              </a:rPr>
              <a:t>Bodleian</a:t>
            </a:r>
            <a:r>
              <a:rPr lang="fr-FR" sz="2400" dirty="0">
                <a:latin typeface="Calibri" panose="020F0502020204030204" pitchFamily="34" charset="0"/>
                <a:cs typeface="Calibri" panose="020F0502020204030204" pitchFamily="34" charset="0"/>
              </a:rPr>
              <a:t> Lib., ms. d’Orville 141</a:t>
            </a:r>
            <a:r>
              <a:rPr lang="fr-FR" sz="2400" dirty="0" smtClean="0">
                <a:latin typeface="Calibri" panose="020F0502020204030204" pitchFamily="34" charset="0"/>
                <a:cs typeface="Calibri" panose="020F0502020204030204" pitchFamily="34" charset="0"/>
              </a:rPr>
              <a:t>), </a:t>
            </a:r>
            <a:r>
              <a:rPr lang="fr-FR" sz="2400" dirty="0">
                <a:latin typeface="Calibri" panose="020F0502020204030204" pitchFamily="34" charset="0"/>
                <a:cs typeface="Calibri" panose="020F0502020204030204" pitchFamily="34" charset="0"/>
              </a:rPr>
              <a:t>manuel d’illustration pour des manuscrits du </a:t>
            </a:r>
            <a:r>
              <a:rPr lang="fr-FR" sz="2400" i="1" dirty="0">
                <a:latin typeface="Calibri" panose="020F0502020204030204" pitchFamily="34" charset="0"/>
                <a:cs typeface="Calibri" panose="020F0502020204030204" pitchFamily="34" charset="0"/>
              </a:rPr>
              <a:t>Catilina</a:t>
            </a:r>
            <a:r>
              <a:rPr lang="fr-FR" sz="2400" dirty="0">
                <a:latin typeface="Calibri" panose="020F0502020204030204" pitchFamily="34" charset="0"/>
                <a:cs typeface="Calibri" panose="020F0502020204030204" pitchFamily="34" charset="0"/>
              </a:rPr>
              <a:t> et du </a:t>
            </a:r>
            <a:r>
              <a:rPr lang="fr-FR" sz="2400" i="1" dirty="0">
                <a:latin typeface="Calibri" panose="020F0502020204030204" pitchFamily="34" charset="0"/>
                <a:cs typeface="Calibri" panose="020F0502020204030204" pitchFamily="34" charset="0"/>
              </a:rPr>
              <a:t>Jugurtha</a:t>
            </a:r>
            <a:r>
              <a:rPr lang="fr-FR" sz="2400" dirty="0">
                <a:latin typeface="Calibri" panose="020F0502020204030204" pitchFamily="34" charset="0"/>
                <a:cs typeface="Calibri" panose="020F0502020204030204" pitchFamily="34" charset="0"/>
              </a:rPr>
              <a:t> mis en forme en 1417.</a:t>
            </a:r>
          </a:p>
        </p:txBody>
      </p:sp>
    </p:spTree>
    <p:extLst>
      <p:ext uri="{BB962C8B-B14F-4D97-AF65-F5344CB8AC3E}">
        <p14:creationId xmlns:p14="http://schemas.microsoft.com/office/powerpoint/2010/main" val="92432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290945"/>
            <a:ext cx="10515600" cy="5886018"/>
          </a:xfrm>
        </p:spPr>
        <p:txBody>
          <a:bodyPr/>
          <a:lstStyle/>
          <a:p>
            <a:pPr marL="0" indent="0">
              <a:buNone/>
            </a:pPr>
            <a:r>
              <a:rPr lang="fr-FR" dirty="0"/>
              <a:t>Un contemporain de Christine de </a:t>
            </a:r>
            <a:r>
              <a:rPr lang="fr-FR" dirty="0" err="1"/>
              <a:t>Pizan</a:t>
            </a:r>
            <a:r>
              <a:rPr lang="fr-FR" dirty="0"/>
              <a:t> est Jean Le Bègue (Paris1368 – Paris 1457).</a:t>
            </a:r>
          </a:p>
          <a:p>
            <a:pPr marL="0" indent="0">
              <a:buNone/>
            </a:pPr>
            <a:r>
              <a:rPr lang="fr-FR" dirty="0"/>
              <a:t>Il fut greffier de la cour des comptes de Paris, humaniste et homme de lettres.</a:t>
            </a:r>
          </a:p>
          <a:p>
            <a:pPr marL="0" indent="0">
              <a:buNone/>
            </a:pPr>
            <a:endParaRPr lang="fr-F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472" y="2095500"/>
            <a:ext cx="9265227" cy="463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608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3181" y="651163"/>
            <a:ext cx="7585363" cy="5888181"/>
          </a:xfrm>
        </p:spPr>
        <p:txBody>
          <a:bodyPr/>
          <a:lstStyle/>
          <a:p>
            <a:pPr marL="0" indent="0">
              <a:buNone/>
            </a:pPr>
            <a:r>
              <a:rPr lang="fr-FR" dirty="0" smtClean="0"/>
              <a:t>En </a:t>
            </a:r>
            <a:r>
              <a:rPr lang="fr-FR" dirty="0"/>
              <a:t>1417 </a:t>
            </a:r>
            <a:r>
              <a:rPr lang="fr-FR" dirty="0" smtClean="0"/>
              <a:t>Jean </a:t>
            </a:r>
            <a:r>
              <a:rPr lang="fr-FR" dirty="0" err="1"/>
              <a:t>Lebègue</a:t>
            </a:r>
            <a:r>
              <a:rPr lang="fr-FR" dirty="0"/>
              <a:t> </a:t>
            </a:r>
            <a:r>
              <a:rPr lang="fr-FR" dirty="0" smtClean="0"/>
              <a:t>a mis en forme </a:t>
            </a:r>
            <a:r>
              <a:rPr lang="fr-FR" dirty="0"/>
              <a:t>ses </a:t>
            </a:r>
            <a:r>
              <a:rPr lang="fr-FR" i="1" dirty="0"/>
              <a:t>Histoires sur Salluste </a:t>
            </a:r>
            <a:r>
              <a:rPr lang="fr-FR" dirty="0"/>
              <a:t>(Oxford, </a:t>
            </a:r>
            <a:r>
              <a:rPr lang="fr-FR" dirty="0" err="1" smtClean="0"/>
              <a:t>Bodleian</a:t>
            </a:r>
            <a:r>
              <a:rPr lang="fr-FR" dirty="0"/>
              <a:t> </a:t>
            </a:r>
            <a:r>
              <a:rPr lang="fr-FR" dirty="0" smtClean="0"/>
              <a:t>Library, </a:t>
            </a:r>
            <a:r>
              <a:rPr lang="fr-FR" dirty="0"/>
              <a:t>ms. d’</a:t>
            </a:r>
            <a:r>
              <a:rPr lang="fr-FR" dirty="0" err="1"/>
              <a:t>Orville</a:t>
            </a:r>
            <a:r>
              <a:rPr lang="fr-FR" dirty="0"/>
              <a:t> 141</a:t>
            </a:r>
            <a:r>
              <a:rPr lang="fr-FR" dirty="0" smtClean="0"/>
              <a:t>), un manuel </a:t>
            </a:r>
            <a:r>
              <a:rPr lang="fr-FR" dirty="0"/>
              <a:t>d’illustration pour </a:t>
            </a:r>
            <a:r>
              <a:rPr lang="fr-FR" dirty="0" smtClean="0"/>
              <a:t>deux manuscrits:  la </a:t>
            </a:r>
            <a:r>
              <a:rPr lang="fr-FR" i="1" dirty="0"/>
              <a:t>Conjuration de Catilina</a:t>
            </a:r>
            <a:r>
              <a:rPr lang="fr-FR" dirty="0"/>
              <a:t>, </a:t>
            </a:r>
            <a:r>
              <a:rPr lang="fr-FR" dirty="0" smtClean="0"/>
              <a:t>et la </a:t>
            </a:r>
            <a:r>
              <a:rPr lang="fr-FR" i="1" dirty="0"/>
              <a:t>Guerre de </a:t>
            </a:r>
            <a:r>
              <a:rPr lang="fr-FR" i="1" dirty="0" smtClean="0"/>
              <a:t>Jugurtha</a:t>
            </a:r>
            <a:r>
              <a:rPr lang="fr-FR" dirty="0" smtClean="0"/>
              <a:t>, deux textes de Salluste.</a:t>
            </a:r>
          </a:p>
          <a:p>
            <a:pPr marL="0" indent="0">
              <a:buNone/>
            </a:pPr>
            <a:r>
              <a:rPr lang="fr-FR" dirty="0"/>
              <a:t>Salluste ou Caius </a:t>
            </a:r>
            <a:r>
              <a:rPr lang="fr-FR" dirty="0" err="1"/>
              <a:t>Sallustius</a:t>
            </a:r>
            <a:r>
              <a:rPr lang="fr-FR" dirty="0"/>
              <a:t> </a:t>
            </a:r>
            <a:r>
              <a:rPr lang="fr-FR" dirty="0" err="1" smtClean="0"/>
              <a:t>Crispus</a:t>
            </a:r>
            <a:r>
              <a:rPr lang="fr-FR" dirty="0" smtClean="0"/>
              <a:t>, </a:t>
            </a:r>
            <a:r>
              <a:rPr lang="fr-FR" dirty="0"/>
              <a:t>né en -86 à </a:t>
            </a:r>
            <a:r>
              <a:rPr lang="fr-FR" dirty="0" err="1"/>
              <a:t>Amiternum</a:t>
            </a:r>
            <a:r>
              <a:rPr lang="fr-FR" dirty="0"/>
              <a:t>, cité fondée par les Sabins, et mort en -35 ou -34, est un homme politique et historien romain.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036" y="170584"/>
            <a:ext cx="3455843" cy="6220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522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 xmlns:a16="http://schemas.microsoft.com/office/drawing/2014/main" id="{9A70D7DD-6ED1-2DC1-78C5-0622BD592724}"/>
              </a:ext>
            </a:extLst>
          </p:cNvPr>
          <p:cNvSpPr>
            <a:spLocks noGrp="1"/>
          </p:cNvSpPr>
          <p:nvPr>
            <p:ph idx="1"/>
          </p:nvPr>
        </p:nvSpPr>
        <p:spPr>
          <a:xfrm>
            <a:off x="96982" y="166255"/>
            <a:ext cx="11873345" cy="6442363"/>
          </a:xfrm>
        </p:spPr>
        <p:txBody>
          <a:bodyPr>
            <a:normAutofit/>
          </a:bodyPr>
          <a:lstStyle/>
          <a:p>
            <a:pPr marL="0" indent="0">
              <a:buNone/>
            </a:pPr>
            <a:r>
              <a:rPr lang="fr-FR" dirty="0" smtClean="0">
                <a:latin typeface="Calibri" panose="020F0502020204030204" pitchFamily="34" charset="0"/>
                <a:cs typeface="Calibri" panose="020F0502020204030204" pitchFamily="34" charset="0"/>
              </a:rPr>
              <a:t>Ce qui m’intéresse pour ce séminaire chez Jean Le Bègue est le Ms </a:t>
            </a:r>
            <a:r>
              <a:rPr lang="fr-FR" dirty="0" smtClean="0"/>
              <a:t>Latin </a:t>
            </a:r>
            <a:r>
              <a:rPr lang="fr-FR" dirty="0"/>
              <a:t>6741</a:t>
            </a:r>
            <a:r>
              <a:rPr lang="fr-FR" b="1" dirty="0"/>
              <a:t> </a:t>
            </a:r>
          </a:p>
          <a:p>
            <a:pPr marL="0" indent="0">
              <a:buNone/>
            </a:pPr>
            <a:r>
              <a:rPr lang="fr-FR" b="1" dirty="0"/>
              <a:t>1.° </a:t>
            </a:r>
            <a:r>
              <a:rPr lang="fr-FR" b="1" dirty="0" err="1"/>
              <a:t>Experimenta</a:t>
            </a:r>
            <a:r>
              <a:rPr lang="fr-FR" b="1" dirty="0"/>
              <a:t> 118. de </a:t>
            </a:r>
            <a:r>
              <a:rPr lang="fr-FR" b="1" dirty="0" err="1"/>
              <a:t>coloribus</a:t>
            </a:r>
            <a:r>
              <a:rPr lang="fr-FR" b="1" dirty="0"/>
              <a:t> : </a:t>
            </a:r>
            <a:r>
              <a:rPr lang="fr-FR" b="1" dirty="0" err="1"/>
              <a:t>praemittitur</a:t>
            </a:r>
            <a:r>
              <a:rPr lang="fr-FR" b="1" dirty="0"/>
              <a:t> tabula </a:t>
            </a:r>
            <a:r>
              <a:rPr lang="fr-FR" b="1" dirty="0" err="1"/>
              <a:t>ordine</a:t>
            </a:r>
            <a:r>
              <a:rPr lang="fr-FR" b="1" dirty="0"/>
              <a:t> </a:t>
            </a:r>
            <a:r>
              <a:rPr lang="fr-FR" b="1" dirty="0" err="1"/>
              <a:t>alphabetico</a:t>
            </a:r>
            <a:r>
              <a:rPr lang="fr-FR" b="1" dirty="0"/>
              <a:t> </a:t>
            </a:r>
            <a:r>
              <a:rPr lang="fr-FR" b="1" dirty="0" err="1"/>
              <a:t>digesta</a:t>
            </a:r>
            <a:r>
              <a:rPr lang="fr-FR" b="1" dirty="0"/>
              <a:t> de </a:t>
            </a:r>
            <a:r>
              <a:rPr lang="fr-FR" b="1" dirty="0" err="1"/>
              <a:t>vocabulis</a:t>
            </a:r>
            <a:r>
              <a:rPr lang="fr-FR" b="1" dirty="0"/>
              <a:t> </a:t>
            </a:r>
            <a:r>
              <a:rPr lang="fr-FR" b="1" dirty="0" err="1"/>
              <a:t>synonymis</a:t>
            </a:r>
            <a:r>
              <a:rPr lang="fr-FR" b="1" dirty="0"/>
              <a:t> et </a:t>
            </a:r>
            <a:r>
              <a:rPr lang="fr-FR" b="1" dirty="0" err="1"/>
              <a:t>aequivocis</a:t>
            </a:r>
            <a:r>
              <a:rPr lang="fr-FR" b="1" dirty="0"/>
              <a:t> </a:t>
            </a:r>
            <a:r>
              <a:rPr lang="fr-FR" b="1" dirty="0" err="1"/>
              <a:t>colorum</a:t>
            </a:r>
            <a:r>
              <a:rPr lang="fr-FR" b="1" dirty="0"/>
              <a:t>, </a:t>
            </a:r>
            <a:r>
              <a:rPr lang="fr-FR" b="1" dirty="0" err="1"/>
              <a:t>eorumque</a:t>
            </a:r>
            <a:r>
              <a:rPr lang="fr-FR" b="1" dirty="0"/>
              <a:t> </a:t>
            </a:r>
            <a:r>
              <a:rPr lang="fr-FR" b="1" dirty="0" err="1"/>
              <a:t>accidentium</a:t>
            </a:r>
            <a:r>
              <a:rPr lang="fr-FR" b="1" dirty="0"/>
              <a:t>. </a:t>
            </a:r>
            <a:endParaRPr lang="fr-FR" b="1" dirty="0" smtClean="0"/>
          </a:p>
          <a:p>
            <a:pPr marL="0" indent="0">
              <a:buNone/>
            </a:pPr>
            <a:endParaRPr lang="fr-FR" sz="800" b="1" dirty="0" smtClean="0"/>
          </a:p>
          <a:p>
            <a:pPr marL="0" indent="0">
              <a:buNone/>
            </a:pPr>
            <a:r>
              <a:rPr lang="fr-FR" b="1" dirty="0" smtClean="0"/>
              <a:t>2</a:t>
            </a:r>
            <a:r>
              <a:rPr lang="fr-FR" b="1" dirty="0"/>
              <a:t>.° </a:t>
            </a:r>
            <a:r>
              <a:rPr lang="fr-FR" b="1" dirty="0" err="1"/>
              <a:t>Theophili</a:t>
            </a:r>
            <a:r>
              <a:rPr lang="fr-FR" b="1" dirty="0"/>
              <a:t> liber de omni </a:t>
            </a:r>
            <a:r>
              <a:rPr lang="fr-FR" b="1" dirty="0" err="1"/>
              <a:t>scientia</a:t>
            </a:r>
            <a:r>
              <a:rPr lang="fr-FR" b="1" dirty="0"/>
              <a:t> </a:t>
            </a:r>
            <a:r>
              <a:rPr lang="fr-FR" b="1" dirty="0" err="1"/>
              <a:t>picturae</a:t>
            </a:r>
            <a:r>
              <a:rPr lang="fr-FR" b="1" dirty="0"/>
              <a:t> </a:t>
            </a:r>
            <a:r>
              <a:rPr lang="fr-FR" b="1" dirty="0" err="1"/>
              <a:t>artis</a:t>
            </a:r>
            <a:r>
              <a:rPr lang="fr-FR" b="1" dirty="0"/>
              <a:t>. </a:t>
            </a:r>
            <a:endParaRPr lang="fr-FR" b="1" dirty="0" smtClean="0"/>
          </a:p>
          <a:p>
            <a:pPr marL="0" indent="0">
              <a:buNone/>
            </a:pPr>
            <a:endParaRPr lang="fr-FR" sz="800" b="1" dirty="0" smtClean="0"/>
          </a:p>
          <a:p>
            <a:pPr marL="0" indent="0">
              <a:buNone/>
            </a:pPr>
            <a:r>
              <a:rPr lang="fr-FR" b="1" dirty="0" smtClean="0"/>
              <a:t>3</a:t>
            </a:r>
            <a:r>
              <a:rPr lang="fr-FR" b="1" dirty="0"/>
              <a:t>.° </a:t>
            </a:r>
            <a:r>
              <a:rPr lang="fr-FR" b="1" dirty="0" err="1"/>
              <a:t>Petri</a:t>
            </a:r>
            <a:r>
              <a:rPr lang="fr-FR" b="1" dirty="0"/>
              <a:t> de </a:t>
            </a:r>
            <a:r>
              <a:rPr lang="fr-FR" b="1" dirty="0" err="1"/>
              <a:t>Sancto</a:t>
            </a:r>
            <a:r>
              <a:rPr lang="fr-FR" b="1" dirty="0"/>
              <a:t> </a:t>
            </a:r>
            <a:r>
              <a:rPr lang="fr-FR" b="1" dirty="0" err="1"/>
              <a:t>Audemaro</a:t>
            </a:r>
            <a:r>
              <a:rPr lang="fr-FR" b="1" dirty="0"/>
              <a:t> liber de </a:t>
            </a:r>
            <a:r>
              <a:rPr lang="fr-FR" b="1" dirty="0" err="1"/>
              <a:t>coloribus</a:t>
            </a:r>
            <a:r>
              <a:rPr lang="fr-FR" b="1" dirty="0"/>
              <a:t> </a:t>
            </a:r>
            <a:r>
              <a:rPr lang="fr-FR" b="1" dirty="0" err="1"/>
              <a:t>faciendis</a:t>
            </a:r>
            <a:r>
              <a:rPr lang="fr-FR" b="1" dirty="0"/>
              <a:t>. </a:t>
            </a:r>
          </a:p>
          <a:p>
            <a:pPr marL="0" indent="0">
              <a:buNone/>
            </a:pPr>
            <a:r>
              <a:rPr lang="fr-FR" sz="800" b="1" dirty="0" smtClean="0"/>
              <a:t> </a:t>
            </a:r>
          </a:p>
          <a:p>
            <a:pPr marL="0" indent="0">
              <a:buNone/>
            </a:pPr>
            <a:r>
              <a:rPr lang="fr-FR" b="1" dirty="0" smtClean="0"/>
              <a:t>4</a:t>
            </a:r>
            <a:r>
              <a:rPr lang="fr-FR" b="1" dirty="0"/>
              <a:t>.° </a:t>
            </a:r>
            <a:r>
              <a:rPr lang="fr-FR" b="1" dirty="0" err="1"/>
              <a:t>Heraclii</a:t>
            </a:r>
            <a:r>
              <a:rPr lang="fr-FR" b="1" dirty="0"/>
              <a:t> </a:t>
            </a:r>
            <a:r>
              <a:rPr lang="fr-FR" b="1" dirty="0" err="1"/>
              <a:t>libri</a:t>
            </a:r>
            <a:r>
              <a:rPr lang="fr-FR" b="1" dirty="0"/>
              <a:t> </a:t>
            </a:r>
            <a:r>
              <a:rPr lang="fr-FR" b="1" dirty="0" err="1"/>
              <a:t>tres</a:t>
            </a:r>
            <a:r>
              <a:rPr lang="fr-FR" b="1" dirty="0"/>
              <a:t> de </a:t>
            </a:r>
            <a:r>
              <a:rPr lang="fr-FR" b="1" dirty="0" err="1"/>
              <a:t>coloribus</a:t>
            </a:r>
            <a:r>
              <a:rPr lang="fr-FR" b="1" dirty="0"/>
              <a:t> et de </a:t>
            </a:r>
            <a:r>
              <a:rPr lang="fr-FR" b="1" dirty="0" err="1"/>
              <a:t>artibus</a:t>
            </a:r>
            <a:r>
              <a:rPr lang="fr-FR" b="1" dirty="0"/>
              <a:t> </a:t>
            </a:r>
            <a:r>
              <a:rPr lang="fr-FR" b="1" dirty="0" err="1"/>
              <a:t>Romanorum</a:t>
            </a:r>
            <a:r>
              <a:rPr lang="fr-FR" b="1" dirty="0"/>
              <a:t>. </a:t>
            </a:r>
            <a:endParaRPr lang="fr-FR" b="1" dirty="0" smtClean="0"/>
          </a:p>
          <a:p>
            <a:pPr marL="0" indent="0">
              <a:buNone/>
            </a:pPr>
            <a:endParaRPr lang="fr-FR" sz="800" b="1" dirty="0" smtClean="0"/>
          </a:p>
          <a:p>
            <a:pPr marL="0" indent="0">
              <a:buNone/>
            </a:pPr>
            <a:r>
              <a:rPr lang="fr-FR" b="1" dirty="0" smtClean="0"/>
              <a:t>5</a:t>
            </a:r>
            <a:r>
              <a:rPr lang="fr-FR" b="1" dirty="0"/>
              <a:t>.° </a:t>
            </a:r>
            <a:r>
              <a:rPr lang="fr-FR" b="1" dirty="0" err="1"/>
              <a:t>Libellus</a:t>
            </a:r>
            <a:r>
              <a:rPr lang="fr-FR" b="1" dirty="0"/>
              <a:t> de </a:t>
            </a:r>
            <a:r>
              <a:rPr lang="fr-FR" b="1" dirty="0" err="1"/>
              <a:t>compositione</a:t>
            </a:r>
            <a:r>
              <a:rPr lang="fr-FR" b="1" dirty="0"/>
              <a:t> </a:t>
            </a:r>
            <a:r>
              <a:rPr lang="fr-FR" b="1" dirty="0" err="1"/>
              <a:t>colorum</a:t>
            </a:r>
            <a:r>
              <a:rPr lang="fr-FR" b="1" dirty="0"/>
              <a:t> : </a:t>
            </a:r>
            <a:r>
              <a:rPr lang="fr-FR" b="1" dirty="0" err="1"/>
              <a:t>authore</a:t>
            </a:r>
            <a:r>
              <a:rPr lang="fr-FR" b="1" dirty="0"/>
              <a:t> Joanne </a:t>
            </a:r>
            <a:r>
              <a:rPr lang="fr-FR" b="1" dirty="0" err="1"/>
              <a:t>Alcerio</a:t>
            </a:r>
            <a:r>
              <a:rPr lang="fr-FR" b="1" dirty="0"/>
              <a:t>. </a:t>
            </a:r>
            <a:endParaRPr lang="fr-FR" b="1" dirty="0" smtClean="0"/>
          </a:p>
          <a:p>
            <a:pPr marL="0" indent="0">
              <a:buNone/>
            </a:pPr>
            <a:r>
              <a:rPr lang="fr-FR" sz="800" b="1" dirty="0" smtClean="0"/>
              <a:t> </a:t>
            </a:r>
          </a:p>
          <a:p>
            <a:pPr marL="0" indent="0">
              <a:buNone/>
            </a:pPr>
            <a:r>
              <a:rPr lang="fr-FR" b="1" dirty="0" smtClean="0"/>
              <a:t>6</a:t>
            </a:r>
            <a:r>
              <a:rPr lang="fr-FR" b="1" dirty="0"/>
              <a:t>.° </a:t>
            </a:r>
            <a:r>
              <a:rPr lang="fr-FR" b="1" dirty="0" err="1"/>
              <a:t>Differentes</a:t>
            </a:r>
            <a:r>
              <a:rPr lang="fr-FR" b="1" dirty="0"/>
              <a:t> </a:t>
            </a:r>
            <a:r>
              <a:rPr lang="fr-FR" b="1" dirty="0" err="1"/>
              <a:t>receptes</a:t>
            </a:r>
            <a:r>
              <a:rPr lang="fr-FR" b="1" dirty="0"/>
              <a:t> sur les couleurs ; recueillies par Jean le </a:t>
            </a:r>
            <a:r>
              <a:rPr lang="fr-FR" b="1" dirty="0" err="1"/>
              <a:t>Begue</a:t>
            </a:r>
            <a:r>
              <a:rPr lang="fr-FR" b="1" dirty="0"/>
              <a:t> , Greffier de la </a:t>
            </a:r>
            <a:r>
              <a:rPr lang="fr-FR" b="1" dirty="0" err="1"/>
              <a:t>Monnoye</a:t>
            </a:r>
            <a:r>
              <a:rPr lang="fr-FR" b="1" dirty="0"/>
              <a:t> de Paris.</a:t>
            </a:r>
          </a:p>
          <a:p>
            <a:pPr marL="0" indent="0">
              <a:buNone/>
            </a:pPr>
            <a:r>
              <a:rPr lang="fr-FR" dirty="0" err="1"/>
              <a:t>anno</a:t>
            </a:r>
            <a:r>
              <a:rPr lang="fr-FR" dirty="0"/>
              <a:t> </a:t>
            </a:r>
            <a:r>
              <a:rPr lang="fr-FR" dirty="0" smtClean="0"/>
              <a:t>1431</a:t>
            </a:r>
            <a:endParaRPr lang="fr-FR" dirty="0"/>
          </a:p>
          <a:p>
            <a:pPr marL="0" indent="0">
              <a:buNone/>
            </a:pPr>
            <a:endParaRPr lang="fr-FR"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006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500"/>
                                        <p:tgtEl>
                                          <p:spTgt spid="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Effect transition="in" filter="fade">
                                      <p:cBhvr>
                                        <p:cTn id="47" dur="500"/>
                                        <p:tgtEl>
                                          <p:spTgt spid="3">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2" end="12"/>
                                            </p:txEl>
                                          </p:spTgt>
                                        </p:tgtEl>
                                        <p:attrNameLst>
                                          <p:attrName>style.visibility</p:attrName>
                                        </p:attrNameLst>
                                      </p:cBhvr>
                                      <p:to>
                                        <p:strVal val="visible"/>
                                      </p:to>
                                    </p:set>
                                    <p:animEffect transition="in" filter="fade">
                                      <p:cBhvr>
                                        <p:cTn id="52"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8981" y="0"/>
            <a:ext cx="4779819" cy="7141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290" y="0"/>
            <a:ext cx="5206406" cy="77689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939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5"/>
                                        </p:tgtEl>
                                        <p:attrNameLst>
                                          <p:attrName>style.visibility</p:attrName>
                                        </p:attrNameLst>
                                      </p:cBhvr>
                                      <p:to>
                                        <p:strVal val="visible"/>
                                      </p:to>
                                    </p:set>
                                    <p:animEffect transition="in" filter="fade">
                                      <p:cBhvr>
                                        <p:cTn id="12"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60218" y="138545"/>
            <a:ext cx="11540836" cy="6871855"/>
          </a:xfrm>
        </p:spPr>
        <p:txBody>
          <a:bodyPr>
            <a:normAutofit/>
          </a:bodyPr>
          <a:lstStyle/>
          <a:p>
            <a:pPr marL="0" indent="0">
              <a:buNone/>
            </a:pPr>
            <a:r>
              <a:rPr lang="fr-FR" sz="3400" dirty="0" smtClean="0">
                <a:latin typeface="Calibri" panose="020F0502020204030204" pitchFamily="34" charset="0"/>
                <a:cs typeface="Calibri" panose="020F0502020204030204" pitchFamily="34" charset="0"/>
              </a:rPr>
              <a:t>En </a:t>
            </a:r>
            <a:r>
              <a:rPr lang="fr-FR" sz="3400" dirty="0">
                <a:latin typeface="Calibri" panose="020F0502020204030204" pitchFamily="34" charset="0"/>
                <a:cs typeface="Calibri" panose="020F0502020204030204" pitchFamily="34" charset="0"/>
              </a:rPr>
              <a:t>1360, François Pétrarque </a:t>
            </a:r>
            <a:r>
              <a:rPr lang="fr-FR" sz="3400" dirty="0" smtClean="0">
                <a:latin typeface="Calibri" panose="020F0502020204030204" pitchFamily="34" charset="0"/>
                <a:cs typeface="Calibri" panose="020F0502020204030204" pitchFamily="34" charset="0"/>
              </a:rPr>
              <a:t>(1304-1374</a:t>
            </a:r>
            <a:r>
              <a:rPr lang="fr-FR" sz="3400" dirty="0">
                <a:latin typeface="Calibri" panose="020F0502020204030204" pitchFamily="34" charset="0"/>
                <a:cs typeface="Calibri" panose="020F0502020204030204" pitchFamily="34" charset="0"/>
              </a:rPr>
              <a:t>) séjourne à Paris en tant qu’ambassadeur auprès de Jean le Bon. Il va faire la connaissance d’un petit groupe de lettrés qui admirent son œuvre : en font partie le théologien Pierre </a:t>
            </a:r>
            <a:r>
              <a:rPr lang="fr-FR" sz="3400" dirty="0" err="1">
                <a:latin typeface="Calibri" panose="020F0502020204030204" pitchFamily="34" charset="0"/>
                <a:cs typeface="Calibri" panose="020F0502020204030204" pitchFamily="34" charset="0"/>
              </a:rPr>
              <a:t>Bersuire</a:t>
            </a:r>
            <a:r>
              <a:rPr lang="fr-FR" sz="3400" dirty="0">
                <a:latin typeface="Calibri" panose="020F0502020204030204" pitchFamily="34" charset="0"/>
                <a:cs typeface="Calibri" panose="020F0502020204030204" pitchFamily="34" charset="0"/>
              </a:rPr>
              <a:t>, Philippe de </a:t>
            </a:r>
            <a:r>
              <a:rPr lang="fr-FR" sz="3400" dirty="0" err="1">
                <a:latin typeface="Calibri" panose="020F0502020204030204" pitchFamily="34" charset="0"/>
                <a:cs typeface="Calibri" panose="020F0502020204030204" pitchFamily="34" charset="0"/>
              </a:rPr>
              <a:t>Rainzeville</a:t>
            </a:r>
            <a:r>
              <a:rPr lang="fr-FR" sz="3400" dirty="0">
                <a:latin typeface="Calibri" panose="020F0502020204030204" pitchFamily="34" charset="0"/>
                <a:cs typeface="Calibri" panose="020F0502020204030204" pitchFamily="34" charset="0"/>
              </a:rPr>
              <a:t>, l’abbé de Saint-Bénigne de Dijon et Philippe de Vitry, mathématicien et </a:t>
            </a:r>
            <a:r>
              <a:rPr lang="fr-FR" sz="3400" dirty="0" smtClean="0">
                <a:latin typeface="Calibri" panose="020F0502020204030204" pitchFamily="34" charset="0"/>
                <a:cs typeface="Calibri" panose="020F0502020204030204" pitchFamily="34" charset="0"/>
              </a:rPr>
              <a:t>musicien. </a:t>
            </a:r>
          </a:p>
          <a:p>
            <a:pPr marL="0" indent="0">
              <a:buNone/>
            </a:pPr>
            <a:r>
              <a:rPr lang="fr-FR" sz="3400" dirty="0" smtClean="0">
                <a:latin typeface="Calibri" panose="020F0502020204030204" pitchFamily="34" charset="0"/>
                <a:cs typeface="Calibri" panose="020F0502020204030204" pitchFamily="34" charset="0"/>
              </a:rPr>
              <a:t>Déjà </a:t>
            </a:r>
            <a:r>
              <a:rPr lang="fr-FR" sz="3400" dirty="0">
                <a:latin typeface="Calibri" panose="020F0502020204030204" pitchFamily="34" charset="0"/>
                <a:cs typeface="Calibri" panose="020F0502020204030204" pitchFamily="34" charset="0"/>
              </a:rPr>
              <a:t>bien connu en France où il avait passé sa première jeunesse et où il s’était ensuite rendu à plusieurs reprises pour ses </a:t>
            </a:r>
            <a:r>
              <a:rPr lang="fr-FR" sz="3400" dirty="0" smtClean="0">
                <a:latin typeface="Calibri" panose="020F0502020204030204" pitchFamily="34" charset="0"/>
                <a:cs typeface="Calibri" panose="020F0502020204030204" pitchFamily="34" charset="0"/>
              </a:rPr>
              <a:t>recherches, </a:t>
            </a:r>
            <a:r>
              <a:rPr lang="fr-FR" sz="3400" dirty="0">
                <a:latin typeface="Calibri" panose="020F0502020204030204" pitchFamily="34" charset="0"/>
                <a:cs typeface="Calibri" panose="020F0502020204030204" pitchFamily="34" charset="0"/>
              </a:rPr>
              <a:t>le grand lettré va continuer, à cette occasion, à exercer une influence intellectuelle qui va s’avérer particulièrement forte dans le domaine des pratiques graphiques et culturelles des chanceliers parisiens de cette époque</a:t>
            </a:r>
            <a:r>
              <a:rPr lang="fr-FR" sz="3400" dirty="0" smtClean="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96497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7248"/>
          <a:stretch/>
        </p:blipFill>
        <p:spPr bwMode="auto">
          <a:xfrm>
            <a:off x="357644" y="235130"/>
            <a:ext cx="11482061" cy="561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91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1521" b="49602"/>
          <a:stretch/>
        </p:blipFill>
        <p:spPr bwMode="auto">
          <a:xfrm>
            <a:off x="0" y="161514"/>
            <a:ext cx="11977291" cy="5117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9476510" y="5902036"/>
            <a:ext cx="2396836" cy="707886"/>
          </a:xfrm>
          <a:prstGeom prst="rect">
            <a:avLst/>
          </a:prstGeom>
          <a:noFill/>
        </p:spPr>
        <p:txBody>
          <a:bodyPr wrap="square" rtlCol="0">
            <a:spAutoFit/>
          </a:bodyPr>
          <a:lstStyle/>
          <a:p>
            <a:r>
              <a:rPr lang="fr-FR" sz="4000" dirty="0"/>
              <a:t>f</a:t>
            </a:r>
            <a:r>
              <a:rPr lang="fr-FR" sz="4000" dirty="0" smtClean="0"/>
              <a:t>olio 25</a:t>
            </a:r>
            <a:endParaRPr lang="fr-FR" sz="4000" dirty="0"/>
          </a:p>
        </p:txBody>
      </p:sp>
      <p:sp>
        <p:nvSpPr>
          <p:cNvPr id="5" name="Rectangle 4"/>
          <p:cNvSpPr/>
          <p:nvPr/>
        </p:nvSpPr>
        <p:spPr>
          <a:xfrm>
            <a:off x="8035636" y="3643745"/>
            <a:ext cx="1302328" cy="7342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9490364" y="3823854"/>
            <a:ext cx="1302328" cy="73429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p:nvSpPr>
        <p:spPr>
          <a:xfrm>
            <a:off x="5514108" y="4010890"/>
            <a:ext cx="1607128" cy="54725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4234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Effect transition="in" filter="fade">
                                      <p:cBhvr>
                                        <p:cTn id="12" dur="500"/>
                                        <p:tgtEl>
                                          <p:spTgt spid="51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62250"/>
          <a:stretch/>
        </p:blipFill>
        <p:spPr bwMode="auto">
          <a:xfrm>
            <a:off x="498764" y="0"/>
            <a:ext cx="10720107" cy="6082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9476510" y="6040581"/>
            <a:ext cx="2396836" cy="707886"/>
          </a:xfrm>
          <a:prstGeom prst="rect">
            <a:avLst/>
          </a:prstGeom>
          <a:noFill/>
        </p:spPr>
        <p:txBody>
          <a:bodyPr wrap="square" rtlCol="0">
            <a:spAutoFit/>
          </a:bodyPr>
          <a:lstStyle/>
          <a:p>
            <a:r>
              <a:rPr lang="fr-FR" sz="4000" dirty="0"/>
              <a:t>f</a:t>
            </a:r>
            <a:r>
              <a:rPr lang="fr-FR" sz="4000" dirty="0" smtClean="0"/>
              <a:t>olio 31</a:t>
            </a:r>
            <a:endParaRPr lang="fr-FR" sz="4000" dirty="0"/>
          </a:p>
        </p:txBody>
      </p:sp>
    </p:spTree>
    <p:extLst>
      <p:ext uri="{BB962C8B-B14F-4D97-AF65-F5344CB8AC3E}">
        <p14:creationId xmlns:p14="http://schemas.microsoft.com/office/powerpoint/2010/main" val="860685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lgn="ctr">
              <a:buNone/>
            </a:pPr>
            <a:r>
              <a:rPr lang="fr-FR" sz="6000" dirty="0" smtClean="0"/>
              <a:t>Tournons maintenant vers le département des manuscrits occidentaux de la </a:t>
            </a:r>
            <a:r>
              <a:rPr lang="fr-FR" sz="6000" dirty="0" err="1" smtClean="0"/>
              <a:t>Bnf</a:t>
            </a:r>
            <a:endParaRPr lang="fr-FR" sz="6000" dirty="0"/>
          </a:p>
        </p:txBody>
      </p:sp>
    </p:spTree>
    <p:extLst>
      <p:ext uri="{BB962C8B-B14F-4D97-AF65-F5344CB8AC3E}">
        <p14:creationId xmlns:p14="http://schemas.microsoft.com/office/powerpoint/2010/main" val="39153283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3055" y="191294"/>
            <a:ext cx="9836727" cy="6557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99974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6310" y="595746"/>
            <a:ext cx="6324600" cy="2815394"/>
          </a:xfrm>
        </p:spPr>
        <p:txBody>
          <a:bodyPr/>
          <a:lstStyle/>
          <a:p>
            <a:pPr marL="0" indent="0">
              <a:buNone/>
            </a:pPr>
            <a:r>
              <a:rPr lang="fr-FR" dirty="0"/>
              <a:t>La Société des Nations (ou SDN) est une organisation internationale créée en 1920, par les pays vainqueurs de la Première Guerre mondiale. Elle est la concrétisation d'une idée exposée en janvier 1918, par </a:t>
            </a:r>
            <a:r>
              <a:rPr lang="fr-FR" dirty="0" err="1"/>
              <a:t>Woodrow</a:t>
            </a:r>
            <a:r>
              <a:rPr lang="fr-FR" dirty="0"/>
              <a:t> Wilson.</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1408" y="415635"/>
            <a:ext cx="5220923" cy="59910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ZoneTexte 3"/>
          <p:cNvSpPr txBox="1"/>
          <p:nvPr/>
        </p:nvSpPr>
        <p:spPr>
          <a:xfrm>
            <a:off x="207819" y="3043964"/>
            <a:ext cx="6165272" cy="1815882"/>
          </a:xfrm>
          <a:prstGeom prst="rect">
            <a:avLst/>
          </a:prstGeom>
          <a:noFill/>
        </p:spPr>
        <p:txBody>
          <a:bodyPr wrap="square" rtlCol="0">
            <a:spAutoFit/>
          </a:bodyPr>
          <a:lstStyle/>
          <a:p>
            <a:r>
              <a:rPr lang="fr-FR" sz="2800" dirty="0"/>
              <a:t>Benito Mussolini </a:t>
            </a:r>
            <a:r>
              <a:rPr lang="fr-FR" sz="2800" dirty="0" smtClean="0"/>
              <a:t>déclare</a:t>
            </a:r>
            <a:r>
              <a:rPr lang="fr-FR" sz="2800" dirty="0"/>
              <a:t> : « la Société des Nations est très efficace quand les moineaux crient, mais plus du tout quand les aigles attaquent ». </a:t>
            </a:r>
            <a:endParaRPr lang="fr-FR" sz="2800" dirty="0" smtClean="0"/>
          </a:p>
        </p:txBody>
      </p:sp>
      <p:sp>
        <p:nvSpPr>
          <p:cNvPr id="6" name="ZoneTexte 5"/>
          <p:cNvSpPr txBox="1"/>
          <p:nvPr/>
        </p:nvSpPr>
        <p:spPr>
          <a:xfrm>
            <a:off x="207819" y="4881709"/>
            <a:ext cx="6165272" cy="1815882"/>
          </a:xfrm>
          <a:prstGeom prst="rect">
            <a:avLst/>
          </a:prstGeom>
          <a:noFill/>
        </p:spPr>
        <p:txBody>
          <a:bodyPr wrap="square" rtlCol="0">
            <a:spAutoFit/>
          </a:bodyPr>
          <a:lstStyle/>
          <a:p>
            <a:r>
              <a:rPr lang="fr-FR" sz="2800" dirty="0" smtClean="0"/>
              <a:t>Dans </a:t>
            </a:r>
            <a:r>
              <a:rPr lang="fr-FR" sz="2800" dirty="0"/>
              <a:t>l'entre-deux-guerres, trois pays (l'Allemagne nazie, ainsi que le Japon en 1933, et l'Italie en 1937) quittent la SDN.</a:t>
            </a:r>
          </a:p>
        </p:txBody>
      </p:sp>
    </p:spTree>
    <p:extLst>
      <p:ext uri="{BB962C8B-B14F-4D97-AF65-F5344CB8AC3E}">
        <p14:creationId xmlns:p14="http://schemas.microsoft.com/office/powerpoint/2010/main" val="75605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0287"/>
          <a:stretch/>
        </p:blipFill>
        <p:spPr bwMode="auto">
          <a:xfrm>
            <a:off x="195387" y="258782"/>
            <a:ext cx="11456285" cy="2197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273637" y="197938"/>
            <a:ext cx="4530436" cy="6269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329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16449915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a:p>
        </p:txBody>
      </p:sp>
    </p:spTree>
    <p:extLst>
      <p:ext uri="{BB962C8B-B14F-4D97-AF65-F5344CB8AC3E}">
        <p14:creationId xmlns:p14="http://schemas.microsoft.com/office/powerpoint/2010/main" val="2906631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051964" y="1330035"/>
            <a:ext cx="3868944" cy="830997"/>
          </a:xfrm>
          <a:prstGeom prst="rect">
            <a:avLst/>
          </a:prstGeom>
          <a:noFill/>
        </p:spPr>
        <p:txBody>
          <a:bodyPr wrap="none" rtlCol="0">
            <a:spAutoFit/>
          </a:bodyPr>
          <a:lstStyle/>
          <a:p>
            <a:r>
              <a:rPr lang="fr-FR" sz="4800" dirty="0" smtClean="0">
                <a:latin typeface="Calibri" panose="020F0502020204030204" pitchFamily="34" charset="0"/>
                <a:cs typeface="Calibri" panose="020F0502020204030204" pitchFamily="34" charset="0"/>
              </a:rPr>
              <a:t>Entre en scène</a:t>
            </a:r>
            <a:endParaRPr lang="fr-FR" sz="4800" dirty="0">
              <a:latin typeface="Calibri" panose="020F0502020204030204" pitchFamily="34" charset="0"/>
              <a:cs typeface="Calibri" panose="020F0502020204030204" pitchFamily="34" charset="0"/>
            </a:endParaRPr>
          </a:p>
        </p:txBody>
      </p:sp>
      <p:sp>
        <p:nvSpPr>
          <p:cNvPr id="5" name="ZoneTexte 4"/>
          <p:cNvSpPr txBox="1"/>
          <p:nvPr/>
        </p:nvSpPr>
        <p:spPr>
          <a:xfrm>
            <a:off x="6664037" y="2673927"/>
            <a:ext cx="4843762" cy="1323439"/>
          </a:xfrm>
          <a:prstGeom prst="rect">
            <a:avLst/>
          </a:prstGeom>
          <a:noFill/>
        </p:spPr>
        <p:txBody>
          <a:bodyPr wrap="none" rtlCol="0">
            <a:spAutoFit/>
          </a:bodyPr>
          <a:lstStyle/>
          <a:p>
            <a:r>
              <a:rPr lang="fr-FR" sz="8000" i="1" dirty="0" err="1" smtClean="0">
                <a:latin typeface="Calibri" panose="020F0502020204030204" pitchFamily="34" charset="0"/>
                <a:cs typeface="Calibri" panose="020F0502020204030204" pitchFamily="34" charset="0"/>
              </a:rPr>
              <a:t>Perceforest</a:t>
            </a:r>
            <a:endParaRPr lang="fr-FR" sz="8000" i="1" dirty="0">
              <a:latin typeface="Calibri" panose="020F0502020204030204" pitchFamily="34" charset="0"/>
              <a:cs typeface="Calibri" panose="020F0502020204030204" pitchFamily="34" charset="0"/>
            </a:endParaRPr>
          </a:p>
        </p:txBody>
      </p:sp>
      <p:sp>
        <p:nvSpPr>
          <p:cNvPr id="4" name="Espace réservé du contenu 3"/>
          <p:cNvSpPr>
            <a:spLocks noGrp="1"/>
          </p:cNvSpPr>
          <p:nvPr>
            <p:ph idx="1"/>
          </p:nvPr>
        </p:nvSpPr>
        <p:spPr/>
        <p:txBody>
          <a:bodyPr/>
          <a:lstStyle/>
          <a:p>
            <a:endParaRPr lang="fr-F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92" y="226773"/>
            <a:ext cx="5375563" cy="6531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8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C9900">
            <a:alpha val="25000"/>
          </a:srgbClr>
        </a:solidFill>
        <a:effectLst/>
      </p:bgPr>
    </p:bg>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35090" y="160889"/>
            <a:ext cx="3976255" cy="6536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180108" y="3276644"/>
            <a:ext cx="6844147" cy="3046988"/>
          </a:xfrm>
          <a:prstGeom prst="rect">
            <a:avLst/>
          </a:prstGeom>
          <a:noFill/>
        </p:spPr>
        <p:txBody>
          <a:bodyPr wrap="square" rtlCol="0">
            <a:spAutoFit/>
          </a:bodyPr>
          <a:lstStyle/>
          <a:p>
            <a:r>
              <a:rPr lang="fr-FR" sz="3200" dirty="0" smtClean="0">
                <a:latin typeface="Calibri" panose="020F0502020204030204" pitchFamily="34" charset="0"/>
                <a:cs typeface="Calibri" panose="020F0502020204030204" pitchFamily="34" charset="0"/>
              </a:rPr>
              <a:t>Pétrarque</a:t>
            </a:r>
          </a:p>
          <a:p>
            <a:r>
              <a:rPr lang="fr-FR" sz="3200" dirty="0" err="1" smtClean="0">
                <a:latin typeface="Calibri" panose="020F0502020204030204" pitchFamily="34" charset="0"/>
                <a:cs typeface="Calibri" panose="020F0502020204030204" pitchFamily="34" charset="0"/>
              </a:rPr>
              <a:t>Studiolo</a:t>
            </a:r>
            <a:r>
              <a:rPr lang="fr-FR" sz="3200" dirty="0" smtClean="0">
                <a:latin typeface="Calibri" panose="020F0502020204030204" pitchFamily="34" charset="0"/>
                <a:cs typeface="Calibri" panose="020F0502020204030204" pitchFamily="34" charset="0"/>
              </a:rPr>
              <a:t> de Frédérique de </a:t>
            </a:r>
            <a:r>
              <a:rPr lang="fr-FR" sz="3200" dirty="0" err="1" smtClean="0">
                <a:latin typeface="Calibri" panose="020F0502020204030204" pitchFamily="34" charset="0"/>
                <a:cs typeface="Calibri" panose="020F0502020204030204" pitchFamily="34" charset="0"/>
              </a:rPr>
              <a:t>Montefeltro</a:t>
            </a:r>
            <a:r>
              <a:rPr lang="fr-FR" sz="3200" dirty="0" smtClean="0">
                <a:latin typeface="Calibri" panose="020F0502020204030204" pitchFamily="34" charset="0"/>
                <a:cs typeface="Calibri" panose="020F0502020204030204" pitchFamily="34" charset="0"/>
              </a:rPr>
              <a:t> (Circa 1472-1476)</a:t>
            </a:r>
          </a:p>
          <a:p>
            <a:r>
              <a:rPr lang="fr-FR" sz="3200" dirty="0" smtClean="0">
                <a:latin typeface="Calibri" panose="020F0502020204030204" pitchFamily="34" charset="0"/>
                <a:cs typeface="Calibri" panose="020F0502020204030204" pitchFamily="34" charset="0"/>
              </a:rPr>
              <a:t>Justus de Gent (1460-1480)</a:t>
            </a:r>
          </a:p>
          <a:p>
            <a:r>
              <a:rPr lang="fr-FR" sz="3200" dirty="0" smtClean="0">
                <a:latin typeface="Calibri" panose="020F0502020204030204" pitchFamily="34" charset="0"/>
                <a:cs typeface="Calibri" panose="020F0502020204030204" pitchFamily="34" charset="0"/>
              </a:rPr>
              <a:t>Pedro </a:t>
            </a:r>
            <a:r>
              <a:rPr lang="fr-FR" sz="3200" dirty="0" err="1" smtClean="0">
                <a:latin typeface="Calibri" panose="020F0502020204030204" pitchFamily="34" charset="0"/>
                <a:cs typeface="Calibri" panose="020F0502020204030204" pitchFamily="34" charset="0"/>
              </a:rPr>
              <a:t>Berruguette</a:t>
            </a:r>
            <a:r>
              <a:rPr lang="fr-FR" sz="3200" dirty="0" smtClean="0">
                <a:latin typeface="Calibri" panose="020F0502020204030204" pitchFamily="34" charset="0"/>
                <a:cs typeface="Calibri" panose="020F0502020204030204" pitchFamily="34" charset="0"/>
              </a:rPr>
              <a:t> (1450-1504)</a:t>
            </a:r>
          </a:p>
          <a:p>
            <a:r>
              <a:rPr lang="fr-FR" sz="3200" dirty="0" err="1" smtClean="0">
                <a:latin typeface="Calibri" panose="020F0502020204030204" pitchFamily="34" charset="0"/>
                <a:cs typeface="Calibri" panose="020F0502020204030204" pitchFamily="34" charset="0"/>
              </a:rPr>
              <a:t>Galleria</a:t>
            </a:r>
            <a:r>
              <a:rPr lang="fr-FR" sz="3200" dirty="0" smtClean="0">
                <a:latin typeface="Calibri" panose="020F0502020204030204" pitchFamily="34" charset="0"/>
                <a:cs typeface="Calibri" panose="020F0502020204030204" pitchFamily="34" charset="0"/>
              </a:rPr>
              <a:t> Nazionale delle Marche</a:t>
            </a:r>
            <a:endParaRPr lang="fr-FR"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04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102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83479"/>
            <a:ext cx="5902035" cy="6445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ZoneTexte 4"/>
          <p:cNvSpPr txBox="1"/>
          <p:nvPr/>
        </p:nvSpPr>
        <p:spPr>
          <a:xfrm>
            <a:off x="6373091" y="3491345"/>
            <a:ext cx="5611091" cy="2308324"/>
          </a:xfrm>
          <a:prstGeom prst="rect">
            <a:avLst/>
          </a:prstGeom>
          <a:noFill/>
        </p:spPr>
        <p:txBody>
          <a:bodyPr wrap="square" rtlCol="0">
            <a:spAutoFit/>
          </a:bodyPr>
          <a:lstStyle/>
          <a:p>
            <a:r>
              <a:rPr lang="fr-FR" sz="3600" dirty="0">
                <a:latin typeface="Calibri" panose="020F0502020204030204" pitchFamily="34" charset="0"/>
                <a:cs typeface="Calibri" panose="020F0502020204030204" pitchFamily="34" charset="0"/>
              </a:rPr>
              <a:t>Merlin dictant un poème à l’historien </a:t>
            </a:r>
            <a:r>
              <a:rPr lang="fr-FR" sz="3600" dirty="0" smtClean="0">
                <a:latin typeface="Calibri" panose="020F0502020204030204" pitchFamily="34" charset="0"/>
                <a:cs typeface="Calibri" panose="020F0502020204030204" pitchFamily="34" charset="0"/>
              </a:rPr>
              <a:t>Blaise</a:t>
            </a:r>
            <a:r>
              <a:rPr lang="fr-FR" sz="3600" dirty="0">
                <a:latin typeface="Calibri" panose="020F0502020204030204" pitchFamily="34" charset="0"/>
                <a:cs typeface="Calibri" panose="020F0502020204030204" pitchFamily="34" charset="0"/>
              </a:rPr>
              <a:t/>
            </a:r>
            <a:br>
              <a:rPr lang="fr-FR" sz="3600" dirty="0">
                <a:latin typeface="Calibri" panose="020F0502020204030204" pitchFamily="34" charset="0"/>
                <a:cs typeface="Calibri" panose="020F0502020204030204" pitchFamily="34" charset="0"/>
              </a:rPr>
            </a:br>
            <a:r>
              <a:rPr lang="fr-FR" sz="3600" dirty="0">
                <a:latin typeface="Calibri" panose="020F0502020204030204" pitchFamily="34" charset="0"/>
                <a:cs typeface="Calibri" panose="020F0502020204030204" pitchFamily="34" charset="0"/>
              </a:rPr>
              <a:t>(Enluminure d’un manuscrit français du </a:t>
            </a:r>
            <a:r>
              <a:rPr lang="fr-FR" sz="3600" cap="small" dirty="0">
                <a:latin typeface="Calibri" panose="020F0502020204030204" pitchFamily="34" charset="0"/>
                <a:cs typeface="Calibri" panose="020F0502020204030204" pitchFamily="34" charset="0"/>
              </a:rPr>
              <a:t>XIII</a:t>
            </a:r>
            <a:r>
              <a:rPr lang="fr-FR" sz="3600" baseline="30000" dirty="0">
                <a:latin typeface="Calibri" panose="020F0502020204030204" pitchFamily="34" charset="0"/>
                <a:cs typeface="Calibri" panose="020F0502020204030204" pitchFamily="34" charset="0"/>
              </a:rPr>
              <a:t>e</a:t>
            </a:r>
            <a:r>
              <a:rPr lang="fr-FR" sz="3600" dirty="0">
                <a:latin typeface="Calibri" panose="020F0502020204030204" pitchFamily="34" charset="0"/>
                <a:cs typeface="Calibri" panose="020F0502020204030204" pitchFamily="34" charset="0"/>
              </a:rPr>
              <a:t> siècle).</a:t>
            </a:r>
          </a:p>
        </p:txBody>
      </p:sp>
    </p:spTree>
    <p:extLst>
      <p:ext uri="{BB962C8B-B14F-4D97-AF65-F5344CB8AC3E}">
        <p14:creationId xmlns:p14="http://schemas.microsoft.com/office/powerpoint/2010/main" val="3301124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90945" y="318654"/>
            <a:ext cx="11610110" cy="6386945"/>
          </a:xfrm>
        </p:spPr>
        <p:txBody>
          <a:bodyPr>
            <a:normAutofit/>
          </a:bodyPr>
          <a:lstStyle/>
          <a:p>
            <a:pPr marL="0" indent="0">
              <a:buNone/>
            </a:pPr>
            <a:r>
              <a:rPr lang="fr-FR" dirty="0">
                <a:latin typeface="Calibri" panose="020F0502020204030204" pitchFamily="34" charset="0"/>
                <a:cs typeface="Calibri" panose="020F0502020204030204" pitchFamily="34" charset="0"/>
              </a:rPr>
              <a:t>Pétrarque a une haute conception de l’écriture qui ne doit pas se limiter à la reproduction mécanique d’un texte imposé faisant autorité, et qui n’est pas non plus un exercice pieux ou une manifestation de la foi. Pour lui, l’écriture est bien l’instrument d’excellence de la </a:t>
            </a:r>
            <a:r>
              <a:rPr lang="fr-FR" b="1" dirty="0">
                <a:latin typeface="Calibri" panose="020F0502020204030204" pitchFamily="34" charset="0"/>
                <a:cs typeface="Calibri" panose="020F0502020204030204" pitchFamily="34" charset="0"/>
              </a:rPr>
              <a:t>création</a:t>
            </a:r>
            <a:r>
              <a:rPr lang="fr-FR" dirty="0">
                <a:latin typeface="Calibri" panose="020F0502020204030204" pitchFamily="34" charset="0"/>
                <a:cs typeface="Calibri" panose="020F0502020204030204" pitchFamily="34" charset="0"/>
              </a:rPr>
              <a:t> littéraire</a:t>
            </a:r>
            <a:r>
              <a:rPr lang="fr-FR" b="1" dirty="0">
                <a:latin typeface="Calibri" panose="020F0502020204030204" pitchFamily="34" charset="0"/>
                <a:cs typeface="Calibri" panose="020F0502020204030204" pitchFamily="34" charset="0"/>
              </a:rPr>
              <a:t>.</a:t>
            </a:r>
            <a:r>
              <a:rPr lang="fr-FR" dirty="0">
                <a:latin typeface="Calibri" panose="020F0502020204030204" pitchFamily="34" charset="0"/>
                <a:cs typeface="Calibri" panose="020F0502020204030204" pitchFamily="34" charset="0"/>
              </a:rPr>
              <a:t> Pétrarque, à qui l’on doit d’avoir promu une véritable réforme de l’écriture, critique les copistes professionnels qui remplissent les manuscrits de fautes, tout en stigmatisant l’écriture gothique, qu’il juge illisible. </a:t>
            </a:r>
            <a:endParaRPr lang="fr-FR" dirty="0" smtClean="0">
              <a:latin typeface="Calibri" panose="020F0502020204030204" pitchFamily="34" charset="0"/>
              <a:cs typeface="Calibri" panose="020F0502020204030204" pitchFamily="34" charset="0"/>
            </a:endParaRPr>
          </a:p>
          <a:p>
            <a:pPr marL="0" indent="0">
              <a:buNone/>
            </a:pPr>
            <a:r>
              <a:rPr lang="fr-FR" dirty="0" smtClean="0">
                <a:latin typeface="Calibri" panose="020F0502020204030204" pitchFamily="34" charset="0"/>
                <a:cs typeface="Calibri" panose="020F0502020204030204" pitchFamily="34" charset="0"/>
              </a:rPr>
              <a:t>À </a:t>
            </a:r>
            <a:r>
              <a:rPr lang="fr-FR" dirty="0">
                <a:latin typeface="Calibri" panose="020F0502020204030204" pitchFamily="34" charset="0"/>
                <a:cs typeface="Calibri" panose="020F0502020204030204" pitchFamily="34" charset="0"/>
              </a:rPr>
              <a:t>travers ce jugement sévère, Pétrarque attaque la mentalité universitaire traditionnelle. Il préconise l’avènement d’une nouvelle culture, où le livre, produit d’excellence qui s’adresse à un lectorat d’élite, ne peut être que le résultat d’un travail philologique raffiné et désintéressé. </a:t>
            </a:r>
            <a:endParaRPr lang="fr-FR" dirty="0" smtClean="0">
              <a:latin typeface="Calibri" panose="020F0502020204030204" pitchFamily="34" charset="0"/>
              <a:cs typeface="Calibri" panose="020F0502020204030204" pitchFamily="34" charset="0"/>
            </a:endParaRPr>
          </a:p>
          <a:p>
            <a:pPr marL="0" indent="0">
              <a:buNone/>
            </a:pPr>
            <a:r>
              <a:rPr lang="fr-FR" dirty="0">
                <a:latin typeface="Calibri" panose="020F0502020204030204" pitchFamily="34" charset="0"/>
                <a:cs typeface="Calibri" panose="020F0502020204030204" pitchFamily="34" charset="0"/>
              </a:rPr>
              <a:t>Quant à la bibliothèque, le lettré se doit de la constituer essentiellement par des copies personnelles ou vérifiées personnellement, au fil de recherches </a:t>
            </a:r>
            <a:r>
              <a:rPr lang="fr-FR" b="1" dirty="0">
                <a:latin typeface="Calibri" panose="020F0502020204030204" pitchFamily="34" charset="0"/>
                <a:cs typeface="Calibri" panose="020F0502020204030204" pitchFamily="34" charset="0"/>
              </a:rPr>
              <a:t>philologiques </a:t>
            </a:r>
            <a:r>
              <a:rPr lang="fr-FR" dirty="0">
                <a:latin typeface="Calibri" panose="020F0502020204030204" pitchFamily="34" charset="0"/>
                <a:cs typeface="Calibri" panose="020F0502020204030204" pitchFamily="34" charset="0"/>
              </a:rPr>
              <a:t>exigeantes. </a:t>
            </a:r>
          </a:p>
        </p:txBody>
      </p:sp>
    </p:spTree>
    <p:extLst>
      <p:ext uri="{BB962C8B-B14F-4D97-AF65-F5344CB8AC3E}">
        <p14:creationId xmlns:p14="http://schemas.microsoft.com/office/powerpoint/2010/main" val="3321633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720436"/>
            <a:ext cx="10515600" cy="5456527"/>
          </a:xfrm>
        </p:spPr>
        <p:txBody>
          <a:bodyPr>
            <a:normAutofit/>
          </a:bodyPr>
          <a:lstStyle/>
          <a:p>
            <a:pPr marL="0" indent="0" algn="ctr">
              <a:buNone/>
            </a:pPr>
            <a:r>
              <a:rPr lang="fr-FR" sz="8800" dirty="0" smtClean="0"/>
              <a:t>La philologie</a:t>
            </a:r>
          </a:p>
          <a:p>
            <a:pPr marL="0" indent="0" algn="ctr">
              <a:buNone/>
            </a:pPr>
            <a:r>
              <a:rPr lang="fr-FR" sz="7200" dirty="0"/>
              <a:t>e</a:t>
            </a:r>
            <a:r>
              <a:rPr lang="fr-FR" sz="7200" dirty="0" smtClean="0"/>
              <a:t>t la conservation et restauration des biens culturels </a:t>
            </a:r>
            <a:endParaRPr lang="fr-FR" sz="7200" dirty="0"/>
          </a:p>
        </p:txBody>
      </p:sp>
    </p:spTree>
    <p:extLst>
      <p:ext uri="{BB962C8B-B14F-4D97-AF65-F5344CB8AC3E}">
        <p14:creationId xmlns:p14="http://schemas.microsoft.com/office/powerpoint/2010/main" val="3969610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207818"/>
            <a:ext cx="10515600" cy="6428509"/>
          </a:xfrm>
        </p:spPr>
        <p:txBody>
          <a:bodyPr>
            <a:normAutofit/>
          </a:bodyPr>
          <a:lstStyle/>
          <a:p>
            <a:pPr marL="0" indent="0" algn="ctr">
              <a:buNone/>
            </a:pPr>
            <a:r>
              <a:rPr lang="fr-FR" sz="3600" b="1" u="sng" dirty="0" smtClean="0">
                <a:latin typeface="Calibri" panose="020F0502020204030204" pitchFamily="34" charset="0"/>
                <a:cs typeface="Calibri" panose="020F0502020204030204" pitchFamily="34" charset="0"/>
              </a:rPr>
              <a:t>XIXe siècle</a:t>
            </a:r>
          </a:p>
          <a:p>
            <a:pPr marL="0" indent="0">
              <a:buNone/>
            </a:pPr>
            <a:r>
              <a:rPr lang="fr-FR" sz="3600" b="1" u="sng" dirty="0" smtClean="0">
                <a:latin typeface="Calibri" panose="020F0502020204030204" pitchFamily="34" charset="0"/>
                <a:cs typeface="Calibri" panose="020F0502020204030204" pitchFamily="34" charset="0"/>
              </a:rPr>
              <a:t>Philologie</a:t>
            </a:r>
          </a:p>
          <a:p>
            <a:pPr marL="0" indent="0">
              <a:buNone/>
            </a:pPr>
            <a:r>
              <a:rPr lang="fr-FR" dirty="0">
                <a:latin typeface="Calibri" panose="020F0502020204030204" pitchFamily="34" charset="0"/>
                <a:cs typeface="Calibri" panose="020F0502020204030204" pitchFamily="34" charset="0"/>
              </a:rPr>
              <a:t>Étude, tant en ce qui concerne le contenu que l'expression, de documents, surtout écrits, utilisant telle ou telle </a:t>
            </a:r>
            <a:r>
              <a:rPr lang="fr-FR" dirty="0" smtClean="0">
                <a:latin typeface="Calibri" panose="020F0502020204030204" pitchFamily="34" charset="0"/>
                <a:cs typeface="Calibri" panose="020F0502020204030204" pitchFamily="34" charset="0"/>
              </a:rPr>
              <a:t>langue.</a:t>
            </a:r>
            <a:endParaRPr lang="fr-FR" dirty="0">
              <a:latin typeface="Calibri" panose="020F0502020204030204" pitchFamily="34" charset="0"/>
              <a:cs typeface="Calibri" panose="020F0502020204030204" pitchFamily="34" charset="0"/>
            </a:endParaRPr>
          </a:p>
          <a:p>
            <a:pPr marL="0" indent="0">
              <a:buNone/>
            </a:pPr>
            <a:r>
              <a:rPr lang="fr-FR" sz="3200" dirty="0" smtClean="0">
                <a:latin typeface="Calibri" panose="020F0502020204030204" pitchFamily="34" charset="0"/>
                <a:cs typeface="Calibri" panose="020F0502020204030204" pitchFamily="34" charset="0"/>
              </a:rPr>
              <a:t>« La</a:t>
            </a:r>
            <a:r>
              <a:rPr lang="fr-FR" sz="3200" dirty="0">
                <a:latin typeface="Calibri" panose="020F0502020204030204" pitchFamily="34" charset="0"/>
                <a:cs typeface="Calibri" panose="020F0502020204030204" pitchFamily="34" charset="0"/>
              </a:rPr>
              <a:t> </a:t>
            </a:r>
            <a:r>
              <a:rPr lang="fr-FR" sz="3200" b="1" dirty="0">
                <a:latin typeface="Calibri" panose="020F0502020204030204" pitchFamily="34" charset="0"/>
                <a:cs typeface="Calibri" panose="020F0502020204030204" pitchFamily="34" charset="0"/>
              </a:rPr>
              <a:t>philologie</a:t>
            </a:r>
            <a:r>
              <a:rPr lang="fr-FR" sz="3200" dirty="0">
                <a:latin typeface="Calibri" panose="020F0502020204030204" pitchFamily="34" charset="0"/>
                <a:cs typeface="Calibri" panose="020F0502020204030204" pitchFamily="34" charset="0"/>
              </a:rPr>
              <a:t>, en effet, semble au premier coup </a:t>
            </a:r>
            <a:r>
              <a:rPr lang="fr-FR" sz="3200" dirty="0" smtClean="0">
                <a:latin typeface="Calibri" panose="020F0502020204030204" pitchFamily="34" charset="0"/>
                <a:cs typeface="Calibri" panose="020F0502020204030204" pitchFamily="34" charset="0"/>
              </a:rPr>
              <a:t>d'œil </a:t>
            </a:r>
            <a:r>
              <a:rPr lang="fr-FR" sz="3200" dirty="0">
                <a:latin typeface="Calibri" panose="020F0502020204030204" pitchFamily="34" charset="0"/>
                <a:cs typeface="Calibri" panose="020F0502020204030204" pitchFamily="34" charset="0"/>
              </a:rPr>
              <a:t>ne présenter qu'un ensemble d'études sans aucune unité scientifique. Tout ce qui sert à la restauration ou à l'illustration du passé a droit d'y trouver place. Entendue dans son sens étymologique, elle ne comprendrait que la grammaire, l'exégèse et la critique des textes; les travaux d'érudition, d'archéologie, de critique esthétique en seraient distraits. Une telle exclusion serait pourtant peu naturelle</a:t>
            </a:r>
            <a:r>
              <a:rPr lang="fr-FR" sz="3200" dirty="0" smtClean="0">
                <a:latin typeface="Calibri" panose="020F0502020204030204" pitchFamily="34" charset="0"/>
                <a:cs typeface="Calibri" panose="020F0502020204030204" pitchFamily="34" charset="0"/>
              </a:rPr>
              <a:t>. »</a:t>
            </a:r>
          </a:p>
          <a:p>
            <a:pPr marL="0" indent="0" algn="r">
              <a:buNone/>
            </a:pPr>
            <a:r>
              <a:rPr lang="fr-FR" dirty="0" smtClean="0">
                <a:latin typeface="Calibri" panose="020F0502020204030204" pitchFamily="34" charset="0"/>
                <a:cs typeface="Calibri" panose="020F0502020204030204" pitchFamily="34" charset="0"/>
              </a:rPr>
              <a:t>Ernest Renan,</a:t>
            </a:r>
            <a:r>
              <a:rPr lang="fr-FR" dirty="0">
                <a:latin typeface="Calibri" panose="020F0502020204030204" pitchFamily="34" charset="0"/>
                <a:cs typeface="Calibri" panose="020F0502020204030204" pitchFamily="34" charset="0"/>
              </a:rPr>
              <a:t> </a:t>
            </a:r>
            <a:r>
              <a:rPr lang="fr-FR" dirty="0" smtClean="0">
                <a:latin typeface="Calibri" panose="020F0502020204030204" pitchFamily="34" charset="0"/>
                <a:cs typeface="Calibri" panose="020F0502020204030204" pitchFamily="34" charset="0"/>
              </a:rPr>
              <a:t>L’</a:t>
            </a:r>
            <a:r>
              <a:rPr lang="fr-FR" i="1" dirty="0" smtClean="0">
                <a:latin typeface="Calibri" panose="020F0502020204030204" pitchFamily="34" charset="0"/>
                <a:cs typeface="Calibri" panose="020F0502020204030204" pitchFamily="34" charset="0"/>
              </a:rPr>
              <a:t>Avenir de la  science,</a:t>
            </a:r>
            <a:r>
              <a:rPr lang="fr-FR" dirty="0" smtClean="0">
                <a:latin typeface="Calibri" panose="020F0502020204030204" pitchFamily="34" charset="0"/>
                <a:cs typeface="Calibri" panose="020F0502020204030204" pitchFamily="34" charset="0"/>
              </a:rPr>
              <a:t>1890</a:t>
            </a:r>
            <a:r>
              <a:rPr lang="fr-FR" dirty="0">
                <a:latin typeface="Calibri" panose="020F0502020204030204" pitchFamily="34" charset="0"/>
                <a:cs typeface="Calibri" panose="020F0502020204030204" pitchFamily="34" charset="0"/>
              </a:rPr>
              <a:t>, p.128.</a:t>
            </a:r>
          </a:p>
        </p:txBody>
      </p:sp>
    </p:spTree>
    <p:extLst>
      <p:ext uri="{BB962C8B-B14F-4D97-AF65-F5344CB8AC3E}">
        <p14:creationId xmlns:p14="http://schemas.microsoft.com/office/powerpoint/2010/main" val="227464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2481" y="1163783"/>
            <a:ext cx="5541866" cy="5555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Espace réservé du contenu 2"/>
          <p:cNvSpPr>
            <a:spLocks noGrp="1"/>
          </p:cNvSpPr>
          <p:nvPr>
            <p:ph idx="1"/>
          </p:nvPr>
        </p:nvSpPr>
        <p:spPr>
          <a:xfrm>
            <a:off x="838200" y="290557"/>
            <a:ext cx="10515600" cy="5886406"/>
          </a:xfrm>
        </p:spPr>
        <p:txBody>
          <a:bodyPr/>
          <a:lstStyle/>
          <a:p>
            <a:pPr marL="0" indent="0" algn="ctr">
              <a:buNone/>
            </a:pPr>
            <a:r>
              <a:rPr lang="fr-FR" b="1" u="sng" dirty="0" smtClean="0"/>
              <a:t>XXe siècle</a:t>
            </a:r>
          </a:p>
          <a:p>
            <a:pPr marL="0" indent="0">
              <a:buNone/>
            </a:pPr>
            <a:r>
              <a:rPr lang="fr-FR" dirty="0" smtClean="0"/>
              <a:t>Le </a:t>
            </a:r>
            <a:r>
              <a:rPr lang="fr-FR" dirty="0"/>
              <a:t>4 novembre 1966</a:t>
            </a:r>
            <a:r>
              <a:rPr lang="fr-FR" dirty="0" smtClean="0"/>
              <a:t>, </a:t>
            </a:r>
            <a:r>
              <a:rPr lang="fr-FR" dirty="0"/>
              <a:t>l’Arno a inondé Florence mettant en péril un nombre incalculable d’œuvres d’art et de manuscrits conservés dans les musées et bibliothèque de la ville.</a:t>
            </a:r>
          </a:p>
        </p:txBody>
      </p:sp>
    </p:spTree>
    <p:extLst>
      <p:ext uri="{BB962C8B-B14F-4D97-AF65-F5344CB8AC3E}">
        <p14:creationId xmlns:p14="http://schemas.microsoft.com/office/powerpoint/2010/main" val="3345349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350378"/>
            <a:ext cx="10515600" cy="6212792"/>
          </a:xfrm>
        </p:spPr>
        <p:txBody>
          <a:bodyPr>
            <a:normAutofit/>
          </a:bodyPr>
          <a:lstStyle/>
          <a:p>
            <a:pPr marL="0" indent="0">
              <a:buNone/>
            </a:pPr>
            <a:r>
              <a:rPr lang="fr-FR" dirty="0">
                <a:latin typeface="Calibri" pitchFamily="34" charset="0"/>
              </a:rPr>
              <a:t>Les mois de développement et de mise en œuvre de méthodes et de stratégies innovantes de conservation et de restauration qui ont suivis cette tragédie constituent pour beaucoup le début du temps modern de la conservation des biens culturels.</a:t>
            </a:r>
            <a:r>
              <a:rPr lang="en-GB" dirty="0">
                <a:latin typeface="Calibri" pitchFamily="34" charset="0"/>
              </a:rPr>
              <a:t> </a:t>
            </a:r>
            <a:r>
              <a:rPr lang="fr-FR" dirty="0">
                <a:latin typeface="Calibri" pitchFamily="34" charset="0"/>
              </a:rPr>
              <a:t>Umberto </a:t>
            </a:r>
            <a:r>
              <a:rPr lang="fr-FR" dirty="0" err="1">
                <a:latin typeface="Calibri" pitchFamily="34" charset="0"/>
              </a:rPr>
              <a:t>Baldini</a:t>
            </a:r>
            <a:r>
              <a:rPr lang="fr-FR" dirty="0">
                <a:latin typeface="Calibri" pitchFamily="34" charset="0"/>
              </a:rPr>
              <a:t>, directeur du </a:t>
            </a:r>
            <a:r>
              <a:rPr lang="it-IT" i="1" dirty="0">
                <a:latin typeface="Calibri" pitchFamily="34" charset="0"/>
              </a:rPr>
              <a:t>Gabinetto di Restauro</a:t>
            </a:r>
            <a:r>
              <a:rPr lang="fr-FR" dirty="0">
                <a:latin typeface="Calibri" pitchFamily="34" charset="0"/>
              </a:rPr>
              <a:t> situé dans les locaux des </a:t>
            </a:r>
            <a:r>
              <a:rPr lang="fr-FR" dirty="0" err="1" smtClean="0">
                <a:latin typeface="Calibri" pitchFamily="34" charset="0"/>
              </a:rPr>
              <a:t>Uffizi</a:t>
            </a:r>
            <a:r>
              <a:rPr lang="fr-FR" dirty="0" smtClean="0">
                <a:latin typeface="Calibri" pitchFamily="34" charset="0"/>
              </a:rPr>
              <a:t>, </a:t>
            </a:r>
            <a:r>
              <a:rPr lang="fr-FR" dirty="0">
                <a:latin typeface="Calibri" pitchFamily="34" charset="0"/>
              </a:rPr>
              <a:t>a joué un rôle clé dans la structuration de ces débuts</a:t>
            </a:r>
            <a:r>
              <a:rPr lang="fr-FR" dirty="0" smtClean="0">
                <a:latin typeface="Calibri" pitchFamily="34" charset="0"/>
              </a:rPr>
              <a:t>.</a:t>
            </a:r>
            <a:endParaRPr lang="fr-FR" dirty="0" smtClean="0"/>
          </a:p>
          <a:p>
            <a:pPr marL="0" indent="0">
              <a:buNone/>
            </a:pPr>
            <a:r>
              <a:rPr lang="fr-FR" dirty="0" smtClean="0">
                <a:latin typeface="Calibri" pitchFamily="34" charset="0"/>
              </a:rPr>
              <a:t>Umberto </a:t>
            </a:r>
            <a:r>
              <a:rPr lang="fr-FR" dirty="0" err="1" smtClean="0">
                <a:latin typeface="Calibri" pitchFamily="34" charset="0"/>
              </a:rPr>
              <a:t>Baldini</a:t>
            </a:r>
            <a:r>
              <a:rPr lang="fr-FR" dirty="0" smtClean="0">
                <a:latin typeface="Calibri" pitchFamily="34" charset="0"/>
              </a:rPr>
              <a:t> </a:t>
            </a:r>
            <a:r>
              <a:rPr lang="fr-FR" dirty="0">
                <a:latin typeface="Calibri" pitchFamily="34" charset="0"/>
              </a:rPr>
              <a:t>est entré en service comme inspecteur de la Superintendance de Florence en 1949. Le résultat de ces interventions a depuis consacré au niveau mondial les techniques et les méthodologies de « l'école florentine » de la restauration. En 1970, il devient directeur de l’</a:t>
            </a:r>
            <a:r>
              <a:rPr lang="fr-FR" i="1" dirty="0" err="1">
                <a:latin typeface="Calibri" pitchFamily="34" charset="0"/>
              </a:rPr>
              <a:t>Opificio</a:t>
            </a:r>
            <a:r>
              <a:rPr lang="fr-FR" i="1" dirty="0">
                <a:latin typeface="Calibri" pitchFamily="34" charset="0"/>
              </a:rPr>
              <a:t> </a:t>
            </a:r>
            <a:r>
              <a:rPr lang="fr-FR" i="1" dirty="0" err="1">
                <a:latin typeface="Calibri" pitchFamily="34" charset="0"/>
              </a:rPr>
              <a:t>della</a:t>
            </a:r>
            <a:r>
              <a:rPr lang="fr-FR" i="1" dirty="0">
                <a:latin typeface="Calibri" pitchFamily="34" charset="0"/>
              </a:rPr>
              <a:t> </a:t>
            </a:r>
            <a:r>
              <a:rPr lang="fr-FR" i="1" dirty="0" err="1">
                <a:latin typeface="Calibri" pitchFamily="34" charset="0"/>
              </a:rPr>
              <a:t>pietre</a:t>
            </a:r>
            <a:r>
              <a:rPr lang="fr-FR" i="1" dirty="0">
                <a:latin typeface="Calibri" pitchFamily="34" charset="0"/>
              </a:rPr>
              <a:t> </a:t>
            </a:r>
            <a:r>
              <a:rPr lang="fr-FR" dirty="0">
                <a:latin typeface="Calibri" pitchFamily="34" charset="0"/>
              </a:rPr>
              <a:t>dure. En 1978 il publie </a:t>
            </a:r>
            <a:r>
              <a:rPr lang="fr-FR" i="1" dirty="0" err="1">
                <a:latin typeface="Calibri" pitchFamily="34" charset="0"/>
              </a:rPr>
              <a:t>Teoria</a:t>
            </a:r>
            <a:r>
              <a:rPr lang="fr-FR" i="1" dirty="0">
                <a:latin typeface="Calibri" pitchFamily="34" charset="0"/>
              </a:rPr>
              <a:t> </a:t>
            </a:r>
            <a:r>
              <a:rPr lang="fr-FR" i="1" dirty="0" err="1">
                <a:latin typeface="Calibri" pitchFamily="34" charset="0"/>
              </a:rPr>
              <a:t>del</a:t>
            </a:r>
            <a:r>
              <a:rPr lang="fr-FR" i="1" dirty="0">
                <a:latin typeface="Calibri" pitchFamily="34" charset="0"/>
              </a:rPr>
              <a:t> </a:t>
            </a:r>
            <a:r>
              <a:rPr lang="fr-FR" i="1" dirty="0" err="1" smtClean="0">
                <a:latin typeface="Calibri" pitchFamily="34" charset="0"/>
              </a:rPr>
              <a:t>restauro</a:t>
            </a:r>
            <a:r>
              <a:rPr lang="fr-FR" i="1" dirty="0" smtClean="0">
                <a:latin typeface="Calibri" pitchFamily="34" charset="0"/>
              </a:rPr>
              <a:t> </a:t>
            </a:r>
            <a:r>
              <a:rPr lang="fr-FR" i="1" dirty="0">
                <a:latin typeface="Calibri" pitchFamily="34" charset="0"/>
              </a:rPr>
              <a:t>e </a:t>
            </a:r>
            <a:r>
              <a:rPr lang="fr-FR" i="1" dirty="0" err="1">
                <a:latin typeface="Calibri" pitchFamily="34" charset="0"/>
              </a:rPr>
              <a:t>unità</a:t>
            </a:r>
            <a:r>
              <a:rPr lang="fr-FR" i="1" dirty="0">
                <a:latin typeface="Calibri" pitchFamily="34" charset="0"/>
              </a:rPr>
              <a:t> di </a:t>
            </a:r>
            <a:r>
              <a:rPr lang="fr-FR" i="1" dirty="0" err="1">
                <a:latin typeface="Calibri" pitchFamily="34" charset="0"/>
              </a:rPr>
              <a:t>metodologia</a:t>
            </a:r>
            <a:r>
              <a:rPr lang="fr-FR" dirty="0">
                <a:latin typeface="Calibri" pitchFamily="34" charset="0"/>
              </a:rPr>
              <a:t> (2 volumes). Florence, éd. </a:t>
            </a:r>
            <a:r>
              <a:rPr lang="fr-FR" dirty="0" err="1">
                <a:latin typeface="Calibri" pitchFamily="34" charset="0"/>
              </a:rPr>
              <a:t>Nardini</a:t>
            </a:r>
            <a:r>
              <a:rPr lang="fr-FR" dirty="0" smtClean="0">
                <a:latin typeface="Calibri" pitchFamily="34" charset="0"/>
              </a:rPr>
              <a:t>.</a:t>
            </a:r>
            <a:endParaRPr lang="en-GB" dirty="0" smtClean="0">
              <a:latin typeface="Calibri" pitchFamily="34" charset="0"/>
            </a:endParaRPr>
          </a:p>
          <a:p>
            <a:pPr marL="0" indent="0">
              <a:buNone/>
            </a:pPr>
            <a:r>
              <a:rPr lang="en-GB" sz="2200" dirty="0" smtClean="0">
                <a:latin typeface="Calibri" pitchFamily="34" charset="0"/>
              </a:rPr>
              <a:t>Paul </a:t>
            </a:r>
            <a:r>
              <a:rPr lang="en-GB" sz="2200" dirty="0">
                <a:latin typeface="Calibri" pitchFamily="34" charset="0"/>
              </a:rPr>
              <a:t>Conway, Martha O'Hara Conway, </a:t>
            </a:r>
            <a:r>
              <a:rPr lang="en-GB" sz="2200" i="1" dirty="0">
                <a:latin typeface="Calibri" pitchFamily="34" charset="0"/>
              </a:rPr>
              <a:t>Flood in Florence, 1966: a fifty-year retrospective; proceedings of Symposium</a:t>
            </a:r>
            <a:r>
              <a:rPr lang="en-GB" sz="2200" dirty="0">
                <a:latin typeface="Calibri" pitchFamily="34" charset="0"/>
              </a:rPr>
              <a:t>, Maize Books, Michigan Publishing, 2018</a:t>
            </a:r>
            <a:r>
              <a:rPr lang="en-GB" sz="2200" dirty="0" smtClean="0">
                <a:latin typeface="Calibri" pitchFamily="34" charset="0"/>
              </a:rPr>
              <a:t>.</a:t>
            </a:r>
            <a:endParaRPr lang="fr-FR" sz="2200" dirty="0">
              <a:latin typeface="Calibri" pitchFamily="34" charset="0"/>
            </a:endParaRPr>
          </a:p>
        </p:txBody>
      </p:sp>
    </p:spTree>
    <p:extLst>
      <p:ext uri="{BB962C8B-B14F-4D97-AF65-F5344CB8AC3E}">
        <p14:creationId xmlns:p14="http://schemas.microsoft.com/office/powerpoint/2010/main" val="239750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64021" y="324740"/>
            <a:ext cx="11374453" cy="6340980"/>
          </a:xfrm>
        </p:spPr>
        <p:txBody>
          <a:bodyPr>
            <a:normAutofit/>
          </a:bodyPr>
          <a:lstStyle/>
          <a:p>
            <a:pPr marL="0" indent="0">
              <a:buNone/>
            </a:pPr>
            <a:r>
              <a:rPr lang="en-GB" dirty="0" err="1" smtClean="0">
                <a:latin typeface="Calibri" pitchFamily="34" charset="0"/>
              </a:rPr>
              <a:t>Baldini</a:t>
            </a:r>
            <a:r>
              <a:rPr lang="en-GB" dirty="0" smtClean="0">
                <a:latin typeface="Calibri" pitchFamily="34" charset="0"/>
              </a:rPr>
              <a:t> </a:t>
            </a:r>
            <a:r>
              <a:rPr lang="en-GB" dirty="0" err="1" smtClean="0">
                <a:latin typeface="Calibri" pitchFamily="34" charset="0"/>
              </a:rPr>
              <a:t>insistait</a:t>
            </a:r>
            <a:r>
              <a:rPr lang="en-GB" dirty="0" smtClean="0">
                <a:latin typeface="Calibri" pitchFamily="34" charset="0"/>
              </a:rPr>
              <a:t> </a:t>
            </a:r>
            <a:r>
              <a:rPr lang="en-GB" dirty="0" err="1" smtClean="0">
                <a:latin typeface="Calibri" pitchFamily="34" charset="0"/>
              </a:rPr>
              <a:t>sur</a:t>
            </a:r>
            <a:r>
              <a:rPr lang="en-GB" dirty="0" smtClean="0">
                <a:latin typeface="Calibri" pitchFamily="34" charset="0"/>
              </a:rPr>
              <a:t> les </a:t>
            </a:r>
            <a:r>
              <a:rPr lang="en-GB" dirty="0" err="1" smtClean="0">
                <a:latin typeface="Calibri" pitchFamily="34" charset="0"/>
              </a:rPr>
              <a:t>trois</a:t>
            </a:r>
            <a:r>
              <a:rPr lang="en-GB" dirty="0" smtClean="0">
                <a:latin typeface="Calibri" pitchFamily="34" charset="0"/>
              </a:rPr>
              <a:t> parties </a:t>
            </a:r>
            <a:r>
              <a:rPr lang="en-GB" dirty="0" err="1" smtClean="0">
                <a:latin typeface="Calibri" pitchFamily="34" charset="0"/>
              </a:rPr>
              <a:t>d’une</a:t>
            </a:r>
            <a:r>
              <a:rPr lang="en-GB" dirty="0" smtClean="0">
                <a:latin typeface="Calibri" pitchFamily="34" charset="0"/>
              </a:rPr>
              <a:t> oeuvre d’art:</a:t>
            </a:r>
          </a:p>
          <a:p>
            <a:pPr marL="0" indent="0">
              <a:buNone/>
            </a:pPr>
            <a:endParaRPr lang="en-GB" sz="900" dirty="0" smtClean="0">
              <a:latin typeface="Calibri" pitchFamily="34" charset="0"/>
            </a:endParaRPr>
          </a:p>
          <a:p>
            <a:pPr marL="0" indent="0">
              <a:buNone/>
            </a:pPr>
            <a:r>
              <a:rPr lang="en-GB" dirty="0">
                <a:latin typeface="Calibri" pitchFamily="34" charset="0"/>
              </a:rPr>
              <a:t>	</a:t>
            </a:r>
            <a:r>
              <a:rPr lang="en-GB" dirty="0" smtClean="0">
                <a:latin typeface="Calibri" pitchFamily="34" charset="0"/>
              </a:rPr>
              <a:t>	Eros – la </a:t>
            </a:r>
            <a:r>
              <a:rPr lang="en-GB" dirty="0" err="1" smtClean="0">
                <a:latin typeface="Calibri" pitchFamily="34" charset="0"/>
              </a:rPr>
              <a:t>vitalité</a:t>
            </a:r>
            <a:r>
              <a:rPr lang="en-GB" dirty="0" smtClean="0">
                <a:latin typeface="Calibri" pitchFamily="34" charset="0"/>
              </a:rPr>
              <a:t>, </a:t>
            </a:r>
            <a:r>
              <a:rPr lang="en-GB" dirty="0" err="1" smtClean="0">
                <a:latin typeface="Calibri" pitchFamily="34" charset="0"/>
              </a:rPr>
              <a:t>ou</a:t>
            </a:r>
            <a:r>
              <a:rPr lang="en-GB" dirty="0" smtClean="0">
                <a:latin typeface="Calibri" pitchFamily="34" charset="0"/>
              </a:rPr>
              <a:t> </a:t>
            </a:r>
            <a:r>
              <a:rPr lang="fr-FR" dirty="0" smtClean="0">
                <a:latin typeface="Calibri" pitchFamily="34" charset="0"/>
              </a:rPr>
              <a:t>l’ensemble </a:t>
            </a:r>
            <a:r>
              <a:rPr lang="fr-FR" dirty="0">
                <a:latin typeface="Calibri" pitchFamily="34" charset="0"/>
              </a:rPr>
              <a:t>des pulsions de vie</a:t>
            </a:r>
            <a:endParaRPr lang="en-GB" dirty="0" smtClean="0">
              <a:latin typeface="Calibri" pitchFamily="34" charset="0"/>
            </a:endParaRPr>
          </a:p>
          <a:p>
            <a:pPr marL="0" indent="0">
              <a:buNone/>
            </a:pPr>
            <a:r>
              <a:rPr lang="en-GB" dirty="0" smtClean="0">
                <a:latin typeface="Calibri" pitchFamily="34" charset="0"/>
              </a:rPr>
              <a:t>		Bios – </a:t>
            </a:r>
            <a:r>
              <a:rPr lang="en-GB" dirty="0" err="1" smtClean="0">
                <a:latin typeface="Calibri" pitchFamily="34" charset="0"/>
              </a:rPr>
              <a:t>l’existence</a:t>
            </a:r>
            <a:endParaRPr lang="en-GB" dirty="0" smtClean="0">
              <a:latin typeface="Calibri" pitchFamily="34" charset="0"/>
            </a:endParaRPr>
          </a:p>
          <a:p>
            <a:pPr marL="0" indent="0">
              <a:buNone/>
            </a:pPr>
            <a:r>
              <a:rPr lang="en-GB" dirty="0" smtClean="0">
                <a:latin typeface="Calibri" pitchFamily="34" charset="0"/>
              </a:rPr>
              <a:t>		</a:t>
            </a:r>
            <a:r>
              <a:rPr lang="en-GB" dirty="0" err="1" smtClean="0">
                <a:latin typeface="Calibri" pitchFamily="34" charset="0"/>
              </a:rPr>
              <a:t>Thanatos</a:t>
            </a:r>
            <a:r>
              <a:rPr lang="en-GB" dirty="0" smtClean="0">
                <a:latin typeface="Calibri" pitchFamily="34" charset="0"/>
              </a:rPr>
              <a:t> – la destruction</a:t>
            </a:r>
          </a:p>
          <a:p>
            <a:pPr marL="0" indent="0">
              <a:buNone/>
            </a:pPr>
            <a:endParaRPr lang="en-GB" sz="900" dirty="0" smtClean="0">
              <a:latin typeface="Calibri" pitchFamily="34" charset="0"/>
            </a:endParaRPr>
          </a:p>
          <a:p>
            <a:pPr marL="0" indent="0">
              <a:buNone/>
            </a:pPr>
            <a:r>
              <a:rPr lang="en-GB" dirty="0" smtClean="0">
                <a:latin typeface="Calibri" pitchFamily="34" charset="0"/>
              </a:rPr>
              <a:t>Il a </a:t>
            </a:r>
            <a:r>
              <a:rPr lang="en-GB" dirty="0" err="1" smtClean="0">
                <a:latin typeface="Calibri" pitchFamily="34" charset="0"/>
              </a:rPr>
              <a:t>écrit</a:t>
            </a:r>
            <a:r>
              <a:rPr lang="en-GB" dirty="0" smtClean="0">
                <a:latin typeface="Calibri" pitchFamily="34" charset="0"/>
              </a:rPr>
              <a:t> </a:t>
            </a:r>
            <a:r>
              <a:rPr lang="en-GB" dirty="0" err="1" smtClean="0">
                <a:latin typeface="Calibri" pitchFamily="34" charset="0"/>
              </a:rPr>
              <a:t>que</a:t>
            </a:r>
            <a:r>
              <a:rPr lang="en-GB" dirty="0" smtClean="0">
                <a:latin typeface="Calibri" pitchFamily="34" charset="0"/>
              </a:rPr>
              <a:t> </a:t>
            </a:r>
            <a:r>
              <a:rPr lang="fr-FR" dirty="0">
                <a:latin typeface="Calibri" pitchFamily="34" charset="0"/>
              </a:rPr>
              <a:t>« </a:t>
            </a:r>
            <a:r>
              <a:rPr lang="en-GB" dirty="0" err="1" smtClean="0">
                <a:latin typeface="Calibri" pitchFamily="34" charset="0"/>
              </a:rPr>
              <a:t>l’intervention</a:t>
            </a:r>
            <a:r>
              <a:rPr lang="en-GB" dirty="0" smtClean="0">
                <a:latin typeface="Calibri" pitchFamily="34" charset="0"/>
              </a:rPr>
              <a:t> de conservation </a:t>
            </a:r>
            <a:r>
              <a:rPr lang="en-GB" dirty="0" err="1" smtClean="0">
                <a:latin typeface="Calibri" pitchFamily="34" charset="0"/>
              </a:rPr>
              <a:t>ou</a:t>
            </a:r>
            <a:r>
              <a:rPr lang="en-GB" dirty="0" smtClean="0">
                <a:latin typeface="Calibri" pitchFamily="34" charset="0"/>
              </a:rPr>
              <a:t> de restauration </a:t>
            </a:r>
            <a:r>
              <a:rPr lang="en-GB" dirty="0" err="1" smtClean="0">
                <a:latin typeface="Calibri" pitchFamily="34" charset="0"/>
              </a:rPr>
              <a:t>d’une</a:t>
            </a:r>
            <a:r>
              <a:rPr lang="en-GB" dirty="0" smtClean="0">
                <a:latin typeface="Calibri" pitchFamily="34" charset="0"/>
              </a:rPr>
              <a:t> oeuvre d’art </a:t>
            </a:r>
            <a:r>
              <a:rPr lang="en-GB" dirty="0" err="1" smtClean="0">
                <a:latin typeface="Calibri" pitchFamily="34" charset="0"/>
              </a:rPr>
              <a:t>est</a:t>
            </a:r>
            <a:r>
              <a:rPr lang="en-GB" dirty="0" smtClean="0">
                <a:latin typeface="Calibri" pitchFamily="34" charset="0"/>
              </a:rPr>
              <a:t> </a:t>
            </a:r>
            <a:r>
              <a:rPr lang="en-GB" dirty="0" err="1" smtClean="0">
                <a:latin typeface="Calibri" pitchFamily="34" charset="0"/>
              </a:rPr>
              <a:t>l’ultime</a:t>
            </a:r>
            <a:r>
              <a:rPr lang="en-GB" dirty="0" smtClean="0">
                <a:latin typeface="Calibri" pitchFamily="34" charset="0"/>
              </a:rPr>
              <a:t> </a:t>
            </a:r>
            <a:r>
              <a:rPr lang="en-GB" dirty="0" err="1" smtClean="0">
                <a:latin typeface="Calibri" pitchFamily="34" charset="0"/>
              </a:rPr>
              <a:t>acte</a:t>
            </a:r>
            <a:r>
              <a:rPr lang="en-GB" dirty="0" smtClean="0">
                <a:latin typeface="Calibri" pitchFamily="34" charset="0"/>
              </a:rPr>
              <a:t> </a:t>
            </a:r>
            <a:r>
              <a:rPr lang="en-GB" b="1" dirty="0" err="1" smtClean="0">
                <a:latin typeface="Calibri" pitchFamily="34" charset="0"/>
              </a:rPr>
              <a:t>philologique</a:t>
            </a:r>
            <a:r>
              <a:rPr lang="fr-FR" dirty="0" smtClean="0">
                <a:latin typeface="Calibri" pitchFamily="34" charset="0"/>
              </a:rPr>
              <a:t> ».</a:t>
            </a:r>
            <a:endParaRPr lang="en-GB" dirty="0" smtClean="0">
              <a:latin typeface="Calibri" pitchFamily="34" charset="0"/>
            </a:endParaRPr>
          </a:p>
          <a:p>
            <a:pPr marL="0" indent="0">
              <a:buNone/>
            </a:pPr>
            <a:r>
              <a:rPr lang="fr-FR" dirty="0" smtClean="0">
                <a:latin typeface="Calibri" panose="020F0502020204030204" pitchFamily="34" charset="0"/>
                <a:cs typeface="Calibri" panose="020F0502020204030204" pitchFamily="34" charset="0"/>
              </a:rPr>
              <a:t>« La </a:t>
            </a:r>
            <a:r>
              <a:rPr lang="fr-FR" b="1" dirty="0" smtClean="0">
                <a:latin typeface="Calibri" panose="020F0502020204030204" pitchFamily="34" charset="0"/>
                <a:cs typeface="Calibri" panose="020F0502020204030204" pitchFamily="34" charset="0"/>
              </a:rPr>
              <a:t>philologie</a:t>
            </a:r>
            <a:r>
              <a:rPr lang="fr-FR" dirty="0" smtClean="0">
                <a:latin typeface="Calibri" panose="020F0502020204030204" pitchFamily="34" charset="0"/>
                <a:cs typeface="Calibri" panose="020F0502020204030204" pitchFamily="34" charset="0"/>
              </a:rPr>
              <a:t>, en effet, semble au premier coup d'œil ne présenter qu'un ensemble d'études sans aucune unité scientifique. Tout ce qui sert à la </a:t>
            </a:r>
            <a:r>
              <a:rPr lang="fr-FR" b="1" i="1" dirty="0" smtClean="0">
                <a:latin typeface="Calibri" panose="020F0502020204030204" pitchFamily="34" charset="0"/>
                <a:cs typeface="Calibri" panose="020F0502020204030204" pitchFamily="34" charset="0"/>
              </a:rPr>
              <a:t>restauration ou à l'illustration du passé </a:t>
            </a:r>
            <a:r>
              <a:rPr lang="fr-FR" dirty="0" smtClean="0">
                <a:latin typeface="Calibri" panose="020F0502020204030204" pitchFamily="34" charset="0"/>
                <a:cs typeface="Calibri" panose="020F0502020204030204" pitchFamily="34" charset="0"/>
              </a:rPr>
              <a:t>a droit d'y trouver place. Entendue dans son sens étymologique, elle ne comprendrait que la grammaire, l'exégèse et la critique des textes; les travaux d'érudition, d'archéologie, de critique esthétique en seraient distraits. Une telle exclusion serait pourtant peu naturelle. »</a:t>
            </a:r>
          </a:p>
          <a:p>
            <a:pPr marL="0" indent="0">
              <a:buNone/>
            </a:pPr>
            <a:endParaRPr lang="en-GB" dirty="0" smtClean="0">
              <a:latin typeface="Calibri" pitchFamily="34" charset="0"/>
            </a:endParaRPr>
          </a:p>
          <a:p>
            <a:pPr marL="0" indent="0">
              <a:buNone/>
            </a:pPr>
            <a:endParaRPr lang="fr-FR" dirty="0">
              <a:latin typeface="Calibri" pitchFamily="34" charset="0"/>
            </a:endParaRPr>
          </a:p>
        </p:txBody>
      </p:sp>
    </p:spTree>
    <p:extLst>
      <p:ext uri="{BB962C8B-B14F-4D97-AF65-F5344CB8AC3E}">
        <p14:creationId xmlns:p14="http://schemas.microsoft.com/office/powerpoint/2010/main" val="257213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1819</TotalTime>
  <Words>821</Words>
  <Application>Microsoft Office PowerPoint</Application>
  <PresentationFormat>Personnalisé</PresentationFormat>
  <Paragraphs>92</Paragraphs>
  <Slides>30</Slides>
  <Notes>2</Notes>
  <HiddenSlides>0</HiddenSlides>
  <MMClips>0</MMClips>
  <ScaleCrop>false</ScaleCrop>
  <HeadingPairs>
    <vt:vector size="4" baseType="variant">
      <vt:variant>
        <vt:lpstr>Thème</vt:lpstr>
      </vt:variant>
      <vt:variant>
        <vt:i4>1</vt:i4>
      </vt:variant>
      <vt:variant>
        <vt:lpstr>Titres des diapositives</vt:lpstr>
      </vt:variant>
      <vt:variant>
        <vt:i4>30</vt:i4>
      </vt:variant>
    </vt:vector>
  </HeadingPairs>
  <TitlesOfParts>
    <vt:vector size="31"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William Whitney</dc:creator>
  <cp:lastModifiedBy>William Whitney</cp:lastModifiedBy>
  <cp:revision>32</cp:revision>
  <dcterms:created xsi:type="dcterms:W3CDTF">2025-11-18T16:28:26Z</dcterms:created>
  <dcterms:modified xsi:type="dcterms:W3CDTF">2025-11-27T13:16:01Z</dcterms:modified>
</cp:coreProperties>
</file>