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4" r:id="rId3"/>
    <p:sldId id="272" r:id="rId4"/>
    <p:sldId id="271" r:id="rId5"/>
    <p:sldId id="270" r:id="rId6"/>
    <p:sldId id="260" r:id="rId7"/>
    <p:sldId id="258" r:id="rId8"/>
    <p:sldId id="256" r:id="rId9"/>
    <p:sldId id="257" r:id="rId10"/>
    <p:sldId id="261" r:id="rId11"/>
    <p:sldId id="268" r:id="rId12"/>
    <p:sldId id="265" r:id="rId13"/>
    <p:sldId id="266" r:id="rId14"/>
    <p:sldId id="262" r:id="rId15"/>
    <p:sldId id="263" r:id="rId16"/>
    <p:sldId id="267" r:id="rId17"/>
    <p:sldId id="269" r:id="rId18"/>
    <p:sldId id="273" r:id="rId19"/>
    <p:sldId id="292" r:id="rId20"/>
    <p:sldId id="290" r:id="rId21"/>
    <p:sldId id="299" r:id="rId22"/>
    <p:sldId id="289" r:id="rId23"/>
    <p:sldId id="297" r:id="rId24"/>
    <p:sldId id="293" r:id="rId25"/>
    <p:sldId id="294" r:id="rId26"/>
    <p:sldId id="295" r:id="rId27"/>
    <p:sldId id="274" r:id="rId28"/>
    <p:sldId id="296" r:id="rId2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603C9B5-CF42-4385-ABC2-4126D4EE20C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xmlns="" id="{53047BC9-57DF-4DE3-8BE8-17D22F470B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xmlns="" id="{03A629A5-C31F-41FC-94A2-FAC1995A2ADF}"/>
              </a:ext>
            </a:extLst>
          </p:cNvPr>
          <p:cNvSpPr>
            <a:spLocks noGrp="1"/>
          </p:cNvSpPr>
          <p:nvPr>
            <p:ph type="dt" sz="half" idx="10"/>
          </p:nvPr>
        </p:nvSpPr>
        <p:spPr/>
        <p:txBody>
          <a:bodyPr/>
          <a:lstStyle/>
          <a:p>
            <a:fld id="{623364AD-C541-49BF-9C57-F516C14536F1}" type="datetimeFigureOut">
              <a:rPr lang="fr-FR" smtClean="0"/>
              <a:t>09/10/2025</a:t>
            </a:fld>
            <a:endParaRPr lang="fr-FR"/>
          </a:p>
        </p:txBody>
      </p:sp>
      <p:sp>
        <p:nvSpPr>
          <p:cNvPr id="5" name="Espace réservé du pied de page 4">
            <a:extLst>
              <a:ext uri="{FF2B5EF4-FFF2-40B4-BE49-F238E27FC236}">
                <a16:creationId xmlns:a16="http://schemas.microsoft.com/office/drawing/2014/main" xmlns="" id="{FC87027C-34A8-41C4-8D41-218C33ECC64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88D01719-320E-456D-B0B6-1E9BC0DDC492}"/>
              </a:ext>
            </a:extLst>
          </p:cNvPr>
          <p:cNvSpPr>
            <a:spLocks noGrp="1"/>
          </p:cNvSpPr>
          <p:nvPr>
            <p:ph type="sldNum" sz="quarter" idx="12"/>
          </p:nvPr>
        </p:nvSpPr>
        <p:spPr/>
        <p:txBody>
          <a:bodyPr/>
          <a:lstStyle/>
          <a:p>
            <a:fld id="{2FE446AF-CC7D-4C83-B19D-8745586A0279}" type="slidenum">
              <a:rPr lang="fr-FR" smtClean="0"/>
              <a:t>‹N°›</a:t>
            </a:fld>
            <a:endParaRPr lang="fr-FR"/>
          </a:p>
        </p:txBody>
      </p:sp>
    </p:spTree>
    <p:extLst>
      <p:ext uri="{BB962C8B-B14F-4D97-AF65-F5344CB8AC3E}">
        <p14:creationId xmlns:p14="http://schemas.microsoft.com/office/powerpoint/2010/main" val="2483195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155151F-BCB7-4627-A9F6-AC1ADA7C323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xmlns="" id="{9E4F410B-EDA1-4AB0-8CD4-C4EDEEDDCCB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80B74093-7619-4E54-BA21-0518A28A23E9}"/>
              </a:ext>
            </a:extLst>
          </p:cNvPr>
          <p:cNvSpPr>
            <a:spLocks noGrp="1"/>
          </p:cNvSpPr>
          <p:nvPr>
            <p:ph type="dt" sz="half" idx="10"/>
          </p:nvPr>
        </p:nvSpPr>
        <p:spPr/>
        <p:txBody>
          <a:bodyPr/>
          <a:lstStyle/>
          <a:p>
            <a:fld id="{623364AD-C541-49BF-9C57-F516C14536F1}" type="datetimeFigureOut">
              <a:rPr lang="fr-FR" smtClean="0"/>
              <a:t>09/10/2025</a:t>
            </a:fld>
            <a:endParaRPr lang="fr-FR"/>
          </a:p>
        </p:txBody>
      </p:sp>
      <p:sp>
        <p:nvSpPr>
          <p:cNvPr id="5" name="Espace réservé du pied de page 4">
            <a:extLst>
              <a:ext uri="{FF2B5EF4-FFF2-40B4-BE49-F238E27FC236}">
                <a16:creationId xmlns:a16="http://schemas.microsoft.com/office/drawing/2014/main" xmlns="" id="{B04AAAEF-24B8-4869-9AC9-CC76BDF026C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822765C8-CC6E-4FC0-AEB7-F742EFD17B1E}"/>
              </a:ext>
            </a:extLst>
          </p:cNvPr>
          <p:cNvSpPr>
            <a:spLocks noGrp="1"/>
          </p:cNvSpPr>
          <p:nvPr>
            <p:ph type="sldNum" sz="quarter" idx="12"/>
          </p:nvPr>
        </p:nvSpPr>
        <p:spPr/>
        <p:txBody>
          <a:bodyPr/>
          <a:lstStyle/>
          <a:p>
            <a:fld id="{2FE446AF-CC7D-4C83-B19D-8745586A0279}" type="slidenum">
              <a:rPr lang="fr-FR" smtClean="0"/>
              <a:t>‹N°›</a:t>
            </a:fld>
            <a:endParaRPr lang="fr-FR"/>
          </a:p>
        </p:txBody>
      </p:sp>
    </p:spTree>
    <p:extLst>
      <p:ext uri="{BB962C8B-B14F-4D97-AF65-F5344CB8AC3E}">
        <p14:creationId xmlns:p14="http://schemas.microsoft.com/office/powerpoint/2010/main" val="551547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xmlns="" id="{EEEB4AF8-F86E-43F7-A0A3-1A007BEC7841}"/>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xmlns="" id="{9EB08C26-3928-4293-A160-CAA727FC209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EC6CB298-869A-4BAD-9F49-E6ECC717794C}"/>
              </a:ext>
            </a:extLst>
          </p:cNvPr>
          <p:cNvSpPr>
            <a:spLocks noGrp="1"/>
          </p:cNvSpPr>
          <p:nvPr>
            <p:ph type="dt" sz="half" idx="10"/>
          </p:nvPr>
        </p:nvSpPr>
        <p:spPr/>
        <p:txBody>
          <a:bodyPr/>
          <a:lstStyle/>
          <a:p>
            <a:fld id="{623364AD-C541-49BF-9C57-F516C14536F1}" type="datetimeFigureOut">
              <a:rPr lang="fr-FR" smtClean="0"/>
              <a:t>09/10/2025</a:t>
            </a:fld>
            <a:endParaRPr lang="fr-FR"/>
          </a:p>
        </p:txBody>
      </p:sp>
      <p:sp>
        <p:nvSpPr>
          <p:cNvPr id="5" name="Espace réservé du pied de page 4">
            <a:extLst>
              <a:ext uri="{FF2B5EF4-FFF2-40B4-BE49-F238E27FC236}">
                <a16:creationId xmlns:a16="http://schemas.microsoft.com/office/drawing/2014/main" xmlns="" id="{E8C4693A-E943-44F4-8915-BE44A66757D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FEBC8BFD-7B4B-4586-AB91-A54F8C206902}"/>
              </a:ext>
            </a:extLst>
          </p:cNvPr>
          <p:cNvSpPr>
            <a:spLocks noGrp="1"/>
          </p:cNvSpPr>
          <p:nvPr>
            <p:ph type="sldNum" sz="quarter" idx="12"/>
          </p:nvPr>
        </p:nvSpPr>
        <p:spPr/>
        <p:txBody>
          <a:bodyPr/>
          <a:lstStyle/>
          <a:p>
            <a:fld id="{2FE446AF-CC7D-4C83-B19D-8745586A0279}" type="slidenum">
              <a:rPr lang="fr-FR" smtClean="0"/>
              <a:t>‹N°›</a:t>
            </a:fld>
            <a:endParaRPr lang="fr-FR"/>
          </a:p>
        </p:txBody>
      </p:sp>
    </p:spTree>
    <p:extLst>
      <p:ext uri="{BB962C8B-B14F-4D97-AF65-F5344CB8AC3E}">
        <p14:creationId xmlns:p14="http://schemas.microsoft.com/office/powerpoint/2010/main" val="3901320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E0F33AD-FC06-4C92-AF25-0902AABA4D2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24D4A5C4-9DD6-4CEE-B591-D3505928DCC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310DB345-CE99-4EBD-8512-4183DB9624C8}"/>
              </a:ext>
            </a:extLst>
          </p:cNvPr>
          <p:cNvSpPr>
            <a:spLocks noGrp="1"/>
          </p:cNvSpPr>
          <p:nvPr>
            <p:ph type="dt" sz="half" idx="10"/>
          </p:nvPr>
        </p:nvSpPr>
        <p:spPr/>
        <p:txBody>
          <a:bodyPr/>
          <a:lstStyle/>
          <a:p>
            <a:fld id="{623364AD-C541-49BF-9C57-F516C14536F1}" type="datetimeFigureOut">
              <a:rPr lang="fr-FR" smtClean="0"/>
              <a:t>09/10/2025</a:t>
            </a:fld>
            <a:endParaRPr lang="fr-FR"/>
          </a:p>
        </p:txBody>
      </p:sp>
      <p:sp>
        <p:nvSpPr>
          <p:cNvPr id="5" name="Espace réservé du pied de page 4">
            <a:extLst>
              <a:ext uri="{FF2B5EF4-FFF2-40B4-BE49-F238E27FC236}">
                <a16:creationId xmlns:a16="http://schemas.microsoft.com/office/drawing/2014/main" xmlns="" id="{ED630D40-861C-4E37-B47D-B35C8770509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04BFDBD5-04D5-45D8-B6BE-62128EEE3F07}"/>
              </a:ext>
            </a:extLst>
          </p:cNvPr>
          <p:cNvSpPr>
            <a:spLocks noGrp="1"/>
          </p:cNvSpPr>
          <p:nvPr>
            <p:ph type="sldNum" sz="quarter" idx="12"/>
          </p:nvPr>
        </p:nvSpPr>
        <p:spPr/>
        <p:txBody>
          <a:bodyPr/>
          <a:lstStyle/>
          <a:p>
            <a:fld id="{2FE446AF-CC7D-4C83-B19D-8745586A0279}" type="slidenum">
              <a:rPr lang="fr-FR" smtClean="0"/>
              <a:t>‹N°›</a:t>
            </a:fld>
            <a:endParaRPr lang="fr-FR"/>
          </a:p>
        </p:txBody>
      </p:sp>
    </p:spTree>
    <p:extLst>
      <p:ext uri="{BB962C8B-B14F-4D97-AF65-F5344CB8AC3E}">
        <p14:creationId xmlns:p14="http://schemas.microsoft.com/office/powerpoint/2010/main" val="3269403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A058DF7-3036-4A40-9DFC-A8292F0BB11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xmlns="" id="{F9399594-9397-49CC-B110-CF5AA938E0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xmlns="" id="{E4F4B6AF-E0D8-4083-9B6F-D4020FA8120E}"/>
              </a:ext>
            </a:extLst>
          </p:cNvPr>
          <p:cNvSpPr>
            <a:spLocks noGrp="1"/>
          </p:cNvSpPr>
          <p:nvPr>
            <p:ph type="dt" sz="half" idx="10"/>
          </p:nvPr>
        </p:nvSpPr>
        <p:spPr/>
        <p:txBody>
          <a:bodyPr/>
          <a:lstStyle/>
          <a:p>
            <a:fld id="{623364AD-C541-49BF-9C57-F516C14536F1}" type="datetimeFigureOut">
              <a:rPr lang="fr-FR" smtClean="0"/>
              <a:t>09/10/2025</a:t>
            </a:fld>
            <a:endParaRPr lang="fr-FR"/>
          </a:p>
        </p:txBody>
      </p:sp>
      <p:sp>
        <p:nvSpPr>
          <p:cNvPr id="5" name="Espace réservé du pied de page 4">
            <a:extLst>
              <a:ext uri="{FF2B5EF4-FFF2-40B4-BE49-F238E27FC236}">
                <a16:creationId xmlns:a16="http://schemas.microsoft.com/office/drawing/2014/main" xmlns="" id="{61962D26-C14E-481E-B0D5-0F50DE8ACD1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E59FE176-E684-4146-BD42-0C53DA4974EC}"/>
              </a:ext>
            </a:extLst>
          </p:cNvPr>
          <p:cNvSpPr>
            <a:spLocks noGrp="1"/>
          </p:cNvSpPr>
          <p:nvPr>
            <p:ph type="sldNum" sz="quarter" idx="12"/>
          </p:nvPr>
        </p:nvSpPr>
        <p:spPr/>
        <p:txBody>
          <a:bodyPr/>
          <a:lstStyle/>
          <a:p>
            <a:fld id="{2FE446AF-CC7D-4C83-B19D-8745586A0279}" type="slidenum">
              <a:rPr lang="fr-FR" smtClean="0"/>
              <a:t>‹N°›</a:t>
            </a:fld>
            <a:endParaRPr lang="fr-FR"/>
          </a:p>
        </p:txBody>
      </p:sp>
    </p:spTree>
    <p:extLst>
      <p:ext uri="{BB962C8B-B14F-4D97-AF65-F5344CB8AC3E}">
        <p14:creationId xmlns:p14="http://schemas.microsoft.com/office/powerpoint/2010/main" val="21920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E0E5140-424E-4E9A-85F6-47D31FA349B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251CED71-B03E-4368-B4DD-06B4DB46391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xmlns="" id="{FDC4FF08-65CA-472D-8E54-53BB1B625F22}"/>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xmlns="" id="{15889FBA-5890-4E30-B29E-46CEF132842F}"/>
              </a:ext>
            </a:extLst>
          </p:cNvPr>
          <p:cNvSpPr>
            <a:spLocks noGrp="1"/>
          </p:cNvSpPr>
          <p:nvPr>
            <p:ph type="dt" sz="half" idx="10"/>
          </p:nvPr>
        </p:nvSpPr>
        <p:spPr/>
        <p:txBody>
          <a:bodyPr/>
          <a:lstStyle/>
          <a:p>
            <a:fld id="{623364AD-C541-49BF-9C57-F516C14536F1}" type="datetimeFigureOut">
              <a:rPr lang="fr-FR" smtClean="0"/>
              <a:t>09/10/2025</a:t>
            </a:fld>
            <a:endParaRPr lang="fr-FR"/>
          </a:p>
        </p:txBody>
      </p:sp>
      <p:sp>
        <p:nvSpPr>
          <p:cNvPr id="6" name="Espace réservé du pied de page 5">
            <a:extLst>
              <a:ext uri="{FF2B5EF4-FFF2-40B4-BE49-F238E27FC236}">
                <a16:creationId xmlns:a16="http://schemas.microsoft.com/office/drawing/2014/main" xmlns="" id="{2C9ACFBA-9E73-416C-9CB5-1152244D0BD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52CB0D6F-7D96-4D18-84DA-6728CAF6E44C}"/>
              </a:ext>
            </a:extLst>
          </p:cNvPr>
          <p:cNvSpPr>
            <a:spLocks noGrp="1"/>
          </p:cNvSpPr>
          <p:nvPr>
            <p:ph type="sldNum" sz="quarter" idx="12"/>
          </p:nvPr>
        </p:nvSpPr>
        <p:spPr/>
        <p:txBody>
          <a:bodyPr/>
          <a:lstStyle/>
          <a:p>
            <a:fld id="{2FE446AF-CC7D-4C83-B19D-8745586A0279}" type="slidenum">
              <a:rPr lang="fr-FR" smtClean="0"/>
              <a:t>‹N°›</a:t>
            </a:fld>
            <a:endParaRPr lang="fr-FR"/>
          </a:p>
        </p:txBody>
      </p:sp>
    </p:spTree>
    <p:extLst>
      <p:ext uri="{BB962C8B-B14F-4D97-AF65-F5344CB8AC3E}">
        <p14:creationId xmlns:p14="http://schemas.microsoft.com/office/powerpoint/2010/main" val="211865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3847446-E145-4DFA-8423-9B89F79D67C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xmlns="" id="{232A3F75-7C82-41BC-B966-4F6C23B357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xmlns="" id="{4FF2FAED-8F60-4CDA-BE82-D82409120E0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xmlns="" id="{A0B8AA1A-6F7E-49B0-BEBB-E00B480B86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xmlns="" id="{CB0A8B5D-0C2C-4C5C-8798-77C34C006EE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xmlns="" id="{AE27BB47-4D98-4C7A-BFF2-CF19B164B3E5}"/>
              </a:ext>
            </a:extLst>
          </p:cNvPr>
          <p:cNvSpPr>
            <a:spLocks noGrp="1"/>
          </p:cNvSpPr>
          <p:nvPr>
            <p:ph type="dt" sz="half" idx="10"/>
          </p:nvPr>
        </p:nvSpPr>
        <p:spPr/>
        <p:txBody>
          <a:bodyPr/>
          <a:lstStyle/>
          <a:p>
            <a:fld id="{623364AD-C541-49BF-9C57-F516C14536F1}" type="datetimeFigureOut">
              <a:rPr lang="fr-FR" smtClean="0"/>
              <a:t>09/10/2025</a:t>
            </a:fld>
            <a:endParaRPr lang="fr-FR"/>
          </a:p>
        </p:txBody>
      </p:sp>
      <p:sp>
        <p:nvSpPr>
          <p:cNvPr id="8" name="Espace réservé du pied de page 7">
            <a:extLst>
              <a:ext uri="{FF2B5EF4-FFF2-40B4-BE49-F238E27FC236}">
                <a16:creationId xmlns:a16="http://schemas.microsoft.com/office/drawing/2014/main" xmlns="" id="{B86B8CE2-9E88-4A51-AF82-3BA2319FCF6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xmlns="" id="{7B1E5B0D-4449-4CC6-9294-815B20E33EAE}"/>
              </a:ext>
            </a:extLst>
          </p:cNvPr>
          <p:cNvSpPr>
            <a:spLocks noGrp="1"/>
          </p:cNvSpPr>
          <p:nvPr>
            <p:ph type="sldNum" sz="quarter" idx="12"/>
          </p:nvPr>
        </p:nvSpPr>
        <p:spPr/>
        <p:txBody>
          <a:bodyPr/>
          <a:lstStyle/>
          <a:p>
            <a:fld id="{2FE446AF-CC7D-4C83-B19D-8745586A0279}" type="slidenum">
              <a:rPr lang="fr-FR" smtClean="0"/>
              <a:t>‹N°›</a:t>
            </a:fld>
            <a:endParaRPr lang="fr-FR"/>
          </a:p>
        </p:txBody>
      </p:sp>
    </p:spTree>
    <p:extLst>
      <p:ext uri="{BB962C8B-B14F-4D97-AF65-F5344CB8AC3E}">
        <p14:creationId xmlns:p14="http://schemas.microsoft.com/office/powerpoint/2010/main" val="925157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2FECD9A-ACA4-4DE4-AF7C-7F0DAA1F61B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xmlns="" id="{9049C6C6-B28A-4749-9A73-9671F287AF2E}"/>
              </a:ext>
            </a:extLst>
          </p:cNvPr>
          <p:cNvSpPr>
            <a:spLocks noGrp="1"/>
          </p:cNvSpPr>
          <p:nvPr>
            <p:ph type="dt" sz="half" idx="10"/>
          </p:nvPr>
        </p:nvSpPr>
        <p:spPr/>
        <p:txBody>
          <a:bodyPr/>
          <a:lstStyle/>
          <a:p>
            <a:fld id="{623364AD-C541-49BF-9C57-F516C14536F1}" type="datetimeFigureOut">
              <a:rPr lang="fr-FR" smtClean="0"/>
              <a:t>09/10/2025</a:t>
            </a:fld>
            <a:endParaRPr lang="fr-FR"/>
          </a:p>
        </p:txBody>
      </p:sp>
      <p:sp>
        <p:nvSpPr>
          <p:cNvPr id="4" name="Espace réservé du pied de page 3">
            <a:extLst>
              <a:ext uri="{FF2B5EF4-FFF2-40B4-BE49-F238E27FC236}">
                <a16:creationId xmlns:a16="http://schemas.microsoft.com/office/drawing/2014/main" xmlns="" id="{035AE156-2F03-4D32-965D-E89B7CE42AD1}"/>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xmlns="" id="{22C7E764-58F1-4285-96C9-8879620958FF}"/>
              </a:ext>
            </a:extLst>
          </p:cNvPr>
          <p:cNvSpPr>
            <a:spLocks noGrp="1"/>
          </p:cNvSpPr>
          <p:nvPr>
            <p:ph type="sldNum" sz="quarter" idx="12"/>
          </p:nvPr>
        </p:nvSpPr>
        <p:spPr/>
        <p:txBody>
          <a:bodyPr/>
          <a:lstStyle/>
          <a:p>
            <a:fld id="{2FE446AF-CC7D-4C83-B19D-8745586A0279}" type="slidenum">
              <a:rPr lang="fr-FR" smtClean="0"/>
              <a:t>‹N°›</a:t>
            </a:fld>
            <a:endParaRPr lang="fr-FR"/>
          </a:p>
        </p:txBody>
      </p:sp>
    </p:spTree>
    <p:extLst>
      <p:ext uri="{BB962C8B-B14F-4D97-AF65-F5344CB8AC3E}">
        <p14:creationId xmlns:p14="http://schemas.microsoft.com/office/powerpoint/2010/main" val="3030688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31ECE6EF-5FFB-4108-AA0F-06E786F8CBB3}"/>
              </a:ext>
            </a:extLst>
          </p:cNvPr>
          <p:cNvSpPr>
            <a:spLocks noGrp="1"/>
          </p:cNvSpPr>
          <p:nvPr>
            <p:ph type="dt" sz="half" idx="10"/>
          </p:nvPr>
        </p:nvSpPr>
        <p:spPr/>
        <p:txBody>
          <a:bodyPr/>
          <a:lstStyle/>
          <a:p>
            <a:fld id="{623364AD-C541-49BF-9C57-F516C14536F1}" type="datetimeFigureOut">
              <a:rPr lang="fr-FR" smtClean="0"/>
              <a:t>09/10/2025</a:t>
            </a:fld>
            <a:endParaRPr lang="fr-FR"/>
          </a:p>
        </p:txBody>
      </p:sp>
      <p:sp>
        <p:nvSpPr>
          <p:cNvPr id="3" name="Espace réservé du pied de page 2">
            <a:extLst>
              <a:ext uri="{FF2B5EF4-FFF2-40B4-BE49-F238E27FC236}">
                <a16:creationId xmlns:a16="http://schemas.microsoft.com/office/drawing/2014/main" xmlns="" id="{90AD8242-0DE5-4B57-B77C-DE8EC802CCF7}"/>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xmlns="" id="{5DB3F695-8F65-42D7-ADDB-67B4B68A8D76}"/>
              </a:ext>
            </a:extLst>
          </p:cNvPr>
          <p:cNvSpPr>
            <a:spLocks noGrp="1"/>
          </p:cNvSpPr>
          <p:nvPr>
            <p:ph type="sldNum" sz="quarter" idx="12"/>
          </p:nvPr>
        </p:nvSpPr>
        <p:spPr/>
        <p:txBody>
          <a:bodyPr/>
          <a:lstStyle/>
          <a:p>
            <a:fld id="{2FE446AF-CC7D-4C83-B19D-8745586A0279}" type="slidenum">
              <a:rPr lang="fr-FR" smtClean="0"/>
              <a:t>‹N°›</a:t>
            </a:fld>
            <a:endParaRPr lang="fr-FR"/>
          </a:p>
        </p:txBody>
      </p:sp>
    </p:spTree>
    <p:extLst>
      <p:ext uri="{BB962C8B-B14F-4D97-AF65-F5344CB8AC3E}">
        <p14:creationId xmlns:p14="http://schemas.microsoft.com/office/powerpoint/2010/main" val="2099780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1F550AA-3752-4699-B97E-54F370D8210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xmlns="" id="{9722F09B-B7BB-4D32-8881-966B2802CD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xmlns="" id="{E92E8900-3592-44DA-BB73-70106398D0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68F76A12-8FE0-47C4-B55C-E3042D323449}"/>
              </a:ext>
            </a:extLst>
          </p:cNvPr>
          <p:cNvSpPr>
            <a:spLocks noGrp="1"/>
          </p:cNvSpPr>
          <p:nvPr>
            <p:ph type="dt" sz="half" idx="10"/>
          </p:nvPr>
        </p:nvSpPr>
        <p:spPr/>
        <p:txBody>
          <a:bodyPr/>
          <a:lstStyle/>
          <a:p>
            <a:fld id="{623364AD-C541-49BF-9C57-F516C14536F1}" type="datetimeFigureOut">
              <a:rPr lang="fr-FR" smtClean="0"/>
              <a:t>09/10/2025</a:t>
            </a:fld>
            <a:endParaRPr lang="fr-FR"/>
          </a:p>
        </p:txBody>
      </p:sp>
      <p:sp>
        <p:nvSpPr>
          <p:cNvPr id="6" name="Espace réservé du pied de page 5">
            <a:extLst>
              <a:ext uri="{FF2B5EF4-FFF2-40B4-BE49-F238E27FC236}">
                <a16:creationId xmlns:a16="http://schemas.microsoft.com/office/drawing/2014/main" xmlns="" id="{A9AA4C28-5E44-4E0A-97FD-8FC386F4593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36AA70CE-B3E6-4F33-9748-EF7C71C0CDFB}"/>
              </a:ext>
            </a:extLst>
          </p:cNvPr>
          <p:cNvSpPr>
            <a:spLocks noGrp="1"/>
          </p:cNvSpPr>
          <p:nvPr>
            <p:ph type="sldNum" sz="quarter" idx="12"/>
          </p:nvPr>
        </p:nvSpPr>
        <p:spPr/>
        <p:txBody>
          <a:bodyPr/>
          <a:lstStyle/>
          <a:p>
            <a:fld id="{2FE446AF-CC7D-4C83-B19D-8745586A0279}" type="slidenum">
              <a:rPr lang="fr-FR" smtClean="0"/>
              <a:t>‹N°›</a:t>
            </a:fld>
            <a:endParaRPr lang="fr-FR"/>
          </a:p>
        </p:txBody>
      </p:sp>
    </p:spTree>
    <p:extLst>
      <p:ext uri="{BB962C8B-B14F-4D97-AF65-F5344CB8AC3E}">
        <p14:creationId xmlns:p14="http://schemas.microsoft.com/office/powerpoint/2010/main" val="894453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C10AB10-31F0-4D48-9ED3-608E30F2196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xmlns="" id="{688BFD4B-1E4E-4F96-B54D-47DE449DAF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xmlns="" id="{8D7E23AB-E381-445F-9B80-FE15FD1B40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D5042029-74F8-4CC1-82F3-3039F9031A60}"/>
              </a:ext>
            </a:extLst>
          </p:cNvPr>
          <p:cNvSpPr>
            <a:spLocks noGrp="1"/>
          </p:cNvSpPr>
          <p:nvPr>
            <p:ph type="dt" sz="half" idx="10"/>
          </p:nvPr>
        </p:nvSpPr>
        <p:spPr/>
        <p:txBody>
          <a:bodyPr/>
          <a:lstStyle/>
          <a:p>
            <a:fld id="{623364AD-C541-49BF-9C57-F516C14536F1}" type="datetimeFigureOut">
              <a:rPr lang="fr-FR" smtClean="0"/>
              <a:t>09/10/2025</a:t>
            </a:fld>
            <a:endParaRPr lang="fr-FR"/>
          </a:p>
        </p:txBody>
      </p:sp>
      <p:sp>
        <p:nvSpPr>
          <p:cNvPr id="6" name="Espace réservé du pied de page 5">
            <a:extLst>
              <a:ext uri="{FF2B5EF4-FFF2-40B4-BE49-F238E27FC236}">
                <a16:creationId xmlns:a16="http://schemas.microsoft.com/office/drawing/2014/main" xmlns="" id="{BE5186E6-04FB-45C4-B2AA-4059AD339BE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6B2AB79C-BA1A-4016-924E-09BC3BCA7708}"/>
              </a:ext>
            </a:extLst>
          </p:cNvPr>
          <p:cNvSpPr>
            <a:spLocks noGrp="1"/>
          </p:cNvSpPr>
          <p:nvPr>
            <p:ph type="sldNum" sz="quarter" idx="12"/>
          </p:nvPr>
        </p:nvSpPr>
        <p:spPr/>
        <p:txBody>
          <a:bodyPr/>
          <a:lstStyle/>
          <a:p>
            <a:fld id="{2FE446AF-CC7D-4C83-B19D-8745586A0279}" type="slidenum">
              <a:rPr lang="fr-FR" smtClean="0"/>
              <a:t>‹N°›</a:t>
            </a:fld>
            <a:endParaRPr lang="fr-FR"/>
          </a:p>
        </p:txBody>
      </p:sp>
    </p:spTree>
    <p:extLst>
      <p:ext uri="{BB962C8B-B14F-4D97-AF65-F5344CB8AC3E}">
        <p14:creationId xmlns:p14="http://schemas.microsoft.com/office/powerpoint/2010/main" val="241194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xmlns="" id="{C7E06455-B518-425C-9797-F1B68308E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xmlns="" id="{9F928E63-393F-4A0C-8A39-5210468F5D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3DD746F3-4420-4BC3-AF3A-58DB83DC3A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3364AD-C541-49BF-9C57-F516C14536F1}" type="datetimeFigureOut">
              <a:rPr lang="fr-FR" smtClean="0"/>
              <a:t>09/10/2025</a:t>
            </a:fld>
            <a:endParaRPr lang="fr-FR"/>
          </a:p>
        </p:txBody>
      </p:sp>
      <p:sp>
        <p:nvSpPr>
          <p:cNvPr id="5" name="Espace réservé du pied de page 4">
            <a:extLst>
              <a:ext uri="{FF2B5EF4-FFF2-40B4-BE49-F238E27FC236}">
                <a16:creationId xmlns:a16="http://schemas.microsoft.com/office/drawing/2014/main" xmlns="" id="{4514124F-04A1-4601-AC5D-4BB989ACCF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xmlns="" id="{C012444D-A6CB-425F-9ADB-28BF04D208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E446AF-CC7D-4C83-B19D-8745586A0279}" type="slidenum">
              <a:rPr lang="fr-FR" smtClean="0"/>
              <a:t>‹N°›</a:t>
            </a:fld>
            <a:endParaRPr lang="fr-FR"/>
          </a:p>
        </p:txBody>
      </p:sp>
    </p:spTree>
    <p:extLst>
      <p:ext uri="{BB962C8B-B14F-4D97-AF65-F5344CB8AC3E}">
        <p14:creationId xmlns:p14="http://schemas.microsoft.com/office/powerpoint/2010/main" val="576159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DA9C7955-0709-421F-B208-A1E5479D7A1B}"/>
              </a:ext>
            </a:extLst>
          </p:cNvPr>
          <p:cNvSpPr>
            <a:spLocks noGrp="1"/>
          </p:cNvSpPr>
          <p:nvPr>
            <p:ph idx="1"/>
          </p:nvPr>
        </p:nvSpPr>
        <p:spPr>
          <a:xfrm>
            <a:off x="133349" y="0"/>
            <a:ext cx="11820525" cy="6781800"/>
          </a:xfrm>
        </p:spPr>
        <p:txBody>
          <a:bodyPr>
            <a:normAutofit fontScale="92500" lnSpcReduction="10000"/>
          </a:bodyPr>
          <a:lstStyle/>
          <a:p>
            <a:pPr marL="0" indent="0" algn="ctr">
              <a:buNone/>
            </a:pPr>
            <a:r>
              <a:rPr lang="fr-FR" sz="6000" b="1" dirty="0"/>
              <a:t>Indiciaire et historiographe</a:t>
            </a:r>
          </a:p>
          <a:p>
            <a:pPr marL="0" indent="0" algn="ctr">
              <a:buNone/>
            </a:pPr>
            <a:r>
              <a:rPr lang="fr-FR" sz="5400" dirty="0"/>
              <a:t>La </a:t>
            </a:r>
            <a:r>
              <a:rPr lang="fr-FR" sz="5400" dirty="0" err="1"/>
              <a:t>condicion</a:t>
            </a:r>
            <a:r>
              <a:rPr lang="fr-FR" sz="5400" dirty="0"/>
              <a:t> de l’</a:t>
            </a:r>
            <a:r>
              <a:rPr lang="fr-FR" sz="5400" dirty="0" err="1"/>
              <a:t>hystoriographe</a:t>
            </a:r>
            <a:r>
              <a:rPr lang="fr-FR" sz="5400" dirty="0"/>
              <a:t> :</a:t>
            </a:r>
          </a:p>
          <a:p>
            <a:pPr marL="0" indent="0" algn="ctr">
              <a:buNone/>
            </a:pPr>
            <a:endParaRPr lang="fr-FR" sz="5400" dirty="0"/>
          </a:p>
          <a:p>
            <a:pPr marL="0" indent="0" algn="ctr">
              <a:buNone/>
            </a:pPr>
            <a:endParaRPr lang="fr-FR" sz="5400" dirty="0"/>
          </a:p>
          <a:p>
            <a:pPr marL="0" indent="0" algn="ctr">
              <a:buNone/>
            </a:pPr>
            <a:endParaRPr lang="fr-FR" sz="5400" dirty="0"/>
          </a:p>
          <a:p>
            <a:pPr marL="0" indent="0" algn="ctr">
              <a:buNone/>
            </a:pPr>
            <a:endParaRPr lang="fr-FR" sz="5400" dirty="0"/>
          </a:p>
          <a:p>
            <a:pPr marL="0" indent="0" algn="ctr">
              <a:buNone/>
            </a:pPr>
            <a:endParaRPr lang="fr-FR" sz="5400" dirty="0"/>
          </a:p>
          <a:p>
            <a:pPr marL="0" indent="0" algn="ctr">
              <a:buNone/>
            </a:pPr>
            <a:r>
              <a:rPr lang="fr-FR" sz="5400" dirty="0"/>
              <a:t> </a:t>
            </a:r>
          </a:p>
          <a:p>
            <a:pPr marL="0" indent="0" algn="ctr">
              <a:buNone/>
            </a:pPr>
            <a:r>
              <a:rPr lang="fr-FR" sz="5400" dirty="0"/>
              <a:t>enquête sur une figure et un statut</a:t>
            </a:r>
          </a:p>
        </p:txBody>
      </p:sp>
      <p:pic>
        <p:nvPicPr>
          <p:cNvPr id="3074" name="Picture 2" descr="Jean Le Tavernier | Jean Miélot à sa table de copiste | Images d'Art">
            <a:extLst>
              <a:ext uri="{FF2B5EF4-FFF2-40B4-BE49-F238E27FC236}">
                <a16:creationId xmlns:a16="http://schemas.microsoft.com/office/drawing/2014/main" xmlns="" id="{B73BFA79-8208-47E2-A50A-42712428F2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499" y="1465421"/>
            <a:ext cx="5324476" cy="4525805"/>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xmlns="" id="{4D079DFE-9B58-4104-2612-41E8C22CDD67}"/>
              </a:ext>
            </a:extLst>
          </p:cNvPr>
          <p:cNvSpPr txBox="1"/>
          <p:nvPr/>
        </p:nvSpPr>
        <p:spPr>
          <a:xfrm>
            <a:off x="3047281" y="2885384"/>
            <a:ext cx="6094562" cy="923330"/>
          </a:xfrm>
          <a:prstGeom prst="rect">
            <a:avLst/>
          </a:prstGeom>
          <a:noFill/>
        </p:spPr>
        <p:txBody>
          <a:bodyPr wrap="square">
            <a:spAutoFit/>
          </a:bodyPr>
          <a:lstStyle/>
          <a:p>
            <a:r>
              <a:rPr lang="fr-FR" dirty="0"/>
              <a:t>Il a été prouvé</a:t>
            </a:r>
          </a:p>
          <a:p>
            <a:endParaRPr lang="fr-FR" dirty="0"/>
          </a:p>
          <a:p>
            <a:r>
              <a:rPr lang="fr-FR" dirty="0"/>
              <a:t>c'était vécu</a:t>
            </a:r>
          </a:p>
        </p:txBody>
      </p:sp>
    </p:spTree>
    <p:extLst>
      <p:ext uri="{BB962C8B-B14F-4D97-AF65-F5344CB8AC3E}">
        <p14:creationId xmlns:p14="http://schemas.microsoft.com/office/powerpoint/2010/main" val="334752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5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4098" name="Picture 2" descr="Illustration.">
            <a:extLst>
              <a:ext uri="{FF2B5EF4-FFF2-40B4-BE49-F238E27FC236}">
                <a16:creationId xmlns:a16="http://schemas.microsoft.com/office/drawing/2014/main" xmlns="" id="{5410CEB5-F94B-4D14-A542-945EECBA98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8043" y="328612"/>
            <a:ext cx="3389181" cy="554593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xmlns="" id="{91AB06B4-CC63-41CA-A9DC-3D0BF2010FB2}"/>
              </a:ext>
            </a:extLst>
          </p:cNvPr>
          <p:cNvPicPr>
            <a:picLocks noChangeAspect="1"/>
          </p:cNvPicPr>
          <p:nvPr/>
        </p:nvPicPr>
        <p:blipFill>
          <a:blip r:embed="rId3"/>
          <a:stretch>
            <a:fillRect/>
          </a:stretch>
        </p:blipFill>
        <p:spPr>
          <a:xfrm>
            <a:off x="4781552" y="328612"/>
            <a:ext cx="4462935" cy="5314950"/>
          </a:xfrm>
          <a:prstGeom prst="rect">
            <a:avLst/>
          </a:prstGeom>
        </p:spPr>
      </p:pic>
      <p:sp>
        <p:nvSpPr>
          <p:cNvPr id="5" name="ZoneTexte 4">
            <a:extLst>
              <a:ext uri="{FF2B5EF4-FFF2-40B4-BE49-F238E27FC236}">
                <a16:creationId xmlns:a16="http://schemas.microsoft.com/office/drawing/2014/main" xmlns="" id="{EA156DB3-E7C5-4950-BA55-5FD0137A6A0A}"/>
              </a:ext>
            </a:extLst>
          </p:cNvPr>
          <p:cNvSpPr txBox="1"/>
          <p:nvPr/>
        </p:nvSpPr>
        <p:spPr>
          <a:xfrm>
            <a:off x="9410700" y="2986087"/>
            <a:ext cx="2400300" cy="2585323"/>
          </a:xfrm>
          <a:prstGeom prst="rect">
            <a:avLst/>
          </a:prstGeom>
          <a:noFill/>
        </p:spPr>
        <p:txBody>
          <a:bodyPr wrap="square" rtlCol="0">
            <a:spAutoFit/>
          </a:bodyPr>
          <a:lstStyle/>
          <a:p>
            <a:r>
              <a:rPr lang="fr-FR" dirty="0"/>
              <a:t>Sacre de Jean le Bon.</a:t>
            </a:r>
          </a:p>
          <a:p>
            <a:r>
              <a:rPr lang="fr-FR" dirty="0"/>
              <a:t>Enluminure des Grandes Chroniques de France de Charles V, vers 1370-1379. BnF, département des manuscrits, ms. Français 2813, </a:t>
            </a:r>
            <a:r>
              <a:rPr lang="fr-FR" dirty="0" err="1"/>
              <a:t>fo</a:t>
            </a:r>
            <a:r>
              <a:rPr lang="fr-FR" dirty="0"/>
              <a:t> 393 ro.</a:t>
            </a:r>
          </a:p>
        </p:txBody>
      </p:sp>
      <p:sp>
        <p:nvSpPr>
          <p:cNvPr id="9" name="ZoneTexte 8">
            <a:extLst>
              <a:ext uri="{FF2B5EF4-FFF2-40B4-BE49-F238E27FC236}">
                <a16:creationId xmlns:a16="http://schemas.microsoft.com/office/drawing/2014/main" xmlns="" id="{959D089A-6F2D-454E-99CF-9370946653A9}"/>
              </a:ext>
            </a:extLst>
          </p:cNvPr>
          <p:cNvSpPr txBox="1"/>
          <p:nvPr/>
        </p:nvSpPr>
        <p:spPr>
          <a:xfrm>
            <a:off x="1078043" y="6052900"/>
            <a:ext cx="3905250" cy="369332"/>
          </a:xfrm>
          <a:prstGeom prst="rect">
            <a:avLst/>
          </a:prstGeom>
          <a:noFill/>
        </p:spPr>
        <p:txBody>
          <a:bodyPr wrap="square" rtlCol="0">
            <a:spAutoFit/>
          </a:bodyPr>
          <a:lstStyle/>
          <a:p>
            <a:r>
              <a:rPr lang="fr-FR" dirty="0"/>
              <a:t>1319-1364</a:t>
            </a:r>
          </a:p>
        </p:txBody>
      </p:sp>
    </p:spTree>
    <p:extLst>
      <p:ext uri="{BB962C8B-B14F-4D97-AF65-F5344CB8AC3E}">
        <p14:creationId xmlns:p14="http://schemas.microsoft.com/office/powerpoint/2010/main" val="326467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127995DE-64B7-4C14-93A3-86331B99535A}"/>
              </a:ext>
            </a:extLst>
          </p:cNvPr>
          <p:cNvSpPr>
            <a:spLocks noGrp="1"/>
          </p:cNvSpPr>
          <p:nvPr>
            <p:ph idx="1"/>
          </p:nvPr>
        </p:nvSpPr>
        <p:spPr>
          <a:xfrm>
            <a:off x="238125" y="247650"/>
            <a:ext cx="11820525" cy="6534150"/>
          </a:xfrm>
        </p:spPr>
        <p:txBody>
          <a:bodyPr/>
          <a:lstStyle/>
          <a:p>
            <a:pPr marL="0" indent="0">
              <a:buNone/>
            </a:pPr>
            <a:r>
              <a:rPr lang="fr-FR" dirty="0"/>
              <a:t>« </a:t>
            </a:r>
            <a:r>
              <a:rPr lang="fr-FR" dirty="0" err="1"/>
              <a:t>Genealogies</a:t>
            </a:r>
            <a:r>
              <a:rPr lang="fr-FR" dirty="0"/>
              <a:t> and </a:t>
            </a:r>
            <a:r>
              <a:rPr lang="fr-FR" dirty="0" err="1"/>
              <a:t>dynastic</a:t>
            </a:r>
            <a:r>
              <a:rPr lang="fr-FR" dirty="0"/>
              <a:t> </a:t>
            </a:r>
            <a:r>
              <a:rPr lang="fr-FR" dirty="0" err="1"/>
              <a:t>awareness</a:t>
            </a:r>
            <a:r>
              <a:rPr lang="fr-FR" dirty="0"/>
              <a:t> in the </a:t>
            </a:r>
            <a:r>
              <a:rPr lang="fr-FR" dirty="0" err="1"/>
              <a:t>Hundred</a:t>
            </a:r>
            <a:r>
              <a:rPr lang="fr-FR" dirty="0"/>
              <a:t> </a:t>
            </a:r>
            <a:r>
              <a:rPr lang="fr-FR" dirty="0" err="1"/>
              <a:t>Years</a:t>
            </a:r>
            <a:r>
              <a:rPr lang="fr-FR" dirty="0"/>
              <a:t> </a:t>
            </a:r>
            <a:r>
              <a:rPr lang="fr-FR" dirty="0" err="1"/>
              <a:t>War</a:t>
            </a:r>
            <a:r>
              <a:rPr lang="fr-FR" dirty="0"/>
              <a:t>. The </a:t>
            </a:r>
            <a:r>
              <a:rPr lang="fr-FR" dirty="0" err="1"/>
              <a:t>evidence</a:t>
            </a:r>
            <a:r>
              <a:rPr lang="fr-FR" dirty="0"/>
              <a:t> of </a:t>
            </a:r>
            <a:r>
              <a:rPr lang="fr-FR" b="1" i="1" dirty="0"/>
              <a:t>A tous nobles qui aiment beaux faits et bonnes histoires </a:t>
            </a:r>
            <a:r>
              <a:rPr lang="fr-FR" i="1" dirty="0"/>
              <a:t>»,</a:t>
            </a:r>
            <a:r>
              <a:rPr lang="fr-FR" b="1" i="1" dirty="0"/>
              <a:t> </a:t>
            </a:r>
            <a:r>
              <a:rPr lang="fr-FR" dirty="0" err="1"/>
              <a:t>Marigold</a:t>
            </a:r>
            <a:r>
              <a:rPr lang="fr-FR" dirty="0"/>
              <a:t> Anne </a:t>
            </a:r>
            <a:r>
              <a:rPr lang="fr-FR" dirty="0" err="1"/>
              <a:t>Norbye</a:t>
            </a:r>
            <a:r>
              <a:rPr lang="fr-FR" dirty="0"/>
              <a:t> </a:t>
            </a:r>
            <a:r>
              <a:rPr lang="fr-FR" dirty="0" err="1"/>
              <a:t>Department</a:t>
            </a:r>
            <a:r>
              <a:rPr lang="fr-FR" dirty="0"/>
              <a:t> of </a:t>
            </a:r>
            <a:r>
              <a:rPr lang="fr-FR" dirty="0" err="1"/>
              <a:t>History</a:t>
            </a:r>
            <a:r>
              <a:rPr lang="fr-FR" dirty="0"/>
              <a:t>, </a:t>
            </a:r>
            <a:r>
              <a:rPr lang="fr-FR" dirty="0" err="1"/>
              <a:t>University</a:t>
            </a:r>
            <a:r>
              <a:rPr lang="fr-FR" dirty="0"/>
              <a:t> </a:t>
            </a:r>
            <a:r>
              <a:rPr lang="fr-FR" dirty="0" err="1"/>
              <a:t>College</a:t>
            </a:r>
            <a:r>
              <a:rPr lang="fr-FR" dirty="0"/>
              <a:t> London, Gower Street, London, WC1E 6BT, United </a:t>
            </a:r>
            <a:r>
              <a:rPr lang="fr-FR" dirty="0" err="1"/>
              <a:t>Kingdom</a:t>
            </a:r>
            <a:r>
              <a:rPr lang="fr-FR" dirty="0"/>
              <a:t>, </a:t>
            </a:r>
            <a:r>
              <a:rPr lang="en-US" dirty="0"/>
              <a:t>Journal of Medieval History 33 (2007) 297à319</a:t>
            </a:r>
          </a:p>
          <a:p>
            <a:pPr marL="0" indent="0">
              <a:buNone/>
            </a:pPr>
            <a:endParaRPr lang="en-US" dirty="0"/>
          </a:p>
          <a:p>
            <a:pPr marL="0" indent="0">
              <a:buNone/>
            </a:pPr>
            <a:r>
              <a:rPr lang="en-US" dirty="0"/>
              <a:t>Cy fine des Bretons […] </a:t>
            </a:r>
            <a:r>
              <a:rPr lang="en-US" dirty="0" err="1"/>
              <a:t>jusque</a:t>
            </a:r>
            <a:r>
              <a:rPr lang="en-US" dirty="0"/>
              <a:t> a la </a:t>
            </a:r>
            <a:r>
              <a:rPr lang="en-US" dirty="0" err="1"/>
              <a:t>nativité</a:t>
            </a:r>
            <a:r>
              <a:rPr lang="en-US" dirty="0"/>
              <a:t> Jesu Crist et </a:t>
            </a:r>
            <a:r>
              <a:rPr lang="en-US" dirty="0" err="1"/>
              <a:t>trouverés</a:t>
            </a:r>
            <a:r>
              <a:rPr lang="en-US" dirty="0"/>
              <a:t> le </a:t>
            </a:r>
            <a:r>
              <a:rPr lang="en-US" dirty="0" err="1"/>
              <a:t>demourant</a:t>
            </a:r>
            <a:r>
              <a:rPr lang="en-US" dirty="0"/>
              <a:t> </a:t>
            </a:r>
            <a:r>
              <a:rPr lang="en-US" dirty="0" err="1"/>
              <a:t>en</a:t>
            </a:r>
            <a:r>
              <a:rPr lang="en-US" dirty="0"/>
              <a:t> </a:t>
            </a:r>
            <a:r>
              <a:rPr lang="en-US" dirty="0" err="1"/>
              <a:t>l’aultre</a:t>
            </a:r>
            <a:r>
              <a:rPr lang="en-US" dirty="0"/>
              <a:t> </a:t>
            </a:r>
            <a:r>
              <a:rPr lang="en-US" dirty="0" err="1"/>
              <a:t>roulle</a:t>
            </a:r>
            <a:r>
              <a:rPr lang="en-US" dirty="0"/>
              <a:t> […] (“Here finish the Britons until the birth of Christ; you will find the rest in the other roll”).1 This statement is situated half-way down a lengthy roll, seventeen </a:t>
            </a:r>
            <a:r>
              <a:rPr lang="en-US" dirty="0" err="1"/>
              <a:t>metres</a:t>
            </a:r>
            <a:r>
              <a:rPr lang="en-US" dirty="0"/>
              <a:t> long, which contains a universal chronicle that starts at the Creation and ends in the fifteenth century. Two other similar statements mentioning ‘the other roll’ are located in parallel columns of text nearby. After a brief gap in the writing across all four columns, the text starts again in the middle of the same membrane, picking up the thread of the historical tale at the beginning of the Christian era</a:t>
            </a:r>
            <a:endParaRPr lang="fr-FR" dirty="0"/>
          </a:p>
        </p:txBody>
      </p:sp>
    </p:spTree>
    <p:extLst>
      <p:ext uri="{BB962C8B-B14F-4D97-AF65-F5344CB8AC3E}">
        <p14:creationId xmlns:p14="http://schemas.microsoft.com/office/powerpoint/2010/main" val="23426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xmlns="" id="{C40F5B4F-F009-4499-B09D-6F33EEC0DA35}"/>
              </a:ext>
            </a:extLst>
          </p:cNvPr>
          <p:cNvPicPr>
            <a:picLocks noGrp="1" noChangeAspect="1"/>
          </p:cNvPicPr>
          <p:nvPr>
            <p:ph idx="1"/>
          </p:nvPr>
        </p:nvPicPr>
        <p:blipFill>
          <a:blip r:embed="rId2"/>
          <a:stretch>
            <a:fillRect/>
          </a:stretch>
        </p:blipFill>
        <p:spPr>
          <a:xfrm>
            <a:off x="599268" y="504825"/>
            <a:ext cx="5354664" cy="5634038"/>
          </a:xfrm>
        </p:spPr>
      </p:pic>
      <p:sp>
        <p:nvSpPr>
          <p:cNvPr id="6" name="ZoneTexte 5">
            <a:extLst>
              <a:ext uri="{FF2B5EF4-FFF2-40B4-BE49-F238E27FC236}">
                <a16:creationId xmlns:a16="http://schemas.microsoft.com/office/drawing/2014/main" xmlns="" id="{B7C9BAC6-FE2E-4909-AD18-290317D75DBB}"/>
              </a:ext>
            </a:extLst>
          </p:cNvPr>
          <p:cNvSpPr txBox="1"/>
          <p:nvPr/>
        </p:nvSpPr>
        <p:spPr>
          <a:xfrm>
            <a:off x="6448425" y="2445544"/>
            <a:ext cx="4143375" cy="3693319"/>
          </a:xfrm>
          <a:prstGeom prst="rect">
            <a:avLst/>
          </a:prstGeom>
          <a:noFill/>
        </p:spPr>
        <p:txBody>
          <a:bodyPr wrap="square" rtlCol="0">
            <a:spAutoFit/>
          </a:bodyPr>
          <a:lstStyle/>
          <a:p>
            <a:r>
              <a:rPr lang="en-US" dirty="0"/>
              <a:t>Fig. 2: Paris, </a:t>
            </a:r>
            <a:r>
              <a:rPr lang="en-US" dirty="0" err="1"/>
              <a:t>BnF</a:t>
            </a:r>
            <a:r>
              <a:rPr lang="en-US" dirty="0"/>
              <a:t>, MS </a:t>
            </a:r>
            <a:r>
              <a:rPr lang="en-US" dirty="0" err="1"/>
              <a:t>nouv</a:t>
            </a:r>
            <a:r>
              <a:rPr lang="en-US" dirty="0"/>
              <a:t>. </a:t>
            </a:r>
            <a:r>
              <a:rPr lang="en-US" dirty="0" err="1"/>
              <a:t>acq</a:t>
            </a:r>
            <a:r>
              <a:rPr lang="en-US" dirty="0"/>
              <a:t>. </a:t>
            </a:r>
            <a:r>
              <a:rPr lang="en-US" dirty="0" err="1"/>
              <a:t>fr.</a:t>
            </a:r>
            <a:r>
              <a:rPr lang="en-US" dirty="0"/>
              <a:t> 1494, fol. 16, version H. By permission of the </a:t>
            </a:r>
            <a:r>
              <a:rPr lang="en-US" dirty="0" err="1"/>
              <a:t>Bibliothèque</a:t>
            </a:r>
            <a:r>
              <a:rPr lang="en-US" dirty="0"/>
              <a:t> </a:t>
            </a:r>
          </a:p>
          <a:p>
            <a:r>
              <a:rPr lang="en-US" dirty="0" err="1"/>
              <a:t>nationale</a:t>
            </a:r>
            <a:r>
              <a:rPr lang="en-US" dirty="0"/>
              <a:t> de France. – Change from Old Testament period to Christian era made clear in the layout. </a:t>
            </a:r>
          </a:p>
          <a:p>
            <a:r>
              <a:rPr lang="en-US" dirty="0"/>
              <a:t>Medallions: St Peter as first pope, the murder of Julius Caesar, the Nativity (as the A </a:t>
            </a:r>
            <a:r>
              <a:rPr lang="en-US" dirty="0" err="1"/>
              <a:t>tous</a:t>
            </a:r>
            <a:r>
              <a:rPr lang="en-US" dirty="0"/>
              <a:t> nobles</a:t>
            </a:r>
          </a:p>
          <a:p>
            <a:r>
              <a:rPr lang="en-US" dirty="0"/>
              <a:t>section is preceded by a long paragraph on the arrival of the Sixth Age of the world), the foundation </a:t>
            </a:r>
          </a:p>
          <a:p>
            <a:r>
              <a:rPr lang="en-US" dirty="0"/>
              <a:t>of London by King </a:t>
            </a:r>
            <a:r>
              <a:rPr lang="en-US" dirty="0" err="1"/>
              <a:t>Lud</a:t>
            </a:r>
            <a:r>
              <a:rPr lang="en-US" dirty="0"/>
              <a:t>.</a:t>
            </a:r>
          </a:p>
        </p:txBody>
      </p:sp>
    </p:spTree>
    <p:extLst>
      <p:ext uri="{BB962C8B-B14F-4D97-AF65-F5344CB8AC3E}">
        <p14:creationId xmlns:p14="http://schemas.microsoft.com/office/powerpoint/2010/main" val="348851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8B79696-BBF7-44ED-9E9C-40400EEFE349}"/>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xmlns="" id="{4FFF104A-EB4F-4644-83C5-BEB1F30D7FA5}"/>
              </a:ext>
            </a:extLst>
          </p:cNvPr>
          <p:cNvPicPr>
            <a:picLocks noGrp="1" noChangeAspect="1"/>
          </p:cNvPicPr>
          <p:nvPr>
            <p:ph idx="1"/>
          </p:nvPr>
        </p:nvPicPr>
        <p:blipFill>
          <a:blip r:embed="rId2"/>
          <a:stretch>
            <a:fillRect/>
          </a:stretch>
        </p:blipFill>
        <p:spPr>
          <a:xfrm rot="16200000">
            <a:off x="-281112" y="1253330"/>
            <a:ext cx="6734423" cy="4351338"/>
          </a:xfrm>
        </p:spPr>
      </p:pic>
      <p:sp>
        <p:nvSpPr>
          <p:cNvPr id="6" name="ZoneTexte 5">
            <a:extLst>
              <a:ext uri="{FF2B5EF4-FFF2-40B4-BE49-F238E27FC236}">
                <a16:creationId xmlns:a16="http://schemas.microsoft.com/office/drawing/2014/main" xmlns="" id="{AEE1A4B1-B087-4CA2-A8A9-87E798C4A962}"/>
              </a:ext>
            </a:extLst>
          </p:cNvPr>
          <p:cNvSpPr txBox="1"/>
          <p:nvPr/>
        </p:nvSpPr>
        <p:spPr>
          <a:xfrm>
            <a:off x="5572125" y="2581275"/>
            <a:ext cx="5324475" cy="3693319"/>
          </a:xfrm>
          <a:prstGeom prst="rect">
            <a:avLst/>
          </a:prstGeom>
          <a:noFill/>
        </p:spPr>
        <p:txBody>
          <a:bodyPr wrap="square" rtlCol="0">
            <a:spAutoFit/>
          </a:bodyPr>
          <a:lstStyle/>
          <a:p>
            <a:r>
              <a:rPr lang="en-US" dirty="0"/>
              <a:t>Fig. 3: Princeton, University Library, Princeton MS 56, near the very top of the roll, version P. Courtesy of Princeton University Library. – The only manuscript with portrait busts of kings in the roundels. Top medallion: </a:t>
            </a:r>
            <a:r>
              <a:rPr lang="en-US" dirty="0" err="1"/>
              <a:t>Marcomir</a:t>
            </a:r>
            <a:r>
              <a:rPr lang="en-US" dirty="0"/>
              <a:t>, mythical “duke” of the Franks (not wearing a crown). Second medallion: </a:t>
            </a:r>
            <a:r>
              <a:rPr lang="en-US" dirty="0" err="1"/>
              <a:t>Pharamond</a:t>
            </a:r>
            <a:r>
              <a:rPr lang="en-US" dirty="0"/>
              <a:t>, mythical first king of the Franks. Third medallion: Clovis I, first Christian king. The narrative alternates from left to right by paragraph. The small roundels in the left and right top margins contain brief captions about the acts of the early popes as well as the names of some ancient authors, here Origen (last roundel to the right)</a:t>
            </a:r>
            <a:endParaRPr lang="fr-FR" dirty="0"/>
          </a:p>
        </p:txBody>
      </p:sp>
    </p:spTree>
    <p:extLst>
      <p:ext uri="{BB962C8B-B14F-4D97-AF65-F5344CB8AC3E}">
        <p14:creationId xmlns:p14="http://schemas.microsoft.com/office/powerpoint/2010/main" val="211544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xmlns="" id="{F0D4CDA2-BF4A-4168-AFA6-895632019B31}"/>
              </a:ext>
            </a:extLst>
          </p:cNvPr>
          <p:cNvPicPr>
            <a:picLocks noGrp="1" noChangeAspect="1"/>
          </p:cNvPicPr>
          <p:nvPr>
            <p:ph idx="1"/>
          </p:nvPr>
        </p:nvPicPr>
        <p:blipFill>
          <a:blip r:embed="rId2"/>
          <a:stretch>
            <a:fillRect/>
          </a:stretch>
        </p:blipFill>
        <p:spPr>
          <a:xfrm rot="16200000">
            <a:off x="-708113" y="1373674"/>
            <a:ext cx="6565106" cy="4110652"/>
          </a:xfrm>
        </p:spPr>
      </p:pic>
      <p:sp>
        <p:nvSpPr>
          <p:cNvPr id="6" name="ZoneTexte 5">
            <a:extLst>
              <a:ext uri="{FF2B5EF4-FFF2-40B4-BE49-F238E27FC236}">
                <a16:creationId xmlns:a16="http://schemas.microsoft.com/office/drawing/2014/main" xmlns="" id="{70DA3793-029C-43F1-ADCC-85F2A78DDF5E}"/>
              </a:ext>
            </a:extLst>
          </p:cNvPr>
          <p:cNvSpPr txBox="1"/>
          <p:nvPr/>
        </p:nvSpPr>
        <p:spPr>
          <a:xfrm>
            <a:off x="4905375" y="47625"/>
            <a:ext cx="4248150" cy="6463308"/>
          </a:xfrm>
          <a:prstGeom prst="rect">
            <a:avLst/>
          </a:prstGeom>
          <a:noFill/>
        </p:spPr>
        <p:txBody>
          <a:bodyPr wrap="square" rtlCol="0">
            <a:spAutoFit/>
          </a:bodyPr>
          <a:lstStyle/>
          <a:p>
            <a:r>
              <a:rPr lang="en-US" dirty="0"/>
              <a:t>Fig. 6 (opposite page): London, British Library, Harley Roll O.1. By permission of the British Library Board. – Short universal chronicle in four columns. Note the lines between columns 1 and 2 linking each pope to the emperor(s) contemporary with his term of office. In the central tree, the line of the Merovingian kings of France is terminated; Pippin I, from a line going up to his grandfather Pippin of </a:t>
            </a:r>
            <a:r>
              <a:rPr lang="en-US" dirty="0" err="1"/>
              <a:t>Herstal</a:t>
            </a:r>
            <a:r>
              <a:rPr lang="en-US" dirty="0"/>
              <a:t> and beyond him to a succession of early Mayors of the Palace, takes place in the </a:t>
            </a:r>
            <a:r>
              <a:rPr lang="en-US" dirty="0" err="1"/>
              <a:t>centre</a:t>
            </a:r>
            <a:r>
              <a:rPr lang="en-US" dirty="0"/>
              <a:t> as the first Carolingian monarch, followed by his son Charlemagne in the large medallion. From there, one line goes to the line of emperors in column 2, where Charlemagne appears a second time in a medium-sized medallion following from the Byzantine Roman emperors. Column 4 contains the kings of England, but the illustrations do not relate to English churches but to French or imperial buildings</a:t>
            </a:r>
            <a:endParaRPr lang="fr-FR" dirty="0"/>
          </a:p>
        </p:txBody>
      </p:sp>
    </p:spTree>
    <p:extLst>
      <p:ext uri="{BB962C8B-B14F-4D97-AF65-F5344CB8AC3E}">
        <p14:creationId xmlns:p14="http://schemas.microsoft.com/office/powerpoint/2010/main" val="87448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1B72D0E-CC6D-4867-9851-D4B5C91D90A4}"/>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xmlns="" id="{C43AC2C6-9DF8-418D-9654-C23F3CE9069D}"/>
              </a:ext>
            </a:extLst>
          </p:cNvPr>
          <p:cNvPicPr>
            <a:picLocks noGrp="1" noChangeAspect="1"/>
          </p:cNvPicPr>
          <p:nvPr>
            <p:ph idx="1"/>
          </p:nvPr>
        </p:nvPicPr>
        <p:blipFill>
          <a:blip r:embed="rId2"/>
          <a:stretch>
            <a:fillRect/>
          </a:stretch>
        </p:blipFill>
        <p:spPr>
          <a:xfrm>
            <a:off x="342900" y="197346"/>
            <a:ext cx="5448300" cy="6385025"/>
          </a:xfrm>
        </p:spPr>
      </p:pic>
      <p:sp>
        <p:nvSpPr>
          <p:cNvPr id="6" name="ZoneTexte 5">
            <a:extLst>
              <a:ext uri="{FF2B5EF4-FFF2-40B4-BE49-F238E27FC236}">
                <a16:creationId xmlns:a16="http://schemas.microsoft.com/office/drawing/2014/main" xmlns="" id="{436E6B7B-84D3-43D1-B2EE-1D921ADA7B7E}"/>
              </a:ext>
            </a:extLst>
          </p:cNvPr>
          <p:cNvSpPr txBox="1"/>
          <p:nvPr/>
        </p:nvSpPr>
        <p:spPr>
          <a:xfrm>
            <a:off x="5972175" y="197346"/>
            <a:ext cx="6038850" cy="5324535"/>
          </a:xfrm>
          <a:prstGeom prst="rect">
            <a:avLst/>
          </a:prstGeom>
          <a:noFill/>
        </p:spPr>
        <p:txBody>
          <a:bodyPr wrap="square" rtlCol="0">
            <a:spAutoFit/>
          </a:bodyPr>
          <a:lstStyle/>
          <a:p>
            <a:r>
              <a:rPr lang="en-US" sz="2000" dirty="0"/>
              <a:t>Fig. 4: Figure 4: Paris, </a:t>
            </a:r>
            <a:r>
              <a:rPr lang="en-US" sz="2000" dirty="0" err="1"/>
              <a:t>BnF</a:t>
            </a:r>
            <a:r>
              <a:rPr lang="en-US" sz="2000" dirty="0"/>
              <a:t>, MS </a:t>
            </a:r>
            <a:r>
              <a:rPr lang="en-US" sz="2000" dirty="0" err="1"/>
              <a:t>fr.</a:t>
            </a:r>
            <a:r>
              <a:rPr lang="en-US" sz="2000" dirty="0"/>
              <a:t> 6470, in the latter part of the roll, version R. By permission of the </a:t>
            </a:r>
            <a:r>
              <a:rPr lang="en-US" sz="2000" dirty="0" err="1"/>
              <a:t>Bibliothèque</a:t>
            </a:r>
            <a:r>
              <a:rPr lang="en-US" sz="2000" dirty="0"/>
              <a:t> </a:t>
            </a:r>
            <a:r>
              <a:rPr lang="en-US" sz="2000" dirty="0" err="1"/>
              <a:t>nationale</a:t>
            </a:r>
            <a:r>
              <a:rPr lang="en-US" sz="2000" dirty="0"/>
              <a:t> de France. – In the central axis, two roundels with the common A </a:t>
            </a:r>
            <a:r>
              <a:rPr lang="en-US" sz="2000" dirty="0" err="1"/>
              <a:t>tous</a:t>
            </a:r>
            <a:r>
              <a:rPr lang="en-US" sz="2000" dirty="0"/>
              <a:t> nobles error: “Louis” and “Jean” inserted as kings before Philip IV (the actual son and successor of Philip III). Medallions with pen and </a:t>
            </a:r>
            <a:r>
              <a:rPr lang="en-US" sz="2000" dirty="0" err="1"/>
              <a:t>colour</a:t>
            </a:r>
            <a:r>
              <a:rPr lang="en-US" sz="2000" dirty="0"/>
              <a:t> wash drawings of buildings founded by Philip IV: the Palace in Paris, and the church of the Jacobins in </a:t>
            </a:r>
            <a:r>
              <a:rPr lang="en-US" sz="2000" dirty="0" err="1"/>
              <a:t>Poissy</a:t>
            </a:r>
            <a:r>
              <a:rPr lang="en-US" sz="2000" dirty="0"/>
              <a:t>. Three roundels in the kings’ central axis correctly show the three sons of Philip, successive kings who died without male heirs; incorrectly, a fourth roundel is placed there for their cousin Louis of Flanders. The top of the medallion for their cousin Philip VI of Valois is just visible. The blue roundel to the right below that of Philip IV is for Isabella his daughter, followed by the roundel of her son Edward III of Windsor, claimant to the throne against Philip of Valois. </a:t>
            </a:r>
            <a:endParaRPr lang="fr-FR" sz="2000" dirty="0"/>
          </a:p>
        </p:txBody>
      </p:sp>
    </p:spTree>
    <p:extLst>
      <p:ext uri="{BB962C8B-B14F-4D97-AF65-F5344CB8AC3E}">
        <p14:creationId xmlns:p14="http://schemas.microsoft.com/office/powerpoint/2010/main" val="361352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xmlns="" id="{BCB87A72-7288-4E16-8AF1-180A3D514C83}"/>
              </a:ext>
            </a:extLst>
          </p:cNvPr>
          <p:cNvPicPr>
            <a:picLocks noGrp="1" noChangeAspect="1"/>
          </p:cNvPicPr>
          <p:nvPr>
            <p:ph idx="1"/>
          </p:nvPr>
        </p:nvPicPr>
        <p:blipFill rotWithShape="1">
          <a:blip r:embed="rId2"/>
          <a:srcRect t="1088"/>
          <a:stretch/>
        </p:blipFill>
        <p:spPr>
          <a:xfrm>
            <a:off x="66675" y="323849"/>
            <a:ext cx="7944161" cy="5643563"/>
          </a:xfrm>
        </p:spPr>
      </p:pic>
      <p:sp>
        <p:nvSpPr>
          <p:cNvPr id="6" name="ZoneTexte 5">
            <a:extLst>
              <a:ext uri="{FF2B5EF4-FFF2-40B4-BE49-F238E27FC236}">
                <a16:creationId xmlns:a16="http://schemas.microsoft.com/office/drawing/2014/main" xmlns="" id="{E372E896-D8E9-45B3-971A-36CDE298B28B}"/>
              </a:ext>
            </a:extLst>
          </p:cNvPr>
          <p:cNvSpPr txBox="1"/>
          <p:nvPr/>
        </p:nvSpPr>
        <p:spPr>
          <a:xfrm>
            <a:off x="3933825" y="6164819"/>
            <a:ext cx="2895600" cy="369332"/>
          </a:xfrm>
          <a:prstGeom prst="rect">
            <a:avLst/>
          </a:prstGeom>
          <a:noFill/>
        </p:spPr>
        <p:txBody>
          <a:bodyPr wrap="square" rtlCol="0">
            <a:spAutoFit/>
          </a:bodyPr>
          <a:lstStyle/>
          <a:p>
            <a:r>
              <a:rPr lang="en-US" dirty="0" err="1"/>
              <a:t>Eg.</a:t>
            </a:r>
            <a:r>
              <a:rPr lang="en-US" dirty="0"/>
              <a:t> MS. 1500, detail of f. 7r. </a:t>
            </a:r>
            <a:endParaRPr lang="fr-FR" dirty="0"/>
          </a:p>
        </p:txBody>
      </p:sp>
      <p:sp>
        <p:nvSpPr>
          <p:cNvPr id="7" name="ZoneTexte 6">
            <a:extLst>
              <a:ext uri="{FF2B5EF4-FFF2-40B4-BE49-F238E27FC236}">
                <a16:creationId xmlns:a16="http://schemas.microsoft.com/office/drawing/2014/main" xmlns="" id="{74B44C09-CC28-4D64-9E4F-91FFDBDFA460}"/>
              </a:ext>
            </a:extLst>
          </p:cNvPr>
          <p:cNvSpPr txBox="1"/>
          <p:nvPr/>
        </p:nvSpPr>
        <p:spPr>
          <a:xfrm>
            <a:off x="8391525" y="66675"/>
            <a:ext cx="3038475" cy="923330"/>
          </a:xfrm>
          <a:prstGeom prst="rect">
            <a:avLst/>
          </a:prstGeom>
          <a:noFill/>
        </p:spPr>
        <p:txBody>
          <a:bodyPr wrap="square" rtlCol="0">
            <a:spAutoFit/>
          </a:bodyPr>
          <a:lstStyle/>
          <a:p>
            <a:r>
              <a:rPr lang="fr-FR" dirty="0"/>
              <a:t>The </a:t>
            </a:r>
            <a:r>
              <a:rPr lang="fr-FR" dirty="0" err="1"/>
              <a:t>Making</a:t>
            </a:r>
            <a:r>
              <a:rPr lang="fr-FR" dirty="0"/>
              <a:t> of L’</a:t>
            </a:r>
            <a:r>
              <a:rPr lang="fr-FR" dirty="0" err="1"/>
              <a:t>Abreujamen</a:t>
            </a:r>
            <a:r>
              <a:rPr lang="fr-FR" dirty="0"/>
              <a:t> de las </a:t>
            </a:r>
            <a:r>
              <a:rPr lang="fr-FR" dirty="0" err="1"/>
              <a:t>estorias</a:t>
            </a:r>
            <a:r>
              <a:rPr lang="fr-FR" dirty="0"/>
              <a:t> (</a:t>
            </a:r>
            <a:r>
              <a:rPr lang="fr-FR" dirty="0" err="1"/>
              <a:t>Egerton</a:t>
            </a:r>
            <a:r>
              <a:rPr lang="fr-FR" dirty="0"/>
              <a:t> MS. 1500) Federico </a:t>
            </a:r>
            <a:r>
              <a:rPr lang="fr-FR" dirty="0" err="1"/>
              <a:t>Botana</a:t>
            </a:r>
            <a:endParaRPr lang="fr-FR" dirty="0"/>
          </a:p>
        </p:txBody>
      </p:sp>
      <p:sp>
        <p:nvSpPr>
          <p:cNvPr id="8" name="ZoneTexte 7">
            <a:extLst>
              <a:ext uri="{FF2B5EF4-FFF2-40B4-BE49-F238E27FC236}">
                <a16:creationId xmlns:a16="http://schemas.microsoft.com/office/drawing/2014/main" xmlns="" id="{29DC0CE4-DA6D-4BD8-AD52-3754F471C5AA}"/>
              </a:ext>
            </a:extLst>
          </p:cNvPr>
          <p:cNvSpPr txBox="1"/>
          <p:nvPr/>
        </p:nvSpPr>
        <p:spPr>
          <a:xfrm>
            <a:off x="8181975" y="990005"/>
            <a:ext cx="3876675" cy="5755422"/>
          </a:xfrm>
          <a:prstGeom prst="rect">
            <a:avLst/>
          </a:prstGeom>
          <a:noFill/>
        </p:spPr>
        <p:txBody>
          <a:bodyPr wrap="square" rtlCol="0">
            <a:spAutoFit/>
          </a:bodyPr>
          <a:lstStyle/>
          <a:p>
            <a:r>
              <a:rPr lang="en-US" sz="1600" dirty="0" err="1"/>
              <a:t>L’Abreujamen</a:t>
            </a:r>
            <a:r>
              <a:rPr lang="en-US" sz="1600" dirty="0"/>
              <a:t> de las </a:t>
            </a:r>
            <a:r>
              <a:rPr lang="en-US" sz="1600" dirty="0" err="1"/>
              <a:t>estorias</a:t>
            </a:r>
            <a:r>
              <a:rPr lang="en-US" sz="1600" dirty="0"/>
              <a:t> (British Library, Egerton MS. 1500) is one of the most remarkable diagrammatic chronicles produced in the late Middle Ages.1 It is illustrated with more than 1600 small busts (referred to as ‘heads’ in the manuscript),2 a cycle of sixteen scenes of the Crusades, and a few maps and diagrams.3 These illustrations are integrated into a complex layout combining genealogical schemata with synchronic tables (fig. 1). The layout is an essential element of the </a:t>
            </a:r>
            <a:r>
              <a:rPr lang="en-US" sz="1600" dirty="0" err="1"/>
              <a:t>Abreujamen</a:t>
            </a:r>
            <a:r>
              <a:rPr lang="en-US" sz="1600" dirty="0"/>
              <a:t>: it allows the reader to grasp events happening simultaneously in the various kingdoms of the then-known world, and to visualize the lines of succession of their rulers. The </a:t>
            </a:r>
            <a:r>
              <a:rPr lang="en-US" sz="1600" dirty="0" err="1"/>
              <a:t>Abreujamen</a:t>
            </a:r>
            <a:r>
              <a:rPr lang="en-US" sz="1600" dirty="0"/>
              <a:t> was produced in Avignon between 1321 and 1324.4 It consists of an Occitan version of the Latin Compendium </a:t>
            </a:r>
            <a:r>
              <a:rPr lang="en-US" sz="1600" dirty="0" err="1"/>
              <a:t>gestarum</a:t>
            </a:r>
            <a:r>
              <a:rPr lang="en-US" sz="1600" dirty="0"/>
              <a:t> rerum (Compendium of Things Past) written by </a:t>
            </a:r>
            <a:r>
              <a:rPr lang="en-US" sz="1600" dirty="0" err="1"/>
              <a:t>Paolino</a:t>
            </a:r>
            <a:r>
              <a:rPr lang="en-US" sz="1600" dirty="0"/>
              <a:t> Veneto (Franciscan friar, inquisitor, diplomat, apostolic penitentiary, and bishop)</a:t>
            </a:r>
            <a:endParaRPr lang="fr-FR" sz="1600" dirty="0"/>
          </a:p>
        </p:txBody>
      </p:sp>
    </p:spTree>
    <p:extLst>
      <p:ext uri="{BB962C8B-B14F-4D97-AF65-F5344CB8AC3E}">
        <p14:creationId xmlns:p14="http://schemas.microsoft.com/office/powerpoint/2010/main" val="200392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E7CACC2E-1D1F-4495-B25F-5AE1CFD2A834}"/>
              </a:ext>
            </a:extLst>
          </p:cNvPr>
          <p:cNvSpPr>
            <a:spLocks noGrp="1"/>
          </p:cNvSpPr>
          <p:nvPr>
            <p:ph idx="1"/>
          </p:nvPr>
        </p:nvSpPr>
        <p:spPr>
          <a:xfrm>
            <a:off x="219075" y="2828924"/>
            <a:ext cx="11820525" cy="3781425"/>
          </a:xfrm>
        </p:spPr>
        <p:txBody>
          <a:bodyPr>
            <a:normAutofit/>
          </a:bodyPr>
          <a:lstStyle/>
          <a:p>
            <a:pPr marL="0" indent="0">
              <a:buNone/>
            </a:pPr>
            <a:r>
              <a:rPr lang="en-US" sz="2400" dirty="0" err="1"/>
              <a:t>L’Abreujamen</a:t>
            </a:r>
            <a:r>
              <a:rPr lang="en-US" sz="2400" dirty="0"/>
              <a:t> de las </a:t>
            </a:r>
            <a:r>
              <a:rPr lang="en-US" sz="2400" dirty="0" err="1"/>
              <a:t>estorias</a:t>
            </a:r>
            <a:r>
              <a:rPr lang="en-US" sz="2400" dirty="0"/>
              <a:t> (British Library, Egerton MS. 1500) is one of the most remarkable diagrammatic chronicles produced in the late Middle Ages. It is illustrated with more than 1600 small busts (referred to as ‘heads’ in the manuscript), a cycle of sixteen scenes of the Crusades, and a few maps and diagrams. These illustrations are integrated into a complex layout combining genealogical schemata with synchronic tables (fig. 1). The layout is an essential element of the </a:t>
            </a:r>
            <a:r>
              <a:rPr lang="en-US" sz="2400" dirty="0" err="1"/>
              <a:t>Abreujamen</a:t>
            </a:r>
            <a:r>
              <a:rPr lang="en-US" sz="2400" dirty="0"/>
              <a:t>: it allows the reader to grasp events happening simultaneously in the various kingdoms of the then-known world, and to visualize the lines of succession of their rulers. The </a:t>
            </a:r>
            <a:r>
              <a:rPr lang="en-US" sz="2400" dirty="0" err="1"/>
              <a:t>Abreujamen</a:t>
            </a:r>
            <a:r>
              <a:rPr lang="en-US" sz="2400" dirty="0"/>
              <a:t> was produced in Avignon between 1321 and 1324. It consists of an Occitan version of the Latin Compendium </a:t>
            </a:r>
            <a:r>
              <a:rPr lang="en-US" sz="2400" dirty="0" err="1"/>
              <a:t>gestarum</a:t>
            </a:r>
            <a:r>
              <a:rPr lang="en-US" sz="2400" dirty="0"/>
              <a:t> rerum (Compendium of Things Past) written by </a:t>
            </a:r>
            <a:r>
              <a:rPr lang="en-US" sz="2400" dirty="0" err="1"/>
              <a:t>Paolino</a:t>
            </a:r>
            <a:r>
              <a:rPr lang="en-US" sz="2400" dirty="0"/>
              <a:t> Veneto (Franciscan friar, inquisitor, diplomat, apostolic penitentiary, and bishop)</a:t>
            </a:r>
            <a:endParaRPr lang="fr-FR" sz="2400" dirty="0"/>
          </a:p>
        </p:txBody>
      </p:sp>
      <p:pic>
        <p:nvPicPr>
          <p:cNvPr id="5" name="Image 4">
            <a:extLst>
              <a:ext uri="{FF2B5EF4-FFF2-40B4-BE49-F238E27FC236}">
                <a16:creationId xmlns:a16="http://schemas.microsoft.com/office/drawing/2014/main" xmlns="" id="{A8058D87-893E-49BE-9ACE-435975832956}"/>
              </a:ext>
            </a:extLst>
          </p:cNvPr>
          <p:cNvPicPr>
            <a:picLocks noChangeAspect="1"/>
          </p:cNvPicPr>
          <p:nvPr/>
        </p:nvPicPr>
        <p:blipFill>
          <a:blip r:embed="rId2"/>
          <a:stretch>
            <a:fillRect/>
          </a:stretch>
        </p:blipFill>
        <p:spPr>
          <a:xfrm>
            <a:off x="1752600" y="171450"/>
            <a:ext cx="8472488" cy="2552700"/>
          </a:xfrm>
          <a:prstGeom prst="rect">
            <a:avLst/>
          </a:prstGeom>
        </p:spPr>
      </p:pic>
    </p:spTree>
    <p:extLst>
      <p:ext uri="{BB962C8B-B14F-4D97-AF65-F5344CB8AC3E}">
        <p14:creationId xmlns:p14="http://schemas.microsoft.com/office/powerpoint/2010/main" val="139462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9B1FB92C-B477-4D77-81AF-9BF227DF4647}"/>
              </a:ext>
            </a:extLst>
          </p:cNvPr>
          <p:cNvSpPr>
            <a:spLocks noGrp="1"/>
          </p:cNvSpPr>
          <p:nvPr>
            <p:ph idx="1"/>
          </p:nvPr>
        </p:nvSpPr>
        <p:spPr>
          <a:xfrm>
            <a:off x="838200" y="1681162"/>
            <a:ext cx="10515600" cy="3495675"/>
          </a:xfrm>
        </p:spPr>
        <p:txBody>
          <a:bodyPr>
            <a:normAutofit/>
          </a:bodyPr>
          <a:lstStyle/>
          <a:p>
            <a:pPr marL="0" indent="0" algn="ctr">
              <a:buNone/>
            </a:pPr>
            <a:r>
              <a:rPr lang="fr-FR" sz="9600" dirty="0"/>
              <a:t>Revenons à la semaine dernière</a:t>
            </a:r>
          </a:p>
        </p:txBody>
      </p:sp>
    </p:spTree>
    <p:extLst>
      <p:ext uri="{BB962C8B-B14F-4D97-AF65-F5344CB8AC3E}">
        <p14:creationId xmlns:p14="http://schemas.microsoft.com/office/powerpoint/2010/main" val="347322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4098" name="Picture 14">
            <a:extLst>
              <a:ext uri="{FF2B5EF4-FFF2-40B4-BE49-F238E27FC236}">
                <a16:creationId xmlns:a16="http://schemas.microsoft.com/office/drawing/2014/main" xmlns="" id="{A86E03BB-0C37-473E-967B-A7D4E0CDDC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6563" y="40800"/>
            <a:ext cx="3698873" cy="6776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a:extLst>
              <a:ext uri="{FF2B5EF4-FFF2-40B4-BE49-F238E27FC236}">
                <a16:creationId xmlns:a16="http://schemas.microsoft.com/office/drawing/2014/main" xmlns="" id="{789D062C-DD9B-4E13-B049-42A943077B6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440239" y="5902325"/>
            <a:ext cx="274637" cy="5921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a:extLst>
              <a:ext uri="{FF2B5EF4-FFF2-40B4-BE49-F238E27FC236}">
                <a16:creationId xmlns:a16="http://schemas.microsoft.com/office/drawing/2014/main" xmlns="" id="{C060AE46-BF94-4C92-A90A-95FBC6C395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426" y="5956301"/>
            <a:ext cx="282575"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a:extLst>
              <a:ext uri="{FF2B5EF4-FFF2-40B4-BE49-F238E27FC236}">
                <a16:creationId xmlns:a16="http://schemas.microsoft.com/office/drawing/2014/main" xmlns="" id="{7D556398-8A81-4326-B0FB-B94E8A7965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1" y="5934076"/>
            <a:ext cx="290513" cy="53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a:extLst>
              <a:ext uri="{FF2B5EF4-FFF2-40B4-BE49-F238E27FC236}">
                <a16:creationId xmlns:a16="http://schemas.microsoft.com/office/drawing/2014/main" xmlns="" id="{C649F760-F03D-4AE3-BEBD-EC9FC30AE0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7950" y="5942014"/>
            <a:ext cx="33178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a:extLst>
              <a:ext uri="{FF2B5EF4-FFF2-40B4-BE49-F238E27FC236}">
                <a16:creationId xmlns:a16="http://schemas.microsoft.com/office/drawing/2014/main" xmlns="" id="{106FC8F7-B460-4E70-A0B2-408ACCE2C4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6639" y="5953126"/>
            <a:ext cx="300037"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a:extLst>
              <a:ext uri="{FF2B5EF4-FFF2-40B4-BE49-F238E27FC236}">
                <a16:creationId xmlns:a16="http://schemas.microsoft.com/office/drawing/2014/main" xmlns="" id="{A2C43F6C-61B8-46C9-B9DA-2A8F6ED6B7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9525" y="5905500"/>
            <a:ext cx="280988"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a:extLst>
              <a:ext uri="{FF2B5EF4-FFF2-40B4-BE49-F238E27FC236}">
                <a16:creationId xmlns:a16="http://schemas.microsoft.com/office/drawing/2014/main" xmlns="" id="{48858A26-A38A-421A-81AB-70FBD6B74C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40513" y="5969000"/>
            <a:ext cx="252412"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a:extLst>
              <a:ext uri="{FF2B5EF4-FFF2-40B4-BE49-F238E27FC236}">
                <a16:creationId xmlns:a16="http://schemas.microsoft.com/office/drawing/2014/main" xmlns="" id="{34100EA6-FC90-4005-863A-97FE4935444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00864" y="5949951"/>
            <a:ext cx="274637"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a:extLst>
              <a:ext uri="{FF2B5EF4-FFF2-40B4-BE49-F238E27FC236}">
                <a16:creationId xmlns:a16="http://schemas.microsoft.com/office/drawing/2014/main" xmlns="" id="{01C2109B-3845-42DB-B09A-31D96C0557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53275" y="5937251"/>
            <a:ext cx="363538" cy="60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a:extLst>
              <a:ext uri="{FF2B5EF4-FFF2-40B4-BE49-F238E27FC236}">
                <a16:creationId xmlns:a16="http://schemas.microsoft.com/office/drawing/2014/main" xmlns="" id="{06EC5A72-ED4A-4289-979A-A16F37688A0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51726" y="5937251"/>
            <a:ext cx="373063"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a:extLst>
              <a:ext uri="{FF2B5EF4-FFF2-40B4-BE49-F238E27FC236}">
                <a16:creationId xmlns:a16="http://schemas.microsoft.com/office/drawing/2014/main" xmlns="" id="{50F66ACF-580D-499F-8A97-F61BBDD1C7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30864" y="5902325"/>
            <a:ext cx="5095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2000"/>
                                        <p:tgtEl>
                                          <p:spTgt spid="2050"/>
                                        </p:tgtEl>
                                      </p:cBhvr>
                                    </p:animEffect>
                                  </p:childTnLst>
                                </p:cTn>
                              </p:par>
                              <p:par>
                                <p:cTn id="8" presetID="21" presetClass="entr" presetSubtype="1"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wheel(1)">
                                      <p:cBhvr>
                                        <p:cTn id="10" dur="2000"/>
                                        <p:tgtEl>
                                          <p:spTgt spid="2051"/>
                                        </p:tgtEl>
                                      </p:cBhvr>
                                    </p:animEffect>
                                  </p:childTnLst>
                                </p:cTn>
                              </p:par>
                              <p:par>
                                <p:cTn id="11" presetID="21" presetClass="entr" presetSubtype="1"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wheel(1)">
                                      <p:cBhvr>
                                        <p:cTn id="13" dur="2000"/>
                                        <p:tgtEl>
                                          <p:spTgt spid="2052"/>
                                        </p:tgtEl>
                                      </p:cBhvr>
                                    </p:animEffect>
                                  </p:childTnLst>
                                </p:cTn>
                              </p:par>
                              <p:par>
                                <p:cTn id="14" presetID="21" presetClass="entr" presetSubtype="1" fill="hold" nodeType="withEffect">
                                  <p:stCondLst>
                                    <p:cond delay="0"/>
                                  </p:stCondLst>
                                  <p:childTnLst>
                                    <p:set>
                                      <p:cBhvr>
                                        <p:cTn id="15" dur="1" fill="hold">
                                          <p:stCondLst>
                                            <p:cond delay="0"/>
                                          </p:stCondLst>
                                        </p:cTn>
                                        <p:tgtEl>
                                          <p:spTgt spid="2053"/>
                                        </p:tgtEl>
                                        <p:attrNameLst>
                                          <p:attrName>style.visibility</p:attrName>
                                        </p:attrNameLst>
                                      </p:cBhvr>
                                      <p:to>
                                        <p:strVal val="visible"/>
                                      </p:to>
                                    </p:set>
                                    <p:animEffect transition="in" filter="wheel(1)">
                                      <p:cBhvr>
                                        <p:cTn id="16" dur="2000"/>
                                        <p:tgtEl>
                                          <p:spTgt spid="2053"/>
                                        </p:tgtEl>
                                      </p:cBhvr>
                                    </p:animEffect>
                                  </p:childTnLst>
                                </p:cTn>
                              </p:par>
                              <p:par>
                                <p:cTn id="17" presetID="21" presetClass="entr" presetSubtype="1" fill="hold" nodeType="withEffect">
                                  <p:stCondLst>
                                    <p:cond delay="0"/>
                                  </p:stCondLst>
                                  <p:childTnLst>
                                    <p:set>
                                      <p:cBhvr>
                                        <p:cTn id="18" dur="1" fill="hold">
                                          <p:stCondLst>
                                            <p:cond delay="0"/>
                                          </p:stCondLst>
                                        </p:cTn>
                                        <p:tgtEl>
                                          <p:spTgt spid="2061"/>
                                        </p:tgtEl>
                                        <p:attrNameLst>
                                          <p:attrName>style.visibility</p:attrName>
                                        </p:attrNameLst>
                                      </p:cBhvr>
                                      <p:to>
                                        <p:strVal val="visible"/>
                                      </p:to>
                                    </p:set>
                                    <p:animEffect transition="in" filter="wheel(1)">
                                      <p:cBhvr>
                                        <p:cTn id="19" dur="2000"/>
                                        <p:tgtEl>
                                          <p:spTgt spid="2061"/>
                                        </p:tgtEl>
                                      </p:cBhvr>
                                    </p:animEffect>
                                  </p:childTnLst>
                                </p:cTn>
                              </p:par>
                              <p:par>
                                <p:cTn id="20" presetID="21" presetClass="entr" presetSubtype="1" fill="hold" nodeType="with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wheel(1)">
                                      <p:cBhvr>
                                        <p:cTn id="22" dur="2000"/>
                                        <p:tgtEl>
                                          <p:spTgt spid="2054"/>
                                        </p:tgtEl>
                                      </p:cBhvr>
                                    </p:animEffect>
                                  </p:childTnLst>
                                </p:cTn>
                              </p:par>
                              <p:par>
                                <p:cTn id="23" presetID="21" presetClass="entr" presetSubtype="1" fill="hold" nodeType="withEffect">
                                  <p:stCondLst>
                                    <p:cond delay="0"/>
                                  </p:stCondLst>
                                  <p:childTnLst>
                                    <p:set>
                                      <p:cBhvr>
                                        <p:cTn id="24" dur="1" fill="hold">
                                          <p:stCondLst>
                                            <p:cond delay="0"/>
                                          </p:stCondLst>
                                        </p:cTn>
                                        <p:tgtEl>
                                          <p:spTgt spid="2055"/>
                                        </p:tgtEl>
                                        <p:attrNameLst>
                                          <p:attrName>style.visibility</p:attrName>
                                        </p:attrNameLst>
                                      </p:cBhvr>
                                      <p:to>
                                        <p:strVal val="visible"/>
                                      </p:to>
                                    </p:set>
                                    <p:animEffect transition="in" filter="wheel(1)">
                                      <p:cBhvr>
                                        <p:cTn id="25" dur="2000"/>
                                        <p:tgtEl>
                                          <p:spTgt spid="2055"/>
                                        </p:tgtEl>
                                      </p:cBhvr>
                                    </p:animEffect>
                                  </p:childTnLst>
                                </p:cTn>
                              </p:par>
                              <p:par>
                                <p:cTn id="26" presetID="21" presetClass="entr" presetSubtype="1" fill="hold" nodeType="withEffect">
                                  <p:stCondLst>
                                    <p:cond delay="0"/>
                                  </p:stCondLst>
                                  <p:childTnLst>
                                    <p:set>
                                      <p:cBhvr>
                                        <p:cTn id="27" dur="1" fill="hold">
                                          <p:stCondLst>
                                            <p:cond delay="0"/>
                                          </p:stCondLst>
                                        </p:cTn>
                                        <p:tgtEl>
                                          <p:spTgt spid="2056"/>
                                        </p:tgtEl>
                                        <p:attrNameLst>
                                          <p:attrName>style.visibility</p:attrName>
                                        </p:attrNameLst>
                                      </p:cBhvr>
                                      <p:to>
                                        <p:strVal val="visible"/>
                                      </p:to>
                                    </p:set>
                                    <p:animEffect transition="in" filter="wheel(1)">
                                      <p:cBhvr>
                                        <p:cTn id="28" dur="2000"/>
                                        <p:tgtEl>
                                          <p:spTgt spid="2056"/>
                                        </p:tgtEl>
                                      </p:cBhvr>
                                    </p:animEffect>
                                  </p:childTnLst>
                                </p:cTn>
                              </p:par>
                              <p:par>
                                <p:cTn id="29" presetID="21" presetClass="entr" presetSubtype="1" fill="hold" nodeType="withEffect">
                                  <p:stCondLst>
                                    <p:cond delay="0"/>
                                  </p:stCondLst>
                                  <p:childTnLst>
                                    <p:set>
                                      <p:cBhvr>
                                        <p:cTn id="30" dur="1" fill="hold">
                                          <p:stCondLst>
                                            <p:cond delay="0"/>
                                          </p:stCondLst>
                                        </p:cTn>
                                        <p:tgtEl>
                                          <p:spTgt spid="2057"/>
                                        </p:tgtEl>
                                        <p:attrNameLst>
                                          <p:attrName>style.visibility</p:attrName>
                                        </p:attrNameLst>
                                      </p:cBhvr>
                                      <p:to>
                                        <p:strVal val="visible"/>
                                      </p:to>
                                    </p:set>
                                    <p:animEffect transition="in" filter="wheel(1)">
                                      <p:cBhvr>
                                        <p:cTn id="31" dur="2000"/>
                                        <p:tgtEl>
                                          <p:spTgt spid="2057"/>
                                        </p:tgtEl>
                                      </p:cBhvr>
                                    </p:animEffect>
                                  </p:childTnLst>
                                </p:cTn>
                              </p:par>
                              <p:par>
                                <p:cTn id="32" presetID="21" presetClass="entr" presetSubtype="1" fill="hold" nodeType="withEffect">
                                  <p:stCondLst>
                                    <p:cond delay="0"/>
                                  </p:stCondLst>
                                  <p:childTnLst>
                                    <p:set>
                                      <p:cBhvr>
                                        <p:cTn id="33" dur="1" fill="hold">
                                          <p:stCondLst>
                                            <p:cond delay="0"/>
                                          </p:stCondLst>
                                        </p:cTn>
                                        <p:tgtEl>
                                          <p:spTgt spid="2058"/>
                                        </p:tgtEl>
                                        <p:attrNameLst>
                                          <p:attrName>style.visibility</p:attrName>
                                        </p:attrNameLst>
                                      </p:cBhvr>
                                      <p:to>
                                        <p:strVal val="visible"/>
                                      </p:to>
                                    </p:set>
                                    <p:animEffect transition="in" filter="wheel(1)">
                                      <p:cBhvr>
                                        <p:cTn id="34" dur="2000"/>
                                        <p:tgtEl>
                                          <p:spTgt spid="2058"/>
                                        </p:tgtEl>
                                      </p:cBhvr>
                                    </p:animEffect>
                                  </p:childTnLst>
                                </p:cTn>
                              </p:par>
                              <p:par>
                                <p:cTn id="35" presetID="21" presetClass="entr" presetSubtype="1" fill="hold" nodeType="withEffect">
                                  <p:stCondLst>
                                    <p:cond delay="0"/>
                                  </p:stCondLst>
                                  <p:childTnLst>
                                    <p:set>
                                      <p:cBhvr>
                                        <p:cTn id="36" dur="1" fill="hold">
                                          <p:stCondLst>
                                            <p:cond delay="0"/>
                                          </p:stCondLst>
                                        </p:cTn>
                                        <p:tgtEl>
                                          <p:spTgt spid="2060"/>
                                        </p:tgtEl>
                                        <p:attrNameLst>
                                          <p:attrName>style.visibility</p:attrName>
                                        </p:attrNameLst>
                                      </p:cBhvr>
                                      <p:to>
                                        <p:strVal val="visible"/>
                                      </p:to>
                                    </p:set>
                                    <p:animEffect transition="in" filter="wheel(1)">
                                      <p:cBhvr>
                                        <p:cTn id="37" dur="2000"/>
                                        <p:tgtEl>
                                          <p:spTgt spid="2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4CBB4164-1102-42C6-AFA6-41C8D3D5656F}"/>
              </a:ext>
            </a:extLst>
          </p:cNvPr>
          <p:cNvSpPr>
            <a:spLocks noGrp="1"/>
          </p:cNvSpPr>
          <p:nvPr>
            <p:ph idx="1"/>
          </p:nvPr>
        </p:nvSpPr>
        <p:spPr>
          <a:xfrm>
            <a:off x="838200" y="342900"/>
            <a:ext cx="10515600" cy="5834063"/>
          </a:xfrm>
        </p:spPr>
        <p:txBody>
          <a:bodyPr/>
          <a:lstStyle/>
          <a:p>
            <a:pPr marL="0" indent="0">
              <a:buNone/>
            </a:pPr>
            <a:r>
              <a:rPr lang="fr-FR" dirty="0"/>
              <a:t>Estelle </a:t>
            </a:r>
            <a:r>
              <a:rPr lang="fr-FR" dirty="0" err="1"/>
              <a:t>Doudet</a:t>
            </a:r>
            <a:r>
              <a:rPr lang="fr-FR" dirty="0"/>
              <a:t>, « La </a:t>
            </a:r>
            <a:r>
              <a:rPr lang="fr-FR" dirty="0" err="1"/>
              <a:t>condicion</a:t>
            </a:r>
            <a:r>
              <a:rPr lang="fr-FR" dirty="0"/>
              <a:t> de l'</a:t>
            </a:r>
            <a:r>
              <a:rPr lang="fr-FR" dirty="0" err="1"/>
              <a:t>hystoriographe</a:t>
            </a:r>
            <a:r>
              <a:rPr lang="fr-FR" dirty="0"/>
              <a:t> : enquête sur une figure et un statut dans l'œuvre de George Chastelain » dans </a:t>
            </a:r>
            <a:r>
              <a:rPr lang="fr-FR" i="1" dirty="0"/>
              <a:t>Littérature et culture historique à la cour de Bourgogne</a:t>
            </a:r>
            <a:r>
              <a:rPr lang="fr-FR" dirty="0"/>
              <a:t>, </a:t>
            </a:r>
            <a:r>
              <a:rPr lang="fr-FR" i="1" dirty="0"/>
              <a:t>Le Moyen Age</a:t>
            </a:r>
            <a:r>
              <a:rPr lang="fr-FR" dirty="0"/>
              <a:t>,</a:t>
            </a:r>
            <a:r>
              <a:rPr lang="fr-FR" i="1" dirty="0"/>
              <a:t> </a:t>
            </a:r>
            <a:r>
              <a:rPr lang="fr-FR" dirty="0"/>
              <a:t>2006/3-4 (Tome CXII), pages 545 à 556</a:t>
            </a:r>
          </a:p>
        </p:txBody>
      </p:sp>
      <p:pic>
        <p:nvPicPr>
          <p:cNvPr id="4" name="Image 3">
            <a:extLst>
              <a:ext uri="{FF2B5EF4-FFF2-40B4-BE49-F238E27FC236}">
                <a16:creationId xmlns:a16="http://schemas.microsoft.com/office/drawing/2014/main" xmlns="" id="{50073808-B644-4645-90D6-EB44F537C1BA}"/>
              </a:ext>
            </a:extLst>
          </p:cNvPr>
          <p:cNvPicPr>
            <a:picLocks noChangeAspect="1"/>
          </p:cNvPicPr>
          <p:nvPr/>
        </p:nvPicPr>
        <p:blipFill>
          <a:blip r:embed="rId2"/>
          <a:stretch>
            <a:fillRect/>
          </a:stretch>
        </p:blipFill>
        <p:spPr>
          <a:xfrm>
            <a:off x="5534025" y="1804987"/>
            <a:ext cx="3181350" cy="4803215"/>
          </a:xfrm>
          <a:prstGeom prst="rect">
            <a:avLst/>
          </a:prstGeom>
        </p:spPr>
      </p:pic>
    </p:spTree>
    <p:extLst>
      <p:ext uri="{BB962C8B-B14F-4D97-AF65-F5344CB8AC3E}">
        <p14:creationId xmlns:p14="http://schemas.microsoft.com/office/powerpoint/2010/main" val="213786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0723" name="Espace réservé du contenu 2">
            <a:extLst>
              <a:ext uri="{FF2B5EF4-FFF2-40B4-BE49-F238E27FC236}">
                <a16:creationId xmlns:a16="http://schemas.microsoft.com/office/drawing/2014/main" xmlns="" id="{831EE26F-CD72-4BDB-8467-534974FA57E9}"/>
              </a:ext>
            </a:extLst>
          </p:cNvPr>
          <p:cNvSpPr>
            <a:spLocks noGrp="1"/>
          </p:cNvSpPr>
          <p:nvPr>
            <p:ph idx="1"/>
          </p:nvPr>
        </p:nvSpPr>
        <p:spPr>
          <a:xfrm>
            <a:off x="190500" y="209550"/>
            <a:ext cx="11734800" cy="5967413"/>
          </a:xfrm>
        </p:spPr>
        <p:txBody>
          <a:bodyPr>
            <a:normAutofit/>
          </a:bodyPr>
          <a:lstStyle/>
          <a:p>
            <a:pPr marL="0" indent="0">
              <a:buNone/>
            </a:pPr>
            <a:r>
              <a:rPr lang="fr-FR" altLang="fr-FR" i="1" dirty="0"/>
              <a:t>C'est ainsi que les flamands seront les premiers à mettre au point les horloges publiques à Valenciennes. </a:t>
            </a:r>
          </a:p>
          <a:p>
            <a:pPr marL="0" indent="0">
              <a:buNone/>
            </a:pPr>
            <a:r>
              <a:rPr lang="fr-FR" altLang="fr-FR" i="1" dirty="0"/>
              <a:t>Le professeur </a:t>
            </a:r>
            <a:r>
              <a:rPr lang="fr-FR" altLang="fr-FR" i="1" dirty="0" err="1"/>
              <a:t>Braunsweig</a:t>
            </a:r>
            <a:r>
              <a:rPr lang="fr-FR" altLang="fr-FR" i="1" dirty="0"/>
              <a:t>, historien émérite, a explicité l'importance de cette « maîtrise » du temps par les horloges. </a:t>
            </a:r>
          </a:p>
          <a:p>
            <a:pPr marL="0" indent="0">
              <a:buNone/>
            </a:pPr>
            <a:r>
              <a:rPr lang="fr-FR" altLang="fr-FR" i="1" dirty="0"/>
              <a:t>Hesdin possède en 1330 la première horloge de fer. Le savoir des horlogers flamands était si important que Soliman Le Magnifique leur demanda de venir à sa cour pour exercer leur art. </a:t>
            </a:r>
          </a:p>
          <a:p>
            <a:pPr marL="0" indent="0">
              <a:buNone/>
            </a:pPr>
            <a:r>
              <a:rPr lang="fr-FR" altLang="fr-FR" i="1" dirty="0"/>
              <a:t>Le seul automate existant de cette époque se trouve sur l'horloge astronomique de Strasbourg. Un coq chante et bat des ailes à chaque heure avec un mécanisme mis au point en 1334 (même époque que les automates d'Hesdin). </a:t>
            </a:r>
          </a:p>
          <a:p>
            <a:pPr marL="0" indent="0">
              <a:buNone/>
            </a:pPr>
            <a:r>
              <a:rPr lang="fr-FR" altLang="fr-FR" i="1" dirty="0"/>
              <a:t>Quelques iconographies présentent des automates: des dessins de Villard de </a:t>
            </a:r>
            <a:r>
              <a:rPr lang="fr-FR" altLang="fr-FR" i="1" dirty="0" err="1"/>
              <a:t>Honecourt</a:t>
            </a:r>
            <a:r>
              <a:rPr lang="fr-FR" altLang="fr-FR" i="1" dirty="0"/>
              <a:t>, des gravures représentant des automates romains de Héron d'Alexandrie, des gravures d'Al </a:t>
            </a:r>
            <a:r>
              <a:rPr lang="fr-FR" altLang="fr-FR" i="1" dirty="0" err="1"/>
              <a:t>Djazarhi</a:t>
            </a:r>
            <a:r>
              <a:rPr lang="fr-FR" altLang="fr-FR" i="1" dirty="0"/>
              <a:t>.</a:t>
            </a:r>
            <a:endParaRPr lang="fr-FR" altLang="fr-FR" dirty="0"/>
          </a:p>
          <a:p>
            <a:pPr marL="0" indent="0">
              <a:buNone/>
            </a:pPr>
            <a:endParaRPr lang="fr-FR" alt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fade">
                                      <p:cBhvr>
                                        <p:cTn id="7" dur="500"/>
                                        <p:tgtEl>
                                          <p:spTgt spid="30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723">
                                            <p:txEl>
                                              <p:pRg st="1" end="1"/>
                                            </p:txEl>
                                          </p:spTgt>
                                        </p:tgtEl>
                                        <p:attrNameLst>
                                          <p:attrName>style.visibility</p:attrName>
                                        </p:attrNameLst>
                                      </p:cBhvr>
                                      <p:to>
                                        <p:strVal val="visible"/>
                                      </p:to>
                                    </p:set>
                                    <p:animEffect transition="in" filter="fade">
                                      <p:cBhvr>
                                        <p:cTn id="12" dur="500"/>
                                        <p:tgtEl>
                                          <p:spTgt spid="307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723">
                                            <p:txEl>
                                              <p:pRg st="2" end="2"/>
                                            </p:txEl>
                                          </p:spTgt>
                                        </p:tgtEl>
                                        <p:attrNameLst>
                                          <p:attrName>style.visibility</p:attrName>
                                        </p:attrNameLst>
                                      </p:cBhvr>
                                      <p:to>
                                        <p:strVal val="visible"/>
                                      </p:to>
                                    </p:set>
                                    <p:animEffect transition="in" filter="fade">
                                      <p:cBhvr>
                                        <p:cTn id="17" dur="500"/>
                                        <p:tgtEl>
                                          <p:spTgt spid="307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723">
                                            <p:txEl>
                                              <p:pRg st="3" end="3"/>
                                            </p:txEl>
                                          </p:spTgt>
                                        </p:tgtEl>
                                        <p:attrNameLst>
                                          <p:attrName>style.visibility</p:attrName>
                                        </p:attrNameLst>
                                      </p:cBhvr>
                                      <p:to>
                                        <p:strVal val="visible"/>
                                      </p:to>
                                    </p:set>
                                    <p:animEffect transition="in" filter="fade">
                                      <p:cBhvr>
                                        <p:cTn id="22" dur="500"/>
                                        <p:tgtEl>
                                          <p:spTgt spid="307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723">
                                            <p:txEl>
                                              <p:pRg st="4" end="4"/>
                                            </p:txEl>
                                          </p:spTgt>
                                        </p:tgtEl>
                                        <p:attrNameLst>
                                          <p:attrName>style.visibility</p:attrName>
                                        </p:attrNameLst>
                                      </p:cBhvr>
                                      <p:to>
                                        <p:strVal val="visible"/>
                                      </p:to>
                                    </p:set>
                                    <p:animEffect transition="in" filter="fade">
                                      <p:cBhvr>
                                        <p:cTn id="27" dur="500"/>
                                        <p:tgtEl>
                                          <p:spTgt spid="307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33100" y="148673"/>
            <a:ext cx="4681058" cy="6468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330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7650" name="Espace réservé du contenu 2">
            <a:extLst>
              <a:ext uri="{FF2B5EF4-FFF2-40B4-BE49-F238E27FC236}">
                <a16:creationId xmlns:a16="http://schemas.microsoft.com/office/drawing/2014/main" xmlns="" id="{6C404F14-A4D7-4452-824A-3D419BE86283}"/>
              </a:ext>
            </a:extLst>
          </p:cNvPr>
          <p:cNvSpPr>
            <a:spLocks noGrp="1"/>
          </p:cNvSpPr>
          <p:nvPr>
            <p:ph idx="1"/>
          </p:nvPr>
        </p:nvSpPr>
        <p:spPr>
          <a:xfrm>
            <a:off x="361950" y="323850"/>
            <a:ext cx="11439525" cy="6086475"/>
          </a:xfrm>
        </p:spPr>
        <p:txBody>
          <a:bodyPr/>
          <a:lstStyle/>
          <a:p>
            <a:pPr marL="0" indent="0">
              <a:buNone/>
            </a:pPr>
            <a:r>
              <a:rPr lang="fr-FR" altLang="fr-FR" b="1" i="1" dirty="0"/>
              <a:t>II ne reste évidemment rien des automates d'Hesdin. Seuls les comptes de bailliage évaluant leur entretien par </a:t>
            </a:r>
            <a:r>
              <a:rPr lang="fr-FR" altLang="fr-FR" b="1" i="1" dirty="0" err="1"/>
              <a:t>Colard</a:t>
            </a:r>
            <a:r>
              <a:rPr lang="fr-FR" altLang="fr-FR" b="1" i="1" dirty="0"/>
              <a:t> Le Voleur, </a:t>
            </a:r>
            <a:r>
              <a:rPr lang="fr-FR" altLang="fr-FR" b="1" i="1" dirty="0">
                <a:solidFill>
                  <a:srgbClr val="FFC000"/>
                </a:solidFill>
              </a:rPr>
              <a:t>indiquent</a:t>
            </a:r>
            <a:r>
              <a:rPr lang="fr-FR" altLang="fr-FR" b="1" i="1" dirty="0"/>
              <a:t> de leur existence.</a:t>
            </a:r>
          </a:p>
          <a:p>
            <a:pPr marL="0" indent="0">
              <a:buNone/>
            </a:pPr>
            <a:r>
              <a:rPr lang="fr-FR" altLang="fr-FR" b="1" i="1" dirty="0"/>
              <a:t>Mis à part l'aspect d'objets curieux que représentaient ces « engins », c'est indéniablement toute une technologie qui annonce « les machines merveilleuses » de Léonard de Vinci à la Renaissance.</a:t>
            </a:r>
          </a:p>
          <a:p>
            <a:pPr marL="0" indent="0">
              <a:buNone/>
            </a:pPr>
            <a:r>
              <a:rPr lang="fr-FR" altLang="fr-FR" b="1" i="1" dirty="0"/>
              <a:t>Ces automates personnalisaient le progrès; ce sont des engins de puissance ou des objets d'orfèvrerie.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B3D2217-3976-4B8F-8D83-7763FADED3C8}"/>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xmlns="" id="{C7D80E41-1E0B-4AFB-8ED2-E6976DED4887}"/>
              </a:ext>
            </a:extLst>
          </p:cNvPr>
          <p:cNvSpPr>
            <a:spLocks noGrp="1"/>
          </p:cNvSpPr>
          <p:nvPr>
            <p:ph idx="1"/>
          </p:nvPr>
        </p:nvSpPr>
        <p:spPr/>
        <p:txBody>
          <a:bodyPr/>
          <a:lstStyle/>
          <a:p>
            <a:pPr marL="0" indent="0">
              <a:buNone/>
            </a:pPr>
            <a:r>
              <a:rPr lang="en-US" dirty="0"/>
              <a:t>MAKING THE PAST PRESENT VISUAL TRANSLATION IN JEAN LEBEGUE'S "TWIN" MANUSCRIPTS OF SALLUSTI </a:t>
            </a:r>
          </a:p>
          <a:p>
            <a:pPr marL="0" indent="0">
              <a:buNone/>
            </a:pPr>
            <a:r>
              <a:rPr lang="en-US" dirty="0"/>
              <a:t>Anne D. HEDEMAN </a:t>
            </a:r>
          </a:p>
          <a:p>
            <a:pPr marL="0" indent="0">
              <a:buNone/>
            </a:pPr>
            <a:endParaRPr lang="fr-FR" dirty="0"/>
          </a:p>
        </p:txBody>
      </p:sp>
    </p:spTree>
    <p:extLst>
      <p:ext uri="{BB962C8B-B14F-4D97-AF65-F5344CB8AC3E}">
        <p14:creationId xmlns:p14="http://schemas.microsoft.com/office/powerpoint/2010/main" val="368253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F15B8201-67F7-4283-92DA-E2467F1A15DA}"/>
              </a:ext>
            </a:extLst>
          </p:cNvPr>
          <p:cNvSpPr>
            <a:spLocks noGrp="1"/>
          </p:cNvSpPr>
          <p:nvPr>
            <p:ph idx="1"/>
          </p:nvPr>
        </p:nvSpPr>
        <p:spPr>
          <a:xfrm>
            <a:off x="838200" y="348517"/>
            <a:ext cx="10515600" cy="2197735"/>
          </a:xfrm>
        </p:spPr>
        <p:txBody>
          <a:bodyPr/>
          <a:lstStyle/>
          <a:p>
            <a:pPr marL="0" indent="0">
              <a:buNone/>
            </a:pPr>
            <a:endParaRPr lang="en-US" dirty="0"/>
          </a:p>
          <a:p>
            <a:pPr marL="0" indent="0">
              <a:buNone/>
            </a:pPr>
            <a:r>
              <a:rPr lang="en-US" dirty="0"/>
              <a:t>The Model Roll of the Golden Fleece Author(s): Anne Hagopian van Buren Source: The Art Bulletin , Sep., 1979, Vol. 61, No. 3 (Sep., 1979), pp. 359-376</a:t>
            </a:r>
          </a:p>
          <a:p>
            <a:pPr marL="0" indent="0">
              <a:buNone/>
            </a:pPr>
            <a:endParaRPr lang="en-US" dirty="0"/>
          </a:p>
          <a:p>
            <a:pPr marL="0" indent="0">
              <a:buNone/>
            </a:pPr>
            <a:endParaRPr lang="fr-FR" dirty="0"/>
          </a:p>
        </p:txBody>
      </p:sp>
      <p:pic>
        <p:nvPicPr>
          <p:cNvPr id="6" name="Image 5">
            <a:extLst>
              <a:ext uri="{FF2B5EF4-FFF2-40B4-BE49-F238E27FC236}">
                <a16:creationId xmlns:a16="http://schemas.microsoft.com/office/drawing/2014/main" xmlns="" id="{4C58E459-7C73-8A45-9742-36A7C2AEC1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5041" y="2299208"/>
            <a:ext cx="8541917" cy="4025082"/>
          </a:xfrm>
          <a:prstGeom prst="rect">
            <a:avLst/>
          </a:prstGeom>
        </p:spPr>
      </p:pic>
    </p:spTree>
    <p:extLst>
      <p:ext uri="{BB962C8B-B14F-4D97-AF65-F5344CB8AC3E}">
        <p14:creationId xmlns:p14="http://schemas.microsoft.com/office/powerpoint/2010/main" val="289699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xmlns="" id="{A2377BE7-6037-4222-875B-F94B789C0611}"/>
              </a:ext>
            </a:extLst>
          </p:cNvPr>
          <p:cNvPicPr>
            <a:picLocks noGrp="1" noChangeAspect="1"/>
          </p:cNvPicPr>
          <p:nvPr>
            <p:ph idx="1"/>
          </p:nvPr>
        </p:nvPicPr>
        <p:blipFill rotWithShape="1">
          <a:blip r:embed="rId2"/>
          <a:srcRect r="543" b="2447"/>
          <a:stretch/>
        </p:blipFill>
        <p:spPr>
          <a:xfrm>
            <a:off x="186576" y="192224"/>
            <a:ext cx="11870080" cy="2903402"/>
          </a:xfrm>
        </p:spPr>
      </p:pic>
      <p:pic>
        <p:nvPicPr>
          <p:cNvPr id="7" name="Image 6">
            <a:extLst>
              <a:ext uri="{FF2B5EF4-FFF2-40B4-BE49-F238E27FC236}">
                <a16:creationId xmlns:a16="http://schemas.microsoft.com/office/drawing/2014/main" xmlns="" id="{9996E0A8-BB6C-4745-A5C3-EAC9B80366E2}"/>
              </a:ext>
            </a:extLst>
          </p:cNvPr>
          <p:cNvPicPr>
            <a:picLocks noChangeAspect="1"/>
          </p:cNvPicPr>
          <p:nvPr/>
        </p:nvPicPr>
        <p:blipFill rotWithShape="1">
          <a:blip r:embed="rId3"/>
          <a:srcRect l="-1" t="3191" r="386" b="1"/>
          <a:stretch/>
        </p:blipFill>
        <p:spPr>
          <a:xfrm>
            <a:off x="186576" y="3429000"/>
            <a:ext cx="11870081" cy="2733676"/>
          </a:xfrm>
          <a:prstGeom prst="rect">
            <a:avLst/>
          </a:prstGeom>
        </p:spPr>
      </p:pic>
    </p:spTree>
    <p:extLst>
      <p:ext uri="{BB962C8B-B14F-4D97-AF65-F5344CB8AC3E}">
        <p14:creationId xmlns:p14="http://schemas.microsoft.com/office/powerpoint/2010/main" val="41078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xmlns="" id="{676DF88B-4FC6-434C-9D4B-677F204F79CF}"/>
              </a:ext>
            </a:extLst>
          </p:cNvPr>
          <p:cNvPicPr>
            <a:picLocks noGrp="1" noChangeAspect="1"/>
          </p:cNvPicPr>
          <p:nvPr>
            <p:ph idx="1"/>
          </p:nvPr>
        </p:nvPicPr>
        <p:blipFill>
          <a:blip r:embed="rId2"/>
          <a:stretch>
            <a:fillRect/>
          </a:stretch>
        </p:blipFill>
        <p:spPr>
          <a:xfrm>
            <a:off x="347662" y="423242"/>
            <a:ext cx="11633768" cy="2529507"/>
          </a:xfrm>
        </p:spPr>
      </p:pic>
      <p:pic>
        <p:nvPicPr>
          <p:cNvPr id="7" name="Image 6">
            <a:extLst>
              <a:ext uri="{FF2B5EF4-FFF2-40B4-BE49-F238E27FC236}">
                <a16:creationId xmlns:a16="http://schemas.microsoft.com/office/drawing/2014/main" xmlns="" id="{B7CE7CAD-C081-41CD-8EDC-9CCD45C2E51D}"/>
              </a:ext>
            </a:extLst>
          </p:cNvPr>
          <p:cNvPicPr>
            <a:picLocks noChangeAspect="1"/>
          </p:cNvPicPr>
          <p:nvPr/>
        </p:nvPicPr>
        <p:blipFill>
          <a:blip r:embed="rId3"/>
          <a:stretch>
            <a:fillRect/>
          </a:stretch>
        </p:blipFill>
        <p:spPr>
          <a:xfrm>
            <a:off x="347662" y="3429000"/>
            <a:ext cx="11590739" cy="2439640"/>
          </a:xfrm>
          <a:prstGeom prst="rect">
            <a:avLst/>
          </a:prstGeom>
        </p:spPr>
      </p:pic>
    </p:spTree>
    <p:extLst>
      <p:ext uri="{BB962C8B-B14F-4D97-AF65-F5344CB8AC3E}">
        <p14:creationId xmlns:p14="http://schemas.microsoft.com/office/powerpoint/2010/main" val="68800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xmlns="" id="{586BE99A-458F-4909-876A-29EFE936EE13}"/>
              </a:ext>
            </a:extLst>
          </p:cNvPr>
          <p:cNvPicPr>
            <a:picLocks noGrp="1" noChangeAspect="1"/>
          </p:cNvPicPr>
          <p:nvPr>
            <p:ph idx="1"/>
          </p:nvPr>
        </p:nvPicPr>
        <p:blipFill>
          <a:blip r:embed="rId2"/>
          <a:stretch>
            <a:fillRect/>
          </a:stretch>
        </p:blipFill>
        <p:spPr>
          <a:xfrm>
            <a:off x="590550" y="237671"/>
            <a:ext cx="10515600" cy="2478996"/>
          </a:xfrm>
        </p:spPr>
      </p:pic>
      <p:pic>
        <p:nvPicPr>
          <p:cNvPr id="7" name="Image 6">
            <a:extLst>
              <a:ext uri="{FF2B5EF4-FFF2-40B4-BE49-F238E27FC236}">
                <a16:creationId xmlns:a16="http://schemas.microsoft.com/office/drawing/2014/main" xmlns="" id="{191C73FB-3DF5-4146-8847-43F488E183A1}"/>
              </a:ext>
            </a:extLst>
          </p:cNvPr>
          <p:cNvPicPr>
            <a:picLocks noChangeAspect="1"/>
          </p:cNvPicPr>
          <p:nvPr/>
        </p:nvPicPr>
        <p:blipFill>
          <a:blip r:embed="rId3"/>
          <a:stretch>
            <a:fillRect/>
          </a:stretch>
        </p:blipFill>
        <p:spPr>
          <a:xfrm>
            <a:off x="590550" y="3095624"/>
            <a:ext cx="9147589" cy="2962275"/>
          </a:xfrm>
          <a:prstGeom prst="rect">
            <a:avLst/>
          </a:prstGeom>
        </p:spPr>
      </p:pic>
      <p:pic>
        <p:nvPicPr>
          <p:cNvPr id="9" name="Image 8">
            <a:extLst>
              <a:ext uri="{FF2B5EF4-FFF2-40B4-BE49-F238E27FC236}">
                <a16:creationId xmlns:a16="http://schemas.microsoft.com/office/drawing/2014/main" xmlns="" id="{DDDA8980-5B5E-405B-95C2-4A813588FA2B}"/>
              </a:ext>
            </a:extLst>
          </p:cNvPr>
          <p:cNvPicPr>
            <a:picLocks noChangeAspect="1"/>
          </p:cNvPicPr>
          <p:nvPr/>
        </p:nvPicPr>
        <p:blipFill>
          <a:blip r:embed="rId4"/>
          <a:stretch>
            <a:fillRect/>
          </a:stretch>
        </p:blipFill>
        <p:spPr>
          <a:xfrm>
            <a:off x="590550" y="6182179"/>
            <a:ext cx="8239125" cy="438150"/>
          </a:xfrm>
          <a:prstGeom prst="rect">
            <a:avLst/>
          </a:prstGeom>
        </p:spPr>
      </p:pic>
    </p:spTree>
    <p:extLst>
      <p:ext uri="{BB962C8B-B14F-4D97-AF65-F5344CB8AC3E}">
        <p14:creationId xmlns:p14="http://schemas.microsoft.com/office/powerpoint/2010/main" val="370739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A33C72F-0FF8-442C-BACE-EDFF0BA7EA82}"/>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xmlns="" id="{56B36A39-142D-4106-8D8F-27911C1F1334}"/>
              </a:ext>
            </a:extLst>
          </p:cNvPr>
          <p:cNvPicPr>
            <a:picLocks noGrp="1" noChangeAspect="1"/>
          </p:cNvPicPr>
          <p:nvPr>
            <p:ph idx="1"/>
          </p:nvPr>
        </p:nvPicPr>
        <p:blipFill>
          <a:blip r:embed="rId2"/>
          <a:stretch>
            <a:fillRect/>
          </a:stretch>
        </p:blipFill>
        <p:spPr>
          <a:xfrm>
            <a:off x="1952626" y="89588"/>
            <a:ext cx="7743824" cy="6678823"/>
          </a:xfrm>
        </p:spPr>
      </p:pic>
    </p:spTree>
    <p:extLst>
      <p:ext uri="{BB962C8B-B14F-4D97-AF65-F5344CB8AC3E}">
        <p14:creationId xmlns:p14="http://schemas.microsoft.com/office/powerpoint/2010/main" val="242212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F7DF41EF-802C-4EAB-A4D4-3165451F32FA}"/>
              </a:ext>
            </a:extLst>
          </p:cNvPr>
          <p:cNvSpPr>
            <a:spLocks noGrp="1"/>
          </p:cNvSpPr>
          <p:nvPr>
            <p:ph idx="1"/>
          </p:nvPr>
        </p:nvSpPr>
        <p:spPr>
          <a:xfrm>
            <a:off x="247650" y="238126"/>
            <a:ext cx="11563350" cy="5938838"/>
          </a:xfrm>
        </p:spPr>
        <p:txBody>
          <a:bodyPr/>
          <a:lstStyle/>
          <a:p>
            <a:pPr marL="0" indent="0" algn="just">
              <a:buNone/>
            </a:pPr>
            <a:r>
              <a:rPr lang="fr-FR" dirty="0"/>
              <a:t>Guillaume d’Ockham, moine franciscain</a:t>
            </a:r>
          </a:p>
          <a:p>
            <a:pPr marL="0" indent="0" algn="just">
              <a:buNone/>
            </a:pPr>
            <a:r>
              <a:rPr lang="fr-FR" dirty="0"/>
              <a:t>Ockham est célèbre pour le principe dit du rasoir d'Ockham. </a:t>
            </a:r>
          </a:p>
          <a:p>
            <a:pPr marL="0" indent="0" algn="just">
              <a:buNone/>
            </a:pPr>
            <a:r>
              <a:rPr lang="fr-FR" dirty="0"/>
              <a:t>Ce principe de parcimonie stipule qu'« il ne faut pas multiplier les entités sans nécessité » (« </a:t>
            </a:r>
            <a:r>
              <a:rPr lang="fr-FR" dirty="0" err="1"/>
              <a:t>entia</a:t>
            </a:r>
            <a:r>
              <a:rPr lang="fr-FR" dirty="0"/>
              <a:t> non </a:t>
            </a:r>
            <a:r>
              <a:rPr lang="fr-FR" dirty="0" err="1"/>
              <a:t>sunt</a:t>
            </a:r>
            <a:r>
              <a:rPr lang="fr-FR" dirty="0"/>
              <a:t> </a:t>
            </a:r>
            <a:r>
              <a:rPr lang="fr-FR" dirty="0" err="1"/>
              <a:t>multiplicanda</a:t>
            </a:r>
            <a:r>
              <a:rPr lang="fr-FR" dirty="0"/>
              <a:t> </a:t>
            </a:r>
            <a:r>
              <a:rPr lang="fr-FR" dirty="0" err="1"/>
              <a:t>praeter</a:t>
            </a:r>
            <a:r>
              <a:rPr lang="fr-FR" dirty="0"/>
              <a:t> </a:t>
            </a:r>
            <a:r>
              <a:rPr lang="fr-FR" dirty="0" err="1"/>
              <a:t>necessitatem</a:t>
            </a:r>
            <a:r>
              <a:rPr lang="fr-FR" dirty="0"/>
              <a:t> »). </a:t>
            </a:r>
          </a:p>
          <a:p>
            <a:pPr marL="0" indent="0" algn="just">
              <a:buNone/>
            </a:pPr>
            <a:r>
              <a:rPr lang="fr-FR" dirty="0"/>
              <a:t>Il reprend ainsi un adage scolastique dérivé d'Aristote : « C'est en vain que l'on fait avec plusieurs ce que l'on peut faire avec un petit nombre » (« Frustra fit per </a:t>
            </a:r>
            <a:r>
              <a:rPr lang="fr-FR" dirty="0" err="1"/>
              <a:t>plura</a:t>
            </a:r>
            <a:r>
              <a:rPr lang="fr-FR" dirty="0"/>
              <a:t> quod </a:t>
            </a:r>
            <a:r>
              <a:rPr lang="fr-FR" dirty="0" err="1"/>
              <a:t>potest</a:t>
            </a:r>
            <a:r>
              <a:rPr lang="fr-FR" dirty="0"/>
              <a:t> </a:t>
            </a:r>
            <a:r>
              <a:rPr lang="fr-FR" dirty="0" err="1"/>
              <a:t>fieri</a:t>
            </a:r>
            <a:r>
              <a:rPr lang="fr-FR" dirty="0"/>
              <a:t> per </a:t>
            </a:r>
            <a:r>
              <a:rPr lang="fr-FR" dirty="0" err="1"/>
              <a:t>pauciora</a:t>
            </a:r>
            <a:r>
              <a:rPr lang="fr-FR" dirty="0"/>
              <a:t> », Summa </a:t>
            </a:r>
            <a:r>
              <a:rPr lang="fr-FR" dirty="0" err="1"/>
              <a:t>totius</a:t>
            </a:r>
            <a:r>
              <a:rPr lang="fr-FR" dirty="0"/>
              <a:t> </a:t>
            </a:r>
            <a:r>
              <a:rPr lang="fr-FR" dirty="0" err="1"/>
              <a:t>logicae</a:t>
            </a:r>
            <a:r>
              <a:rPr lang="fr-FR" dirty="0"/>
              <a:t>, 1323, I, 12). </a:t>
            </a:r>
          </a:p>
          <a:p>
            <a:pPr marL="0" indent="0" algn="just">
              <a:buNone/>
            </a:pPr>
            <a:r>
              <a:rPr lang="fr-FR" dirty="0"/>
              <a:t>C'est un principe à la logique mais aussi ontologique. Il fait de Guillaume d'Ockham un précurseur de l'empirisme anglais. Il sera également repris par Quine au XXe siècle.</a:t>
            </a:r>
          </a:p>
          <a:p>
            <a:pPr marL="0" indent="0" algn="just">
              <a:buNone/>
            </a:pPr>
            <a:r>
              <a:rPr lang="fr-FR" b="0" i="0" dirty="0">
                <a:solidFill>
                  <a:srgbClr val="202122"/>
                </a:solidFill>
                <a:effectLst/>
                <a:latin typeface="Arial" panose="020B0604020202020204" pitchFamily="34" charset="0"/>
              </a:rPr>
              <a:t>Ockham considère que la connaissance provient des sens et porte seulement sur des choses singulières</a:t>
            </a:r>
            <a:endParaRPr lang="fr-FR" dirty="0"/>
          </a:p>
          <a:p>
            <a:pPr marL="0" indent="0" algn="just">
              <a:buNone/>
            </a:pPr>
            <a:endParaRPr lang="fr-FR" dirty="0"/>
          </a:p>
        </p:txBody>
      </p:sp>
    </p:spTree>
    <p:extLst>
      <p:ext uri="{BB962C8B-B14F-4D97-AF65-F5344CB8AC3E}">
        <p14:creationId xmlns:p14="http://schemas.microsoft.com/office/powerpoint/2010/main" val="101782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EB469C94-6EF6-4337-A868-987570D41EAC}"/>
              </a:ext>
            </a:extLst>
          </p:cNvPr>
          <p:cNvSpPr>
            <a:spLocks noGrp="1"/>
          </p:cNvSpPr>
          <p:nvPr>
            <p:ph idx="1"/>
          </p:nvPr>
        </p:nvSpPr>
        <p:spPr>
          <a:xfrm>
            <a:off x="161925" y="276226"/>
            <a:ext cx="11744325" cy="6372224"/>
          </a:xfrm>
        </p:spPr>
        <p:txBody>
          <a:bodyPr>
            <a:normAutofit fontScale="92500"/>
          </a:bodyPr>
          <a:lstStyle/>
          <a:p>
            <a:pPr marL="0" indent="0">
              <a:buNone/>
            </a:pPr>
            <a:r>
              <a:rPr lang="fr-FR" b="0" i="0" dirty="0">
                <a:solidFill>
                  <a:srgbClr val="202122"/>
                </a:solidFill>
                <a:effectLst/>
                <a:latin typeface="Arial" panose="020B0604020202020204" pitchFamily="34" charset="0"/>
              </a:rPr>
              <a:t>Les années 1320 furent marquées par l’opposition du pape aux Franciscains. Il s'agit de la « querelle de la pauvreté ».</a:t>
            </a:r>
          </a:p>
          <a:p>
            <a:pPr marL="0" indent="0">
              <a:buNone/>
            </a:pPr>
            <a:r>
              <a:rPr lang="fr-FR" b="0" i="0" dirty="0">
                <a:effectLst/>
                <a:latin typeface="Arial" panose="020B0604020202020204" pitchFamily="34" charset="0"/>
              </a:rPr>
              <a:t>Les Franciscains Spirituels se révoltèrent contre le pape </a:t>
            </a:r>
            <a:r>
              <a:rPr lang="fr-FR" dirty="0">
                <a:latin typeface="Arial" panose="020B0604020202020204" pitchFamily="34" charset="0"/>
              </a:rPr>
              <a:t>Jean XXII</a:t>
            </a:r>
            <a:r>
              <a:rPr lang="fr-FR" b="0" i="0" dirty="0">
                <a:effectLst/>
                <a:latin typeface="Arial" panose="020B0604020202020204" pitchFamily="34" charset="0"/>
              </a:rPr>
              <a:t> (pape de 1316 à 1334; à noter qu'il résidait en </a:t>
            </a:r>
            <a:r>
              <a:rPr lang="fr-FR" dirty="0">
                <a:latin typeface="Arial" panose="020B0604020202020204" pitchFamily="34" charset="0"/>
              </a:rPr>
              <a:t>Avignon</a:t>
            </a:r>
            <a:r>
              <a:rPr lang="fr-FR" b="0" i="0" dirty="0">
                <a:effectLst/>
                <a:latin typeface="Arial" panose="020B0604020202020204" pitchFamily="34" charset="0"/>
              </a:rPr>
              <a:t> et non à Rome) et jetèrent la dissension dans l’Ordre. </a:t>
            </a:r>
          </a:p>
          <a:p>
            <a:pPr marL="0" indent="0" algn="l">
              <a:buNone/>
            </a:pPr>
            <a:r>
              <a:rPr lang="fr-FR" b="0" i="0" dirty="0">
                <a:solidFill>
                  <a:srgbClr val="202122"/>
                </a:solidFill>
                <a:effectLst/>
                <a:latin typeface="Arial" panose="020B0604020202020204" pitchFamily="34" charset="0"/>
              </a:rPr>
              <a:t>Ockham ne </a:t>
            </a:r>
            <a:r>
              <a:rPr lang="fr-FR" b="0" i="0" dirty="0">
                <a:effectLst/>
                <a:latin typeface="Arial" panose="020B0604020202020204" pitchFamily="34" charset="0"/>
              </a:rPr>
              <a:t>s’intéressa vraiment à cette querelle (qu’il croyait réglée) qu’avec la venue de </a:t>
            </a:r>
            <a:r>
              <a:rPr lang="fr-FR" dirty="0">
                <a:latin typeface="Arial" panose="020B0604020202020204" pitchFamily="34" charset="0"/>
              </a:rPr>
              <a:t>Michele da Cesena</a:t>
            </a:r>
            <a:r>
              <a:rPr lang="fr-FR" b="0" i="0" dirty="0">
                <a:effectLst/>
                <a:latin typeface="Arial" panose="020B0604020202020204" pitchFamily="34" charset="0"/>
              </a:rPr>
              <a:t> en son couvent d’</a:t>
            </a:r>
            <a:r>
              <a:rPr lang="fr-FR" dirty="0">
                <a:latin typeface="Arial" panose="020B0604020202020204" pitchFamily="34" charset="0"/>
              </a:rPr>
              <a:t>Avignon</a:t>
            </a:r>
            <a:r>
              <a:rPr lang="fr-FR" b="0" i="0" dirty="0">
                <a:effectLst/>
                <a:latin typeface="Arial" panose="020B0604020202020204" pitchFamily="34" charset="0"/>
              </a:rPr>
              <a:t> à l'automne 1327. </a:t>
            </a:r>
          </a:p>
          <a:p>
            <a:pPr marL="0" indent="0" algn="l">
              <a:buNone/>
            </a:pPr>
            <a:r>
              <a:rPr lang="fr-FR" b="0" i="0" dirty="0">
                <a:effectLst/>
                <a:latin typeface="Arial" panose="020B0604020202020204" pitchFamily="34" charset="0"/>
              </a:rPr>
              <a:t>En 1328, </a:t>
            </a:r>
            <a:r>
              <a:rPr lang="fr-FR" b="0" i="0" dirty="0" err="1">
                <a:effectLst/>
                <a:latin typeface="Arial" panose="020B0604020202020204" pitchFamily="34" charset="0"/>
              </a:rPr>
              <a:t>Césène</a:t>
            </a:r>
            <a:r>
              <a:rPr lang="fr-FR" b="0" i="0" dirty="0">
                <a:effectLst/>
                <a:latin typeface="Arial" panose="020B0604020202020204" pitchFamily="34" charset="0"/>
              </a:rPr>
              <a:t> demanda à Ockham de faire des recherches sur la question. Ockham les fit, et arriva à la conclusion que la position du pape </a:t>
            </a:r>
            <a:r>
              <a:rPr lang="fr-FR" dirty="0">
                <a:latin typeface="Arial" panose="020B0604020202020204" pitchFamily="34" charset="0"/>
              </a:rPr>
              <a:t>Jean XXII </a:t>
            </a:r>
            <a:r>
              <a:rPr lang="fr-FR" b="0" i="0" dirty="0">
                <a:effectLst/>
                <a:latin typeface="Arial" panose="020B0604020202020204" pitchFamily="34" charset="0"/>
              </a:rPr>
              <a:t>était non seulement fausse, mais hérétique, et que par ailleurs le pape était obstiné dans son hérésie. Il ne reconnut donc plus l'autorité de Jean </a:t>
            </a:r>
            <a:r>
              <a:rPr lang="fr-FR" b="0" i="0" dirty="0">
                <a:solidFill>
                  <a:srgbClr val="202122"/>
                </a:solidFill>
                <a:effectLst/>
                <a:latin typeface="Arial" panose="020B0604020202020204" pitchFamily="34" charset="0"/>
              </a:rPr>
              <a:t>XXII.</a:t>
            </a:r>
          </a:p>
          <a:p>
            <a:pPr marL="0" indent="0" algn="l">
              <a:buNone/>
            </a:pPr>
            <a:r>
              <a:rPr lang="fr-FR" b="0" i="0" dirty="0">
                <a:solidFill>
                  <a:srgbClr val="202122"/>
                </a:solidFill>
                <a:effectLst/>
                <a:latin typeface="Arial" panose="020B0604020202020204" pitchFamily="34" charset="0"/>
              </a:rPr>
              <a:t>La nuit du 26 mai 1328, Ockham fuit Avignon avec Michel de </a:t>
            </a:r>
            <a:r>
              <a:rPr lang="fr-FR" b="0" i="0" dirty="0" err="1">
                <a:solidFill>
                  <a:srgbClr val="202122"/>
                </a:solidFill>
                <a:effectLst/>
                <a:latin typeface="Arial" panose="020B0604020202020204" pitchFamily="34" charset="0"/>
              </a:rPr>
              <a:t>Césène</a:t>
            </a:r>
            <a:r>
              <a:rPr lang="fr-FR" b="0" i="0" dirty="0">
                <a:solidFill>
                  <a:srgbClr val="202122"/>
                </a:solidFill>
                <a:effectLst/>
                <a:latin typeface="Arial" panose="020B0604020202020204" pitchFamily="34" charset="0"/>
              </a:rPr>
              <a:t> et quelques autres Franciscains</a:t>
            </a:r>
            <a:r>
              <a:rPr lang="fr-FR" b="0" i="0" baseline="30000" dirty="0">
                <a:solidFill>
                  <a:srgbClr val="3366CC"/>
                </a:solidFill>
                <a:effectLst/>
                <a:latin typeface="Arial" panose="020B0604020202020204" pitchFamily="34" charset="0"/>
              </a:rPr>
              <a:t>.</a:t>
            </a:r>
            <a:endParaRPr lang="fr-FR" b="0" i="0" dirty="0">
              <a:solidFill>
                <a:srgbClr val="202122"/>
              </a:solidFill>
              <a:effectLst/>
              <a:latin typeface="Arial" panose="020B0604020202020204" pitchFamily="34" charset="0"/>
            </a:endParaRPr>
          </a:p>
          <a:p>
            <a:pPr marL="0" indent="0">
              <a:buNone/>
            </a:pPr>
            <a:r>
              <a:rPr lang="fr-FR" b="0" i="0" dirty="0">
                <a:solidFill>
                  <a:srgbClr val="202122"/>
                </a:solidFill>
                <a:effectLst/>
                <a:latin typeface="Arial" panose="020B0604020202020204" pitchFamily="34" charset="0"/>
              </a:rPr>
              <a:t>Le 4 décembre 1334, Jean XXII mourut ; son successeur </a:t>
            </a:r>
            <a:r>
              <a:rPr lang="fr-FR" dirty="0">
                <a:latin typeface="Arial" panose="020B0604020202020204" pitchFamily="34" charset="0"/>
              </a:rPr>
              <a:t>Benoît XII</a:t>
            </a:r>
            <a:r>
              <a:rPr lang="fr-FR" b="0" i="0" dirty="0">
                <a:effectLst/>
                <a:latin typeface="Arial" panose="020B0604020202020204" pitchFamily="34" charset="0"/>
              </a:rPr>
              <a:t> </a:t>
            </a:r>
            <a:r>
              <a:rPr lang="fr-FR" b="0" i="0" dirty="0">
                <a:solidFill>
                  <a:srgbClr val="202122"/>
                </a:solidFill>
                <a:effectLst/>
                <a:latin typeface="Arial" panose="020B0604020202020204" pitchFamily="34" charset="0"/>
              </a:rPr>
              <a:t>tenta de sauvegarder sa mémoire. La lutte continua pour les Spirituels, dont Ockham.</a:t>
            </a:r>
          </a:p>
          <a:p>
            <a:pPr marL="0" indent="0">
              <a:buNone/>
            </a:pPr>
            <a:endParaRPr lang="fr-FR" dirty="0"/>
          </a:p>
          <a:p>
            <a:pPr marL="0" indent="0">
              <a:buNone/>
            </a:pPr>
            <a:endParaRPr lang="fr-FR" dirty="0"/>
          </a:p>
        </p:txBody>
      </p:sp>
    </p:spTree>
    <p:extLst>
      <p:ext uri="{BB962C8B-B14F-4D97-AF65-F5344CB8AC3E}">
        <p14:creationId xmlns:p14="http://schemas.microsoft.com/office/powerpoint/2010/main" val="348843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4504AABC-1656-47F9-A2A0-9D76C281B135}"/>
              </a:ext>
            </a:extLst>
          </p:cNvPr>
          <p:cNvSpPr>
            <a:spLocks noGrp="1"/>
          </p:cNvSpPr>
          <p:nvPr>
            <p:ph idx="1"/>
          </p:nvPr>
        </p:nvSpPr>
        <p:spPr>
          <a:xfrm>
            <a:off x="295275" y="457200"/>
            <a:ext cx="6829425" cy="6267450"/>
          </a:xfrm>
        </p:spPr>
        <p:txBody>
          <a:bodyPr>
            <a:normAutofit/>
          </a:bodyPr>
          <a:lstStyle/>
          <a:p>
            <a:pPr marL="0" indent="0">
              <a:buNone/>
            </a:pPr>
            <a:r>
              <a:rPr lang="fr-FR" dirty="0"/>
              <a:t>Pierre </a:t>
            </a:r>
            <a:r>
              <a:rPr lang="fr-FR" dirty="0" err="1"/>
              <a:t>Alféri</a:t>
            </a:r>
            <a:r>
              <a:rPr lang="fr-FR" dirty="0"/>
              <a:t>, </a:t>
            </a:r>
            <a:r>
              <a:rPr lang="fr-FR" i="1" dirty="0"/>
              <a:t>Guillaume D’Ockham</a:t>
            </a:r>
            <a:r>
              <a:rPr lang="fr-FR" dirty="0"/>
              <a:t>, </a:t>
            </a:r>
            <a:r>
              <a:rPr lang="fr-FR" i="1" dirty="0"/>
              <a:t>Le singulier</a:t>
            </a:r>
            <a:r>
              <a:rPr lang="fr-FR" dirty="0"/>
              <a:t>,</a:t>
            </a:r>
            <a:r>
              <a:rPr lang="fr-FR" i="1" dirty="0"/>
              <a:t> </a:t>
            </a:r>
            <a:r>
              <a:rPr lang="fr-FR" dirty="0"/>
              <a:t>Paris, Editions de Minuit, 1989</a:t>
            </a:r>
          </a:p>
          <a:p>
            <a:pPr marL="0" indent="0">
              <a:buNone/>
            </a:pPr>
            <a:r>
              <a:rPr lang="fr-FR" dirty="0"/>
              <a:t>p.9:</a:t>
            </a:r>
          </a:p>
          <a:p>
            <a:pPr marL="0" indent="0">
              <a:buNone/>
            </a:pPr>
            <a:r>
              <a:rPr lang="fr-FR" dirty="0"/>
              <a:t>SINGULIER, SÉRIE, SIGNE </a:t>
            </a:r>
          </a:p>
          <a:p>
            <a:pPr marL="0" indent="0">
              <a:buNone/>
            </a:pPr>
            <a:r>
              <a:rPr lang="fr-FR" dirty="0"/>
              <a:t>La première grande question ockhamiste est : qu’est-ce qu’un singulier ? Elle ne se pose pas dans une région du savoir déjà délimitée, selon les règles déjà reconnues d’un genre de discours. C’est plutôt à partir de cette question que les limites des différentes régions du savoir, les registres des différents genres de discours doivent être envisagés. C’est la question, la première et la seule, qui permet de s’orienter dans le grand cadastre du discours.</a:t>
            </a:r>
          </a:p>
        </p:txBody>
      </p:sp>
      <p:pic>
        <p:nvPicPr>
          <p:cNvPr id="5" name="Image 4">
            <a:extLst>
              <a:ext uri="{FF2B5EF4-FFF2-40B4-BE49-F238E27FC236}">
                <a16:creationId xmlns:a16="http://schemas.microsoft.com/office/drawing/2014/main" xmlns="" id="{99A77EC9-6F3D-4F1F-9327-8ED921BAF9FB}"/>
              </a:ext>
            </a:extLst>
          </p:cNvPr>
          <p:cNvPicPr>
            <a:picLocks noChangeAspect="1"/>
          </p:cNvPicPr>
          <p:nvPr/>
        </p:nvPicPr>
        <p:blipFill>
          <a:blip r:embed="rId2"/>
          <a:stretch>
            <a:fillRect/>
          </a:stretch>
        </p:blipFill>
        <p:spPr>
          <a:xfrm>
            <a:off x="7068417" y="457200"/>
            <a:ext cx="4851877" cy="4524375"/>
          </a:xfrm>
          <a:prstGeom prst="rect">
            <a:avLst/>
          </a:prstGeom>
        </p:spPr>
      </p:pic>
      <p:sp>
        <p:nvSpPr>
          <p:cNvPr id="6" name="ZoneTexte 5">
            <a:extLst>
              <a:ext uri="{FF2B5EF4-FFF2-40B4-BE49-F238E27FC236}">
                <a16:creationId xmlns:a16="http://schemas.microsoft.com/office/drawing/2014/main" xmlns="" id="{5FB47571-3D69-4092-B163-9F7C4DCA107B}"/>
              </a:ext>
            </a:extLst>
          </p:cNvPr>
          <p:cNvSpPr txBox="1"/>
          <p:nvPr/>
        </p:nvSpPr>
        <p:spPr>
          <a:xfrm>
            <a:off x="7124700" y="5154096"/>
            <a:ext cx="4391025" cy="646331"/>
          </a:xfrm>
          <a:prstGeom prst="rect">
            <a:avLst/>
          </a:prstGeom>
          <a:noFill/>
        </p:spPr>
        <p:txBody>
          <a:bodyPr wrap="square" rtlCol="0">
            <a:spAutoFit/>
          </a:bodyPr>
          <a:lstStyle/>
          <a:p>
            <a:r>
              <a:rPr lang="fr-FR" b="1" dirty="0"/>
              <a:t>Guillaume d’Ockham 1285-1349</a:t>
            </a:r>
          </a:p>
          <a:p>
            <a:r>
              <a:rPr lang="fr-FR" b="1" dirty="0"/>
              <a:t>Franciscain anglais</a:t>
            </a:r>
          </a:p>
        </p:txBody>
      </p:sp>
    </p:spTree>
    <p:extLst>
      <p:ext uri="{BB962C8B-B14F-4D97-AF65-F5344CB8AC3E}">
        <p14:creationId xmlns:p14="http://schemas.microsoft.com/office/powerpoint/2010/main" val="397540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xmlns="" id="{E7F85D0B-6524-408F-A802-9ED2179ABB3E}"/>
              </a:ext>
            </a:extLst>
          </p:cNvPr>
          <p:cNvSpPr>
            <a:spLocks noGrp="1"/>
          </p:cNvSpPr>
          <p:nvPr>
            <p:ph idx="1"/>
          </p:nvPr>
        </p:nvSpPr>
        <p:spPr>
          <a:xfrm>
            <a:off x="519953" y="304800"/>
            <a:ext cx="11214847" cy="6481482"/>
          </a:xfrm>
        </p:spPr>
        <p:txBody>
          <a:bodyPr/>
          <a:lstStyle/>
          <a:p>
            <a:pPr marL="0" indent="0">
              <a:buNone/>
            </a:pPr>
            <a:r>
              <a:rPr lang="fr-FR" dirty="0"/>
              <a:t>Mais cette affirmation n’est nécessaire qu’à distance, depuis le lieu de l’appréhension : c’est seulement au sujet de l’appréhension qu’elle nous apprend quelque chose, à savoir qu’elle a affaire à la chose dans le lieu même de son émergence. </a:t>
            </a:r>
          </a:p>
          <a:p>
            <a:pPr marL="0" indent="0">
              <a:buNone/>
            </a:pPr>
            <a:r>
              <a:rPr lang="fr-FR" dirty="0"/>
              <a:t>Ainsi, l’existence – c’est tout le paradoxe de l’intuition – n’est rien d’autre que l’</a:t>
            </a:r>
            <a:r>
              <a:rPr lang="fr-FR" b="1" i="1" dirty="0">
                <a:solidFill>
                  <a:schemeClr val="accent2">
                    <a:lumMod val="60000"/>
                    <a:lumOff val="40000"/>
                  </a:schemeClr>
                </a:solidFill>
              </a:rPr>
              <a:t>indice</a:t>
            </a:r>
            <a:r>
              <a:rPr lang="fr-FR" dirty="0"/>
              <a:t> pour moi de la situation de la chose en son lieu propre. </a:t>
            </a:r>
          </a:p>
          <a:p>
            <a:pPr marL="0" indent="0">
              <a:buNone/>
            </a:pPr>
            <a:r>
              <a:rPr lang="fr-FR" dirty="0"/>
              <a:t>Dans le jugement évident motivé par l’intuition : « cette rose existe », on affirme que la rose est appréhendée dans son lieu, là où elle est tout ce qu’elle est, dans un coin du jardin. </a:t>
            </a:r>
          </a:p>
          <a:p>
            <a:pPr marL="0" indent="0">
              <a:buNone/>
            </a:pPr>
            <a:r>
              <a:rPr lang="fr-FR" dirty="0"/>
              <a:t>C’est parce qu’elle est vue </a:t>
            </a:r>
            <a:r>
              <a:rPr lang="fr-FR" i="1" dirty="0">
                <a:solidFill>
                  <a:schemeClr val="accent2">
                    <a:lumMod val="60000"/>
                    <a:lumOff val="40000"/>
                  </a:schemeClr>
                </a:solidFill>
              </a:rPr>
              <a:t>à distance</a:t>
            </a:r>
            <a:r>
              <a:rPr lang="fr-FR" dirty="0"/>
              <a:t>, </a:t>
            </a:r>
            <a:r>
              <a:rPr lang="fr-FR" b="1" dirty="0"/>
              <a:t>depuis un autre lieu</a:t>
            </a:r>
            <a:r>
              <a:rPr lang="fr-FR" dirty="0"/>
              <a:t>, que cette affirmation ne va pas de soi et a donc un sens. </a:t>
            </a:r>
          </a:p>
          <a:p>
            <a:pPr marL="0" indent="0">
              <a:buNone/>
            </a:pPr>
            <a:r>
              <a:rPr lang="fr-FR" dirty="0"/>
              <a:t>Car, lorsque je me détourne de la rose, je ne peux en l’appréhendant que décrire son lieu propre, dire où dans le jardin et quand je l’ai vue, c’est-à-dire </a:t>
            </a:r>
            <a:r>
              <a:rPr lang="fr-FR" b="1" i="1" dirty="0"/>
              <a:t>suppléer une appréhension </a:t>
            </a:r>
            <a:r>
              <a:rPr lang="fr-FR" dirty="0"/>
              <a:t>de son lieu et de son avoir-lieu qui désormais fait défaut.</a:t>
            </a:r>
          </a:p>
        </p:txBody>
      </p:sp>
    </p:spTree>
    <p:extLst>
      <p:ext uri="{BB962C8B-B14F-4D97-AF65-F5344CB8AC3E}">
        <p14:creationId xmlns:p14="http://schemas.microsoft.com/office/powerpoint/2010/main" val="231008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B1F2ED60-A24A-4719-AFBE-96A1304F4533}"/>
              </a:ext>
            </a:extLst>
          </p:cNvPr>
          <p:cNvSpPr>
            <a:spLocks noGrp="1"/>
          </p:cNvSpPr>
          <p:nvPr>
            <p:ph idx="1"/>
          </p:nvPr>
        </p:nvSpPr>
        <p:spPr>
          <a:xfrm>
            <a:off x="439271" y="516777"/>
            <a:ext cx="5020235" cy="5722657"/>
          </a:xfrm>
        </p:spPr>
        <p:txBody>
          <a:bodyPr/>
          <a:lstStyle/>
          <a:p>
            <a:pPr marL="0" indent="0">
              <a:buNone/>
            </a:pPr>
            <a:r>
              <a:rPr lang="fr-FR" b="1" i="0" dirty="0">
                <a:effectLst/>
              </a:rPr>
              <a:t>Jean Chartier</a:t>
            </a:r>
            <a:r>
              <a:rPr lang="fr-FR" b="0" i="0" dirty="0">
                <a:effectLst/>
              </a:rPr>
              <a:t>, né à </a:t>
            </a:r>
            <a:r>
              <a:rPr lang="fr-FR" dirty="0"/>
              <a:t>Bayeux</a:t>
            </a:r>
            <a:r>
              <a:rPr lang="fr-FR" b="0" i="0" dirty="0">
                <a:effectLst/>
              </a:rPr>
              <a:t> vers </a:t>
            </a:r>
            <a:r>
              <a:rPr lang="fr-FR" dirty="0"/>
              <a:t>1385</a:t>
            </a:r>
            <a:r>
              <a:rPr lang="fr-FR" b="0" i="0" dirty="0">
                <a:effectLst/>
              </a:rPr>
              <a:t>/</a:t>
            </a:r>
            <a:r>
              <a:rPr lang="fr-FR" dirty="0"/>
              <a:t>90</a:t>
            </a:r>
            <a:r>
              <a:rPr lang="fr-FR" b="0" i="0" dirty="0">
                <a:effectLst/>
              </a:rPr>
              <a:t>, mort le </a:t>
            </a:r>
            <a:r>
              <a:rPr lang="fr-FR" dirty="0"/>
              <a:t>19 février 1464</a:t>
            </a:r>
            <a:r>
              <a:rPr lang="fr-FR" b="0" i="0" dirty="0">
                <a:effectLst/>
              </a:rPr>
              <a:t>, est </a:t>
            </a:r>
            <a:r>
              <a:rPr lang="fr-FR" dirty="0"/>
              <a:t>moine</a:t>
            </a:r>
            <a:r>
              <a:rPr lang="fr-FR" b="0" i="0" dirty="0">
                <a:effectLst/>
              </a:rPr>
              <a:t> de l'</a:t>
            </a:r>
            <a:r>
              <a:rPr lang="fr-FR" dirty="0"/>
              <a:t>abbaye de Saint-Denis</a:t>
            </a:r>
            <a:r>
              <a:rPr lang="fr-FR" b="0" i="0" dirty="0">
                <a:effectLst/>
              </a:rPr>
              <a:t>.</a:t>
            </a:r>
          </a:p>
          <a:p>
            <a:pPr marL="0" indent="0">
              <a:buNone/>
            </a:pPr>
            <a:r>
              <a:rPr lang="fr-FR" dirty="0"/>
              <a:t>Il est nommé Historiographe français par le roi Charles VII en 1437.</a:t>
            </a:r>
          </a:p>
        </p:txBody>
      </p:sp>
      <p:pic>
        <p:nvPicPr>
          <p:cNvPr id="2" name="Image 1">
            <a:extLst>
              <a:ext uri="{FF2B5EF4-FFF2-40B4-BE49-F238E27FC236}">
                <a16:creationId xmlns:a16="http://schemas.microsoft.com/office/drawing/2014/main" xmlns="" id="{FD656F2B-582F-4C71-8992-FF154570AB64}"/>
              </a:ext>
            </a:extLst>
          </p:cNvPr>
          <p:cNvPicPr>
            <a:picLocks noChangeAspect="1"/>
          </p:cNvPicPr>
          <p:nvPr/>
        </p:nvPicPr>
        <p:blipFill>
          <a:blip r:embed="rId2"/>
          <a:stretch>
            <a:fillRect/>
          </a:stretch>
        </p:blipFill>
        <p:spPr>
          <a:xfrm>
            <a:off x="5611694" y="406047"/>
            <a:ext cx="4877223" cy="5944115"/>
          </a:xfrm>
          <a:prstGeom prst="rect">
            <a:avLst/>
          </a:prstGeom>
        </p:spPr>
      </p:pic>
    </p:spTree>
    <p:extLst>
      <p:ext uri="{BB962C8B-B14F-4D97-AF65-F5344CB8AC3E}">
        <p14:creationId xmlns:p14="http://schemas.microsoft.com/office/powerpoint/2010/main" val="426812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xmlns="" id="{B71A420F-F98B-402E-AE47-F9ACD8F4A47C}"/>
              </a:ext>
            </a:extLst>
          </p:cNvPr>
          <p:cNvSpPr>
            <a:spLocks noGrp="1"/>
          </p:cNvSpPr>
          <p:nvPr>
            <p:ph type="subTitle" idx="1"/>
          </p:nvPr>
        </p:nvSpPr>
        <p:spPr>
          <a:xfrm>
            <a:off x="-125506" y="125506"/>
            <a:ext cx="11268635" cy="911611"/>
          </a:xfrm>
        </p:spPr>
        <p:txBody>
          <a:bodyPr>
            <a:normAutofit lnSpcReduction="10000"/>
          </a:bodyPr>
          <a:lstStyle/>
          <a:p>
            <a:endParaRPr lang="fr-FR" sz="6000" dirty="0"/>
          </a:p>
        </p:txBody>
      </p:sp>
      <p:sp>
        <p:nvSpPr>
          <p:cNvPr id="10" name="ZoneTexte 9">
            <a:extLst>
              <a:ext uri="{FF2B5EF4-FFF2-40B4-BE49-F238E27FC236}">
                <a16:creationId xmlns:a16="http://schemas.microsoft.com/office/drawing/2014/main" xmlns="" id="{B7F81B1F-6C61-4568-BEEF-8FC1C83F4ED3}"/>
              </a:ext>
            </a:extLst>
          </p:cNvPr>
          <p:cNvSpPr txBox="1"/>
          <p:nvPr/>
        </p:nvSpPr>
        <p:spPr>
          <a:xfrm>
            <a:off x="6935824" y="4368413"/>
            <a:ext cx="4703726" cy="1938992"/>
          </a:xfrm>
          <a:prstGeom prst="rect">
            <a:avLst/>
          </a:prstGeom>
          <a:noFill/>
        </p:spPr>
        <p:txBody>
          <a:bodyPr wrap="square" rtlCol="0">
            <a:spAutoFit/>
          </a:bodyPr>
          <a:lstStyle/>
          <a:p>
            <a:r>
              <a:rPr lang="fr-FR" sz="2400" b="1" dirty="0"/>
              <a:t>Les douze pairs de France. Miniature extraite d'un manuscrit de la Chronique de Charles VII </a:t>
            </a:r>
          </a:p>
          <a:p>
            <a:r>
              <a:rPr lang="fr-FR" sz="2400" b="1" dirty="0"/>
              <a:t>de Jean Chartier, </a:t>
            </a:r>
          </a:p>
          <a:p>
            <a:r>
              <a:rPr lang="fr-FR" sz="2400" b="1" dirty="0"/>
              <a:t>3e quart du XVe siècle. </a:t>
            </a:r>
          </a:p>
        </p:txBody>
      </p:sp>
      <p:pic>
        <p:nvPicPr>
          <p:cNvPr id="12" name="Image 11">
            <a:extLst>
              <a:ext uri="{FF2B5EF4-FFF2-40B4-BE49-F238E27FC236}">
                <a16:creationId xmlns:a16="http://schemas.microsoft.com/office/drawing/2014/main" xmlns="" id="{16F32DAA-777F-4DFD-A64D-C2F8B11E5626}"/>
              </a:ext>
            </a:extLst>
          </p:cNvPr>
          <p:cNvPicPr>
            <a:picLocks noChangeAspect="1"/>
          </p:cNvPicPr>
          <p:nvPr/>
        </p:nvPicPr>
        <p:blipFill rotWithShape="1">
          <a:blip r:embed="rId2"/>
          <a:srcRect b="27968"/>
          <a:stretch/>
        </p:blipFill>
        <p:spPr>
          <a:xfrm>
            <a:off x="1330642" y="959043"/>
            <a:ext cx="5279708" cy="5697449"/>
          </a:xfrm>
          <a:prstGeom prst="rect">
            <a:avLst/>
          </a:prstGeom>
        </p:spPr>
      </p:pic>
      <p:sp>
        <p:nvSpPr>
          <p:cNvPr id="13" name="ZoneTexte 12">
            <a:extLst>
              <a:ext uri="{FF2B5EF4-FFF2-40B4-BE49-F238E27FC236}">
                <a16:creationId xmlns:a16="http://schemas.microsoft.com/office/drawing/2014/main" xmlns="" id="{60B04354-2284-471E-811B-C4DC8D9E58F9}"/>
              </a:ext>
            </a:extLst>
          </p:cNvPr>
          <p:cNvSpPr txBox="1"/>
          <p:nvPr/>
        </p:nvSpPr>
        <p:spPr>
          <a:xfrm>
            <a:off x="6867525" y="1363937"/>
            <a:ext cx="4629150" cy="2677656"/>
          </a:xfrm>
          <a:prstGeom prst="rect">
            <a:avLst/>
          </a:prstGeom>
          <a:noFill/>
        </p:spPr>
        <p:txBody>
          <a:bodyPr wrap="square" rtlCol="0">
            <a:spAutoFit/>
          </a:bodyPr>
          <a:lstStyle/>
          <a:p>
            <a:r>
              <a:rPr lang="fr-FR" sz="2400" b="1" i="0" dirty="0">
                <a:solidFill>
                  <a:srgbClr val="202124"/>
                </a:solidFill>
                <a:effectLst/>
              </a:rPr>
              <a:t>Ainsi fut instauré un collège de douze électeurs, que Jean Juvénal énumère dans l'ordre suivant:</a:t>
            </a:r>
          </a:p>
          <a:p>
            <a:r>
              <a:rPr lang="fr-FR" sz="2400" b="1" i="0" dirty="0">
                <a:solidFill>
                  <a:srgbClr val="202124"/>
                </a:solidFill>
                <a:effectLst/>
              </a:rPr>
              <a:t> </a:t>
            </a:r>
            <a:r>
              <a:rPr lang="fr-FR" sz="2400" b="1" i="0" dirty="0">
                <a:solidFill>
                  <a:srgbClr val="040C28"/>
                </a:solidFill>
                <a:effectLst/>
              </a:rPr>
              <a:t>Reims, Beauvais, Laon, Châlons, Langres, Noyon, Bourgogne, Guyenne, Normandie, Champagne, Toulouse et Flandre</a:t>
            </a:r>
            <a:r>
              <a:rPr lang="fr-FR" sz="2400" b="1" i="0" dirty="0">
                <a:solidFill>
                  <a:srgbClr val="202124"/>
                </a:solidFill>
                <a:effectLst/>
              </a:rPr>
              <a:t>.</a:t>
            </a:r>
            <a:endParaRPr lang="fr-FR" sz="2400" b="1" dirty="0"/>
          </a:p>
        </p:txBody>
      </p:sp>
    </p:spTree>
    <p:extLst>
      <p:ext uri="{BB962C8B-B14F-4D97-AF65-F5344CB8AC3E}">
        <p14:creationId xmlns:p14="http://schemas.microsoft.com/office/powerpoint/2010/main" val="406596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6900AE13-C3DE-4387-B50B-47F36F032A82}"/>
              </a:ext>
            </a:extLst>
          </p:cNvPr>
          <p:cNvSpPr>
            <a:spLocks noGrp="1"/>
          </p:cNvSpPr>
          <p:nvPr>
            <p:ph idx="1"/>
          </p:nvPr>
        </p:nvSpPr>
        <p:spPr>
          <a:xfrm>
            <a:off x="257175" y="195262"/>
            <a:ext cx="12239625" cy="665888"/>
          </a:xfrm>
        </p:spPr>
        <p:txBody>
          <a:bodyPr>
            <a:normAutofit fontScale="92500"/>
          </a:bodyPr>
          <a:lstStyle/>
          <a:p>
            <a:pPr marL="0" indent="0">
              <a:buNone/>
            </a:pPr>
            <a:r>
              <a:rPr lang="fr-FR" sz="3500" b="0" i="0" dirty="0">
                <a:solidFill>
                  <a:srgbClr val="000000"/>
                </a:solidFill>
                <a:effectLst/>
              </a:rPr>
              <a:t>A la cour de Bourgogne le titre fut double: indiciaire et historiographe.</a:t>
            </a:r>
            <a:r>
              <a:rPr lang="fr-FR" sz="3600" b="0" i="0" dirty="0">
                <a:solidFill>
                  <a:srgbClr val="000000"/>
                </a:solidFill>
                <a:effectLst/>
              </a:rPr>
              <a:t> </a:t>
            </a:r>
            <a:r>
              <a:rPr lang="fr-FR" sz="3600" dirty="0">
                <a:solidFill>
                  <a:srgbClr val="000000"/>
                </a:solidFill>
              </a:rPr>
              <a:t>   </a:t>
            </a:r>
            <a:r>
              <a:rPr lang="fr-FR" sz="3600" b="0" i="0" dirty="0">
                <a:solidFill>
                  <a:srgbClr val="000000"/>
                </a:solidFill>
                <a:effectLst/>
              </a:rPr>
              <a:t> </a:t>
            </a:r>
            <a:endParaRPr lang="fr-FR" sz="3600" dirty="0">
              <a:solidFill>
                <a:srgbClr val="000000"/>
              </a:solidFill>
            </a:endParaRPr>
          </a:p>
          <a:p>
            <a:pPr marL="0" indent="0" algn="r">
              <a:buNone/>
            </a:pPr>
            <a:endParaRPr lang="fr-FR" sz="3600" b="0" i="0" dirty="0">
              <a:solidFill>
                <a:srgbClr val="000000"/>
              </a:solidFill>
              <a:effectLst/>
            </a:endParaRPr>
          </a:p>
          <a:p>
            <a:pPr marL="0" indent="0">
              <a:buNone/>
            </a:pPr>
            <a:endParaRPr lang="fr-FR" sz="3600" dirty="0"/>
          </a:p>
        </p:txBody>
      </p:sp>
      <p:pic>
        <p:nvPicPr>
          <p:cNvPr id="4" name="Image 3">
            <a:extLst>
              <a:ext uri="{FF2B5EF4-FFF2-40B4-BE49-F238E27FC236}">
                <a16:creationId xmlns:a16="http://schemas.microsoft.com/office/drawing/2014/main" xmlns="" id="{C6D3DED2-9AE9-4E98-97A5-AC1E13999317}"/>
              </a:ext>
            </a:extLst>
          </p:cNvPr>
          <p:cNvPicPr>
            <a:picLocks noChangeAspect="1"/>
          </p:cNvPicPr>
          <p:nvPr/>
        </p:nvPicPr>
        <p:blipFill>
          <a:blip r:embed="rId2"/>
          <a:stretch>
            <a:fillRect/>
          </a:stretch>
        </p:blipFill>
        <p:spPr>
          <a:xfrm>
            <a:off x="257175" y="887152"/>
            <a:ext cx="3819526" cy="5775586"/>
          </a:xfrm>
          <a:prstGeom prst="rect">
            <a:avLst/>
          </a:prstGeom>
        </p:spPr>
      </p:pic>
      <p:sp>
        <p:nvSpPr>
          <p:cNvPr id="5" name="ZoneTexte 4">
            <a:extLst>
              <a:ext uri="{FF2B5EF4-FFF2-40B4-BE49-F238E27FC236}">
                <a16:creationId xmlns:a16="http://schemas.microsoft.com/office/drawing/2014/main" xmlns="" id="{74F6C8E4-D7F7-433F-8617-449BDC6335B6}"/>
              </a:ext>
            </a:extLst>
          </p:cNvPr>
          <p:cNvSpPr txBox="1"/>
          <p:nvPr/>
        </p:nvSpPr>
        <p:spPr>
          <a:xfrm>
            <a:off x="4095751" y="742950"/>
            <a:ext cx="7839074" cy="3385542"/>
          </a:xfrm>
          <a:prstGeom prst="rect">
            <a:avLst/>
          </a:prstGeom>
          <a:noFill/>
        </p:spPr>
        <p:txBody>
          <a:bodyPr wrap="square" rtlCol="0">
            <a:spAutoFit/>
          </a:bodyPr>
          <a:lstStyle/>
          <a:p>
            <a:pPr marL="0" indent="0">
              <a:buNone/>
            </a:pPr>
            <a:r>
              <a:rPr lang="fr-FR" sz="2800" dirty="0">
                <a:solidFill>
                  <a:srgbClr val="000000"/>
                </a:solidFill>
              </a:rPr>
              <a:t>Georges </a:t>
            </a:r>
            <a:r>
              <a:rPr lang="fr-FR" sz="2800" b="0" i="0" dirty="0" err="1">
                <a:solidFill>
                  <a:srgbClr val="000000"/>
                </a:solidFill>
                <a:effectLst/>
              </a:rPr>
              <a:t>Chastellain</a:t>
            </a:r>
            <a:r>
              <a:rPr lang="fr-FR" sz="2800" b="0" i="0" dirty="0">
                <a:solidFill>
                  <a:srgbClr val="000000"/>
                </a:solidFill>
                <a:effectLst/>
              </a:rPr>
              <a:t> (1405-1475) fut </a:t>
            </a:r>
            <a:r>
              <a:rPr lang="fr-FR" sz="2800" dirty="0">
                <a:solidFill>
                  <a:srgbClr val="000000"/>
                </a:solidFill>
              </a:rPr>
              <a:t>nommé le premier en 1455.</a:t>
            </a:r>
          </a:p>
          <a:p>
            <a:pPr marL="0" indent="0">
              <a:buNone/>
            </a:pPr>
            <a:r>
              <a:rPr lang="fr-FR" sz="2800" b="0" i="0" dirty="0">
                <a:effectLst/>
              </a:rPr>
              <a:t>En 1434, il est </a:t>
            </a:r>
            <a:r>
              <a:rPr lang="fr-FR" sz="2800" dirty="0"/>
              <a:t>écuyer</a:t>
            </a:r>
            <a:r>
              <a:rPr lang="fr-FR" sz="2800" b="0" i="0" dirty="0">
                <a:effectLst/>
              </a:rPr>
              <a:t> du </a:t>
            </a:r>
            <a:r>
              <a:rPr lang="fr-FR" sz="2800" dirty="0"/>
              <a:t>duc de Bourgogne</a:t>
            </a:r>
            <a:r>
              <a:rPr lang="fr-FR" sz="2800" b="0" i="0" dirty="0">
                <a:effectLst/>
              </a:rPr>
              <a:t>. Après le </a:t>
            </a:r>
            <a:r>
              <a:rPr lang="fr-FR" sz="2800" dirty="0"/>
              <a:t>traité d'Arras</a:t>
            </a:r>
            <a:r>
              <a:rPr lang="fr-FR" sz="2800" b="0" i="0" dirty="0">
                <a:effectLst/>
              </a:rPr>
              <a:t>, il quitte l'armée et voyage. Il est à la cour de </a:t>
            </a:r>
            <a:r>
              <a:rPr lang="fr-FR" sz="2800" dirty="0"/>
              <a:t>Charles VII de France</a:t>
            </a:r>
            <a:r>
              <a:rPr lang="fr-FR" sz="2800" b="0" i="0" dirty="0">
                <a:effectLst/>
              </a:rPr>
              <a:t> de 1435 à 1446 tout en faisant de nombreux voyages, d'où son surnom d’« Aventurier».</a:t>
            </a:r>
            <a:endParaRPr lang="fr-FR" sz="2800" dirty="0"/>
          </a:p>
          <a:p>
            <a:endParaRPr lang="fr-FR" dirty="0"/>
          </a:p>
        </p:txBody>
      </p:sp>
      <p:sp>
        <p:nvSpPr>
          <p:cNvPr id="6" name="ZoneTexte 5">
            <a:extLst>
              <a:ext uri="{FF2B5EF4-FFF2-40B4-BE49-F238E27FC236}">
                <a16:creationId xmlns:a16="http://schemas.microsoft.com/office/drawing/2014/main" xmlns="" id="{C2CFC15C-7809-42D1-8E23-33EB164D166A}"/>
              </a:ext>
            </a:extLst>
          </p:cNvPr>
          <p:cNvSpPr txBox="1"/>
          <p:nvPr/>
        </p:nvSpPr>
        <p:spPr>
          <a:xfrm>
            <a:off x="4114800" y="3774945"/>
            <a:ext cx="8077199" cy="3385542"/>
          </a:xfrm>
          <a:prstGeom prst="rect">
            <a:avLst/>
          </a:prstGeom>
          <a:noFill/>
        </p:spPr>
        <p:txBody>
          <a:bodyPr wrap="square" rtlCol="0">
            <a:spAutoFit/>
          </a:bodyPr>
          <a:lstStyle/>
          <a:p>
            <a:r>
              <a:rPr lang="fr-FR" sz="2800" dirty="0"/>
              <a:t>« Je </a:t>
            </a:r>
            <a:r>
              <a:rPr lang="fr-FR" sz="2800" dirty="0" err="1"/>
              <a:t>doncques</a:t>
            </a:r>
            <a:r>
              <a:rPr lang="fr-FR" sz="2800" dirty="0"/>
              <a:t>, George </a:t>
            </a:r>
            <a:r>
              <a:rPr lang="fr-FR" sz="2800" dirty="0" err="1"/>
              <a:t>Chastellain</a:t>
            </a:r>
            <a:r>
              <a:rPr lang="fr-FR" sz="2800" dirty="0"/>
              <a:t> […] ay </a:t>
            </a:r>
            <a:r>
              <a:rPr lang="fr-FR" sz="2800" dirty="0" err="1"/>
              <a:t>prins</a:t>
            </a:r>
            <a:r>
              <a:rPr lang="fr-FR" sz="2800" dirty="0"/>
              <a:t> et </a:t>
            </a:r>
            <a:r>
              <a:rPr lang="fr-FR" sz="2800" dirty="0" err="1"/>
              <a:t>recueilly</a:t>
            </a:r>
            <a:r>
              <a:rPr lang="fr-FR" sz="2800" dirty="0"/>
              <a:t> devers </a:t>
            </a:r>
            <a:r>
              <a:rPr lang="fr-FR" sz="2800" dirty="0" err="1"/>
              <a:t>moy</a:t>
            </a:r>
            <a:r>
              <a:rPr lang="fr-FR" sz="2800" dirty="0"/>
              <a:t> les </a:t>
            </a:r>
            <a:r>
              <a:rPr lang="fr-FR" sz="2800" dirty="0" err="1"/>
              <a:t>escris</a:t>
            </a:r>
            <a:r>
              <a:rPr lang="fr-FR" sz="2800" dirty="0"/>
              <a:t> des historiographes nouveaux de mon temps, avec ce que de mon </a:t>
            </a:r>
            <a:r>
              <a:rPr lang="fr-FR" sz="2800" dirty="0" err="1"/>
              <a:t>costé</a:t>
            </a:r>
            <a:r>
              <a:rPr lang="fr-FR" sz="2800" dirty="0"/>
              <a:t> y ay </a:t>
            </a:r>
            <a:r>
              <a:rPr lang="fr-FR" sz="2800" dirty="0" err="1"/>
              <a:t>veu</a:t>
            </a:r>
            <a:r>
              <a:rPr lang="fr-FR" sz="2800" dirty="0"/>
              <a:t> et </a:t>
            </a:r>
            <a:r>
              <a:rPr lang="fr-FR" sz="2800" dirty="0" err="1"/>
              <a:t>congnu</a:t>
            </a:r>
            <a:r>
              <a:rPr lang="fr-FR" sz="2800" dirty="0"/>
              <a:t>, et sur toutes les choses </a:t>
            </a:r>
            <a:r>
              <a:rPr lang="fr-FR" sz="2800" dirty="0" err="1"/>
              <a:t>escriptes</a:t>
            </a:r>
            <a:r>
              <a:rPr lang="fr-FR" sz="2800" dirty="0"/>
              <a:t> à </a:t>
            </a:r>
            <a:r>
              <a:rPr lang="fr-FR" sz="2800" dirty="0" err="1"/>
              <a:t>Saint-Denys</a:t>
            </a:r>
            <a:r>
              <a:rPr lang="fr-FR" sz="2800" dirty="0"/>
              <a:t> et </a:t>
            </a:r>
            <a:r>
              <a:rPr lang="fr-FR" sz="2800" dirty="0" err="1"/>
              <a:t>aussy</a:t>
            </a:r>
            <a:r>
              <a:rPr lang="fr-FR" sz="2800" dirty="0"/>
              <a:t> par autres de ce temps, ay fait concordance et </a:t>
            </a:r>
            <a:r>
              <a:rPr lang="fr-FR" sz="2800" dirty="0" err="1"/>
              <a:t>espluchemens</a:t>
            </a:r>
            <a:r>
              <a:rPr lang="fr-FR" sz="2800" dirty="0"/>
              <a:t> de vérité […]. »</a:t>
            </a:r>
          </a:p>
          <a:p>
            <a:r>
              <a:rPr lang="fr-FR" sz="2400" b="1" i="0" dirty="0" err="1">
                <a:solidFill>
                  <a:schemeClr val="accent2">
                    <a:lumMod val="60000"/>
                    <a:lumOff val="40000"/>
                  </a:schemeClr>
                </a:solidFill>
                <a:effectLst/>
              </a:rPr>
              <a:t>Espluchemens</a:t>
            </a:r>
            <a:r>
              <a:rPr lang="fr-FR" sz="2400" b="1" i="0" dirty="0">
                <a:solidFill>
                  <a:schemeClr val="accent2">
                    <a:lumMod val="60000"/>
                    <a:lumOff val="40000"/>
                  </a:schemeClr>
                </a:solidFill>
                <a:effectLst/>
              </a:rPr>
              <a:t>: "Fait d'examiner soigneusement"</a:t>
            </a:r>
          </a:p>
          <a:p>
            <a:endParaRPr lang="fr-FR" dirty="0"/>
          </a:p>
        </p:txBody>
      </p:sp>
    </p:spTree>
    <p:extLst>
      <p:ext uri="{BB962C8B-B14F-4D97-AF65-F5344CB8AC3E}">
        <p14:creationId xmlns:p14="http://schemas.microsoft.com/office/powerpoint/2010/main" val="340984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1369</TotalTime>
  <Words>1241</Words>
  <Application>Microsoft Office PowerPoint</Application>
  <PresentationFormat>Personnalisé</PresentationFormat>
  <Paragraphs>79</Paragraphs>
  <Slides>28</Slides>
  <Notes>0</Notes>
  <HiddenSlides>0</HiddenSlides>
  <MMClips>0</MMClips>
  <ScaleCrop>false</ScaleCrop>
  <HeadingPairs>
    <vt:vector size="4" baseType="variant">
      <vt:variant>
        <vt:lpstr>Thème</vt:lpstr>
      </vt:variant>
      <vt:variant>
        <vt:i4>1</vt:i4>
      </vt:variant>
      <vt:variant>
        <vt:lpstr>Titres des diapositives</vt:lpstr>
      </vt:variant>
      <vt:variant>
        <vt:i4>28</vt:i4>
      </vt:variant>
    </vt:vector>
  </HeadingPairs>
  <TitlesOfParts>
    <vt:vector size="29"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William Whitney</dc:creator>
  <cp:lastModifiedBy>William Whitney</cp:lastModifiedBy>
  <cp:revision>28</cp:revision>
  <dcterms:created xsi:type="dcterms:W3CDTF">2023-12-06T15:33:31Z</dcterms:created>
  <dcterms:modified xsi:type="dcterms:W3CDTF">2025-10-09T08:51:39Z</dcterms:modified>
</cp:coreProperties>
</file>