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4A85D-7EB6-6D03-B547-29FF616A8D6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90AEDD-1454-5B2C-8668-7884A9081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BB80F8E-E43E-D0D8-C692-F53D93B0D6BB}"/>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978A3447-18E1-BA8D-AAAA-9D910E2EEB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953ABB-B511-3C25-4E9B-222185C3F595}"/>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249748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43ED9-3309-68A3-F385-B534E7B168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9EA6FF-1B5E-CFF6-9776-393736BE645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F5A2C-F723-CE33-671E-DB771B2E9E0D}"/>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BA325AC5-904A-2329-2C1D-20BB770303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F3B9D5-E841-2867-B719-933097CF30F0}"/>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127452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D3BC2F6-00CC-8E86-0119-326566CC1F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AB4F2D5-B3F4-3DA2-4468-EB09314D45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4EEF78-C6A1-B72B-84CC-42FF02E87235}"/>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43B9532E-37CA-5BA6-6130-075B8FAE32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E28D1B-CC9B-66E8-3EB6-749B94759D03}"/>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33925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95051-73ED-DF53-1C64-AB2BDFBB87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91C937-4FC4-46B5-BF34-427121CD26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736513-1BED-2A25-8787-8CB68CAAFFF3}"/>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1E1A3915-3E20-11E6-EEEB-DA65ABA315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360FAB-CCCB-9E0D-E353-9766BE8E3B28}"/>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20307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2D9DE-E271-0CC8-C77A-6203AB81011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3CDBAD6-F9BD-3C04-018A-2C45F095D5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809A408-7D54-CD97-E92E-56306D518740}"/>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16609285-A49E-ED67-3C6D-777357296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59F6F7-E098-CC59-37F5-7C459C0ED8AC}"/>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377098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18E85-A292-8FD6-D553-7EA7E3111E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2B657E-FE53-9E96-071E-5B035FB7799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72470F-8B56-05D2-0D4F-85E85FA900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690C01-4289-B04A-D4F0-58C987BEFDB8}"/>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A90A0ADA-D905-4D10-4FF6-F64304DBD8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FF94B8-E3CC-26E5-2AF3-2D9F52F35EA7}"/>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248950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7A6CE-9108-AD9F-54D6-B183AFAF8B4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D1D8B89-0FBE-74AC-DA0E-12143DAF6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EED318-B85F-512B-EB4E-3F0CA7C5318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E1CC98-A38D-BE0D-990E-4E576EE74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AFDEDCF-CAF5-1099-686D-5504EAB96EE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5502FA-1AFB-EA02-8695-DA7BDD94A1ED}"/>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8" name="Espace réservé du pied de page 7">
            <a:extLst>
              <a:ext uri="{FF2B5EF4-FFF2-40B4-BE49-F238E27FC236}">
                <a16:creationId xmlns:a16="http://schemas.microsoft.com/office/drawing/2014/main" id="{443A7877-9783-1B17-B180-3ABDC9567BE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4BD5D5-7A81-4DD8-C42F-F0FEC9E73014}"/>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390754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0498F-AE5E-EBCE-37F5-98111CAB1CF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14C507-C2AE-1B96-04AE-5449BA03FA30}"/>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606A0E1F-D3C1-D671-1FC3-551CC9F6340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C3371FC-EC9C-C97C-0061-B1C1130B5A56}"/>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249810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CB18F6-37AC-90DA-6DA7-90760311501B}"/>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3" name="Espace réservé du pied de page 2">
            <a:extLst>
              <a:ext uri="{FF2B5EF4-FFF2-40B4-BE49-F238E27FC236}">
                <a16:creationId xmlns:a16="http://schemas.microsoft.com/office/drawing/2014/main" id="{8F805718-3E6A-BB58-AC79-D3F5C138F7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BCF72A-F8FD-70F1-A95F-C6B284FFFA75}"/>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239211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469AC-9088-DAAF-35F6-8018F65845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A4F3FBF-CABE-1D5E-2873-0E0888C2D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45A2314-967E-E85F-5D3A-15D69E8BF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1BE139-930A-BBD6-DB62-79CF3737FAD0}"/>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0560A17E-9FE4-BF8F-8D49-E3A9037CD1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A7B2BC-24D1-592C-ACA7-0622FD9D2DEE}"/>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5386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FFCAC-0655-6C3B-1FA2-79DCBE6DF2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968C2E-843A-BC1F-517F-6EF6FB051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1E9991D-6127-7959-D83A-1094CEF67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824206-0CDB-2859-4C5D-CEBCD0517974}"/>
              </a:ext>
            </a:extLst>
          </p:cNvPr>
          <p:cNvSpPr>
            <a:spLocks noGrp="1"/>
          </p:cNvSpPr>
          <p:nvPr>
            <p:ph type="dt" sz="half" idx="10"/>
          </p:nvPr>
        </p:nvSpPr>
        <p:spPr/>
        <p:txBody>
          <a:bodyPr/>
          <a:lstStyle/>
          <a:p>
            <a:fld id="{4E895AB1-37A9-4FF8-B366-B8EB22C732E8}"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BD94C2D1-F33C-FA65-C328-FC7D0F7FD1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FA71F9-E4B1-12EB-2E15-8D4F8D65A925}"/>
              </a:ext>
            </a:extLst>
          </p:cNvPr>
          <p:cNvSpPr>
            <a:spLocks noGrp="1"/>
          </p:cNvSpPr>
          <p:nvPr>
            <p:ph type="sldNum" sz="quarter" idx="12"/>
          </p:nvPr>
        </p:nvSpPr>
        <p:spPr/>
        <p:txBody>
          <a:bodyPr/>
          <a:lstStyle/>
          <a:p>
            <a:fld id="{F460BB65-1358-445E-B67C-4ABDF07721D5}" type="slidenum">
              <a:rPr lang="fr-FR" smtClean="0"/>
              <a:t>‹N°›</a:t>
            </a:fld>
            <a:endParaRPr lang="fr-FR"/>
          </a:p>
        </p:txBody>
      </p:sp>
    </p:spTree>
    <p:extLst>
      <p:ext uri="{BB962C8B-B14F-4D97-AF65-F5344CB8AC3E}">
        <p14:creationId xmlns:p14="http://schemas.microsoft.com/office/powerpoint/2010/main" val="35344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8C958F-CEAD-2C92-5BE0-453F0F82F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690562-5994-C4C2-23AB-6D68431CFB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6BCFD9-E8D6-EB0C-CACF-E6752A8D8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895AB1-37A9-4FF8-B366-B8EB22C732E8}"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5CD442C4-8270-F291-F2C2-1B4AD976D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7C6D4DF-6A5D-66D2-7859-1457A5B0B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60BB65-1358-445E-B67C-4ABDF07721D5}" type="slidenum">
              <a:rPr lang="fr-FR" smtClean="0"/>
              <a:t>‹N°›</a:t>
            </a:fld>
            <a:endParaRPr lang="fr-FR"/>
          </a:p>
        </p:txBody>
      </p:sp>
    </p:spTree>
    <p:extLst>
      <p:ext uri="{BB962C8B-B14F-4D97-AF65-F5344CB8AC3E}">
        <p14:creationId xmlns:p14="http://schemas.microsoft.com/office/powerpoint/2010/main" val="2786579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terpone@ibpc.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7D5CD03-6E43-88BF-4D72-87ADDED7BEE3}"/>
              </a:ext>
            </a:extLst>
          </p:cNvPr>
          <p:cNvSpPr>
            <a:spLocks noGrp="1"/>
          </p:cNvSpPr>
          <p:nvPr>
            <p:ph type="subTitle" idx="1"/>
          </p:nvPr>
        </p:nvSpPr>
        <p:spPr>
          <a:xfrm>
            <a:off x="1524000" y="1651819"/>
            <a:ext cx="9144000" cy="3605981"/>
          </a:xfrm>
        </p:spPr>
        <p:txBody>
          <a:bodyPr>
            <a:normAutofit/>
          </a:bodyPr>
          <a:lstStyle/>
          <a:p>
            <a:r>
              <a:rPr lang="fr-FR" sz="6000" dirty="0"/>
              <a:t>Cours du 15 octobre</a:t>
            </a:r>
          </a:p>
        </p:txBody>
      </p:sp>
    </p:spTree>
    <p:extLst>
      <p:ext uri="{BB962C8B-B14F-4D97-AF65-F5344CB8AC3E}">
        <p14:creationId xmlns:p14="http://schemas.microsoft.com/office/powerpoint/2010/main" val="42441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60C76D8-ADE9-EB30-6FCF-FF4D451B8AE0}"/>
              </a:ext>
            </a:extLst>
          </p:cNvPr>
          <p:cNvPicPr>
            <a:picLocks noGrp="1" noChangeAspect="1"/>
          </p:cNvPicPr>
          <p:nvPr>
            <p:ph idx="1"/>
          </p:nvPr>
        </p:nvPicPr>
        <p:blipFill>
          <a:blip r:embed="rId2"/>
          <a:stretch>
            <a:fillRect/>
          </a:stretch>
        </p:blipFill>
        <p:spPr>
          <a:xfrm>
            <a:off x="325540" y="787401"/>
            <a:ext cx="3204241" cy="2704123"/>
          </a:xfrm>
          <a:prstGeom prst="rect">
            <a:avLst/>
          </a:prstGeom>
        </p:spPr>
      </p:pic>
      <p:pic>
        <p:nvPicPr>
          <p:cNvPr id="7" name="Image 6">
            <a:extLst>
              <a:ext uri="{FF2B5EF4-FFF2-40B4-BE49-F238E27FC236}">
                <a16:creationId xmlns:a16="http://schemas.microsoft.com/office/drawing/2014/main" id="{7512A848-E5FE-B4C4-4142-C3454F77BC0B}"/>
              </a:ext>
            </a:extLst>
          </p:cNvPr>
          <p:cNvPicPr>
            <a:picLocks noChangeAspect="1"/>
          </p:cNvPicPr>
          <p:nvPr/>
        </p:nvPicPr>
        <p:blipFill>
          <a:blip r:embed="rId3"/>
          <a:stretch>
            <a:fillRect/>
          </a:stretch>
        </p:blipFill>
        <p:spPr>
          <a:xfrm>
            <a:off x="4898308" y="455497"/>
            <a:ext cx="6605434" cy="5716241"/>
          </a:xfrm>
          <a:prstGeom prst="rect">
            <a:avLst/>
          </a:prstGeom>
        </p:spPr>
      </p:pic>
      <p:sp>
        <p:nvSpPr>
          <p:cNvPr id="8" name="ZoneTexte 7">
            <a:extLst>
              <a:ext uri="{FF2B5EF4-FFF2-40B4-BE49-F238E27FC236}">
                <a16:creationId xmlns:a16="http://schemas.microsoft.com/office/drawing/2014/main" id="{49957734-8BA9-4F62-A66B-5495203E1FD0}"/>
              </a:ext>
            </a:extLst>
          </p:cNvPr>
          <p:cNvSpPr txBox="1"/>
          <p:nvPr/>
        </p:nvSpPr>
        <p:spPr>
          <a:xfrm>
            <a:off x="4898308" y="6217837"/>
            <a:ext cx="1995948" cy="369332"/>
          </a:xfrm>
          <a:prstGeom prst="rect">
            <a:avLst/>
          </a:prstGeom>
          <a:noFill/>
        </p:spPr>
        <p:txBody>
          <a:bodyPr wrap="square" rtlCol="0">
            <a:spAutoFit/>
          </a:bodyPr>
          <a:lstStyle/>
          <a:p>
            <a:r>
              <a:rPr lang="fr-FR" dirty="0"/>
              <a:t>(29.2x33.4 cm),</a:t>
            </a:r>
          </a:p>
        </p:txBody>
      </p:sp>
      <p:sp>
        <p:nvSpPr>
          <p:cNvPr id="11" name="ZoneTexte 10">
            <a:extLst>
              <a:ext uri="{FF2B5EF4-FFF2-40B4-BE49-F238E27FC236}">
                <a16:creationId xmlns:a16="http://schemas.microsoft.com/office/drawing/2014/main" id="{4C51A7DC-38CF-D31A-096F-A187D07E1DC3}"/>
              </a:ext>
            </a:extLst>
          </p:cNvPr>
          <p:cNvSpPr txBox="1"/>
          <p:nvPr/>
        </p:nvSpPr>
        <p:spPr>
          <a:xfrm>
            <a:off x="325540" y="3677264"/>
            <a:ext cx="1868129" cy="369332"/>
          </a:xfrm>
          <a:prstGeom prst="rect">
            <a:avLst/>
          </a:prstGeom>
          <a:noFill/>
        </p:spPr>
        <p:txBody>
          <a:bodyPr wrap="square" rtlCol="0">
            <a:spAutoFit/>
          </a:bodyPr>
          <a:lstStyle/>
          <a:p>
            <a:r>
              <a:rPr lang="fr-FR" dirty="0"/>
              <a:t>(12.4 x 14.6 cm)</a:t>
            </a:r>
          </a:p>
        </p:txBody>
      </p:sp>
    </p:spTree>
    <p:extLst>
      <p:ext uri="{BB962C8B-B14F-4D97-AF65-F5344CB8AC3E}">
        <p14:creationId xmlns:p14="http://schemas.microsoft.com/office/powerpoint/2010/main" val="326574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A8E04EE-E5BD-ABD6-BA1F-9395C6334D0E}"/>
              </a:ext>
            </a:extLst>
          </p:cNvPr>
          <p:cNvPicPr>
            <a:picLocks noChangeAspect="1"/>
          </p:cNvPicPr>
          <p:nvPr/>
        </p:nvPicPr>
        <p:blipFill>
          <a:blip r:embed="rId2"/>
          <a:stretch>
            <a:fillRect/>
          </a:stretch>
        </p:blipFill>
        <p:spPr>
          <a:xfrm>
            <a:off x="1504336" y="657911"/>
            <a:ext cx="4098516" cy="5788865"/>
          </a:xfrm>
          <a:prstGeom prst="rect">
            <a:avLst/>
          </a:prstGeom>
        </p:spPr>
      </p:pic>
      <p:pic>
        <p:nvPicPr>
          <p:cNvPr id="9" name="Espace réservé du contenu 8">
            <a:extLst>
              <a:ext uri="{FF2B5EF4-FFF2-40B4-BE49-F238E27FC236}">
                <a16:creationId xmlns:a16="http://schemas.microsoft.com/office/drawing/2014/main" id="{852CC260-E674-E575-FFF8-BF467F050C32}"/>
              </a:ext>
            </a:extLst>
          </p:cNvPr>
          <p:cNvPicPr>
            <a:picLocks noGrp="1" noChangeAspect="1"/>
          </p:cNvPicPr>
          <p:nvPr>
            <p:ph idx="1"/>
          </p:nvPr>
        </p:nvPicPr>
        <p:blipFill>
          <a:blip r:embed="rId3"/>
          <a:stretch>
            <a:fillRect/>
          </a:stretch>
        </p:blipFill>
        <p:spPr>
          <a:xfrm>
            <a:off x="6461329" y="632405"/>
            <a:ext cx="4226335" cy="5801605"/>
          </a:xfrm>
          <a:prstGeom prst="rect">
            <a:avLst/>
          </a:prstGeom>
        </p:spPr>
      </p:pic>
    </p:spTree>
    <p:extLst>
      <p:ext uri="{BB962C8B-B14F-4D97-AF65-F5344CB8AC3E}">
        <p14:creationId xmlns:p14="http://schemas.microsoft.com/office/powerpoint/2010/main" val="199228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0AE9E4D-043A-B191-BB78-F97284F75F5B}"/>
              </a:ext>
            </a:extLst>
          </p:cNvPr>
          <p:cNvPicPr>
            <a:picLocks noChangeAspect="1"/>
          </p:cNvPicPr>
          <p:nvPr/>
        </p:nvPicPr>
        <p:blipFill>
          <a:blip r:embed="rId2"/>
          <a:srcRect l="18238" t="8973" r="16293" b="6422"/>
          <a:stretch>
            <a:fillRect/>
          </a:stretch>
        </p:blipFill>
        <p:spPr>
          <a:xfrm>
            <a:off x="1489252" y="531149"/>
            <a:ext cx="5953767" cy="5795701"/>
          </a:xfrm>
          <a:prstGeom prst="rect">
            <a:avLst/>
          </a:prstGeom>
        </p:spPr>
      </p:pic>
      <p:pic>
        <p:nvPicPr>
          <p:cNvPr id="5" name="Espace réservé du contenu 4">
            <a:extLst>
              <a:ext uri="{FF2B5EF4-FFF2-40B4-BE49-F238E27FC236}">
                <a16:creationId xmlns:a16="http://schemas.microsoft.com/office/drawing/2014/main" id="{03E5A090-EB75-A08B-0954-A1E08902BC62}"/>
              </a:ext>
            </a:extLst>
          </p:cNvPr>
          <p:cNvPicPr>
            <a:picLocks noGrp="1" noChangeAspect="1"/>
          </p:cNvPicPr>
          <p:nvPr>
            <p:ph idx="1"/>
          </p:nvPr>
        </p:nvPicPr>
        <p:blipFill>
          <a:blip r:embed="rId3"/>
          <a:stretch>
            <a:fillRect/>
          </a:stretch>
        </p:blipFill>
        <p:spPr>
          <a:xfrm>
            <a:off x="1205373" y="185997"/>
            <a:ext cx="6444123" cy="6377825"/>
          </a:xfrm>
          <a:prstGeom prst="rect">
            <a:avLst/>
          </a:prstGeom>
        </p:spPr>
      </p:pic>
      <p:sp>
        <p:nvSpPr>
          <p:cNvPr id="6" name="ZoneTexte 5">
            <a:extLst>
              <a:ext uri="{FF2B5EF4-FFF2-40B4-BE49-F238E27FC236}">
                <a16:creationId xmlns:a16="http://schemas.microsoft.com/office/drawing/2014/main" id="{820487FB-4654-3082-90D6-883A6E27CF40}"/>
              </a:ext>
            </a:extLst>
          </p:cNvPr>
          <p:cNvSpPr txBox="1"/>
          <p:nvPr/>
        </p:nvSpPr>
        <p:spPr>
          <a:xfrm>
            <a:off x="9006349" y="3775587"/>
            <a:ext cx="2743200" cy="2585323"/>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Peter Klein "Dendrochronological Analyses of the Two Panels of "Saint Francis Receiving the Stigmata" “ dans:</a:t>
            </a:r>
          </a:p>
          <a:p>
            <a:r>
              <a:rPr lang="en-US" i="1" dirty="0">
                <a:latin typeface="Calibri" panose="020F0502020204030204" pitchFamily="34" charset="0"/>
                <a:ea typeface="Calibri" panose="020F0502020204030204" pitchFamily="34" charset="0"/>
                <a:cs typeface="Calibri" panose="020F0502020204030204" pitchFamily="34" charset="0"/>
              </a:rPr>
              <a:t>Jan van Eyck: Two Paintings of Saint Francis Receiving the Stigmata, </a:t>
            </a:r>
            <a:r>
              <a:rPr lang="en-US" dirty="0">
                <a:latin typeface="Calibri" panose="020F0502020204030204" pitchFamily="34" charset="0"/>
                <a:ea typeface="Calibri" panose="020F0502020204030204" pitchFamily="34" charset="0"/>
                <a:cs typeface="Calibri" panose="020F0502020204030204" pitchFamily="34" charset="0"/>
              </a:rPr>
              <a:t>Philadelphia Museum of Art, 1997</a:t>
            </a:r>
            <a:endParaRPr lang="fr-FR"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98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8E42B-4F35-D31F-3853-72D1F019585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5A94BF1-BE81-1B99-8EE3-534F2212F16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410253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9ABD004-F4B9-CC5C-46CE-785FB5330107}"/>
              </a:ext>
            </a:extLst>
          </p:cNvPr>
          <p:cNvSpPr>
            <a:spLocks noGrp="1" noChangeArrowheads="1"/>
          </p:cNvSpPr>
          <p:nvPr>
            <p:ph idx="1"/>
          </p:nvPr>
        </p:nvSpPr>
        <p:spPr bwMode="auto">
          <a:xfrm>
            <a:off x="267929" y="403267"/>
            <a:ext cx="9851923" cy="3411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err="1">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Artificial</a:t>
            </a:r>
            <a:r>
              <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 Water Channels </a:t>
            </a:r>
            <a:r>
              <a:rPr kumimoji="0" lang="fr-FR" altLang="fr-FR" sz="2000" b="1" i="0" u="none" strike="noStrike" cap="none" normalizeH="0" baseline="0" dirty="0" err="1">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Form</a:t>
            </a:r>
            <a:r>
              <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 </a:t>
            </a:r>
            <a:r>
              <a:rPr kumimoji="0" lang="fr-FR" altLang="fr-FR" sz="2000" b="1" i="0" u="none" strike="noStrike" cap="none" normalizeH="0" baseline="0" dirty="0" err="1">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Precursors</a:t>
            </a:r>
            <a:r>
              <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 to </a:t>
            </a:r>
            <a:r>
              <a:rPr kumimoji="0" lang="fr-FR" altLang="fr-FR" sz="2000" b="1" i="0" u="none" strike="noStrike" cap="none" normalizeH="0" baseline="0" dirty="0" err="1">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Sponge</a:t>
            </a:r>
            <a:r>
              <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-Like </a:t>
            </a:r>
            <a:r>
              <a:rPr kumimoji="0" lang="fr-FR" altLang="fr-FR" sz="2000" b="1" i="0" u="none" strike="noStrike" cap="none" normalizeH="0" baseline="0" dirty="0" err="1">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Aggregates</a:t>
            </a:r>
            <a:r>
              <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rPr>
              <a:t> in Water–Ethanol Mixtures</a:t>
            </a:r>
          </a:p>
          <a:p>
            <a:pPr marL="0" indent="0">
              <a:buNone/>
            </a:pPr>
            <a:r>
              <a:rPr lang="fr-FR" sz="2000" dirty="0">
                <a:latin typeface="Calibri" panose="020F0502020204030204" pitchFamily="34" charset="0"/>
                <a:ea typeface="Calibri" panose="020F0502020204030204" pitchFamily="34" charset="0"/>
                <a:cs typeface="Calibri" panose="020F0502020204030204" pitchFamily="34" charset="0"/>
              </a:rPr>
              <a:t>Arthur </a:t>
            </a:r>
            <a:r>
              <a:rPr lang="fr-FR" sz="2000" dirty="0" err="1">
                <a:latin typeface="Calibri" panose="020F0502020204030204" pitchFamily="34" charset="0"/>
                <a:ea typeface="Calibri" panose="020F0502020204030204" pitchFamily="34" charset="0"/>
                <a:cs typeface="Calibri" panose="020F0502020204030204" pitchFamily="34" charset="0"/>
              </a:rPr>
              <a:t>Hardiagon</a:t>
            </a:r>
            <a:r>
              <a:rPr lang="fr-FR" sz="2000" dirty="0">
                <a:latin typeface="Calibri" panose="020F0502020204030204" pitchFamily="34" charset="0"/>
                <a:ea typeface="Calibri" panose="020F0502020204030204" pitchFamily="34" charset="0"/>
                <a:cs typeface="Calibri" panose="020F0502020204030204" pitchFamily="34" charset="0"/>
              </a:rPr>
              <a:t>, Marc </a:t>
            </a:r>
            <a:r>
              <a:rPr lang="fr-FR" sz="2000" dirty="0" err="1">
                <a:latin typeface="Calibri" panose="020F0502020204030204" pitchFamily="34" charset="0"/>
                <a:ea typeface="Calibri" panose="020F0502020204030204" pitchFamily="34" charset="0"/>
                <a:cs typeface="Calibri" panose="020F0502020204030204" pitchFamily="34" charset="0"/>
              </a:rPr>
              <a:t>Baaden</a:t>
            </a:r>
            <a:r>
              <a:rPr lang="fr-FR" sz="2000" dirty="0">
                <a:latin typeface="Calibri" panose="020F0502020204030204" pitchFamily="34" charset="0"/>
                <a:ea typeface="Calibri" panose="020F0502020204030204" pitchFamily="34" charset="0"/>
                <a:cs typeface="Calibri" panose="020F0502020204030204" pitchFamily="34" charset="0"/>
              </a:rPr>
              <a:t>, Fabio </a:t>
            </a:r>
            <a:r>
              <a:rPr lang="fr-FR" sz="2000" dirty="0" err="1">
                <a:latin typeface="Calibri" panose="020F0502020204030204" pitchFamily="34" charset="0"/>
                <a:ea typeface="Calibri" panose="020F0502020204030204" pitchFamily="34" charset="0"/>
                <a:cs typeface="Calibri" panose="020F0502020204030204" pitchFamily="34" charset="0"/>
              </a:rPr>
              <a:t>Sterpone</a:t>
            </a:r>
            <a:r>
              <a:rPr lang="fr-FR" sz="2000" b="1" dirty="0">
                <a:latin typeface="Calibri" panose="020F0502020204030204" pitchFamily="34" charset="0"/>
                <a:ea typeface="Calibri" panose="020F0502020204030204" pitchFamily="34" charset="0"/>
                <a:cs typeface="Calibri" panose="020F0502020204030204" pitchFamily="34" charset="0"/>
              </a:rPr>
              <a:t>, </a:t>
            </a:r>
            <a:r>
              <a:rPr lang="fr-FR" sz="2000" dirty="0">
                <a:latin typeface="Calibri" panose="020F0502020204030204" pitchFamily="34" charset="0"/>
                <a:ea typeface="Calibri" panose="020F0502020204030204" pitchFamily="34" charset="0"/>
                <a:cs typeface="Calibri" panose="020F0502020204030204" pitchFamily="34" charset="0"/>
                <a:hlinkClick r:id="rId2"/>
              </a:rPr>
              <a:t>sterpone@ibpc.fr</a:t>
            </a:r>
            <a:endParaRPr lang="fr-FR"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2000" dirty="0">
                <a:latin typeface="Calibri" panose="020F0502020204030204" pitchFamily="34" charset="0"/>
                <a:ea typeface="Calibri" panose="020F0502020204030204" pitchFamily="34" charset="0"/>
                <a:cs typeface="Calibri" panose="020F0502020204030204" pitchFamily="34" charset="0"/>
              </a:rPr>
              <a:t>Laboratoire de Biochimie Théorique, Université Paris Cité, CNRS, 13 rue Pierre et Marie Curie, Paris F-75005, France</a:t>
            </a:r>
          </a:p>
          <a:p>
            <a:pPr marL="0" indent="0">
              <a:buNone/>
            </a:pPr>
            <a:endPar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altLang="fr-FR" sz="2000" b="1" dirty="0">
              <a:solidFill>
                <a:srgbClr val="151515"/>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kumimoji="0" lang="fr-FR" altLang="fr-FR" sz="2000" b="1" i="0" u="none" strike="noStrike" cap="none" normalizeH="0" baseline="0" dirty="0">
              <a:ln>
                <a:noFill/>
              </a:ln>
              <a:solidFill>
                <a:srgbClr val="151515"/>
              </a:solidFill>
              <a:effectLst/>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br>
              <a:rPr kumimoji="0" lang="fr-FR" altLang="fr-FR" sz="800" b="0" i="0" u="none" strike="noStrike" cap="none" normalizeH="0" baseline="0" dirty="0">
                <a:ln>
                  <a:noFill/>
                </a:ln>
                <a:solidFill>
                  <a:schemeClr val="tx1"/>
                </a:solidFill>
                <a:effectLst/>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Image 5">
            <a:extLst>
              <a:ext uri="{FF2B5EF4-FFF2-40B4-BE49-F238E27FC236}">
                <a16:creationId xmlns:a16="http://schemas.microsoft.com/office/drawing/2014/main" id="{9525F4D8-7292-2364-B3D8-4FAB655607D0}"/>
              </a:ext>
            </a:extLst>
          </p:cNvPr>
          <p:cNvPicPr>
            <a:picLocks noChangeAspect="1"/>
          </p:cNvPicPr>
          <p:nvPr/>
        </p:nvPicPr>
        <p:blipFill>
          <a:blip r:embed="rId3"/>
          <a:stretch>
            <a:fillRect/>
          </a:stretch>
        </p:blipFill>
        <p:spPr>
          <a:xfrm>
            <a:off x="3089563" y="1987917"/>
            <a:ext cx="6549565" cy="4676119"/>
          </a:xfrm>
          <a:prstGeom prst="rect">
            <a:avLst/>
          </a:prstGeom>
        </p:spPr>
      </p:pic>
    </p:spTree>
    <p:extLst>
      <p:ext uri="{BB962C8B-B14F-4D97-AF65-F5344CB8AC3E}">
        <p14:creationId xmlns:p14="http://schemas.microsoft.com/office/powerpoint/2010/main" val="228922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E047AC-5DEE-ADA2-03E4-D07C1EC8F47E}"/>
              </a:ext>
            </a:extLst>
          </p:cNvPr>
          <p:cNvSpPr>
            <a:spLocks noGrp="1"/>
          </p:cNvSpPr>
          <p:nvPr>
            <p:ph idx="1"/>
          </p:nvPr>
        </p:nvSpPr>
        <p:spPr>
          <a:xfrm>
            <a:off x="838200" y="432619"/>
            <a:ext cx="10515600" cy="5744344"/>
          </a:xfrm>
        </p:spPr>
        <p:txBody>
          <a:bodyPr>
            <a:normAutofit/>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Self-assembled artificial water channels (AWCs) are reshaping current water desalination technologies. Recently, the improvements achieved by incorporating hydrophilic compounds into polyamide membranes (PA) at the interface were confirmed experimentally. However, the determination of the nanoscale structures of AWCs remains unclear. An important step in the preparation of PA membranes is the solubilization of a colloidal suspension of the solid phase in a water–ethanol mixture. We perform molecular dynamics simulations to study the nanoscale structures of AWC aggregates. We characterize the size and shape of the aggregates at several key locations in the ternary phase diagram. The role of ethanol in the formation of the interface between the solvent and the solute phase is highlighted. We found that the structure of the aggregates formed in the ternary solution resembled the disordered sponge-like structures observed when AWCs were inserted into lipid membranes. Such permeable sponge architectures allow the passage of water despite their </a:t>
            </a:r>
            <a:r>
              <a:rPr lang="en-US" sz="2400" dirty="0" err="1">
                <a:latin typeface="Calibri" panose="020F0502020204030204" pitchFamily="34" charset="0"/>
                <a:ea typeface="Calibri" panose="020F0502020204030204" pitchFamily="34" charset="0"/>
                <a:cs typeface="Calibri" panose="020F0502020204030204" pitchFamily="34" charset="0"/>
              </a:rPr>
              <a:t>noncrystalline</a:t>
            </a:r>
            <a:r>
              <a:rPr lang="en-US" sz="2400" dirty="0">
                <a:latin typeface="Calibri" panose="020F0502020204030204" pitchFamily="34" charset="0"/>
                <a:ea typeface="Calibri" panose="020F0502020204030204" pitchFamily="34" charset="0"/>
                <a:cs typeface="Calibri" panose="020F0502020204030204" pitchFamily="34" charset="0"/>
              </a:rPr>
              <a:t> organization and were previously shown to be consistent with AWC permeation measurements in membrane environments.</a:t>
            </a:r>
            <a:endParaRPr lang="fr-F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55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25206-C04F-CC16-45AB-F877050ACB7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0F568B0-1D8A-3CB7-AA3E-644E8A10CFC2}"/>
              </a:ext>
            </a:extLst>
          </p:cNvPr>
          <p:cNvSpPr>
            <a:spLocks noGrp="1"/>
          </p:cNvSpPr>
          <p:nvPr>
            <p:ph idx="1"/>
          </p:nvPr>
        </p:nvSpPr>
        <p:spPr/>
        <p:txBody>
          <a:bodyPr/>
          <a:lstStyle/>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Théorie des modèles de René Thom - Théorie des catastrophes (complément)</a:t>
            </a:r>
          </a:p>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dirty="0">
                <a:latin typeface="Calibri" panose="020F0502020204030204" pitchFamily="34" charset="0"/>
                <a:ea typeface="Calibri" panose="020F0502020204030204" pitchFamily="34" charset="0"/>
                <a:cs typeface="Calibri" panose="020F0502020204030204" pitchFamily="34" charset="0"/>
              </a:rPr>
              <a:t>Une théorie des modèles de René Thom</a:t>
            </a:r>
            <a:br>
              <a:rPr lang="fr-FR" dirty="0">
                <a:latin typeface="Calibri" panose="020F0502020204030204" pitchFamily="34" charset="0"/>
                <a:ea typeface="Calibri" panose="020F0502020204030204" pitchFamily="34" charset="0"/>
                <a:cs typeface="Calibri" panose="020F0502020204030204" pitchFamily="34" charset="0"/>
              </a:rPr>
            </a:br>
            <a:r>
              <a:rPr lang="fr-FR" dirty="0">
                <a:latin typeface="Calibri" panose="020F0502020204030204" pitchFamily="34" charset="0"/>
                <a:ea typeface="Calibri" panose="020F0502020204030204" pitchFamily="34" charset="0"/>
                <a:cs typeface="Calibri" panose="020F0502020204030204" pitchFamily="34" charset="0"/>
              </a:rPr>
              <a:t>Comment l'utiliser en SVT ? </a:t>
            </a:r>
            <a:r>
              <a:rPr lang="fr-FR" i="1" dirty="0">
                <a:latin typeface="Calibri" panose="020F0502020204030204" pitchFamily="34" charset="0"/>
                <a:ea typeface="Calibri" panose="020F0502020204030204" pitchFamily="34" charset="0"/>
                <a:cs typeface="Calibri" panose="020F0502020204030204" pitchFamily="34" charset="0"/>
              </a:rPr>
              <a:t>(en travaux 2005-2006)</a:t>
            </a:r>
            <a:endParaRPr lang="fr-F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87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E5DF2AD-4094-1067-D6BE-5EF2854DE672}"/>
              </a:ext>
            </a:extLst>
          </p:cNvPr>
          <p:cNvPicPr>
            <a:picLocks noGrp="1" noChangeAspect="1"/>
          </p:cNvPicPr>
          <p:nvPr>
            <p:ph idx="1"/>
          </p:nvPr>
        </p:nvPicPr>
        <p:blipFill>
          <a:blip r:embed="rId2"/>
          <a:stretch>
            <a:fillRect/>
          </a:stretch>
        </p:blipFill>
        <p:spPr>
          <a:xfrm>
            <a:off x="961367" y="513998"/>
            <a:ext cx="9185523" cy="5662966"/>
          </a:xfrm>
          <a:prstGeom prst="rect">
            <a:avLst/>
          </a:prstGeom>
        </p:spPr>
      </p:pic>
    </p:spTree>
    <p:extLst>
      <p:ext uri="{BB962C8B-B14F-4D97-AF65-F5344CB8AC3E}">
        <p14:creationId xmlns:p14="http://schemas.microsoft.com/office/powerpoint/2010/main" val="183811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B33D7A80-CD31-B57A-3F18-0AFF0D57C9D3}"/>
              </a:ext>
            </a:extLst>
          </p:cNvPr>
          <p:cNvSpPr>
            <a:spLocks noGrp="1"/>
          </p:cNvSpPr>
          <p:nvPr>
            <p:ph idx="1"/>
          </p:nvPr>
        </p:nvSpPr>
        <p:spPr/>
        <p:txBody>
          <a:bodyPr/>
          <a:lstStyle/>
          <a:p>
            <a:pPr marL="0" indent="0">
              <a:buNone/>
            </a:pPr>
            <a:r>
              <a:rPr lang="en-US" dirty="0"/>
              <a:t>Catastrophe Theory #shorts</a:t>
            </a:r>
          </a:p>
          <a:p>
            <a:pPr marL="0" indent="0">
              <a:buNone/>
            </a:pPr>
            <a:endParaRPr lang="en-US" dirty="0"/>
          </a:p>
          <a:p>
            <a:pPr marL="0" indent="0">
              <a:buNone/>
            </a:pPr>
            <a:r>
              <a:rPr lang="en-US" dirty="0"/>
              <a:t>YouTube</a:t>
            </a:r>
          </a:p>
          <a:p>
            <a:pPr marL="0" indent="0">
              <a:buNone/>
            </a:pPr>
            <a:r>
              <a:rPr lang="en-US" dirty="0"/>
              <a:t>·</a:t>
            </a:r>
          </a:p>
          <a:p>
            <a:pPr marL="0" indent="0">
              <a:buNone/>
            </a:pPr>
            <a:r>
              <a:rPr lang="en-US" dirty="0"/>
              <a:t>Oliver Knill</a:t>
            </a:r>
          </a:p>
          <a:p>
            <a:pPr marL="0" indent="0">
              <a:buNone/>
            </a:pPr>
            <a:r>
              <a:rPr lang="en-US" dirty="0"/>
              <a:t>·</a:t>
            </a:r>
          </a:p>
          <a:p>
            <a:pPr marL="0" indent="0">
              <a:buNone/>
            </a:pPr>
            <a:r>
              <a:rPr lang="en-US" dirty="0"/>
              <a:t>25 mars 2024</a:t>
            </a:r>
            <a:endParaRPr lang="fr-FR" dirty="0"/>
          </a:p>
        </p:txBody>
      </p:sp>
    </p:spTree>
    <p:extLst>
      <p:ext uri="{BB962C8B-B14F-4D97-AF65-F5344CB8AC3E}">
        <p14:creationId xmlns:p14="http://schemas.microsoft.com/office/powerpoint/2010/main" val="7379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24FFAF-8F05-5444-E84A-F6FF118E619C}"/>
              </a:ext>
            </a:extLst>
          </p:cNvPr>
          <p:cNvSpPr>
            <a:spLocks noGrp="1"/>
          </p:cNvSpPr>
          <p:nvPr>
            <p:ph idx="1"/>
          </p:nvPr>
        </p:nvSpPr>
        <p:spPr/>
        <p:txBody>
          <a:bodyPr/>
          <a:lstStyle/>
          <a:p>
            <a:pPr marL="0" indent="0">
              <a:buNone/>
            </a:pPr>
            <a:r>
              <a:rPr lang="fr-FR" dirty="0"/>
              <a:t>https://youtu.be/NiT4Z3dysVQ</a:t>
            </a:r>
          </a:p>
        </p:txBody>
      </p:sp>
    </p:spTree>
    <p:extLst>
      <p:ext uri="{BB962C8B-B14F-4D97-AF65-F5344CB8AC3E}">
        <p14:creationId xmlns:p14="http://schemas.microsoft.com/office/powerpoint/2010/main" val="312321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B0D6FFA-5145-921E-74DF-A9FA878CDF99}"/>
              </a:ext>
            </a:extLst>
          </p:cNvPr>
          <p:cNvSpPr>
            <a:spLocks noGrp="1"/>
          </p:cNvSpPr>
          <p:nvPr>
            <p:ph idx="1"/>
          </p:nvPr>
        </p:nvSpPr>
        <p:spPr/>
        <p:txBody>
          <a:bodyPr/>
          <a:lstStyle/>
          <a:p>
            <a:pPr marL="0" indent="0">
              <a:buNone/>
            </a:pPr>
            <a:r>
              <a:rPr lang="fr-FR" dirty="0"/>
              <a:t>René Thom &amp; Emile Noel la théorie des catastrophes</a:t>
            </a:r>
          </a:p>
          <a:p>
            <a:pPr marL="0" indent="0">
              <a:buNone/>
            </a:pPr>
            <a:endParaRPr lang="fr-FR" dirty="0"/>
          </a:p>
          <a:p>
            <a:pPr marL="0" indent="0">
              <a:buNone/>
            </a:pPr>
            <a:r>
              <a:rPr lang="fr-FR" dirty="0"/>
              <a:t>Sans forme ni chemin</a:t>
            </a:r>
          </a:p>
          <a:p>
            <a:pPr marL="0" indent="0">
              <a:buNone/>
            </a:pPr>
            <a:r>
              <a:rPr lang="fr-FR" dirty="0"/>
              <a:t>3,92 k abonnés</a:t>
            </a:r>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95281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C356A-841F-FE46-B612-A64136460306}"/>
              </a:ext>
            </a:extLst>
          </p:cNvPr>
          <p:cNvSpPr>
            <a:spLocks noGrp="1"/>
          </p:cNvSpPr>
          <p:nvPr>
            <p:ph type="title"/>
          </p:nvPr>
        </p:nvSpPr>
        <p:spPr/>
        <p:txBody>
          <a:bodyPr/>
          <a:lstStyle/>
          <a:p>
            <a:endParaRPr lang="fr-FR"/>
          </a:p>
        </p:txBody>
      </p:sp>
      <p:pic>
        <p:nvPicPr>
          <p:cNvPr id="4098" name="Picture 2" descr="Flottage du bois — Wikipédia">
            <a:extLst>
              <a:ext uri="{FF2B5EF4-FFF2-40B4-BE49-F238E27FC236}">
                <a16:creationId xmlns:a16="http://schemas.microsoft.com/office/drawing/2014/main" id="{77E3E77C-25F9-FB25-A179-40877E5D04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458" y="935281"/>
            <a:ext cx="7403690" cy="54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538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6162</TotalTime>
  <Words>353</Words>
  <Application>Microsoft Office PowerPoint</Application>
  <PresentationFormat>Grand écran</PresentationFormat>
  <Paragraphs>30</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William Whitney</dc:creator>
  <cp:lastModifiedBy>William Whitney</cp:lastModifiedBy>
  <cp:revision>3</cp:revision>
  <dcterms:created xsi:type="dcterms:W3CDTF">2025-09-19T09:21:58Z</dcterms:created>
  <dcterms:modified xsi:type="dcterms:W3CDTF">2025-12-16T15:39:59Z</dcterms:modified>
</cp:coreProperties>
</file>