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69" r:id="rId3"/>
    <p:sldId id="280" r:id="rId4"/>
    <p:sldId id="270" r:id="rId5"/>
    <p:sldId id="271" r:id="rId6"/>
    <p:sldId id="272" r:id="rId7"/>
    <p:sldId id="273" r:id="rId8"/>
    <p:sldId id="282" r:id="rId9"/>
    <p:sldId id="277" r:id="rId10"/>
    <p:sldId id="281" r:id="rId11"/>
    <p:sldId id="276" r:id="rId12"/>
    <p:sldId id="303" r:id="rId13"/>
    <p:sldId id="299" r:id="rId14"/>
    <p:sldId id="297" r:id="rId15"/>
    <p:sldId id="300" r:id="rId16"/>
    <p:sldId id="301" r:id="rId17"/>
    <p:sldId id="298" r:id="rId18"/>
    <p:sldId id="274"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75" r:id="rId34"/>
    <p:sldId id="256" r:id="rId35"/>
    <p:sldId id="260" r:id="rId36"/>
    <p:sldId id="261" r:id="rId37"/>
    <p:sldId id="265" r:id="rId38"/>
    <p:sldId id="264" r:id="rId39"/>
    <p:sldId id="262" r:id="rId40"/>
    <p:sldId id="267" r:id="rId41"/>
    <p:sldId id="266" r:id="rId42"/>
    <p:sldId id="257" r:id="rId43"/>
    <p:sldId id="263" r:id="rId44"/>
    <p:sldId id="259" r:id="rId4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70" d="100"/>
          <a:sy n="70" d="100"/>
        </p:scale>
        <p:origin x="-2148" y="-9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8CA48EC-4CEF-A4EE-03F1-D8CEC34FDF6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53EE5459-BD37-BA3B-5B20-FD9262E043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0AAA5A76-B65A-6779-BF67-A821EB9EDDA1}"/>
              </a:ext>
            </a:extLst>
          </p:cNvPr>
          <p:cNvSpPr>
            <a:spLocks noGrp="1"/>
          </p:cNvSpPr>
          <p:nvPr>
            <p:ph type="dt" sz="half" idx="10"/>
          </p:nvPr>
        </p:nvSpPr>
        <p:spPr/>
        <p:txBody>
          <a:bodyPr/>
          <a:lstStyle/>
          <a:p>
            <a:fld id="{655B158C-3BD7-40D5-A218-762C01AD250D}" type="datetimeFigureOut">
              <a:rPr lang="fr-FR" smtClean="0"/>
              <a:t>18/12/2025</a:t>
            </a:fld>
            <a:endParaRPr lang="fr-FR"/>
          </a:p>
        </p:txBody>
      </p:sp>
      <p:sp>
        <p:nvSpPr>
          <p:cNvPr id="5" name="Espace réservé du pied de page 4">
            <a:extLst>
              <a:ext uri="{FF2B5EF4-FFF2-40B4-BE49-F238E27FC236}">
                <a16:creationId xmlns:a16="http://schemas.microsoft.com/office/drawing/2014/main" xmlns="" id="{04ED9F69-4186-B49C-6B75-08B7E6BBF44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174CB594-A696-BD03-A9E9-5876B37D9358}"/>
              </a:ext>
            </a:extLst>
          </p:cNvPr>
          <p:cNvSpPr>
            <a:spLocks noGrp="1"/>
          </p:cNvSpPr>
          <p:nvPr>
            <p:ph type="sldNum" sz="quarter" idx="12"/>
          </p:nvPr>
        </p:nvSpPr>
        <p:spPr/>
        <p:txBody>
          <a:bodyPr/>
          <a:lstStyle/>
          <a:p>
            <a:fld id="{226563A6-C359-4EC2-BE51-5EF0977818F6}" type="slidenum">
              <a:rPr lang="fr-FR" smtClean="0"/>
              <a:t>‹N°›</a:t>
            </a:fld>
            <a:endParaRPr lang="fr-FR"/>
          </a:p>
        </p:txBody>
      </p:sp>
    </p:spTree>
    <p:extLst>
      <p:ext uri="{BB962C8B-B14F-4D97-AF65-F5344CB8AC3E}">
        <p14:creationId xmlns:p14="http://schemas.microsoft.com/office/powerpoint/2010/main" val="4150312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7B069B1-D0A0-FA3F-C8D1-AF53883A7A8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4328E3DC-94DD-BFC8-6340-EC7317A411B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A82C6DF5-87BB-CB6B-C67B-796BF28BBA50}"/>
              </a:ext>
            </a:extLst>
          </p:cNvPr>
          <p:cNvSpPr>
            <a:spLocks noGrp="1"/>
          </p:cNvSpPr>
          <p:nvPr>
            <p:ph type="dt" sz="half" idx="10"/>
          </p:nvPr>
        </p:nvSpPr>
        <p:spPr/>
        <p:txBody>
          <a:bodyPr/>
          <a:lstStyle/>
          <a:p>
            <a:fld id="{655B158C-3BD7-40D5-A218-762C01AD250D}" type="datetimeFigureOut">
              <a:rPr lang="fr-FR" smtClean="0"/>
              <a:t>18/12/2025</a:t>
            </a:fld>
            <a:endParaRPr lang="fr-FR"/>
          </a:p>
        </p:txBody>
      </p:sp>
      <p:sp>
        <p:nvSpPr>
          <p:cNvPr id="5" name="Espace réservé du pied de page 4">
            <a:extLst>
              <a:ext uri="{FF2B5EF4-FFF2-40B4-BE49-F238E27FC236}">
                <a16:creationId xmlns:a16="http://schemas.microsoft.com/office/drawing/2014/main" xmlns="" id="{FF9D5B4F-A92D-558F-3FDB-449397F21A2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07DF4EB3-D770-E44E-60A7-E6298039D6A1}"/>
              </a:ext>
            </a:extLst>
          </p:cNvPr>
          <p:cNvSpPr>
            <a:spLocks noGrp="1"/>
          </p:cNvSpPr>
          <p:nvPr>
            <p:ph type="sldNum" sz="quarter" idx="12"/>
          </p:nvPr>
        </p:nvSpPr>
        <p:spPr/>
        <p:txBody>
          <a:bodyPr/>
          <a:lstStyle/>
          <a:p>
            <a:fld id="{226563A6-C359-4EC2-BE51-5EF0977818F6}" type="slidenum">
              <a:rPr lang="fr-FR" smtClean="0"/>
              <a:t>‹N°›</a:t>
            </a:fld>
            <a:endParaRPr lang="fr-FR"/>
          </a:p>
        </p:txBody>
      </p:sp>
    </p:spTree>
    <p:extLst>
      <p:ext uri="{BB962C8B-B14F-4D97-AF65-F5344CB8AC3E}">
        <p14:creationId xmlns:p14="http://schemas.microsoft.com/office/powerpoint/2010/main" val="694210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AB050D8B-E69E-9516-7A93-1900773E6B3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0EF0F5C3-BC3D-3634-5E61-3966E80E365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4F45AF01-3355-11CA-9D9A-17C8927620F8}"/>
              </a:ext>
            </a:extLst>
          </p:cNvPr>
          <p:cNvSpPr>
            <a:spLocks noGrp="1"/>
          </p:cNvSpPr>
          <p:nvPr>
            <p:ph type="dt" sz="half" idx="10"/>
          </p:nvPr>
        </p:nvSpPr>
        <p:spPr/>
        <p:txBody>
          <a:bodyPr/>
          <a:lstStyle/>
          <a:p>
            <a:fld id="{655B158C-3BD7-40D5-A218-762C01AD250D}" type="datetimeFigureOut">
              <a:rPr lang="fr-FR" smtClean="0"/>
              <a:t>18/12/2025</a:t>
            </a:fld>
            <a:endParaRPr lang="fr-FR"/>
          </a:p>
        </p:txBody>
      </p:sp>
      <p:sp>
        <p:nvSpPr>
          <p:cNvPr id="5" name="Espace réservé du pied de page 4">
            <a:extLst>
              <a:ext uri="{FF2B5EF4-FFF2-40B4-BE49-F238E27FC236}">
                <a16:creationId xmlns:a16="http://schemas.microsoft.com/office/drawing/2014/main" xmlns="" id="{E3E19F25-1527-800E-24EA-B8B0FE55884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F7A2422D-08DE-8BDF-1D6C-E32BC5A890DF}"/>
              </a:ext>
            </a:extLst>
          </p:cNvPr>
          <p:cNvSpPr>
            <a:spLocks noGrp="1"/>
          </p:cNvSpPr>
          <p:nvPr>
            <p:ph type="sldNum" sz="quarter" idx="12"/>
          </p:nvPr>
        </p:nvSpPr>
        <p:spPr/>
        <p:txBody>
          <a:bodyPr/>
          <a:lstStyle/>
          <a:p>
            <a:fld id="{226563A6-C359-4EC2-BE51-5EF0977818F6}" type="slidenum">
              <a:rPr lang="fr-FR" smtClean="0"/>
              <a:t>‹N°›</a:t>
            </a:fld>
            <a:endParaRPr lang="fr-FR"/>
          </a:p>
        </p:txBody>
      </p:sp>
    </p:spTree>
    <p:extLst>
      <p:ext uri="{BB962C8B-B14F-4D97-AF65-F5344CB8AC3E}">
        <p14:creationId xmlns:p14="http://schemas.microsoft.com/office/powerpoint/2010/main" val="4068119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03D7800-404C-4961-186D-F5B49C7C783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CD1CE885-7687-1C62-75F2-9BAAAE61890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8E11261D-1F01-CCB2-4625-98B144B484C1}"/>
              </a:ext>
            </a:extLst>
          </p:cNvPr>
          <p:cNvSpPr>
            <a:spLocks noGrp="1"/>
          </p:cNvSpPr>
          <p:nvPr>
            <p:ph type="dt" sz="half" idx="10"/>
          </p:nvPr>
        </p:nvSpPr>
        <p:spPr/>
        <p:txBody>
          <a:bodyPr/>
          <a:lstStyle/>
          <a:p>
            <a:fld id="{655B158C-3BD7-40D5-A218-762C01AD250D}" type="datetimeFigureOut">
              <a:rPr lang="fr-FR" smtClean="0"/>
              <a:t>18/12/2025</a:t>
            </a:fld>
            <a:endParaRPr lang="fr-FR"/>
          </a:p>
        </p:txBody>
      </p:sp>
      <p:sp>
        <p:nvSpPr>
          <p:cNvPr id="5" name="Espace réservé du pied de page 4">
            <a:extLst>
              <a:ext uri="{FF2B5EF4-FFF2-40B4-BE49-F238E27FC236}">
                <a16:creationId xmlns:a16="http://schemas.microsoft.com/office/drawing/2014/main" xmlns="" id="{FBB47A79-5584-DD23-4D14-B947D982CED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0B2DB411-58D7-AFCD-ECEF-A33DF9DD2FF0}"/>
              </a:ext>
            </a:extLst>
          </p:cNvPr>
          <p:cNvSpPr>
            <a:spLocks noGrp="1"/>
          </p:cNvSpPr>
          <p:nvPr>
            <p:ph type="sldNum" sz="quarter" idx="12"/>
          </p:nvPr>
        </p:nvSpPr>
        <p:spPr/>
        <p:txBody>
          <a:bodyPr/>
          <a:lstStyle/>
          <a:p>
            <a:fld id="{226563A6-C359-4EC2-BE51-5EF0977818F6}" type="slidenum">
              <a:rPr lang="fr-FR" smtClean="0"/>
              <a:t>‹N°›</a:t>
            </a:fld>
            <a:endParaRPr lang="fr-FR"/>
          </a:p>
        </p:txBody>
      </p:sp>
    </p:spTree>
    <p:extLst>
      <p:ext uri="{BB962C8B-B14F-4D97-AF65-F5344CB8AC3E}">
        <p14:creationId xmlns:p14="http://schemas.microsoft.com/office/powerpoint/2010/main" val="292421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05096A1-D1DB-AD45-F2B2-A6F61B87458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F262E825-3513-0B29-A0E7-80F0A6B5276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88DDE55A-B534-E0AE-9602-D871FBDF5F6D}"/>
              </a:ext>
            </a:extLst>
          </p:cNvPr>
          <p:cNvSpPr>
            <a:spLocks noGrp="1"/>
          </p:cNvSpPr>
          <p:nvPr>
            <p:ph type="dt" sz="half" idx="10"/>
          </p:nvPr>
        </p:nvSpPr>
        <p:spPr/>
        <p:txBody>
          <a:bodyPr/>
          <a:lstStyle/>
          <a:p>
            <a:fld id="{655B158C-3BD7-40D5-A218-762C01AD250D}" type="datetimeFigureOut">
              <a:rPr lang="fr-FR" smtClean="0"/>
              <a:t>18/12/2025</a:t>
            </a:fld>
            <a:endParaRPr lang="fr-FR"/>
          </a:p>
        </p:txBody>
      </p:sp>
      <p:sp>
        <p:nvSpPr>
          <p:cNvPr id="5" name="Espace réservé du pied de page 4">
            <a:extLst>
              <a:ext uri="{FF2B5EF4-FFF2-40B4-BE49-F238E27FC236}">
                <a16:creationId xmlns:a16="http://schemas.microsoft.com/office/drawing/2014/main" xmlns="" id="{7A46A6F7-56E2-C2B7-1B36-841B610508A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474E77A8-4969-CCA8-B205-23ABCD3E7272}"/>
              </a:ext>
            </a:extLst>
          </p:cNvPr>
          <p:cNvSpPr>
            <a:spLocks noGrp="1"/>
          </p:cNvSpPr>
          <p:nvPr>
            <p:ph type="sldNum" sz="quarter" idx="12"/>
          </p:nvPr>
        </p:nvSpPr>
        <p:spPr/>
        <p:txBody>
          <a:bodyPr/>
          <a:lstStyle/>
          <a:p>
            <a:fld id="{226563A6-C359-4EC2-BE51-5EF0977818F6}" type="slidenum">
              <a:rPr lang="fr-FR" smtClean="0"/>
              <a:t>‹N°›</a:t>
            </a:fld>
            <a:endParaRPr lang="fr-FR"/>
          </a:p>
        </p:txBody>
      </p:sp>
    </p:spTree>
    <p:extLst>
      <p:ext uri="{BB962C8B-B14F-4D97-AF65-F5344CB8AC3E}">
        <p14:creationId xmlns:p14="http://schemas.microsoft.com/office/powerpoint/2010/main" val="413145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68A9D82-1E42-E4D3-AED7-6DD37BA818F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9EFEE691-CA63-9F0E-8ABD-E581F5D8DCE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BAFBBFB2-3D6E-BBB1-CD5B-32C7018D123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736141C3-979A-BC82-9BD4-58597A5F1838}"/>
              </a:ext>
            </a:extLst>
          </p:cNvPr>
          <p:cNvSpPr>
            <a:spLocks noGrp="1"/>
          </p:cNvSpPr>
          <p:nvPr>
            <p:ph type="dt" sz="half" idx="10"/>
          </p:nvPr>
        </p:nvSpPr>
        <p:spPr/>
        <p:txBody>
          <a:bodyPr/>
          <a:lstStyle/>
          <a:p>
            <a:fld id="{655B158C-3BD7-40D5-A218-762C01AD250D}" type="datetimeFigureOut">
              <a:rPr lang="fr-FR" smtClean="0"/>
              <a:t>18/12/2025</a:t>
            </a:fld>
            <a:endParaRPr lang="fr-FR"/>
          </a:p>
        </p:txBody>
      </p:sp>
      <p:sp>
        <p:nvSpPr>
          <p:cNvPr id="6" name="Espace réservé du pied de page 5">
            <a:extLst>
              <a:ext uri="{FF2B5EF4-FFF2-40B4-BE49-F238E27FC236}">
                <a16:creationId xmlns:a16="http://schemas.microsoft.com/office/drawing/2014/main" xmlns="" id="{216A83D3-030E-14C2-396D-A495A608EFF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BB8F4314-75CD-871D-401F-F2205B964122}"/>
              </a:ext>
            </a:extLst>
          </p:cNvPr>
          <p:cNvSpPr>
            <a:spLocks noGrp="1"/>
          </p:cNvSpPr>
          <p:nvPr>
            <p:ph type="sldNum" sz="quarter" idx="12"/>
          </p:nvPr>
        </p:nvSpPr>
        <p:spPr/>
        <p:txBody>
          <a:bodyPr/>
          <a:lstStyle/>
          <a:p>
            <a:fld id="{226563A6-C359-4EC2-BE51-5EF0977818F6}" type="slidenum">
              <a:rPr lang="fr-FR" smtClean="0"/>
              <a:t>‹N°›</a:t>
            </a:fld>
            <a:endParaRPr lang="fr-FR"/>
          </a:p>
        </p:txBody>
      </p:sp>
    </p:spTree>
    <p:extLst>
      <p:ext uri="{BB962C8B-B14F-4D97-AF65-F5344CB8AC3E}">
        <p14:creationId xmlns:p14="http://schemas.microsoft.com/office/powerpoint/2010/main" val="3135833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555AB3F-08DC-5101-EB50-A3D9A272640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B2ACD18D-F427-7E3B-BDDB-9FC3B47DC8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B71ABC8B-DF3E-C1EA-99EE-29B560E1B97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7092E965-58C3-2E48-0F8C-E1A8CD396E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BE01D6E8-14AC-B816-C4F5-16688993E25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7004219C-CB73-5454-A0E5-D968F36EC542}"/>
              </a:ext>
            </a:extLst>
          </p:cNvPr>
          <p:cNvSpPr>
            <a:spLocks noGrp="1"/>
          </p:cNvSpPr>
          <p:nvPr>
            <p:ph type="dt" sz="half" idx="10"/>
          </p:nvPr>
        </p:nvSpPr>
        <p:spPr/>
        <p:txBody>
          <a:bodyPr/>
          <a:lstStyle/>
          <a:p>
            <a:fld id="{655B158C-3BD7-40D5-A218-762C01AD250D}" type="datetimeFigureOut">
              <a:rPr lang="fr-FR" smtClean="0"/>
              <a:t>18/12/2025</a:t>
            </a:fld>
            <a:endParaRPr lang="fr-FR"/>
          </a:p>
        </p:txBody>
      </p:sp>
      <p:sp>
        <p:nvSpPr>
          <p:cNvPr id="8" name="Espace réservé du pied de page 7">
            <a:extLst>
              <a:ext uri="{FF2B5EF4-FFF2-40B4-BE49-F238E27FC236}">
                <a16:creationId xmlns:a16="http://schemas.microsoft.com/office/drawing/2014/main" xmlns="" id="{A8A7F0D7-F6A6-F480-ED36-5767A4FF843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 id="{360D3737-ABAC-8A94-6EDF-28C997759F9E}"/>
              </a:ext>
            </a:extLst>
          </p:cNvPr>
          <p:cNvSpPr>
            <a:spLocks noGrp="1"/>
          </p:cNvSpPr>
          <p:nvPr>
            <p:ph type="sldNum" sz="quarter" idx="12"/>
          </p:nvPr>
        </p:nvSpPr>
        <p:spPr/>
        <p:txBody>
          <a:bodyPr/>
          <a:lstStyle/>
          <a:p>
            <a:fld id="{226563A6-C359-4EC2-BE51-5EF0977818F6}" type="slidenum">
              <a:rPr lang="fr-FR" smtClean="0"/>
              <a:t>‹N°›</a:t>
            </a:fld>
            <a:endParaRPr lang="fr-FR"/>
          </a:p>
        </p:txBody>
      </p:sp>
    </p:spTree>
    <p:extLst>
      <p:ext uri="{BB962C8B-B14F-4D97-AF65-F5344CB8AC3E}">
        <p14:creationId xmlns:p14="http://schemas.microsoft.com/office/powerpoint/2010/main" val="696864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260907B-9601-2443-E4B3-79AFFB6787C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8414F809-4040-035A-A81A-6D21D0EDF5DE}"/>
              </a:ext>
            </a:extLst>
          </p:cNvPr>
          <p:cNvSpPr>
            <a:spLocks noGrp="1"/>
          </p:cNvSpPr>
          <p:nvPr>
            <p:ph type="dt" sz="half" idx="10"/>
          </p:nvPr>
        </p:nvSpPr>
        <p:spPr/>
        <p:txBody>
          <a:bodyPr/>
          <a:lstStyle/>
          <a:p>
            <a:fld id="{655B158C-3BD7-40D5-A218-762C01AD250D}" type="datetimeFigureOut">
              <a:rPr lang="fr-FR" smtClean="0"/>
              <a:t>18/12/2025</a:t>
            </a:fld>
            <a:endParaRPr lang="fr-FR"/>
          </a:p>
        </p:txBody>
      </p:sp>
      <p:sp>
        <p:nvSpPr>
          <p:cNvPr id="4" name="Espace réservé du pied de page 3">
            <a:extLst>
              <a:ext uri="{FF2B5EF4-FFF2-40B4-BE49-F238E27FC236}">
                <a16:creationId xmlns:a16="http://schemas.microsoft.com/office/drawing/2014/main" xmlns="" id="{DD51067A-E459-82DA-15CD-1975C7E7A35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5163C4E8-A96A-4602-29A6-3CA6B8756462}"/>
              </a:ext>
            </a:extLst>
          </p:cNvPr>
          <p:cNvSpPr>
            <a:spLocks noGrp="1"/>
          </p:cNvSpPr>
          <p:nvPr>
            <p:ph type="sldNum" sz="quarter" idx="12"/>
          </p:nvPr>
        </p:nvSpPr>
        <p:spPr/>
        <p:txBody>
          <a:bodyPr/>
          <a:lstStyle/>
          <a:p>
            <a:fld id="{226563A6-C359-4EC2-BE51-5EF0977818F6}" type="slidenum">
              <a:rPr lang="fr-FR" smtClean="0"/>
              <a:t>‹N°›</a:t>
            </a:fld>
            <a:endParaRPr lang="fr-FR"/>
          </a:p>
        </p:txBody>
      </p:sp>
    </p:spTree>
    <p:extLst>
      <p:ext uri="{BB962C8B-B14F-4D97-AF65-F5344CB8AC3E}">
        <p14:creationId xmlns:p14="http://schemas.microsoft.com/office/powerpoint/2010/main" val="3691983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B9A0E56B-0960-A233-AB9C-9BC66ECA7C22}"/>
              </a:ext>
            </a:extLst>
          </p:cNvPr>
          <p:cNvSpPr>
            <a:spLocks noGrp="1"/>
          </p:cNvSpPr>
          <p:nvPr>
            <p:ph type="dt" sz="half" idx="10"/>
          </p:nvPr>
        </p:nvSpPr>
        <p:spPr/>
        <p:txBody>
          <a:bodyPr/>
          <a:lstStyle/>
          <a:p>
            <a:fld id="{655B158C-3BD7-40D5-A218-762C01AD250D}" type="datetimeFigureOut">
              <a:rPr lang="fr-FR" smtClean="0"/>
              <a:t>18/12/2025</a:t>
            </a:fld>
            <a:endParaRPr lang="fr-FR"/>
          </a:p>
        </p:txBody>
      </p:sp>
      <p:sp>
        <p:nvSpPr>
          <p:cNvPr id="3" name="Espace réservé du pied de page 2">
            <a:extLst>
              <a:ext uri="{FF2B5EF4-FFF2-40B4-BE49-F238E27FC236}">
                <a16:creationId xmlns:a16="http://schemas.microsoft.com/office/drawing/2014/main" xmlns="" id="{9AB516E1-595B-E92F-FFCF-10FA2854130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142DAF7F-DAF0-692F-3698-019F01B8CCCB}"/>
              </a:ext>
            </a:extLst>
          </p:cNvPr>
          <p:cNvSpPr>
            <a:spLocks noGrp="1"/>
          </p:cNvSpPr>
          <p:nvPr>
            <p:ph type="sldNum" sz="quarter" idx="12"/>
          </p:nvPr>
        </p:nvSpPr>
        <p:spPr/>
        <p:txBody>
          <a:bodyPr/>
          <a:lstStyle/>
          <a:p>
            <a:fld id="{226563A6-C359-4EC2-BE51-5EF0977818F6}" type="slidenum">
              <a:rPr lang="fr-FR" smtClean="0"/>
              <a:t>‹N°›</a:t>
            </a:fld>
            <a:endParaRPr lang="fr-FR"/>
          </a:p>
        </p:txBody>
      </p:sp>
    </p:spTree>
    <p:extLst>
      <p:ext uri="{BB962C8B-B14F-4D97-AF65-F5344CB8AC3E}">
        <p14:creationId xmlns:p14="http://schemas.microsoft.com/office/powerpoint/2010/main" val="159462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710A617-6B2F-5643-39E2-971FCA33F84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7F96D69F-7B2C-34B7-FA08-AB7F0E0932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B9BA9718-843E-2187-F7C8-C67E90CDD8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C1180C53-8EF7-095E-5DD6-4CCC9F6F9FC2}"/>
              </a:ext>
            </a:extLst>
          </p:cNvPr>
          <p:cNvSpPr>
            <a:spLocks noGrp="1"/>
          </p:cNvSpPr>
          <p:nvPr>
            <p:ph type="dt" sz="half" idx="10"/>
          </p:nvPr>
        </p:nvSpPr>
        <p:spPr/>
        <p:txBody>
          <a:bodyPr/>
          <a:lstStyle/>
          <a:p>
            <a:fld id="{655B158C-3BD7-40D5-A218-762C01AD250D}" type="datetimeFigureOut">
              <a:rPr lang="fr-FR" smtClean="0"/>
              <a:t>18/12/2025</a:t>
            </a:fld>
            <a:endParaRPr lang="fr-FR"/>
          </a:p>
        </p:txBody>
      </p:sp>
      <p:sp>
        <p:nvSpPr>
          <p:cNvPr id="6" name="Espace réservé du pied de page 5">
            <a:extLst>
              <a:ext uri="{FF2B5EF4-FFF2-40B4-BE49-F238E27FC236}">
                <a16:creationId xmlns:a16="http://schemas.microsoft.com/office/drawing/2014/main" xmlns="" id="{99F64B76-FC14-3421-A756-68862335384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B351477B-EBE9-D018-38FF-F6760FD0DD11}"/>
              </a:ext>
            </a:extLst>
          </p:cNvPr>
          <p:cNvSpPr>
            <a:spLocks noGrp="1"/>
          </p:cNvSpPr>
          <p:nvPr>
            <p:ph type="sldNum" sz="quarter" idx="12"/>
          </p:nvPr>
        </p:nvSpPr>
        <p:spPr/>
        <p:txBody>
          <a:bodyPr/>
          <a:lstStyle/>
          <a:p>
            <a:fld id="{226563A6-C359-4EC2-BE51-5EF0977818F6}" type="slidenum">
              <a:rPr lang="fr-FR" smtClean="0"/>
              <a:t>‹N°›</a:t>
            </a:fld>
            <a:endParaRPr lang="fr-FR"/>
          </a:p>
        </p:txBody>
      </p:sp>
    </p:spTree>
    <p:extLst>
      <p:ext uri="{BB962C8B-B14F-4D97-AF65-F5344CB8AC3E}">
        <p14:creationId xmlns:p14="http://schemas.microsoft.com/office/powerpoint/2010/main" val="3177787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E9F2386-D0F8-AD1E-EC7F-95A3E82F100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8166ACFA-3268-EC05-6719-B27404BD50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7F090451-1FFC-4A2D-02EC-352EF3E8D2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85AEB070-F661-FC0B-62FB-B1552800FA29}"/>
              </a:ext>
            </a:extLst>
          </p:cNvPr>
          <p:cNvSpPr>
            <a:spLocks noGrp="1"/>
          </p:cNvSpPr>
          <p:nvPr>
            <p:ph type="dt" sz="half" idx="10"/>
          </p:nvPr>
        </p:nvSpPr>
        <p:spPr/>
        <p:txBody>
          <a:bodyPr/>
          <a:lstStyle/>
          <a:p>
            <a:fld id="{655B158C-3BD7-40D5-A218-762C01AD250D}" type="datetimeFigureOut">
              <a:rPr lang="fr-FR" smtClean="0"/>
              <a:t>18/12/2025</a:t>
            </a:fld>
            <a:endParaRPr lang="fr-FR"/>
          </a:p>
        </p:txBody>
      </p:sp>
      <p:sp>
        <p:nvSpPr>
          <p:cNvPr id="6" name="Espace réservé du pied de page 5">
            <a:extLst>
              <a:ext uri="{FF2B5EF4-FFF2-40B4-BE49-F238E27FC236}">
                <a16:creationId xmlns:a16="http://schemas.microsoft.com/office/drawing/2014/main" xmlns="" id="{20182464-8734-A325-566F-3D49359D55E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87311D53-390B-FD56-3BCF-B8D528EFD00A}"/>
              </a:ext>
            </a:extLst>
          </p:cNvPr>
          <p:cNvSpPr>
            <a:spLocks noGrp="1"/>
          </p:cNvSpPr>
          <p:nvPr>
            <p:ph type="sldNum" sz="quarter" idx="12"/>
          </p:nvPr>
        </p:nvSpPr>
        <p:spPr/>
        <p:txBody>
          <a:bodyPr/>
          <a:lstStyle/>
          <a:p>
            <a:fld id="{226563A6-C359-4EC2-BE51-5EF0977818F6}" type="slidenum">
              <a:rPr lang="fr-FR" smtClean="0"/>
              <a:t>‹N°›</a:t>
            </a:fld>
            <a:endParaRPr lang="fr-FR"/>
          </a:p>
        </p:txBody>
      </p:sp>
    </p:spTree>
    <p:extLst>
      <p:ext uri="{BB962C8B-B14F-4D97-AF65-F5344CB8AC3E}">
        <p14:creationId xmlns:p14="http://schemas.microsoft.com/office/powerpoint/2010/main" val="4201359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550D7D58-230B-5B9C-9D51-FACEA6952B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0D4E859F-D14C-6841-2A07-A1FBC31246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ECA1BD58-2739-E083-4D7D-CC05663887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55B158C-3BD7-40D5-A218-762C01AD250D}" type="datetimeFigureOut">
              <a:rPr lang="fr-FR" smtClean="0"/>
              <a:t>18/12/2025</a:t>
            </a:fld>
            <a:endParaRPr lang="fr-FR"/>
          </a:p>
        </p:txBody>
      </p:sp>
      <p:sp>
        <p:nvSpPr>
          <p:cNvPr id="5" name="Espace réservé du pied de page 4">
            <a:extLst>
              <a:ext uri="{FF2B5EF4-FFF2-40B4-BE49-F238E27FC236}">
                <a16:creationId xmlns:a16="http://schemas.microsoft.com/office/drawing/2014/main" xmlns="" id="{B6471985-1696-4267-2847-D864AFAB6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72B77C63-E858-0126-99ED-D81A5402F5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26563A6-C359-4EC2-BE51-5EF0977818F6}" type="slidenum">
              <a:rPr lang="fr-FR" smtClean="0"/>
              <a:t>‹N°›</a:t>
            </a:fld>
            <a:endParaRPr lang="fr-FR"/>
          </a:p>
        </p:txBody>
      </p:sp>
    </p:spTree>
    <p:extLst>
      <p:ext uri="{BB962C8B-B14F-4D97-AF65-F5344CB8AC3E}">
        <p14:creationId xmlns:p14="http://schemas.microsoft.com/office/powerpoint/2010/main" val="574286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package" Target="../embeddings/Diapositive_Microsoft_PowerPoint1.sldx"/></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630" y="124691"/>
            <a:ext cx="5036416" cy="6634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ous-titre 2"/>
          <p:cNvSpPr>
            <a:spLocks noGrp="1"/>
          </p:cNvSpPr>
          <p:nvPr>
            <p:ph type="subTitle" idx="1"/>
          </p:nvPr>
        </p:nvSpPr>
        <p:spPr>
          <a:xfrm>
            <a:off x="5409269" y="897857"/>
            <a:ext cx="6782731" cy="3032698"/>
          </a:xfrm>
        </p:spPr>
        <p:txBody>
          <a:bodyPr>
            <a:normAutofit fontScale="77500" lnSpcReduction="20000"/>
          </a:bodyPr>
          <a:lstStyle/>
          <a:p>
            <a:r>
              <a:rPr lang="fr-FR" sz="6000" b="1" dirty="0" smtClean="0">
                <a:latin typeface="Calibri" panose="020F0502020204030204" pitchFamily="34" charset="0"/>
                <a:cs typeface="Calibri" panose="020F0502020204030204" pitchFamily="34" charset="0"/>
              </a:rPr>
              <a:t>La pratique et ses sciences</a:t>
            </a:r>
          </a:p>
          <a:p>
            <a:endParaRPr lang="fr-FR" sz="6000" dirty="0">
              <a:latin typeface="Calibri" panose="020F0502020204030204" pitchFamily="34" charset="0"/>
              <a:cs typeface="Calibri" panose="020F0502020204030204" pitchFamily="34" charset="0"/>
            </a:endParaRPr>
          </a:p>
          <a:p>
            <a:r>
              <a:rPr lang="fr-FR" sz="6000" b="1" dirty="0" smtClean="0">
                <a:latin typeface="Calibri" panose="020F0502020204030204" pitchFamily="34" charset="0"/>
                <a:cs typeface="Calibri" panose="020F0502020204030204" pitchFamily="34" charset="0"/>
              </a:rPr>
              <a:t>Technique – Technologie</a:t>
            </a:r>
          </a:p>
          <a:p>
            <a:r>
              <a:rPr lang="fr-FR" sz="6000" b="1" dirty="0" smtClean="0">
                <a:latin typeface="Calibri" panose="020F0502020204030204" pitchFamily="34" charset="0"/>
                <a:cs typeface="Calibri" panose="020F0502020204030204" pitchFamily="34" charset="0"/>
              </a:rPr>
              <a:t>Action - Praxéologie</a:t>
            </a:r>
            <a:endParaRPr lang="fr-FR" sz="6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027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2137" y="204716"/>
            <a:ext cx="11095629" cy="6653284"/>
          </a:xfrm>
        </p:spPr>
        <p:txBody>
          <a:bodyPr>
            <a:normAutofit/>
          </a:bodyPr>
          <a:lstStyle/>
          <a:p>
            <a:pPr marL="0" indent="0">
              <a:buNone/>
            </a:pPr>
            <a:r>
              <a:rPr lang="fr-FR" dirty="0">
                <a:latin typeface="Calibri" panose="020F0502020204030204" pitchFamily="34" charset="0"/>
                <a:ea typeface="Calibri" panose="020F0502020204030204" pitchFamily="34" charset="0"/>
                <a:cs typeface="Calibri" panose="020F0502020204030204" pitchFamily="34" charset="0"/>
              </a:rPr>
              <a:t>Ce travail montre que, pour Espinas, la technique et la praxéologie font référence à une compétence et à une pratique, à l’échelle individuelle d’une activité. </a:t>
            </a:r>
            <a:endParaRPr lang="fr-FR" dirty="0" smtClean="0">
              <a:latin typeface="Calibri" panose="020F0502020204030204" pitchFamily="34" charset="0"/>
              <a:ea typeface="Calibri" panose="020F0502020204030204" pitchFamily="34" charset="0"/>
              <a:cs typeface="Calibri" panose="020F0502020204030204" pitchFamily="34" charset="0"/>
            </a:endParaRPr>
          </a:p>
          <a:p>
            <a:pPr marL="0" indent="0">
              <a:buNone/>
            </a:pPr>
            <a:r>
              <a:rPr lang="fr-FR" dirty="0" smtClean="0">
                <a:latin typeface="Calibri" panose="020F0502020204030204" pitchFamily="34" charset="0"/>
                <a:ea typeface="Calibri" panose="020F0502020204030204" pitchFamily="34" charset="0"/>
                <a:cs typeface="Calibri" panose="020F0502020204030204" pitchFamily="34" charset="0"/>
              </a:rPr>
              <a:t>En </a:t>
            </a:r>
            <a:r>
              <a:rPr lang="fr-FR" dirty="0">
                <a:latin typeface="Calibri" panose="020F0502020204030204" pitchFamily="34" charset="0"/>
                <a:ea typeface="Calibri" panose="020F0502020204030204" pitchFamily="34" charset="0"/>
                <a:cs typeface="Calibri" panose="020F0502020204030204" pitchFamily="34" charset="0"/>
              </a:rPr>
              <a:t>revanche, la Technologie et la Praxéologie font référence à des généralités applicables à une échelle sociale d’une activité. </a:t>
            </a:r>
          </a:p>
          <a:p>
            <a:pPr marL="0" indent="0">
              <a:buNone/>
            </a:pPr>
            <a:endParaRPr lang="fr-FR" dirty="0" smtClean="0">
              <a:latin typeface="Calibri" panose="020F0502020204030204" pitchFamily="34" charset="0"/>
              <a:ea typeface="Calibri" panose="020F0502020204030204" pitchFamily="34" charset="0"/>
              <a:cs typeface="Calibri" panose="020F0502020204030204" pitchFamily="34" charset="0"/>
            </a:endParaRPr>
          </a:p>
          <a:p>
            <a:pPr marL="0" indent="0">
              <a:buNone/>
            </a:pPr>
            <a:r>
              <a:rPr lang="fr-FR" b="1" dirty="0" smtClean="0">
                <a:latin typeface="Calibri" panose="020F0502020204030204" pitchFamily="34" charset="0"/>
                <a:ea typeface="Calibri" panose="020F0502020204030204" pitchFamily="34" charset="0"/>
                <a:cs typeface="Calibri" panose="020F0502020204030204" pitchFamily="34" charset="0"/>
              </a:rPr>
              <a:t>Simple et originel</a:t>
            </a:r>
            <a:r>
              <a:rPr lang="fr-FR" dirty="0" smtClean="0">
                <a:latin typeface="Calibri" panose="020F0502020204030204" pitchFamily="34" charset="0"/>
                <a:ea typeface="Calibri" panose="020F0502020204030204" pitchFamily="34" charset="0"/>
                <a:cs typeface="Calibri" panose="020F0502020204030204" pitchFamily="34" charset="0"/>
              </a:rPr>
              <a:t>, </a:t>
            </a:r>
            <a:r>
              <a:rPr lang="fr-FR" dirty="0">
                <a:latin typeface="Calibri" panose="020F0502020204030204" pitchFamily="34" charset="0"/>
                <a:ea typeface="Calibri" panose="020F0502020204030204" pitchFamily="34" charset="0"/>
                <a:cs typeface="Calibri" panose="020F0502020204030204" pitchFamily="34" charset="0"/>
              </a:rPr>
              <a:t>le geste reste </a:t>
            </a:r>
            <a:r>
              <a:rPr lang="fr-FR" dirty="0" err="1" smtClean="0">
                <a:latin typeface="Calibri" panose="020F0502020204030204" pitchFamily="34" charset="0"/>
                <a:ea typeface="Calibri" panose="020F0502020204030204" pitchFamily="34" charset="0"/>
                <a:cs typeface="Calibri" panose="020F0502020204030204" pitchFamily="34" charset="0"/>
              </a:rPr>
              <a:t>inclassé</a:t>
            </a:r>
            <a:r>
              <a:rPr lang="fr-FR" dirty="0" smtClean="0">
                <a:latin typeface="Calibri" panose="020F0502020204030204" pitchFamily="34" charset="0"/>
                <a:ea typeface="Calibri" panose="020F0502020204030204" pitchFamily="34" charset="0"/>
                <a:cs typeface="Calibri" panose="020F0502020204030204" pitchFamily="34" charset="0"/>
              </a:rPr>
              <a:t>, voire inclassable, </a:t>
            </a:r>
            <a:r>
              <a:rPr lang="fr-FR" dirty="0">
                <a:latin typeface="Calibri" panose="020F0502020204030204" pitchFamily="34" charset="0"/>
                <a:ea typeface="Calibri" panose="020F0502020204030204" pitchFamily="34" charset="0"/>
                <a:cs typeface="Calibri" panose="020F0502020204030204" pitchFamily="34" charset="0"/>
              </a:rPr>
              <a:t>dans les </a:t>
            </a:r>
            <a:r>
              <a:rPr lang="fr-FR" dirty="0" smtClean="0">
                <a:latin typeface="Calibri" panose="020F0502020204030204" pitchFamily="34" charset="0"/>
                <a:ea typeface="Calibri" panose="020F0502020204030204" pitchFamily="34" charset="0"/>
                <a:cs typeface="Calibri" panose="020F0502020204030204" pitchFamily="34" charset="0"/>
              </a:rPr>
              <a:t>catégories et systèmes </a:t>
            </a:r>
            <a:r>
              <a:rPr lang="fr-FR" dirty="0">
                <a:latin typeface="Calibri" panose="020F0502020204030204" pitchFamily="34" charset="0"/>
                <a:ea typeface="Calibri" panose="020F0502020204030204" pitchFamily="34" charset="0"/>
                <a:cs typeface="Calibri" panose="020F0502020204030204" pitchFamily="34" charset="0"/>
              </a:rPr>
              <a:t>complexes</a:t>
            </a:r>
            <a:r>
              <a:rPr lang="fr-FR" dirty="0" smtClean="0">
                <a:latin typeface="Calibri" panose="020F0502020204030204" pitchFamily="34" charset="0"/>
                <a:ea typeface="Calibri" panose="020F0502020204030204" pitchFamily="34" charset="0"/>
                <a:cs typeface="Calibri" panose="020F0502020204030204" pitchFamily="34" charset="0"/>
              </a:rPr>
              <a:t>.</a:t>
            </a:r>
          </a:p>
          <a:p>
            <a:pPr marL="0" indent="0">
              <a:buNone/>
            </a:pPr>
            <a:endParaRPr lang="fr-FR" dirty="0" smtClean="0">
              <a:latin typeface="Calibri" panose="020F0502020204030204" pitchFamily="34" charset="0"/>
              <a:ea typeface="Calibri" panose="020F0502020204030204" pitchFamily="34" charset="0"/>
              <a:cs typeface="Calibri" panose="020F0502020204030204" pitchFamily="34" charset="0"/>
            </a:endParaRPr>
          </a:p>
          <a:p>
            <a:pPr marL="0" indent="0">
              <a:buNone/>
            </a:pPr>
            <a:r>
              <a:rPr lang="fr-FR" dirty="0" smtClean="0">
                <a:latin typeface="Calibri" panose="020F0502020204030204" pitchFamily="34" charset="0"/>
                <a:ea typeface="Calibri" panose="020F0502020204030204" pitchFamily="34" charset="0"/>
                <a:cs typeface="Calibri" panose="020F0502020204030204" pitchFamily="34" charset="0"/>
              </a:rPr>
              <a:t>Sur ce point , le philosophe </a:t>
            </a:r>
            <a:r>
              <a:rPr lang="fr-FR" dirty="0">
                <a:latin typeface="Calibri" panose="020F0502020204030204" pitchFamily="34" charset="0"/>
                <a:ea typeface="Calibri" panose="020F0502020204030204" pitchFamily="34" charset="0"/>
                <a:cs typeface="Calibri" panose="020F0502020204030204" pitchFamily="34" charset="0"/>
              </a:rPr>
              <a:t>Cornelius </a:t>
            </a:r>
            <a:r>
              <a:rPr lang="fr-FR" dirty="0" err="1" smtClean="0">
                <a:latin typeface="Calibri" panose="020F0502020204030204" pitchFamily="34" charset="0"/>
                <a:ea typeface="Calibri" panose="020F0502020204030204" pitchFamily="34" charset="0"/>
                <a:cs typeface="Calibri" panose="020F0502020204030204" pitchFamily="34" charset="0"/>
              </a:rPr>
              <a:t>Castoriadis</a:t>
            </a:r>
            <a:r>
              <a:rPr lang="fr-FR" dirty="0" smtClean="0">
                <a:latin typeface="Calibri" panose="020F0502020204030204" pitchFamily="34" charset="0"/>
                <a:ea typeface="Calibri" panose="020F0502020204030204" pitchFamily="34" charset="0"/>
                <a:cs typeface="Calibri" panose="020F0502020204030204" pitchFamily="34" charset="0"/>
              </a:rPr>
              <a:t> (1922-1997) apporte une réponse.</a:t>
            </a:r>
          </a:p>
          <a:p>
            <a:pPr marL="0" indent="0">
              <a:buNone/>
            </a:pPr>
            <a:endParaRPr lang="fr-FR"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fr-FR" sz="1800" dirty="0">
                <a:latin typeface="Calibri" panose="020F0502020204030204" pitchFamily="34" charset="0"/>
                <a:ea typeface="Calibri" panose="020F0502020204030204" pitchFamily="34" charset="0"/>
                <a:cs typeface="Calibri" panose="020F0502020204030204" pitchFamily="34" charset="0"/>
              </a:rPr>
              <a:t>William Whitney, « Comment assassiner la peinture? Vers un savoir objectif du geste », dans </a:t>
            </a:r>
            <a:r>
              <a:rPr lang="fr-FR" sz="1800" i="1" dirty="0">
                <a:latin typeface="Calibri" panose="020F0502020204030204" pitchFamily="34" charset="0"/>
                <a:ea typeface="Calibri" panose="020F0502020204030204" pitchFamily="34" charset="0"/>
                <a:cs typeface="Calibri" panose="020F0502020204030204" pitchFamily="34" charset="0"/>
              </a:rPr>
              <a:t>Aux limites de l’étude matérielle de la peinture: la reconstitution du geste artistique</a:t>
            </a:r>
            <a:r>
              <a:rPr lang="fr-FR" sz="1800" dirty="0">
                <a:latin typeface="Calibri" panose="020F0502020204030204" pitchFamily="34" charset="0"/>
                <a:ea typeface="Calibri" panose="020F0502020204030204" pitchFamily="34" charset="0"/>
                <a:cs typeface="Calibri" panose="020F0502020204030204" pitchFamily="34" charset="0"/>
              </a:rPr>
              <a:t>, Actes de la journée d’études édités sous la direction scientifique de Barbara </a:t>
            </a:r>
            <a:r>
              <a:rPr lang="fr-FR" sz="1800" dirty="0" err="1">
                <a:latin typeface="Calibri" panose="020F0502020204030204" pitchFamily="34" charset="0"/>
                <a:ea typeface="Calibri" panose="020F0502020204030204" pitchFamily="34" charset="0"/>
                <a:cs typeface="Calibri" panose="020F0502020204030204" pitchFamily="34" charset="0"/>
              </a:rPr>
              <a:t>Jouves-Hann</a:t>
            </a:r>
            <a:r>
              <a:rPr lang="fr-FR" sz="1800" dirty="0">
                <a:latin typeface="Calibri" panose="020F0502020204030204" pitchFamily="34" charset="0"/>
                <a:ea typeface="Calibri" panose="020F0502020204030204" pitchFamily="34" charset="0"/>
                <a:cs typeface="Calibri" panose="020F0502020204030204" pitchFamily="34" charset="0"/>
              </a:rPr>
              <a:t> et Hadrien </a:t>
            </a:r>
            <a:r>
              <a:rPr lang="fr-FR" sz="1800" dirty="0" err="1">
                <a:latin typeface="Calibri" panose="020F0502020204030204" pitchFamily="34" charset="0"/>
                <a:ea typeface="Calibri" panose="020F0502020204030204" pitchFamily="34" charset="0"/>
                <a:cs typeface="Calibri" panose="020F0502020204030204" pitchFamily="34" charset="0"/>
              </a:rPr>
              <a:t>Viraben</a:t>
            </a:r>
            <a:r>
              <a:rPr lang="fr-FR" sz="1800" dirty="0">
                <a:latin typeface="Calibri" panose="020F0502020204030204" pitchFamily="34" charset="0"/>
                <a:ea typeface="Calibri" panose="020F0502020204030204" pitchFamily="34" charset="0"/>
                <a:cs typeface="Calibri" panose="020F0502020204030204" pitchFamily="34" charset="0"/>
              </a:rPr>
              <a:t>, actes de la journée tenue à Paris le 28 septembre 2019 à l’Institut national d’histoire de l’art, Paris </a:t>
            </a:r>
            <a:r>
              <a:rPr lang="fr-FR" sz="1800" dirty="0" err="1">
                <a:latin typeface="Calibri" panose="020F0502020204030204" pitchFamily="34" charset="0"/>
                <a:ea typeface="Calibri" panose="020F0502020204030204" pitchFamily="34" charset="0"/>
                <a:cs typeface="Calibri" panose="020F0502020204030204" pitchFamily="34" charset="0"/>
              </a:rPr>
              <a:t>HiCSA</a:t>
            </a:r>
            <a:r>
              <a:rPr lang="fr-FR" sz="1800" dirty="0">
                <a:latin typeface="Calibri" panose="020F0502020204030204" pitchFamily="34" charset="0"/>
                <a:ea typeface="Calibri" panose="020F0502020204030204" pitchFamily="34" charset="0"/>
                <a:cs typeface="Calibri" panose="020F0502020204030204" pitchFamily="34" charset="0"/>
              </a:rPr>
              <a:t> Editions, mis en ligne en janvier 2021,  </a:t>
            </a:r>
            <a:r>
              <a:rPr lang="fr-FR" sz="1800" dirty="0" smtClean="0">
                <a:latin typeface="Calibri" panose="020F0502020204030204" pitchFamily="34" charset="0"/>
                <a:ea typeface="Calibri" panose="020F0502020204030204" pitchFamily="34" charset="0"/>
                <a:cs typeface="Calibri" panose="020F0502020204030204" pitchFamily="34" charset="0"/>
              </a:rPr>
              <a:t>p.25-38</a:t>
            </a:r>
            <a:endParaRPr lang="fr-FR" sz="1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220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2637AFA1-0EE4-7448-C9C8-3FF4ABA3B82C}"/>
              </a:ext>
            </a:extLst>
          </p:cNvPr>
          <p:cNvSpPr>
            <a:spLocks noGrp="1"/>
          </p:cNvSpPr>
          <p:nvPr>
            <p:ph idx="1"/>
          </p:nvPr>
        </p:nvSpPr>
        <p:spPr>
          <a:xfrm>
            <a:off x="457199" y="346364"/>
            <a:ext cx="11596256" cy="6414654"/>
          </a:xfrm>
        </p:spPr>
        <p:txBody>
          <a:bodyPr>
            <a:normAutofit/>
          </a:bodyPr>
          <a:lstStyle/>
          <a:p>
            <a:pPr marL="0" indent="0">
              <a:buNone/>
            </a:pPr>
            <a:r>
              <a:rPr lang="fr-FR" dirty="0">
                <a:latin typeface="Calibri" panose="020F0502020204030204" pitchFamily="34" charset="0"/>
                <a:ea typeface="Calibri" panose="020F0502020204030204" pitchFamily="34" charset="0"/>
                <a:cs typeface="Calibri" panose="020F0502020204030204" pitchFamily="34" charset="0"/>
              </a:rPr>
              <a:t>La théorie ne pourrait être donnée </a:t>
            </a:r>
            <a:r>
              <a:rPr lang="fr-FR" dirty="0" smtClean="0">
                <a:latin typeface="Calibri" panose="020F0502020204030204" pitchFamily="34" charset="0"/>
                <a:ea typeface="Calibri" panose="020F0502020204030204" pitchFamily="34" charset="0"/>
                <a:cs typeface="Calibri" panose="020F0502020204030204" pitchFamily="34" charset="0"/>
              </a:rPr>
              <a:t>préalablement, </a:t>
            </a:r>
          </a:p>
          <a:p>
            <a:pPr marL="0" indent="0">
              <a:buNone/>
            </a:pPr>
            <a:r>
              <a:rPr lang="fr-FR" dirty="0" smtClean="0">
                <a:latin typeface="Calibri" panose="020F0502020204030204" pitchFamily="34" charset="0"/>
                <a:ea typeface="Calibri" panose="020F0502020204030204" pitchFamily="34" charset="0"/>
                <a:cs typeface="Calibri" panose="020F0502020204030204" pitchFamily="34" charset="0"/>
              </a:rPr>
              <a:t>puisqu’elle </a:t>
            </a:r>
            <a:r>
              <a:rPr lang="fr-FR" b="1" dirty="0" smtClean="0">
                <a:latin typeface="Calibri" panose="020F0502020204030204" pitchFamily="34" charset="0"/>
                <a:ea typeface="Calibri" panose="020F0502020204030204" pitchFamily="34" charset="0"/>
                <a:cs typeface="Calibri" panose="020F0502020204030204" pitchFamily="34" charset="0"/>
              </a:rPr>
              <a:t>émerge</a:t>
            </a:r>
            <a:r>
              <a:rPr lang="fr-FR" dirty="0" smtClean="0">
                <a:latin typeface="Calibri" panose="020F0502020204030204" pitchFamily="34" charset="0"/>
                <a:ea typeface="Calibri" panose="020F0502020204030204" pitchFamily="34" charset="0"/>
                <a:cs typeface="Calibri" panose="020F0502020204030204" pitchFamily="34" charset="0"/>
              </a:rPr>
              <a:t> constamment de l’activité elle-même. </a:t>
            </a:r>
          </a:p>
          <a:p>
            <a:pPr marL="0" indent="0">
              <a:buNone/>
            </a:pPr>
            <a:r>
              <a:rPr lang="fr-FR" dirty="0" smtClean="0">
                <a:latin typeface="Calibri" panose="020F0502020204030204" pitchFamily="34" charset="0"/>
                <a:ea typeface="Calibri" panose="020F0502020204030204" pitchFamily="34" charset="0"/>
                <a:cs typeface="Calibri" panose="020F0502020204030204" pitchFamily="34" charset="0"/>
              </a:rPr>
              <a:t>Élucidation </a:t>
            </a:r>
            <a:r>
              <a:rPr lang="fr-FR" dirty="0">
                <a:latin typeface="Calibri" panose="020F0502020204030204" pitchFamily="34" charset="0"/>
                <a:ea typeface="Calibri" panose="020F0502020204030204" pitchFamily="34" charset="0"/>
                <a:cs typeface="Calibri" panose="020F0502020204030204" pitchFamily="34" charset="0"/>
              </a:rPr>
              <a:t>et transformation du réel progressent, dans la praxis, </a:t>
            </a:r>
            <a:r>
              <a:rPr lang="fr-FR" b="1" dirty="0">
                <a:latin typeface="Calibri" panose="020F0502020204030204" pitchFamily="34" charset="0"/>
                <a:ea typeface="Calibri" panose="020F0502020204030204" pitchFamily="34" charset="0"/>
                <a:cs typeface="Calibri" panose="020F0502020204030204" pitchFamily="34" charset="0"/>
              </a:rPr>
              <a:t>dans un conditionnement réciproque</a:t>
            </a:r>
            <a:r>
              <a:rPr lang="fr-FR" dirty="0">
                <a:latin typeface="Calibri" panose="020F0502020204030204" pitchFamily="34" charset="0"/>
                <a:ea typeface="Calibri" panose="020F0502020204030204" pitchFamily="34" charset="0"/>
                <a:cs typeface="Calibri" panose="020F0502020204030204" pitchFamily="34" charset="0"/>
              </a:rPr>
              <a:t>. </a:t>
            </a:r>
            <a:endParaRPr lang="fr-FR" dirty="0" smtClean="0">
              <a:latin typeface="Calibri" panose="020F0502020204030204" pitchFamily="34" charset="0"/>
              <a:ea typeface="Calibri" panose="020F0502020204030204" pitchFamily="34" charset="0"/>
              <a:cs typeface="Calibri" panose="020F0502020204030204" pitchFamily="34" charset="0"/>
            </a:endParaRPr>
          </a:p>
          <a:p>
            <a:pPr marL="0" indent="0">
              <a:buNone/>
            </a:pPr>
            <a:r>
              <a:rPr lang="fr-FR" dirty="0" smtClean="0">
                <a:latin typeface="Calibri" panose="020F0502020204030204" pitchFamily="34" charset="0"/>
                <a:ea typeface="Calibri" panose="020F0502020204030204" pitchFamily="34" charset="0"/>
                <a:cs typeface="Calibri" panose="020F0502020204030204" pitchFamily="34" charset="0"/>
              </a:rPr>
              <a:t>Et </a:t>
            </a:r>
            <a:r>
              <a:rPr lang="fr-FR" dirty="0">
                <a:latin typeface="Calibri" panose="020F0502020204030204" pitchFamily="34" charset="0"/>
                <a:ea typeface="Calibri" panose="020F0502020204030204" pitchFamily="34" charset="0"/>
                <a:cs typeface="Calibri" panose="020F0502020204030204" pitchFamily="34" charset="0"/>
              </a:rPr>
              <a:t>c’est cette </a:t>
            </a:r>
            <a:r>
              <a:rPr lang="fr-FR" b="1" dirty="0">
                <a:latin typeface="Calibri" panose="020F0502020204030204" pitchFamily="34" charset="0"/>
                <a:ea typeface="Calibri" panose="020F0502020204030204" pitchFamily="34" charset="0"/>
                <a:cs typeface="Calibri" panose="020F0502020204030204" pitchFamily="34" charset="0"/>
              </a:rPr>
              <a:t>double progression</a:t>
            </a:r>
            <a:r>
              <a:rPr lang="fr-FR" dirty="0">
                <a:latin typeface="Calibri" panose="020F0502020204030204" pitchFamily="34" charset="0"/>
                <a:ea typeface="Calibri" panose="020F0502020204030204" pitchFamily="34" charset="0"/>
                <a:cs typeface="Calibri" panose="020F0502020204030204" pitchFamily="34" charset="0"/>
              </a:rPr>
              <a:t> </a:t>
            </a:r>
            <a:r>
              <a:rPr lang="fr-FR" dirty="0" smtClean="0">
                <a:latin typeface="Calibri" panose="020F0502020204030204" pitchFamily="34" charset="0"/>
                <a:ea typeface="Calibri" panose="020F0502020204030204" pitchFamily="34" charset="0"/>
                <a:cs typeface="Calibri" panose="020F0502020204030204" pitchFamily="34" charset="0"/>
              </a:rPr>
              <a:t>(énergie/</a:t>
            </a:r>
            <a:r>
              <a:rPr lang="fr-FR" dirty="0" err="1" smtClean="0">
                <a:latin typeface="Calibri" panose="020F0502020204030204" pitchFamily="34" charset="0"/>
                <a:ea typeface="Calibri" panose="020F0502020204030204" pitchFamily="34" charset="0"/>
                <a:cs typeface="Calibri" panose="020F0502020204030204" pitchFamily="34" charset="0"/>
              </a:rPr>
              <a:t>enargeia</a:t>
            </a:r>
            <a:r>
              <a:rPr lang="fr-FR" dirty="0" smtClean="0">
                <a:latin typeface="Calibri" panose="020F0502020204030204" pitchFamily="34" charset="0"/>
                <a:ea typeface="Calibri" panose="020F0502020204030204" pitchFamily="34" charset="0"/>
                <a:cs typeface="Calibri" panose="020F0502020204030204" pitchFamily="34" charset="0"/>
              </a:rPr>
              <a:t>) qui </a:t>
            </a:r>
            <a:r>
              <a:rPr lang="fr-FR" dirty="0">
                <a:latin typeface="Calibri" panose="020F0502020204030204" pitchFamily="34" charset="0"/>
                <a:ea typeface="Calibri" panose="020F0502020204030204" pitchFamily="34" charset="0"/>
                <a:cs typeface="Calibri" panose="020F0502020204030204" pitchFamily="34" charset="0"/>
              </a:rPr>
              <a:t>est la justification de la praxis. </a:t>
            </a:r>
            <a:endParaRPr lang="fr-FR" dirty="0" smtClean="0">
              <a:latin typeface="Calibri" panose="020F0502020204030204" pitchFamily="34" charset="0"/>
              <a:ea typeface="Calibri" panose="020F0502020204030204" pitchFamily="34" charset="0"/>
              <a:cs typeface="Calibri" panose="020F0502020204030204" pitchFamily="34" charset="0"/>
            </a:endParaRPr>
          </a:p>
          <a:p>
            <a:pPr marL="0" indent="0">
              <a:buNone/>
            </a:pPr>
            <a:r>
              <a:rPr lang="fr-FR" dirty="0" smtClean="0">
                <a:latin typeface="Calibri" panose="020F0502020204030204" pitchFamily="34" charset="0"/>
                <a:ea typeface="Calibri" panose="020F0502020204030204" pitchFamily="34" charset="0"/>
                <a:cs typeface="Calibri" panose="020F0502020204030204" pitchFamily="34" charset="0"/>
              </a:rPr>
              <a:t>Mais </a:t>
            </a:r>
            <a:r>
              <a:rPr lang="fr-FR" dirty="0">
                <a:latin typeface="Calibri" panose="020F0502020204030204" pitchFamily="34" charset="0"/>
                <a:ea typeface="Calibri" panose="020F0502020204030204" pitchFamily="34" charset="0"/>
                <a:cs typeface="Calibri" panose="020F0502020204030204" pitchFamily="34" charset="0"/>
              </a:rPr>
              <a:t>dans la structure logique de l’ensemble qu’elles forment, </a:t>
            </a:r>
            <a:endParaRPr lang="fr-FR" b="1" dirty="0" smtClean="0">
              <a:latin typeface="Calibri" panose="020F0502020204030204" pitchFamily="34" charset="0"/>
              <a:ea typeface="Calibri" panose="020F0502020204030204" pitchFamily="34" charset="0"/>
              <a:cs typeface="Calibri" panose="020F0502020204030204" pitchFamily="34" charset="0"/>
            </a:endParaRPr>
          </a:p>
          <a:p>
            <a:pPr marL="0" indent="0">
              <a:buNone/>
            </a:pPr>
            <a:r>
              <a:rPr lang="fr-FR" b="1" dirty="0" smtClean="0">
                <a:latin typeface="Calibri" panose="020F0502020204030204" pitchFamily="34" charset="0"/>
                <a:ea typeface="Calibri" panose="020F0502020204030204" pitchFamily="34" charset="0"/>
                <a:cs typeface="Calibri" panose="020F0502020204030204" pitchFamily="34" charset="0"/>
              </a:rPr>
              <a:t>l’activité </a:t>
            </a:r>
            <a:r>
              <a:rPr lang="fr-FR" b="1" u="sng" dirty="0">
                <a:latin typeface="Calibri" panose="020F0502020204030204" pitchFamily="34" charset="0"/>
                <a:ea typeface="Calibri" panose="020F0502020204030204" pitchFamily="34" charset="0"/>
                <a:cs typeface="Calibri" panose="020F0502020204030204" pitchFamily="34" charset="0"/>
              </a:rPr>
              <a:t>précède</a:t>
            </a:r>
            <a:r>
              <a:rPr lang="fr-FR" b="1" dirty="0">
                <a:latin typeface="Calibri" panose="020F0502020204030204" pitchFamily="34" charset="0"/>
                <a:ea typeface="Calibri" panose="020F0502020204030204" pitchFamily="34" charset="0"/>
                <a:cs typeface="Calibri" panose="020F0502020204030204" pitchFamily="34" charset="0"/>
              </a:rPr>
              <a:t> l’élucidation</a:t>
            </a:r>
            <a:r>
              <a:rPr lang="fr-FR" dirty="0">
                <a:latin typeface="Calibri" panose="020F0502020204030204" pitchFamily="34" charset="0"/>
                <a:ea typeface="Calibri" panose="020F0502020204030204" pitchFamily="34" charset="0"/>
                <a:cs typeface="Calibri" panose="020F0502020204030204" pitchFamily="34" charset="0"/>
              </a:rPr>
              <a:t>; </a:t>
            </a:r>
          </a:p>
          <a:p>
            <a:pPr marL="0" indent="0">
              <a:buNone/>
            </a:pPr>
            <a:r>
              <a:rPr lang="fr-FR" dirty="0">
                <a:latin typeface="Calibri" panose="020F0502020204030204" pitchFamily="34" charset="0"/>
                <a:ea typeface="Calibri" panose="020F0502020204030204" pitchFamily="34" charset="0"/>
                <a:cs typeface="Calibri" panose="020F0502020204030204" pitchFamily="34" charset="0"/>
              </a:rPr>
              <a:t>		car </a:t>
            </a:r>
            <a:r>
              <a:rPr lang="fr-FR" b="1" dirty="0">
                <a:latin typeface="Calibri" panose="020F0502020204030204" pitchFamily="34" charset="0"/>
                <a:ea typeface="Calibri" panose="020F0502020204030204" pitchFamily="34" charset="0"/>
                <a:cs typeface="Calibri" panose="020F0502020204030204" pitchFamily="34" charset="0"/>
              </a:rPr>
              <a:t>pour la praxis l’instance ultime n’est pas l’</a:t>
            </a:r>
            <a:r>
              <a:rPr lang="fr-FR" b="1" i="1" dirty="0">
                <a:latin typeface="Calibri" panose="020F0502020204030204" pitchFamily="34" charset="0"/>
                <a:ea typeface="Calibri" panose="020F0502020204030204" pitchFamily="34" charset="0"/>
                <a:cs typeface="Calibri" panose="020F0502020204030204" pitchFamily="34" charset="0"/>
              </a:rPr>
              <a:t>élucidation</a:t>
            </a:r>
            <a:r>
              <a:rPr lang="fr-FR" dirty="0">
                <a:latin typeface="Calibri" panose="020F0502020204030204" pitchFamily="34" charset="0"/>
                <a:ea typeface="Calibri" panose="020F0502020204030204" pitchFamily="34" charset="0"/>
                <a:cs typeface="Calibri" panose="020F0502020204030204" pitchFamily="34" charset="0"/>
              </a:rPr>
              <a:t>, </a:t>
            </a:r>
          </a:p>
          <a:p>
            <a:pPr marL="0" indent="0">
              <a:buNone/>
            </a:pPr>
            <a:r>
              <a:rPr lang="fr-FR" dirty="0">
                <a:latin typeface="Calibri" panose="020F0502020204030204" pitchFamily="34" charset="0"/>
                <a:ea typeface="Calibri" panose="020F0502020204030204" pitchFamily="34" charset="0"/>
                <a:cs typeface="Calibri" panose="020F0502020204030204" pitchFamily="34" charset="0"/>
              </a:rPr>
              <a:t>mais </a:t>
            </a:r>
            <a:r>
              <a:rPr lang="fr-FR" b="1" i="1" dirty="0">
                <a:latin typeface="Calibri" panose="020F0502020204030204" pitchFamily="34" charset="0"/>
                <a:ea typeface="Calibri" panose="020F0502020204030204" pitchFamily="34" charset="0"/>
                <a:cs typeface="Calibri" panose="020F0502020204030204" pitchFamily="34" charset="0"/>
              </a:rPr>
              <a:t>la transformation du donné</a:t>
            </a:r>
            <a:r>
              <a:rPr lang="fr-FR" dirty="0" smtClean="0">
                <a:latin typeface="Calibri" panose="020F0502020204030204" pitchFamily="34" charset="0"/>
                <a:ea typeface="Calibri" panose="020F0502020204030204" pitchFamily="34" charset="0"/>
                <a:cs typeface="Calibri" panose="020F0502020204030204" pitchFamily="34" charset="0"/>
              </a:rPr>
              <a:t>.</a:t>
            </a:r>
            <a:endParaRPr lang="fr-FR"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fr-FR"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fr-FR" dirty="0">
                <a:latin typeface="Calibri" panose="020F0502020204030204" pitchFamily="34" charset="0"/>
                <a:ea typeface="Calibri" panose="020F0502020204030204" pitchFamily="34" charset="0"/>
                <a:cs typeface="Calibri" panose="020F0502020204030204" pitchFamily="34" charset="0"/>
              </a:rPr>
              <a:t>Cornelius Castoriadis, </a:t>
            </a:r>
            <a:r>
              <a:rPr lang="fr-FR" i="1" dirty="0">
                <a:latin typeface="Calibri" panose="020F0502020204030204" pitchFamily="34" charset="0"/>
                <a:ea typeface="Calibri" panose="020F0502020204030204" pitchFamily="34" charset="0"/>
                <a:cs typeface="Calibri" panose="020F0502020204030204" pitchFamily="34" charset="0"/>
              </a:rPr>
              <a:t>L’imaginaire radical</a:t>
            </a:r>
            <a:r>
              <a:rPr lang="fr-FR" dirty="0">
                <a:latin typeface="Calibri" panose="020F0502020204030204" pitchFamily="34" charset="0"/>
                <a:ea typeface="Calibri" panose="020F0502020204030204" pitchFamily="34" charset="0"/>
                <a:cs typeface="Calibri" panose="020F0502020204030204" pitchFamily="34" charset="0"/>
              </a:rPr>
              <a:t>, Paris, Presses universitaires de France, 2004, p.113</a:t>
            </a:r>
          </a:p>
        </p:txBody>
      </p:sp>
    </p:spTree>
    <p:extLst>
      <p:ext uri="{BB962C8B-B14F-4D97-AF65-F5344CB8AC3E}">
        <p14:creationId xmlns:p14="http://schemas.microsoft.com/office/powerpoint/2010/main" val="396192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mph" presetSubtype="0" fill="hold" nodeType="clickEffect">
                                  <p:stCondLst>
                                    <p:cond delay="0"/>
                                  </p:stCondLst>
                                  <p:iterate type="lt">
                                    <p:tmPct val="4000"/>
                                  </p:iterate>
                                  <p:childTnLst>
                                    <p:set>
                                      <p:cBhvr override="childStyle">
                                        <p:cTn id="21" dur="500" fill="hold"/>
                                        <p:tgtEl>
                                          <p:spTgt spid="3">
                                            <p:txEl>
                                              <p:pRg st="1" end="1"/>
                                            </p:txEl>
                                          </p:spTgt>
                                        </p:tgtEl>
                                        <p:attrNameLst>
                                          <p:attrName>style.textDecorationUnderline</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785" y="395786"/>
            <a:ext cx="11518711" cy="5781178"/>
          </a:xfrm>
        </p:spPr>
        <p:txBody>
          <a:bodyPr>
            <a:normAutofit/>
          </a:bodyPr>
          <a:lstStyle/>
          <a:p>
            <a:pPr marL="0" indent="0" algn="ctr">
              <a:buNone/>
            </a:pPr>
            <a:r>
              <a:rPr lang="fr-FR" b="1" dirty="0" smtClean="0">
                <a:latin typeface="Calibri" panose="020F0502020204030204" pitchFamily="34" charset="0"/>
                <a:cs typeface="Calibri" panose="020F0502020204030204" pitchFamily="34" charset="0"/>
              </a:rPr>
              <a:t>Cette situation corresponde à </a:t>
            </a:r>
            <a:r>
              <a:rPr lang="fr-FR" b="1" dirty="0" smtClean="0">
                <a:latin typeface="Calibri" panose="020F0502020204030204" pitchFamily="34" charset="0"/>
                <a:cs typeface="Calibri" panose="020F0502020204030204" pitchFamily="34" charset="0"/>
              </a:rPr>
              <a:t>la notion d’</a:t>
            </a:r>
            <a:r>
              <a:rPr lang="fr-FR" b="1" u="sng" dirty="0" err="1" smtClean="0">
                <a:latin typeface="Calibri" panose="020F0502020204030204" pitchFamily="34" charset="0"/>
                <a:cs typeface="Calibri" panose="020F0502020204030204" pitchFamily="34" charset="0"/>
              </a:rPr>
              <a:t>agentivité</a:t>
            </a:r>
            <a:r>
              <a:rPr lang="fr-FR" dirty="0" smtClean="0">
                <a:latin typeface="Calibri" panose="020F0502020204030204" pitchFamily="34" charset="0"/>
                <a:cs typeface="Calibri" panose="020F0502020204030204" pitchFamily="34" charset="0"/>
              </a:rPr>
              <a:t>.</a:t>
            </a:r>
          </a:p>
          <a:p>
            <a:pPr marL="0" indent="0">
              <a:buNone/>
            </a:pPr>
            <a:r>
              <a:rPr lang="fr-FR" dirty="0" smtClean="0">
                <a:latin typeface="Calibri" panose="020F0502020204030204" pitchFamily="34" charset="0"/>
                <a:cs typeface="Calibri" panose="020F0502020204030204" pitchFamily="34" charset="0"/>
              </a:rPr>
              <a:t>L'</a:t>
            </a:r>
            <a:r>
              <a:rPr lang="fr-FR" dirty="0" err="1" smtClean="0">
                <a:latin typeface="Calibri" panose="020F0502020204030204" pitchFamily="34" charset="0"/>
                <a:cs typeface="Calibri" panose="020F0502020204030204" pitchFamily="34" charset="0"/>
              </a:rPr>
              <a:t>agentivité</a:t>
            </a:r>
            <a:r>
              <a:rPr lang="fr-FR" dirty="0" smtClean="0">
                <a:latin typeface="Calibri" panose="020F0502020204030204" pitchFamily="34" charset="0"/>
                <a:cs typeface="Calibri" panose="020F0502020204030204" pitchFamily="34" charset="0"/>
              </a:rPr>
              <a:t> </a:t>
            </a:r>
            <a:r>
              <a:rPr lang="fr-FR" dirty="0">
                <a:latin typeface="Calibri" panose="020F0502020204030204" pitchFamily="34" charset="0"/>
                <a:cs typeface="Calibri" panose="020F0502020204030204" pitchFamily="34" charset="0"/>
              </a:rPr>
              <a:t>ne se réduit ni à la simple capacité d'agir ni à la seule expérience subjective de l'action : elle suppose l'articulation de trois dimensions indissociables :</a:t>
            </a:r>
          </a:p>
          <a:p>
            <a:pPr marL="0" indent="0">
              <a:buNone/>
            </a:pPr>
            <a:r>
              <a:rPr lang="fr-FR" b="1" u="sng" dirty="0">
                <a:latin typeface="Calibri" panose="020F0502020204030204" pitchFamily="34" charset="0"/>
                <a:cs typeface="Calibri" panose="020F0502020204030204" pitchFamily="34" charset="0"/>
              </a:rPr>
              <a:t>une dimension subjective</a:t>
            </a:r>
            <a:r>
              <a:rPr lang="fr-FR" dirty="0">
                <a:latin typeface="Calibri" panose="020F0502020204030204" pitchFamily="34" charset="0"/>
                <a:cs typeface="Calibri" panose="020F0502020204030204" pitchFamily="34" charset="0"/>
              </a:rPr>
              <a:t> : le sentiment d'être l'auteur de ses actes, c'est-à-dire la perception de soi comme origine intentionnelle d'une action (</a:t>
            </a:r>
            <a:r>
              <a:rPr lang="fr-FR" dirty="0" err="1">
                <a:latin typeface="Calibri" panose="020F0502020204030204" pitchFamily="34" charset="0"/>
                <a:cs typeface="Calibri" panose="020F0502020204030204" pitchFamily="34" charset="0"/>
              </a:rPr>
              <a:t>agentivité</a:t>
            </a:r>
            <a:r>
              <a:rPr lang="fr-FR" dirty="0">
                <a:latin typeface="Calibri" panose="020F0502020204030204" pitchFamily="34" charset="0"/>
                <a:cs typeface="Calibri" panose="020F0502020204030204" pitchFamily="34" charset="0"/>
              </a:rPr>
              <a:t> vécue) ;</a:t>
            </a:r>
          </a:p>
          <a:p>
            <a:pPr marL="0" indent="0">
              <a:buNone/>
            </a:pPr>
            <a:r>
              <a:rPr lang="fr-FR" b="1" u="sng" dirty="0">
                <a:latin typeface="Calibri" panose="020F0502020204030204" pitchFamily="34" charset="0"/>
                <a:cs typeface="Calibri" panose="020F0502020204030204" pitchFamily="34" charset="0"/>
              </a:rPr>
              <a:t>une dimension objective</a:t>
            </a:r>
            <a:r>
              <a:rPr lang="fr-FR" dirty="0">
                <a:latin typeface="Calibri" panose="020F0502020204030204" pitchFamily="34" charset="0"/>
                <a:cs typeface="Calibri" panose="020F0502020204030204" pitchFamily="34" charset="0"/>
              </a:rPr>
              <a:t> : la capacité effective à produire un changement, à déclencher ou à orienter une transformation dans l'environnement (</a:t>
            </a:r>
            <a:r>
              <a:rPr lang="fr-FR" dirty="0" err="1">
                <a:latin typeface="Calibri" panose="020F0502020204030204" pitchFamily="34" charset="0"/>
                <a:cs typeface="Calibri" panose="020F0502020204030204" pitchFamily="34" charset="0"/>
              </a:rPr>
              <a:t>agentivité</a:t>
            </a:r>
            <a:r>
              <a:rPr lang="fr-FR" dirty="0">
                <a:latin typeface="Calibri" panose="020F0502020204030204" pitchFamily="34" charset="0"/>
                <a:cs typeface="Calibri" panose="020F0502020204030204" pitchFamily="34" charset="0"/>
              </a:rPr>
              <a:t> opératoire) ;</a:t>
            </a:r>
          </a:p>
          <a:p>
            <a:pPr marL="0" indent="0">
              <a:buNone/>
            </a:pPr>
            <a:r>
              <a:rPr lang="fr-FR" b="1" u="sng" dirty="0">
                <a:latin typeface="Calibri" panose="020F0502020204030204" pitchFamily="34" charset="0"/>
                <a:cs typeface="Calibri" panose="020F0502020204030204" pitchFamily="34" charset="0"/>
              </a:rPr>
              <a:t>un ancrage relationnel</a:t>
            </a:r>
            <a:r>
              <a:rPr lang="fr-FR" dirty="0">
                <a:latin typeface="Calibri" panose="020F0502020204030204" pitchFamily="34" charset="0"/>
                <a:cs typeface="Calibri" panose="020F0502020204030204" pitchFamily="34" charset="0"/>
              </a:rPr>
              <a:t> : toute action s'inscrit dans un contexte physique, social ou symbolique qui la rend possible, la façonne ou la contraint (</a:t>
            </a:r>
            <a:r>
              <a:rPr lang="fr-FR" dirty="0" err="1">
                <a:latin typeface="Calibri" panose="020F0502020204030204" pitchFamily="34" charset="0"/>
                <a:cs typeface="Calibri" panose="020F0502020204030204" pitchFamily="34" charset="0"/>
              </a:rPr>
              <a:t>agentivité</a:t>
            </a:r>
            <a:r>
              <a:rPr lang="fr-FR" dirty="0">
                <a:latin typeface="Calibri" panose="020F0502020204030204" pitchFamily="34" charset="0"/>
                <a:cs typeface="Calibri" panose="020F0502020204030204" pitchFamily="34" charset="0"/>
              </a:rPr>
              <a:t> située</a:t>
            </a:r>
            <a:r>
              <a:rPr lang="fr-FR" dirty="0" smtClean="0">
                <a:latin typeface="Calibri" panose="020F0502020204030204" pitchFamily="34" charset="0"/>
                <a:cs typeface="Calibri" panose="020F0502020204030204" pitchFamily="34" charset="0"/>
              </a:rPr>
              <a:t>).</a:t>
            </a:r>
            <a:endParaRPr lang="fr-FR" dirty="0">
              <a:latin typeface="Calibri" panose="020F0502020204030204" pitchFamily="34" charset="0"/>
              <a:cs typeface="Calibri" panose="020F0502020204030204" pitchFamily="34" charset="0"/>
            </a:endParaRPr>
          </a:p>
          <a:p>
            <a:pPr marL="0" indent="0">
              <a:buNone/>
            </a:pPr>
            <a:endParaRPr lang="fr-FR" dirty="0"/>
          </a:p>
        </p:txBody>
      </p:sp>
    </p:spTree>
    <p:extLst>
      <p:ext uri="{BB962C8B-B14F-4D97-AF65-F5344CB8AC3E}">
        <p14:creationId xmlns:p14="http://schemas.microsoft.com/office/powerpoint/2010/main" val="119946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80018" y="1910686"/>
            <a:ext cx="9683349" cy="4315261"/>
          </a:xfrm>
        </p:spPr>
        <p:txBody>
          <a:bodyPr/>
          <a:lstStyle/>
          <a:p>
            <a:pPr marL="0" indent="0">
              <a:buNone/>
            </a:pPr>
            <a:endParaRPr lang="fr-FR" dirty="0">
              <a:latin typeface="Calibri" panose="020F0502020204030204" pitchFamily="34" charset="0"/>
              <a:cs typeface="Calibri" panose="020F0502020204030204" pitchFamily="34" charset="0"/>
            </a:endParaRPr>
          </a:p>
        </p:txBody>
      </p:sp>
      <p:grpSp>
        <p:nvGrpSpPr>
          <p:cNvPr id="26" name="Groupe 25"/>
          <p:cNvGrpSpPr/>
          <p:nvPr/>
        </p:nvGrpSpPr>
        <p:grpSpPr>
          <a:xfrm>
            <a:off x="2225286" y="2245915"/>
            <a:ext cx="7464437" cy="3830319"/>
            <a:chOff x="3607003" y="2674996"/>
            <a:chExt cx="6380602" cy="3279624"/>
          </a:xfrm>
        </p:grpSpPr>
        <p:sp>
          <p:nvSpPr>
            <p:cNvPr id="5" name="Rectangle 6"/>
            <p:cNvSpPr>
              <a:spLocks noChangeArrowheads="1"/>
            </p:cNvSpPr>
            <p:nvPr/>
          </p:nvSpPr>
          <p:spPr bwMode="auto">
            <a:xfrm>
              <a:off x="5069510" y="4412528"/>
              <a:ext cx="290523" cy="411431"/>
            </a:xfrm>
            <a:prstGeom prst="rect">
              <a:avLst/>
            </a:prstGeom>
            <a:noFill/>
            <a:ln w="9525">
              <a:noFill/>
              <a:miter lim="800000"/>
              <a:headEnd/>
              <a:tailEnd/>
            </a:ln>
          </p:spPr>
          <p:txBody>
            <a:bodyPr wrap="none">
              <a:spAutoFit/>
            </a:bodyPr>
            <a:lstStyle/>
            <a:p>
              <a:r>
                <a:rPr lang="fr-FR" altLang="fr-FR" b="1"/>
                <a:t> </a:t>
              </a:r>
              <a:endParaRPr lang="fr-FR" altLang="fr-FR"/>
            </a:p>
          </p:txBody>
        </p:sp>
        <p:sp>
          <p:nvSpPr>
            <p:cNvPr id="9" name="Rectangle 29"/>
            <p:cNvSpPr>
              <a:spLocks noChangeArrowheads="1"/>
            </p:cNvSpPr>
            <p:nvPr/>
          </p:nvSpPr>
          <p:spPr bwMode="auto">
            <a:xfrm>
              <a:off x="3659120" y="2735824"/>
              <a:ext cx="3051848" cy="411431"/>
            </a:xfrm>
            <a:prstGeom prst="rect">
              <a:avLst/>
            </a:prstGeom>
            <a:noFill/>
            <a:ln w="9525">
              <a:solidFill>
                <a:schemeClr val="tx1"/>
              </a:solidFill>
              <a:miter lim="800000"/>
              <a:headEnd/>
              <a:tailEnd/>
            </a:ln>
          </p:spPr>
          <p:txBody>
            <a:bodyPr wrap="square">
              <a:spAutoFit/>
            </a:bodyPr>
            <a:lstStyle/>
            <a:p>
              <a:r>
                <a:rPr lang="fr-FR" altLang="fr-FR" b="1" dirty="0"/>
                <a:t> </a:t>
              </a:r>
              <a:r>
                <a:rPr lang="fr-FR" altLang="fr-FR" sz="1600" b="1" dirty="0"/>
                <a:t>évènement technologique</a:t>
              </a:r>
            </a:p>
          </p:txBody>
        </p:sp>
        <p:sp>
          <p:nvSpPr>
            <p:cNvPr id="10" name="Rectangle 33"/>
            <p:cNvSpPr>
              <a:spLocks noChangeArrowheads="1"/>
            </p:cNvSpPr>
            <p:nvPr/>
          </p:nvSpPr>
          <p:spPr bwMode="auto">
            <a:xfrm>
              <a:off x="8309161" y="3568091"/>
              <a:ext cx="1333143" cy="651432"/>
            </a:xfrm>
            <a:prstGeom prst="rect">
              <a:avLst/>
            </a:prstGeom>
            <a:noFill/>
            <a:ln w="9525">
              <a:solidFill>
                <a:schemeClr val="tx1"/>
              </a:solidFill>
              <a:miter lim="800000"/>
              <a:headEnd/>
              <a:tailEnd/>
            </a:ln>
          </p:spPr>
          <p:txBody>
            <a:bodyPr wrap="square">
              <a:spAutoFit/>
            </a:bodyPr>
            <a:lstStyle/>
            <a:p>
              <a:r>
                <a:rPr lang="fr-FR" altLang="fr-FR" sz="1600" b="1" dirty="0"/>
                <a:t>séquelle matérielle</a:t>
              </a:r>
            </a:p>
          </p:txBody>
        </p:sp>
        <p:cxnSp>
          <p:nvCxnSpPr>
            <p:cNvPr id="11" name="Connecteur droit 10"/>
            <p:cNvCxnSpPr>
              <a:cxnSpLocks/>
            </p:cNvCxnSpPr>
            <p:nvPr/>
          </p:nvCxnSpPr>
          <p:spPr>
            <a:xfrm flipH="1">
              <a:off x="3702778" y="2735824"/>
              <a:ext cx="6063333" cy="2404422"/>
            </a:xfrm>
            <a:prstGeom prst="line">
              <a:avLst/>
            </a:prstGeom>
            <a:ln w="76200">
              <a:solidFill>
                <a:srgbClr val="0070C0"/>
              </a:solidFill>
              <a:prstDash val="lgDash"/>
            </a:ln>
          </p:spPr>
          <p:style>
            <a:lnRef idx="1">
              <a:schemeClr val="accent1"/>
            </a:lnRef>
            <a:fillRef idx="0">
              <a:schemeClr val="accent1"/>
            </a:fillRef>
            <a:effectRef idx="0">
              <a:schemeClr val="accent1"/>
            </a:effectRef>
            <a:fontRef idx="minor">
              <a:schemeClr val="tx1"/>
            </a:fontRef>
          </p:style>
        </p:cxnSp>
        <p:sp>
          <p:nvSpPr>
            <p:cNvPr id="12" name="Rectangle 49"/>
            <p:cNvSpPr>
              <a:spLocks noChangeArrowheads="1"/>
            </p:cNvSpPr>
            <p:nvPr/>
          </p:nvSpPr>
          <p:spPr bwMode="auto">
            <a:xfrm>
              <a:off x="6807800" y="2764327"/>
              <a:ext cx="1111173" cy="480002"/>
            </a:xfrm>
            <a:prstGeom prst="rect">
              <a:avLst/>
            </a:prstGeom>
            <a:noFill/>
            <a:ln w="9525">
              <a:solidFill>
                <a:schemeClr val="tx1"/>
              </a:solidFill>
              <a:miter lim="800000"/>
              <a:headEnd/>
              <a:tailEnd/>
            </a:ln>
          </p:spPr>
          <p:txBody>
            <a:bodyPr wrap="square">
              <a:spAutoFit/>
            </a:bodyPr>
            <a:lstStyle/>
            <a:p>
              <a:r>
                <a:rPr lang="fr-FR" altLang="fr-FR" sz="1100" dirty="0"/>
                <a:t>évènement </a:t>
              </a:r>
              <a:r>
                <a:rPr lang="fr-FR" altLang="fr-FR" sz="1100" dirty="0" err="1"/>
                <a:t>introstanciel</a:t>
              </a:r>
              <a:endParaRPr lang="fr-FR" altLang="fr-FR" sz="1100" dirty="0"/>
            </a:p>
          </p:txBody>
        </p:sp>
        <p:sp>
          <p:nvSpPr>
            <p:cNvPr id="13" name="Rectangle 53"/>
            <p:cNvSpPr>
              <a:spLocks noChangeArrowheads="1"/>
            </p:cNvSpPr>
            <p:nvPr/>
          </p:nvSpPr>
          <p:spPr bwMode="auto">
            <a:xfrm>
              <a:off x="3702778" y="3246218"/>
              <a:ext cx="2410920" cy="668476"/>
            </a:xfrm>
            <a:prstGeom prst="rect">
              <a:avLst/>
            </a:prstGeom>
            <a:noFill/>
            <a:ln w="9525">
              <a:solidFill>
                <a:schemeClr val="tx1"/>
              </a:solidFill>
              <a:miter lim="800000"/>
              <a:headEnd/>
              <a:tailEnd/>
            </a:ln>
          </p:spPr>
          <p:txBody>
            <a:bodyPr wrap="square">
              <a:spAutoFit/>
            </a:bodyPr>
            <a:lstStyle/>
            <a:p>
              <a:r>
                <a:rPr lang="fr-FR" altLang="fr-FR" sz="1100" dirty="0"/>
                <a:t>l’</a:t>
              </a:r>
              <a:r>
                <a:rPr lang="fr-FR" altLang="fr-FR" sz="1100" b="1" dirty="0"/>
                <a:t>intention</a:t>
              </a:r>
              <a:r>
                <a:rPr lang="fr-FR" altLang="fr-FR" sz="1100" dirty="0"/>
                <a:t> </a:t>
              </a:r>
              <a:r>
                <a:rPr lang="fr-FR" altLang="fr-FR" sz="1100" b="1" dirty="0"/>
                <a:t>active</a:t>
              </a:r>
              <a:r>
                <a:rPr lang="fr-FR" altLang="fr-FR" sz="1100" dirty="0"/>
                <a:t> de l’agent</a:t>
              </a:r>
            </a:p>
            <a:p>
              <a:r>
                <a:rPr lang="fr-FR" altLang="fr-FR" sz="1100" dirty="0"/>
                <a:t>à travers les outils, gestes, matériaux, fonctions</a:t>
              </a:r>
            </a:p>
          </p:txBody>
        </p:sp>
        <p:grpSp>
          <p:nvGrpSpPr>
            <p:cNvPr id="14" name="Groupe 13"/>
            <p:cNvGrpSpPr/>
            <p:nvPr/>
          </p:nvGrpSpPr>
          <p:grpSpPr>
            <a:xfrm>
              <a:off x="3879385" y="5473600"/>
              <a:ext cx="2459014" cy="481020"/>
              <a:chOff x="4725854" y="1114596"/>
              <a:chExt cx="2010779" cy="431800"/>
            </a:xfrm>
          </p:grpSpPr>
          <p:sp>
            <p:nvSpPr>
              <p:cNvPr id="24" name="Flèche droite 17"/>
              <p:cNvSpPr/>
              <p:nvPr/>
            </p:nvSpPr>
            <p:spPr>
              <a:xfrm>
                <a:off x="4725854" y="1114596"/>
                <a:ext cx="1951567" cy="4318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5" name="ZoneTexte 18"/>
              <p:cNvSpPr txBox="1">
                <a:spLocks noChangeArrowheads="1"/>
              </p:cNvSpPr>
              <p:nvPr/>
            </p:nvSpPr>
            <p:spPr bwMode="auto">
              <a:xfrm>
                <a:off x="4933233" y="1217514"/>
                <a:ext cx="1803400" cy="260350"/>
              </a:xfrm>
              <a:prstGeom prst="rect">
                <a:avLst/>
              </a:prstGeom>
              <a:noFill/>
              <a:ln w="9525">
                <a:noFill/>
                <a:miter lim="800000"/>
                <a:headEnd/>
                <a:tailEnd/>
              </a:ln>
            </p:spPr>
            <p:txBody>
              <a:bodyPr>
                <a:spAutoFit/>
              </a:bodyPr>
              <a:lstStyle/>
              <a:p>
                <a:r>
                  <a:rPr lang="fr-FR" altLang="fr-FR" sz="1100" b="1" dirty="0"/>
                  <a:t>Intention manifeste</a:t>
                </a:r>
                <a:endParaRPr lang="fr-FR" altLang="fr-FR" sz="1100" dirty="0"/>
              </a:p>
            </p:txBody>
          </p:sp>
        </p:grpSp>
        <p:sp>
          <p:nvSpPr>
            <p:cNvPr id="15" name="Flèche droite 17"/>
            <p:cNvSpPr/>
            <p:nvPr/>
          </p:nvSpPr>
          <p:spPr>
            <a:xfrm>
              <a:off x="7475527" y="5424084"/>
              <a:ext cx="2384012" cy="481020"/>
            </a:xfrm>
            <a:prstGeom prst="rightArrow">
              <a:avLst/>
            </a:prstGeom>
            <a:solidFill>
              <a:srgbClr val="7030A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 name="ZoneTexte 18"/>
            <p:cNvSpPr txBox="1">
              <a:spLocks noChangeArrowheads="1"/>
            </p:cNvSpPr>
            <p:nvPr/>
          </p:nvSpPr>
          <p:spPr bwMode="auto">
            <a:xfrm>
              <a:off x="7709720" y="5510304"/>
              <a:ext cx="2277885" cy="291794"/>
            </a:xfrm>
            <a:prstGeom prst="rect">
              <a:avLst/>
            </a:prstGeom>
            <a:noFill/>
            <a:ln w="9525">
              <a:noFill/>
              <a:miter lim="800000"/>
              <a:headEnd/>
              <a:tailEnd/>
            </a:ln>
          </p:spPr>
          <p:txBody>
            <a:bodyPr>
              <a:spAutoFit/>
            </a:bodyPr>
            <a:lstStyle/>
            <a:p>
              <a:r>
                <a:rPr lang="fr-FR" altLang="fr-FR" sz="1100" b="1" dirty="0"/>
                <a:t>Intention réalisée</a:t>
              </a:r>
              <a:endParaRPr lang="fr-FR" altLang="fr-FR" sz="1100" dirty="0"/>
            </a:p>
          </p:txBody>
        </p:sp>
        <p:sp>
          <p:nvSpPr>
            <p:cNvPr id="17" name="Rectangle 30"/>
            <p:cNvSpPr>
              <a:spLocks noChangeArrowheads="1"/>
            </p:cNvSpPr>
            <p:nvPr/>
          </p:nvSpPr>
          <p:spPr bwMode="auto">
            <a:xfrm>
              <a:off x="6995358" y="4797166"/>
              <a:ext cx="2477201" cy="343080"/>
            </a:xfrm>
            <a:prstGeom prst="rect">
              <a:avLst/>
            </a:prstGeom>
            <a:noFill/>
            <a:ln w="9525">
              <a:solidFill>
                <a:schemeClr val="tx1"/>
              </a:solidFill>
              <a:miter lim="800000"/>
              <a:headEnd/>
              <a:tailEnd/>
            </a:ln>
          </p:spPr>
          <p:txBody>
            <a:bodyPr>
              <a:spAutoFit/>
            </a:bodyPr>
            <a:lstStyle/>
            <a:p>
              <a:r>
                <a:rPr lang="fr-FR" altLang="fr-FR" sz="1400" b="1"/>
                <a:t>conséquence</a:t>
              </a:r>
              <a:r>
                <a:rPr lang="fr-FR" altLang="fr-FR" sz="1100" b="1"/>
                <a:t>(s)</a:t>
              </a:r>
            </a:p>
          </p:txBody>
        </p:sp>
        <p:sp>
          <p:nvSpPr>
            <p:cNvPr id="18" name="ZoneTexte 1"/>
            <p:cNvSpPr txBox="1">
              <a:spLocks noChangeArrowheads="1"/>
            </p:cNvSpPr>
            <p:nvPr/>
          </p:nvSpPr>
          <p:spPr bwMode="auto">
            <a:xfrm>
              <a:off x="7550792" y="4340906"/>
              <a:ext cx="2091513" cy="343080"/>
            </a:xfrm>
            <a:prstGeom prst="rect">
              <a:avLst/>
            </a:prstGeom>
            <a:noFill/>
            <a:ln w="9525">
              <a:solidFill>
                <a:schemeClr val="tx1"/>
              </a:solidFill>
              <a:miter lim="800000"/>
              <a:headEnd/>
              <a:tailEnd/>
            </a:ln>
          </p:spPr>
          <p:txBody>
            <a:bodyPr>
              <a:spAutoFit/>
            </a:bodyPr>
            <a:lstStyle/>
            <a:p>
              <a:r>
                <a:rPr lang="fr-FR" altLang="fr-FR" sz="1400" b="1">
                  <a:latin typeface="Arial" charset="0"/>
                </a:rPr>
                <a:t>+ déchets</a:t>
              </a:r>
            </a:p>
          </p:txBody>
        </p:sp>
        <p:sp>
          <p:nvSpPr>
            <p:cNvPr id="19" name="Triangle isocèle 18">
              <a:extLst>
                <a:ext uri="{FF2B5EF4-FFF2-40B4-BE49-F238E27FC236}">
                  <a16:creationId xmlns="" xmlns:a16="http://schemas.microsoft.com/office/drawing/2014/main" id="{EAE26D34-4F06-1C68-E1B7-0E03214BB7EC}"/>
                </a:ext>
              </a:extLst>
            </p:cNvPr>
            <p:cNvSpPr/>
            <p:nvPr/>
          </p:nvSpPr>
          <p:spPr>
            <a:xfrm>
              <a:off x="3833212" y="2764329"/>
              <a:ext cx="6020845" cy="2451078"/>
            </a:xfrm>
            <a:prstGeom prst="triangle">
              <a:avLst>
                <a:gd name="adj" fmla="val 100000"/>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isocèle 19">
              <a:extLst>
                <a:ext uri="{FF2B5EF4-FFF2-40B4-BE49-F238E27FC236}">
                  <a16:creationId xmlns="" xmlns:a16="http://schemas.microsoft.com/office/drawing/2014/main" id="{722C02E7-3A7D-6816-A0E8-F2639827E217}"/>
                </a:ext>
              </a:extLst>
            </p:cNvPr>
            <p:cNvSpPr/>
            <p:nvPr/>
          </p:nvSpPr>
          <p:spPr>
            <a:xfrm rot="10800000">
              <a:off x="3607003" y="2674996"/>
              <a:ext cx="5997567" cy="2390090"/>
            </a:xfrm>
            <a:prstGeom prst="triangle">
              <a:avLst>
                <a:gd name="adj" fmla="val 100000"/>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18">
              <a:extLst>
                <a:ext uri="{FF2B5EF4-FFF2-40B4-BE49-F238E27FC236}">
                  <a16:creationId xmlns="" xmlns:a16="http://schemas.microsoft.com/office/drawing/2014/main" id="{D606E108-5BED-82B8-94A9-DC679C6C2960}"/>
                </a:ext>
              </a:extLst>
            </p:cNvPr>
            <p:cNvSpPr txBox="1">
              <a:spLocks noChangeArrowheads="1"/>
            </p:cNvSpPr>
            <p:nvPr/>
          </p:nvSpPr>
          <p:spPr bwMode="auto">
            <a:xfrm>
              <a:off x="3833212" y="4005942"/>
              <a:ext cx="1143415" cy="445717"/>
            </a:xfrm>
            <a:prstGeom prst="rect">
              <a:avLst/>
            </a:prstGeom>
            <a:noFill/>
            <a:ln w="9525">
              <a:noFill/>
              <a:miter lim="800000"/>
              <a:headEnd/>
              <a:tailEnd/>
            </a:ln>
          </p:spPr>
          <p:txBody>
            <a:bodyPr wrap="square">
              <a:spAutoFit/>
            </a:bodyPr>
            <a:lstStyle/>
            <a:p>
              <a:r>
                <a:rPr lang="fr-FR" altLang="fr-FR" sz="2000" b="1" dirty="0"/>
                <a:t>FAIRE</a:t>
              </a:r>
              <a:endParaRPr lang="fr-FR" altLang="fr-FR" sz="2000" dirty="0"/>
            </a:p>
          </p:txBody>
        </p:sp>
        <p:sp>
          <p:nvSpPr>
            <p:cNvPr id="23" name="ZoneTexte 22">
              <a:extLst>
                <a:ext uri="{FF2B5EF4-FFF2-40B4-BE49-F238E27FC236}">
                  <a16:creationId xmlns="" xmlns:a16="http://schemas.microsoft.com/office/drawing/2014/main" id="{8ABC0B9D-23B4-997A-8C5C-468AA02DBB86}"/>
                </a:ext>
              </a:extLst>
            </p:cNvPr>
            <p:cNvSpPr txBox="1">
              <a:spLocks noChangeArrowheads="1"/>
            </p:cNvSpPr>
            <p:nvPr/>
          </p:nvSpPr>
          <p:spPr bwMode="auto">
            <a:xfrm>
              <a:off x="5512832" y="4487661"/>
              <a:ext cx="1420096" cy="788576"/>
            </a:xfrm>
            <a:prstGeom prst="rect">
              <a:avLst/>
            </a:prstGeom>
            <a:noFill/>
            <a:ln w="9525">
              <a:noFill/>
              <a:miter lim="800000"/>
              <a:headEnd/>
              <a:tailEnd/>
            </a:ln>
          </p:spPr>
          <p:txBody>
            <a:bodyPr wrap="square">
              <a:spAutoFit/>
            </a:bodyPr>
            <a:lstStyle/>
            <a:p>
              <a:r>
                <a:rPr lang="fr-FR" altLang="fr-FR" sz="2000" b="1" dirty="0"/>
                <a:t>Résultat du FAIRE</a:t>
              </a:r>
              <a:endParaRPr lang="fr-FR" altLang="fr-FR" sz="2000" dirty="0"/>
            </a:p>
          </p:txBody>
        </p:sp>
      </p:grpSp>
      <p:sp>
        <p:nvSpPr>
          <p:cNvPr id="27" name="ZoneTexte 26"/>
          <p:cNvSpPr txBox="1"/>
          <p:nvPr/>
        </p:nvSpPr>
        <p:spPr>
          <a:xfrm>
            <a:off x="1968102" y="156349"/>
            <a:ext cx="5758069" cy="1384995"/>
          </a:xfrm>
          <a:prstGeom prst="rect">
            <a:avLst/>
          </a:prstGeom>
          <a:noFill/>
        </p:spPr>
        <p:txBody>
          <a:bodyPr wrap="square" rtlCol="0">
            <a:spAutoFit/>
          </a:bodyPr>
          <a:lstStyle/>
          <a:p>
            <a:r>
              <a:rPr lang="fr-FR" sz="2800" dirty="0" smtClean="0">
                <a:latin typeface="Calibri" panose="020F0502020204030204" pitchFamily="34" charset="0"/>
                <a:cs typeface="Calibri" panose="020F0502020204030204" pitchFamily="34" charset="0"/>
              </a:rPr>
              <a:t>La transformation du donnée commence par l’énergie du geste et </a:t>
            </a:r>
          </a:p>
          <a:p>
            <a:r>
              <a:rPr lang="fr-FR" sz="2800" dirty="0" smtClean="0">
                <a:latin typeface="Calibri" panose="020F0502020204030204" pitchFamily="34" charset="0"/>
                <a:cs typeface="Calibri" panose="020F0502020204030204" pitchFamily="34" charset="0"/>
              </a:rPr>
              <a:t>se termine par l’élucidation.</a:t>
            </a:r>
            <a:endParaRPr lang="fr-FR" sz="2800" dirty="0">
              <a:latin typeface="Calibri" panose="020F0502020204030204" pitchFamily="34" charset="0"/>
              <a:cs typeface="Calibri" panose="020F0502020204030204" pitchFamily="34" charset="0"/>
            </a:endParaRPr>
          </a:p>
        </p:txBody>
      </p:sp>
      <p:sp>
        <p:nvSpPr>
          <p:cNvPr id="28" name="ZoneTexte 27"/>
          <p:cNvSpPr txBox="1"/>
          <p:nvPr/>
        </p:nvSpPr>
        <p:spPr>
          <a:xfrm>
            <a:off x="941133" y="3189123"/>
            <a:ext cx="1157088" cy="954107"/>
          </a:xfrm>
          <a:prstGeom prst="rect">
            <a:avLst/>
          </a:prstGeom>
          <a:noFill/>
        </p:spPr>
        <p:txBody>
          <a:bodyPr wrap="square" rtlCol="0">
            <a:spAutoFit/>
          </a:bodyPr>
          <a:lstStyle/>
          <a:p>
            <a:r>
              <a:rPr lang="fr-FR" sz="2800" b="1" dirty="0" smtClean="0">
                <a:latin typeface="Calibri" panose="020F0502020204030204" pitchFamily="34" charset="0"/>
                <a:cs typeface="Calibri" panose="020F0502020204030204" pitchFamily="34" charset="0"/>
              </a:rPr>
              <a:t>100%</a:t>
            </a:r>
          </a:p>
          <a:p>
            <a:r>
              <a:rPr lang="fr-FR" sz="2800" b="1" dirty="0" smtClean="0">
                <a:latin typeface="Calibri" panose="020F0502020204030204" pitchFamily="34" charset="0"/>
                <a:cs typeface="Calibri" panose="020F0502020204030204" pitchFamily="34" charset="0"/>
              </a:rPr>
              <a:t>force</a:t>
            </a:r>
            <a:endParaRPr lang="fr-FR" sz="2800" b="1" dirty="0">
              <a:latin typeface="Calibri" panose="020F0502020204030204" pitchFamily="34" charset="0"/>
              <a:cs typeface="Calibri" panose="020F0502020204030204" pitchFamily="34" charset="0"/>
            </a:endParaRPr>
          </a:p>
        </p:txBody>
      </p:sp>
      <p:sp>
        <p:nvSpPr>
          <p:cNvPr id="29" name="ZoneTexte 28"/>
          <p:cNvSpPr txBox="1"/>
          <p:nvPr/>
        </p:nvSpPr>
        <p:spPr>
          <a:xfrm>
            <a:off x="726621" y="5032964"/>
            <a:ext cx="1673679" cy="523220"/>
          </a:xfrm>
          <a:prstGeom prst="rect">
            <a:avLst/>
          </a:prstGeom>
          <a:noFill/>
        </p:spPr>
        <p:txBody>
          <a:bodyPr wrap="square" rtlCol="0">
            <a:spAutoFit/>
          </a:bodyPr>
          <a:lstStyle/>
          <a:p>
            <a:r>
              <a:rPr lang="fr-FR" sz="2800" b="1" dirty="0" smtClean="0">
                <a:latin typeface="Calibri" panose="020F0502020204030204" pitchFamily="34" charset="0"/>
                <a:cs typeface="Calibri" panose="020F0502020204030204" pitchFamily="34" charset="0"/>
              </a:rPr>
              <a:t>0% forme</a:t>
            </a:r>
            <a:endParaRPr lang="fr-FR" sz="2800" b="1" dirty="0">
              <a:latin typeface="Calibri" panose="020F0502020204030204" pitchFamily="34" charset="0"/>
              <a:cs typeface="Calibri" panose="020F0502020204030204" pitchFamily="34" charset="0"/>
            </a:endParaRPr>
          </a:p>
        </p:txBody>
      </p:sp>
      <p:sp>
        <p:nvSpPr>
          <p:cNvPr id="30" name="ZoneTexte 29"/>
          <p:cNvSpPr txBox="1"/>
          <p:nvPr/>
        </p:nvSpPr>
        <p:spPr>
          <a:xfrm>
            <a:off x="7968268" y="1488880"/>
            <a:ext cx="1571634" cy="523220"/>
          </a:xfrm>
          <a:prstGeom prst="rect">
            <a:avLst/>
          </a:prstGeom>
          <a:noFill/>
        </p:spPr>
        <p:txBody>
          <a:bodyPr wrap="square" rtlCol="0">
            <a:spAutoFit/>
          </a:bodyPr>
          <a:lstStyle/>
          <a:p>
            <a:r>
              <a:rPr lang="fr-FR" sz="2800" b="1" dirty="0" smtClean="0">
                <a:latin typeface="Calibri" panose="020F0502020204030204" pitchFamily="34" charset="0"/>
                <a:cs typeface="Calibri" panose="020F0502020204030204" pitchFamily="34" charset="0"/>
              </a:rPr>
              <a:t>0% force</a:t>
            </a:r>
            <a:endParaRPr lang="fr-FR" sz="2800" b="1" dirty="0">
              <a:latin typeface="Calibri" panose="020F0502020204030204" pitchFamily="34" charset="0"/>
              <a:cs typeface="Calibri" panose="020F0502020204030204" pitchFamily="34" charset="0"/>
            </a:endParaRPr>
          </a:p>
        </p:txBody>
      </p:sp>
      <p:sp>
        <p:nvSpPr>
          <p:cNvPr id="31" name="ZoneTexte 30"/>
          <p:cNvSpPr txBox="1"/>
          <p:nvPr/>
        </p:nvSpPr>
        <p:spPr>
          <a:xfrm>
            <a:off x="9926548" y="3087977"/>
            <a:ext cx="1673679" cy="954107"/>
          </a:xfrm>
          <a:prstGeom prst="rect">
            <a:avLst/>
          </a:prstGeom>
          <a:noFill/>
        </p:spPr>
        <p:txBody>
          <a:bodyPr wrap="square" rtlCol="0">
            <a:spAutoFit/>
          </a:bodyPr>
          <a:lstStyle/>
          <a:p>
            <a:r>
              <a:rPr lang="fr-FR" sz="2800" b="1" dirty="0" smtClean="0">
                <a:latin typeface="Calibri" panose="020F0502020204030204" pitchFamily="34" charset="0"/>
                <a:cs typeface="Calibri" panose="020F0502020204030204" pitchFamily="34" charset="0"/>
              </a:rPr>
              <a:t>100% forme</a:t>
            </a:r>
            <a:endParaRPr lang="fr-FR" sz="2800" b="1" dirty="0">
              <a:latin typeface="Calibri" panose="020F0502020204030204" pitchFamily="34" charset="0"/>
              <a:cs typeface="Calibri" panose="020F0502020204030204" pitchFamily="34" charset="0"/>
            </a:endParaRPr>
          </a:p>
        </p:txBody>
      </p:sp>
      <p:sp>
        <p:nvSpPr>
          <p:cNvPr id="32" name="ZoneTexte 19">
            <a:extLst>
              <a:ext uri="{FF2B5EF4-FFF2-40B4-BE49-F238E27FC236}">
                <a16:creationId xmlns:a16="http://schemas.microsoft.com/office/drawing/2014/main" xmlns="" id="{A01577F1-980E-9626-143F-F3705CC60E07}"/>
              </a:ext>
            </a:extLst>
          </p:cNvPr>
          <p:cNvSpPr txBox="1">
            <a:spLocks noChangeArrowheads="1"/>
          </p:cNvSpPr>
          <p:nvPr/>
        </p:nvSpPr>
        <p:spPr bwMode="auto">
          <a:xfrm>
            <a:off x="9430603" y="110183"/>
            <a:ext cx="2593075" cy="2862322"/>
          </a:xfrm>
          <a:prstGeom prst="rect">
            <a:avLst/>
          </a:prstGeom>
          <a:noFill/>
          <a:ln w="76200">
            <a:solidFill>
              <a:srgbClr val="0070C0"/>
            </a:solidFill>
            <a:miter lim="800000"/>
            <a:headEnd/>
            <a:tailEnd/>
          </a:ln>
        </p:spPr>
        <p:txBody>
          <a:bodyPr wrap="square">
            <a:spAutoFit/>
          </a:bodyPr>
          <a:lstStyle/>
          <a:p>
            <a:pPr algn="ctr"/>
            <a:r>
              <a:rPr lang="fr-FR" altLang="fr-FR" sz="2000" b="1" dirty="0" smtClean="0">
                <a:latin typeface="Calibri" panose="020F0502020204030204" pitchFamily="34" charset="0"/>
                <a:cs typeface="Calibri" panose="020F0502020204030204" pitchFamily="34" charset="0"/>
              </a:rPr>
              <a:t>L’interface de </a:t>
            </a:r>
            <a:r>
              <a:rPr lang="fr-FR" altLang="fr-FR" sz="2000" b="1" dirty="0">
                <a:latin typeface="Calibri" panose="020F0502020204030204" pitchFamily="34" charset="0"/>
                <a:cs typeface="Calibri" panose="020F0502020204030204" pitchFamily="34" charset="0"/>
              </a:rPr>
              <a:t>vérification </a:t>
            </a:r>
            <a:r>
              <a:rPr lang="fr-FR" altLang="fr-FR" sz="2000" b="1" dirty="0" smtClean="0">
                <a:latin typeface="Calibri" panose="020F0502020204030204" pitchFamily="34" charset="0"/>
                <a:cs typeface="Calibri" panose="020F0502020204030204" pitchFamily="34" charset="0"/>
              </a:rPr>
              <a:t>d’une séquence </a:t>
            </a:r>
          </a:p>
          <a:p>
            <a:pPr algn="ctr"/>
            <a:r>
              <a:rPr lang="fr-FR" altLang="fr-FR" sz="2000" b="1" dirty="0" smtClean="0">
                <a:latin typeface="Calibri" panose="020F0502020204030204" pitchFamily="34" charset="0"/>
                <a:cs typeface="Calibri" panose="020F0502020204030204" pitchFamily="34" charset="0"/>
              </a:rPr>
              <a:t>constitue </a:t>
            </a:r>
            <a:r>
              <a:rPr lang="fr-FR" altLang="fr-FR" sz="2000" b="1" dirty="0">
                <a:latin typeface="Calibri" panose="020F0502020204030204" pitchFamily="34" charset="0"/>
                <a:cs typeface="Calibri" panose="020F0502020204030204" pitchFamily="34" charset="0"/>
              </a:rPr>
              <a:t>pour l’agent </a:t>
            </a:r>
            <a:r>
              <a:rPr lang="fr-FR" altLang="fr-FR" sz="2000" b="1" dirty="0" smtClean="0">
                <a:latin typeface="Calibri" panose="020F0502020204030204" pitchFamily="34" charset="0"/>
                <a:cs typeface="Calibri" panose="020F0502020204030204" pitchFamily="34" charset="0"/>
              </a:rPr>
              <a:t>destinateur la </a:t>
            </a:r>
            <a:r>
              <a:rPr lang="fr-FR" altLang="fr-FR" sz="2000" b="1" u="sng" dirty="0" smtClean="0">
                <a:latin typeface="Calibri" panose="020F0502020204030204" pitchFamily="34" charset="0"/>
                <a:cs typeface="Calibri" panose="020F0502020204030204" pitchFamily="34" charset="0"/>
              </a:rPr>
              <a:t>trace</a:t>
            </a:r>
            <a:r>
              <a:rPr lang="fr-FR" altLang="fr-FR" sz="2000" b="1" dirty="0" smtClean="0">
                <a:latin typeface="Calibri" panose="020F0502020204030204" pitchFamily="34" charset="0"/>
                <a:cs typeface="Calibri" panose="020F0502020204030204" pitchFamily="34" charset="0"/>
              </a:rPr>
              <a:t> de</a:t>
            </a:r>
          </a:p>
          <a:p>
            <a:pPr algn="ctr"/>
            <a:r>
              <a:rPr lang="fr-FR" altLang="fr-FR" sz="2000" b="1" dirty="0" smtClean="0">
                <a:latin typeface="Calibri" panose="020F0502020204030204" pitchFamily="34" charset="0"/>
                <a:cs typeface="Calibri" panose="020F0502020204030204" pitchFamily="34" charset="0"/>
              </a:rPr>
              <a:t> la progression </a:t>
            </a:r>
            <a:r>
              <a:rPr lang="fr-FR" altLang="fr-FR" sz="2000" b="1" dirty="0">
                <a:latin typeface="Calibri" panose="020F0502020204030204" pitchFamily="34" charset="0"/>
                <a:cs typeface="Calibri" panose="020F0502020204030204" pitchFamily="34" charset="0"/>
              </a:rPr>
              <a:t>entre  </a:t>
            </a:r>
            <a:r>
              <a:rPr lang="fr-FR" altLang="fr-FR" sz="2000" b="1" dirty="0" smtClean="0">
                <a:latin typeface="Calibri" panose="020F0502020204030204" pitchFamily="34" charset="0"/>
                <a:cs typeface="Calibri" panose="020F0502020204030204" pitchFamily="34" charset="0"/>
              </a:rPr>
              <a:t>l’énergie de l’action </a:t>
            </a:r>
            <a:r>
              <a:rPr lang="fr-FR" altLang="fr-FR" sz="2000" b="1" dirty="0">
                <a:latin typeface="Calibri" panose="020F0502020204030204" pitchFamily="34" charset="0"/>
                <a:cs typeface="Calibri" panose="020F0502020204030204" pitchFamily="34" charset="0"/>
              </a:rPr>
              <a:t>et </a:t>
            </a:r>
            <a:r>
              <a:rPr lang="fr-FR" altLang="fr-FR" sz="2000" b="1" dirty="0" smtClean="0">
                <a:latin typeface="Calibri" panose="020F0502020204030204" pitchFamily="34" charset="0"/>
                <a:cs typeface="Calibri" panose="020F0502020204030204" pitchFamily="34" charset="0"/>
              </a:rPr>
              <a:t>l’</a:t>
            </a:r>
            <a:r>
              <a:rPr lang="fr-FR" altLang="fr-FR" sz="2000" b="1" dirty="0" err="1" smtClean="0">
                <a:latin typeface="Calibri" panose="020F0502020204030204" pitchFamily="34" charset="0"/>
                <a:cs typeface="Calibri" panose="020F0502020204030204" pitchFamily="34" charset="0"/>
              </a:rPr>
              <a:t>energeia</a:t>
            </a:r>
            <a:r>
              <a:rPr lang="fr-FR" altLang="fr-FR" sz="2000" b="1" dirty="0" smtClean="0">
                <a:latin typeface="Calibri" panose="020F0502020204030204" pitchFamily="34" charset="0"/>
                <a:cs typeface="Calibri" panose="020F0502020204030204" pitchFamily="34" charset="0"/>
              </a:rPr>
              <a:t> à l’origine de l’élucidation</a:t>
            </a:r>
            <a:endParaRPr lang="fr-FR" altLang="fr-FR"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459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518616"/>
            <a:ext cx="10515600" cy="5658348"/>
          </a:xfrm>
        </p:spPr>
        <p:txBody>
          <a:bodyPr>
            <a:normAutofit lnSpcReduction="10000"/>
          </a:bodyPr>
          <a:lstStyle/>
          <a:p>
            <a:pPr marL="0" indent="0">
              <a:buNone/>
            </a:pPr>
            <a:r>
              <a:rPr lang="fr-FR" dirty="0" smtClean="0">
                <a:latin typeface="Calibri" panose="020F0502020204030204" pitchFamily="34" charset="0"/>
                <a:cs typeface="Calibri" panose="020F0502020204030204" pitchFamily="34" charset="0"/>
              </a:rPr>
              <a:t>Les définitions de trace et tracer vont dans ce sens</a:t>
            </a:r>
          </a:p>
          <a:p>
            <a:pPr marL="0" indent="0">
              <a:buNone/>
            </a:pPr>
            <a:r>
              <a:rPr lang="fr-FR" b="1" dirty="0" smtClean="0">
                <a:latin typeface="Calibri" panose="020F0502020204030204" pitchFamily="34" charset="0"/>
                <a:cs typeface="Calibri" panose="020F0502020204030204" pitchFamily="34" charset="0"/>
              </a:rPr>
              <a:t>Tracer</a:t>
            </a:r>
            <a:r>
              <a:rPr lang="fr-FR" dirty="0" smtClean="0">
                <a:latin typeface="Calibri" panose="020F0502020204030204" pitchFamily="34" charset="0"/>
                <a:cs typeface="Calibri" panose="020F0502020204030204" pitchFamily="34" charset="0"/>
              </a:rPr>
              <a:t> - </a:t>
            </a:r>
            <a:r>
              <a:rPr lang="fr-FR" dirty="0">
                <a:latin typeface="Calibri" panose="020F0502020204030204" pitchFamily="34" charset="0"/>
                <a:cs typeface="Calibri" panose="020F0502020204030204" pitchFamily="34" charset="0"/>
              </a:rPr>
              <a:t>Suivre à la trace (des animaux); poursuivre (quelqu'un</a:t>
            </a:r>
            <a:r>
              <a:rPr lang="fr-FR" dirty="0" smtClean="0">
                <a:latin typeface="Calibri" panose="020F0502020204030204" pitchFamily="34" charset="0"/>
                <a:cs typeface="Calibri" panose="020F0502020204030204" pitchFamily="34" charset="0"/>
              </a:rPr>
              <a:t>).</a:t>
            </a:r>
            <a:r>
              <a:rPr lang="fr-FR" dirty="0">
                <a:latin typeface="Calibri" panose="020F0502020204030204" pitchFamily="34" charset="0"/>
                <a:cs typeface="Calibri" panose="020F0502020204030204" pitchFamily="34" charset="0"/>
              </a:rPr>
              <a:t> Ouvrir une voie, frayer un chemin</a:t>
            </a:r>
            <a:r>
              <a:rPr lang="fr-FR" dirty="0" smtClean="0">
                <a:latin typeface="Calibri" panose="020F0502020204030204" pitchFamily="34" charset="0"/>
                <a:cs typeface="Calibri" panose="020F0502020204030204" pitchFamily="34" charset="0"/>
              </a:rPr>
              <a:t>. </a:t>
            </a:r>
            <a:r>
              <a:rPr lang="fr-FR" dirty="0">
                <a:latin typeface="Calibri" panose="020F0502020204030204" pitchFamily="34" charset="0"/>
                <a:cs typeface="Calibri" panose="020F0502020204030204" pitchFamily="34" charset="0"/>
              </a:rPr>
              <a:t>Indiquer à quelqu'un la route à suivre, lui donner l'exemple.</a:t>
            </a:r>
            <a:endParaRPr lang="fr-FR" dirty="0" smtClean="0">
              <a:latin typeface="Calibri" panose="020F0502020204030204" pitchFamily="34" charset="0"/>
              <a:cs typeface="Calibri" panose="020F0502020204030204" pitchFamily="34" charset="0"/>
            </a:endParaRPr>
          </a:p>
          <a:p>
            <a:pPr marL="0" indent="0">
              <a:buNone/>
            </a:pPr>
            <a:r>
              <a:rPr lang="fr-FR" b="1" dirty="0" smtClean="0">
                <a:latin typeface="Calibri" panose="020F0502020204030204" pitchFamily="34" charset="0"/>
                <a:cs typeface="Calibri" panose="020F0502020204030204" pitchFamily="34" charset="0"/>
              </a:rPr>
              <a:t>Trace</a:t>
            </a:r>
            <a:r>
              <a:rPr lang="fr-FR" dirty="0" smtClean="0">
                <a:latin typeface="Calibri" panose="020F0502020204030204" pitchFamily="34" charset="0"/>
                <a:cs typeface="Calibri" panose="020F0502020204030204" pitchFamily="34" charset="0"/>
              </a:rPr>
              <a:t> - </a:t>
            </a:r>
            <a:r>
              <a:rPr lang="fr-FR" dirty="0">
                <a:latin typeface="Calibri" panose="020F0502020204030204" pitchFamily="34" charset="0"/>
                <a:cs typeface="Calibri" panose="020F0502020204030204" pitchFamily="34" charset="0"/>
              </a:rPr>
              <a:t>Suite d'empreintes, de marques laissées par le passage de quelqu'un, d'un animal, d'un véhicule; chacune de ces empreintes ou de ces marques.</a:t>
            </a:r>
            <a:endParaRPr lang="fr-FR" dirty="0" smtClean="0">
              <a:latin typeface="Calibri" panose="020F0502020204030204" pitchFamily="34" charset="0"/>
              <a:cs typeface="Calibri" panose="020F0502020204030204" pitchFamily="34" charset="0"/>
            </a:endParaRPr>
          </a:p>
          <a:p>
            <a:pPr marL="0" indent="0">
              <a:buNone/>
            </a:pPr>
            <a:r>
              <a:rPr lang="fr-FR" b="1" dirty="0">
                <a:latin typeface="Calibri" panose="020F0502020204030204" pitchFamily="34" charset="0"/>
                <a:cs typeface="Calibri" panose="020F0502020204030204" pitchFamily="34" charset="0"/>
              </a:rPr>
              <a:t>Tracter</a:t>
            </a:r>
            <a:r>
              <a:rPr lang="fr-FR" dirty="0">
                <a:latin typeface="Calibri" panose="020F0502020204030204" pitchFamily="34" charset="0"/>
                <a:cs typeface="Calibri" panose="020F0502020204030204" pitchFamily="34" charset="0"/>
              </a:rPr>
              <a:t> - Tirer au moyen d'un véhicule ou d'un procédé mécanique</a:t>
            </a:r>
          </a:p>
          <a:p>
            <a:pPr marL="0" indent="0">
              <a:buNone/>
            </a:pPr>
            <a:r>
              <a:rPr lang="fr-FR" b="1" dirty="0">
                <a:latin typeface="Calibri" panose="020F0502020204030204" pitchFamily="34" charset="0"/>
                <a:cs typeface="Calibri" panose="020F0502020204030204" pitchFamily="34" charset="0"/>
              </a:rPr>
              <a:t>Tract</a:t>
            </a:r>
            <a:r>
              <a:rPr lang="fr-FR" dirty="0">
                <a:latin typeface="Calibri" panose="020F0502020204030204" pitchFamily="34" charset="0"/>
                <a:cs typeface="Calibri" panose="020F0502020204030204" pitchFamily="34" charset="0"/>
              </a:rPr>
              <a:t>- du latin </a:t>
            </a:r>
            <a:r>
              <a:rPr lang="fr-FR" i="1" dirty="0" err="1">
                <a:latin typeface="Calibri" panose="020F0502020204030204" pitchFamily="34" charset="0"/>
                <a:cs typeface="Calibri" panose="020F0502020204030204" pitchFamily="34" charset="0"/>
              </a:rPr>
              <a:t>tractatus</a:t>
            </a:r>
            <a:r>
              <a:rPr lang="fr-FR" dirty="0">
                <a:latin typeface="Calibri" panose="020F0502020204030204" pitchFamily="34" charset="0"/>
                <a:cs typeface="Calibri" panose="020F0502020204030204" pitchFamily="34" charset="0"/>
              </a:rPr>
              <a:t> « discussion d'un sujet, traité »</a:t>
            </a:r>
          </a:p>
          <a:p>
            <a:pPr marL="0" indent="0">
              <a:buNone/>
            </a:pPr>
            <a:endParaRPr lang="fr-FR" dirty="0" smtClean="0">
              <a:latin typeface="Calibri" panose="020F0502020204030204" pitchFamily="34" charset="0"/>
              <a:cs typeface="Calibri" panose="020F0502020204030204" pitchFamily="34" charset="0"/>
            </a:endParaRPr>
          </a:p>
          <a:p>
            <a:pPr marL="0" indent="0">
              <a:buNone/>
            </a:pPr>
            <a:r>
              <a:rPr lang="fr-FR" b="1" dirty="0" smtClean="0">
                <a:latin typeface="Calibri" panose="020F0502020204030204" pitchFamily="34" charset="0"/>
                <a:cs typeface="Calibri" panose="020F0502020204030204" pitchFamily="34" charset="0"/>
              </a:rPr>
              <a:t>Tract</a:t>
            </a:r>
            <a:r>
              <a:rPr lang="fr-FR" dirty="0" smtClean="0">
                <a:latin typeface="Calibri" panose="020F0502020204030204" pitchFamily="34" charset="0"/>
                <a:cs typeface="Calibri" panose="020F0502020204030204" pitchFamily="34" charset="0"/>
              </a:rPr>
              <a:t> – (1300-1500) passage</a:t>
            </a:r>
          </a:p>
          <a:p>
            <a:pPr marL="0" indent="0">
              <a:buNone/>
            </a:pPr>
            <a:r>
              <a:rPr lang="fr-FR" b="1" dirty="0" smtClean="0">
                <a:latin typeface="Calibri" panose="020F0502020204030204" pitchFamily="34" charset="0"/>
                <a:cs typeface="Calibri" panose="020F0502020204030204" pitchFamily="34" charset="0"/>
              </a:rPr>
              <a:t>Tractus cantus </a:t>
            </a:r>
            <a:r>
              <a:rPr lang="fr-FR" dirty="0" smtClean="0">
                <a:latin typeface="Calibri" panose="020F0502020204030204" pitchFamily="34" charset="0"/>
                <a:cs typeface="Calibri" panose="020F0502020204030204" pitchFamily="34" charset="0"/>
              </a:rPr>
              <a:t>- le </a:t>
            </a:r>
            <a:r>
              <a:rPr lang="fr-FR" dirty="0">
                <a:latin typeface="Calibri" panose="020F0502020204030204" pitchFamily="34" charset="0"/>
                <a:cs typeface="Calibri" panose="020F0502020204030204" pitchFamily="34" charset="0"/>
              </a:rPr>
              <a:t>chant non interrompu par l'intervention du </a:t>
            </a:r>
            <a:r>
              <a:rPr lang="fr-FR" dirty="0" smtClean="0">
                <a:latin typeface="Calibri" panose="020F0502020204030204" pitchFamily="34" charset="0"/>
                <a:cs typeface="Calibri" panose="020F0502020204030204" pitchFamily="34" charset="0"/>
              </a:rPr>
              <a:t>chœur; 		       La ligne musicale</a:t>
            </a:r>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2169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124744"/>
            <a:ext cx="6908800"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261582" y="166454"/>
            <a:ext cx="11668836" cy="1323439"/>
          </a:xfrm>
          <a:prstGeom prst="rect">
            <a:avLst/>
          </a:prstGeom>
          <a:noFill/>
        </p:spPr>
        <p:txBody>
          <a:bodyPr wrap="square" rtlCol="0">
            <a:spAutoFit/>
          </a:bodyPr>
          <a:lstStyle/>
          <a:p>
            <a:r>
              <a:rPr lang="fr-FR" sz="4000" b="1" dirty="0" smtClean="0">
                <a:latin typeface="Calibri" panose="020F0502020204030204" pitchFamily="34" charset="0"/>
                <a:cs typeface="Calibri" panose="020F0502020204030204" pitchFamily="34" charset="0"/>
              </a:rPr>
              <a:t>La trace de l’interface de vérification constitue la morphogenèse du sens.</a:t>
            </a:r>
            <a:endParaRPr lang="fr-FR"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800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3443" y="260648"/>
            <a:ext cx="8111016" cy="645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1353"/>
          <a:stretch/>
        </p:blipFill>
        <p:spPr bwMode="auto">
          <a:xfrm>
            <a:off x="6672064" y="2996952"/>
            <a:ext cx="540392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èche droite 3"/>
          <p:cNvSpPr/>
          <p:nvPr/>
        </p:nvSpPr>
        <p:spPr>
          <a:xfrm rot="1860548">
            <a:off x="6368826" y="2766607"/>
            <a:ext cx="3771913" cy="17795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19">
            <a:extLst>
              <a:ext uri="{FF2B5EF4-FFF2-40B4-BE49-F238E27FC236}">
                <a16:creationId xmlns:a16="http://schemas.microsoft.com/office/drawing/2014/main" xmlns="" id="{A01577F1-980E-9626-143F-F3705CC60E07}"/>
              </a:ext>
            </a:extLst>
          </p:cNvPr>
          <p:cNvSpPr txBox="1">
            <a:spLocks noChangeArrowheads="1"/>
          </p:cNvSpPr>
          <p:nvPr/>
        </p:nvSpPr>
        <p:spPr bwMode="auto">
          <a:xfrm>
            <a:off x="9482909" y="631225"/>
            <a:ext cx="2593075" cy="2862322"/>
          </a:xfrm>
          <a:prstGeom prst="rect">
            <a:avLst/>
          </a:prstGeom>
          <a:solidFill>
            <a:schemeClr val="bg1"/>
          </a:solidFill>
          <a:ln w="76200">
            <a:solidFill>
              <a:srgbClr val="0070C0"/>
            </a:solidFill>
            <a:miter lim="800000"/>
            <a:headEnd/>
            <a:tailEnd/>
          </a:ln>
        </p:spPr>
        <p:txBody>
          <a:bodyPr wrap="square">
            <a:spAutoFit/>
          </a:bodyPr>
          <a:lstStyle/>
          <a:p>
            <a:pPr algn="ctr"/>
            <a:r>
              <a:rPr lang="fr-FR" altLang="fr-FR" sz="2000" b="1" dirty="0" smtClean="0">
                <a:latin typeface="Calibri" panose="020F0502020204030204" pitchFamily="34" charset="0"/>
                <a:cs typeface="Calibri" panose="020F0502020204030204" pitchFamily="34" charset="0"/>
              </a:rPr>
              <a:t>L’interface de </a:t>
            </a:r>
            <a:r>
              <a:rPr lang="fr-FR" altLang="fr-FR" sz="2000" b="1" dirty="0">
                <a:latin typeface="Calibri" panose="020F0502020204030204" pitchFamily="34" charset="0"/>
                <a:cs typeface="Calibri" panose="020F0502020204030204" pitchFamily="34" charset="0"/>
              </a:rPr>
              <a:t>vérification </a:t>
            </a:r>
            <a:r>
              <a:rPr lang="fr-FR" altLang="fr-FR" sz="2000" b="1" dirty="0" smtClean="0">
                <a:latin typeface="Calibri" panose="020F0502020204030204" pitchFamily="34" charset="0"/>
                <a:cs typeface="Calibri" panose="020F0502020204030204" pitchFamily="34" charset="0"/>
              </a:rPr>
              <a:t>d’une séquence </a:t>
            </a:r>
          </a:p>
          <a:p>
            <a:pPr algn="ctr"/>
            <a:r>
              <a:rPr lang="fr-FR" altLang="fr-FR" sz="2000" b="1" dirty="0" smtClean="0">
                <a:latin typeface="Calibri" panose="020F0502020204030204" pitchFamily="34" charset="0"/>
                <a:cs typeface="Calibri" panose="020F0502020204030204" pitchFamily="34" charset="0"/>
              </a:rPr>
              <a:t>constitue </a:t>
            </a:r>
            <a:r>
              <a:rPr lang="fr-FR" altLang="fr-FR" sz="2000" b="1" dirty="0">
                <a:latin typeface="Calibri" panose="020F0502020204030204" pitchFamily="34" charset="0"/>
                <a:cs typeface="Calibri" panose="020F0502020204030204" pitchFamily="34" charset="0"/>
              </a:rPr>
              <a:t>pour l’agent </a:t>
            </a:r>
            <a:r>
              <a:rPr lang="fr-FR" altLang="fr-FR" sz="2000" b="1" dirty="0" smtClean="0">
                <a:latin typeface="Calibri" panose="020F0502020204030204" pitchFamily="34" charset="0"/>
                <a:cs typeface="Calibri" panose="020F0502020204030204" pitchFamily="34" charset="0"/>
              </a:rPr>
              <a:t>destinateur la </a:t>
            </a:r>
            <a:r>
              <a:rPr lang="fr-FR" altLang="fr-FR" sz="2000" b="1" u="sng" dirty="0" smtClean="0">
                <a:latin typeface="Calibri" panose="020F0502020204030204" pitchFamily="34" charset="0"/>
                <a:cs typeface="Calibri" panose="020F0502020204030204" pitchFamily="34" charset="0"/>
              </a:rPr>
              <a:t>trace</a:t>
            </a:r>
            <a:r>
              <a:rPr lang="fr-FR" altLang="fr-FR" sz="2000" b="1" dirty="0" smtClean="0">
                <a:latin typeface="Calibri" panose="020F0502020204030204" pitchFamily="34" charset="0"/>
                <a:cs typeface="Calibri" panose="020F0502020204030204" pitchFamily="34" charset="0"/>
              </a:rPr>
              <a:t> de</a:t>
            </a:r>
          </a:p>
          <a:p>
            <a:pPr algn="ctr"/>
            <a:r>
              <a:rPr lang="fr-FR" altLang="fr-FR" sz="2000" b="1" dirty="0" smtClean="0">
                <a:latin typeface="Calibri" panose="020F0502020204030204" pitchFamily="34" charset="0"/>
                <a:cs typeface="Calibri" panose="020F0502020204030204" pitchFamily="34" charset="0"/>
              </a:rPr>
              <a:t> la progression </a:t>
            </a:r>
            <a:r>
              <a:rPr lang="fr-FR" altLang="fr-FR" sz="2000" b="1" dirty="0">
                <a:latin typeface="Calibri" panose="020F0502020204030204" pitchFamily="34" charset="0"/>
                <a:cs typeface="Calibri" panose="020F0502020204030204" pitchFamily="34" charset="0"/>
              </a:rPr>
              <a:t>entre  </a:t>
            </a:r>
            <a:r>
              <a:rPr lang="fr-FR" altLang="fr-FR" sz="2000" b="1" dirty="0" smtClean="0">
                <a:latin typeface="Calibri" panose="020F0502020204030204" pitchFamily="34" charset="0"/>
                <a:cs typeface="Calibri" panose="020F0502020204030204" pitchFamily="34" charset="0"/>
              </a:rPr>
              <a:t>l’énergie de l’action </a:t>
            </a:r>
            <a:r>
              <a:rPr lang="fr-FR" altLang="fr-FR" sz="2000" b="1" dirty="0">
                <a:latin typeface="Calibri" panose="020F0502020204030204" pitchFamily="34" charset="0"/>
                <a:cs typeface="Calibri" panose="020F0502020204030204" pitchFamily="34" charset="0"/>
              </a:rPr>
              <a:t>et </a:t>
            </a:r>
            <a:r>
              <a:rPr lang="fr-FR" altLang="fr-FR" sz="2000" b="1" dirty="0" smtClean="0">
                <a:latin typeface="Calibri" panose="020F0502020204030204" pitchFamily="34" charset="0"/>
                <a:cs typeface="Calibri" panose="020F0502020204030204" pitchFamily="34" charset="0"/>
              </a:rPr>
              <a:t>l’</a:t>
            </a:r>
            <a:r>
              <a:rPr lang="fr-FR" altLang="fr-FR" sz="2000" b="1" dirty="0" err="1" smtClean="0">
                <a:latin typeface="Calibri" panose="020F0502020204030204" pitchFamily="34" charset="0"/>
                <a:cs typeface="Calibri" panose="020F0502020204030204" pitchFamily="34" charset="0"/>
              </a:rPr>
              <a:t>energeia</a:t>
            </a:r>
            <a:r>
              <a:rPr lang="fr-FR" altLang="fr-FR" sz="2000" b="1" dirty="0" smtClean="0">
                <a:latin typeface="Calibri" panose="020F0502020204030204" pitchFamily="34" charset="0"/>
                <a:cs typeface="Calibri" panose="020F0502020204030204" pitchFamily="34" charset="0"/>
              </a:rPr>
              <a:t> à l’origine de l’élucidation</a:t>
            </a:r>
            <a:endParaRPr lang="fr-FR" altLang="fr-FR"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290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fade">
                                      <p:cBhvr>
                                        <p:cTn id="12" dur="5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33769" y="1070698"/>
            <a:ext cx="1957505" cy="1101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288" y="1018992"/>
            <a:ext cx="2100380" cy="1181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4331" y="998953"/>
            <a:ext cx="2070810" cy="1164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0424" y="1007267"/>
            <a:ext cx="2070810" cy="1164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9310" y="1007267"/>
            <a:ext cx="2070810" cy="1164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41327" y="990639"/>
            <a:ext cx="2070810" cy="1164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ZoneTexte 11"/>
          <p:cNvSpPr txBox="1"/>
          <p:nvPr/>
        </p:nvSpPr>
        <p:spPr>
          <a:xfrm>
            <a:off x="261582" y="166454"/>
            <a:ext cx="11668836" cy="584775"/>
          </a:xfrm>
          <a:prstGeom prst="rect">
            <a:avLst/>
          </a:prstGeom>
          <a:noFill/>
        </p:spPr>
        <p:txBody>
          <a:bodyPr wrap="square" rtlCol="0">
            <a:spAutoFit/>
          </a:bodyPr>
          <a:lstStyle/>
          <a:p>
            <a:r>
              <a:rPr lang="fr-FR" sz="3200" b="1" dirty="0" smtClean="0">
                <a:latin typeface="Calibri" panose="020F0502020204030204" pitchFamily="34" charset="0"/>
                <a:cs typeface="Calibri" panose="020F0502020204030204" pitchFamily="34" charset="0"/>
              </a:rPr>
              <a:t>Les traces laissées dans la matière constituent la forme de l’objet.</a:t>
            </a:r>
            <a:endParaRPr lang="fr-FR" sz="3200" b="1" dirty="0">
              <a:latin typeface="Calibri" panose="020F0502020204030204" pitchFamily="34" charset="0"/>
              <a:cs typeface="Calibri" panose="020F0502020204030204" pitchFamily="34" charset="0"/>
            </a:endParaRPr>
          </a:p>
        </p:txBody>
      </p:sp>
      <p:sp>
        <p:nvSpPr>
          <p:cNvPr id="13" name="ZoneTexte 12"/>
          <p:cNvSpPr txBox="1"/>
          <p:nvPr/>
        </p:nvSpPr>
        <p:spPr>
          <a:xfrm>
            <a:off x="320723" y="2218752"/>
            <a:ext cx="11668836" cy="1323439"/>
          </a:xfrm>
          <a:prstGeom prst="rect">
            <a:avLst/>
          </a:prstGeom>
          <a:noFill/>
        </p:spPr>
        <p:txBody>
          <a:bodyPr wrap="square" rtlCol="0">
            <a:spAutoFit/>
          </a:bodyPr>
          <a:lstStyle/>
          <a:p>
            <a:r>
              <a:rPr lang="fr-FR" sz="4000" b="1" dirty="0" smtClean="0">
                <a:latin typeface="Calibri" panose="020F0502020204030204" pitchFamily="34" charset="0"/>
                <a:cs typeface="Calibri" panose="020F0502020204030204" pitchFamily="34" charset="0"/>
              </a:rPr>
              <a:t>En tant que traces de vérification, elles constituent la morphogenèse du sens.</a:t>
            </a:r>
            <a:endParaRPr lang="fr-FR" sz="4000" b="1" dirty="0">
              <a:latin typeface="Calibri" panose="020F0502020204030204" pitchFamily="34" charset="0"/>
              <a:cs typeface="Calibri" panose="020F0502020204030204" pitchFamily="34" charset="0"/>
            </a:endParaRPr>
          </a:p>
        </p:txBody>
      </p:sp>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9143" y="3662949"/>
            <a:ext cx="2017049" cy="160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7922" y="3662949"/>
            <a:ext cx="2017049" cy="160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9122" y="3700232"/>
            <a:ext cx="2017049" cy="160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3783" y="3700232"/>
            <a:ext cx="2017049" cy="160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7666" y="3701076"/>
            <a:ext cx="2017049" cy="160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9645" y="3662949"/>
            <a:ext cx="2017049" cy="160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ZoneTexte 19"/>
          <p:cNvSpPr txBox="1"/>
          <p:nvPr/>
        </p:nvSpPr>
        <p:spPr>
          <a:xfrm>
            <a:off x="261582" y="5304608"/>
            <a:ext cx="11668836" cy="1323439"/>
          </a:xfrm>
          <a:prstGeom prst="rect">
            <a:avLst/>
          </a:prstGeom>
          <a:noFill/>
        </p:spPr>
        <p:txBody>
          <a:bodyPr wrap="square" rtlCol="0">
            <a:spAutoFit/>
          </a:bodyPr>
          <a:lstStyle/>
          <a:p>
            <a:r>
              <a:rPr lang="fr-FR" sz="4000" b="1" dirty="0" smtClean="0">
                <a:latin typeface="Calibri" panose="020F0502020204030204" pitchFamily="34" charset="0"/>
                <a:cs typeface="Calibri" panose="020F0502020204030204" pitchFamily="34" charset="0"/>
              </a:rPr>
              <a:t>Considérées ensemble, elles constituent l’</a:t>
            </a:r>
            <a:r>
              <a:rPr lang="fr-FR" sz="4000" b="1" dirty="0" err="1" smtClean="0">
                <a:latin typeface="Calibri" panose="020F0502020204030204" pitchFamily="34" charset="0"/>
                <a:cs typeface="Calibri" panose="020F0502020204030204" pitchFamily="34" charset="0"/>
              </a:rPr>
              <a:t>agentivité</a:t>
            </a:r>
            <a:r>
              <a:rPr lang="fr-FR" sz="4000" b="1" dirty="0" smtClean="0">
                <a:latin typeface="Calibri" panose="020F0502020204030204" pitchFamily="34" charset="0"/>
                <a:cs typeface="Calibri" panose="020F0502020204030204" pitchFamily="34" charset="0"/>
              </a:rPr>
              <a:t> de l’objet.</a:t>
            </a:r>
            <a:endParaRPr lang="fr-FR"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047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100"/>
                                        </p:tgtEl>
                                        <p:attrNameLst>
                                          <p:attrName>style.visibility</p:attrName>
                                        </p:attrNameLst>
                                      </p:cBhvr>
                                      <p:to>
                                        <p:strVal val="visible"/>
                                      </p:to>
                                    </p:set>
                                    <p:animEffect transition="in" filter="fade">
                                      <p:cBhvr>
                                        <p:cTn id="47" dur="500"/>
                                        <p:tgtEl>
                                          <p:spTgt spid="410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fr-FR" dirty="0" smtClean="0">
                <a:latin typeface="Calibri" panose="020F0502020204030204" pitchFamily="34" charset="0"/>
                <a:cs typeface="Calibri" panose="020F0502020204030204" pitchFamily="34" charset="0"/>
              </a:rPr>
              <a:t>Revenons </a:t>
            </a:r>
            <a:r>
              <a:rPr lang="fr-FR" smtClean="0">
                <a:latin typeface="Calibri" panose="020F0502020204030204" pitchFamily="34" charset="0"/>
                <a:cs typeface="Calibri" panose="020F0502020204030204" pitchFamily="34" charset="0"/>
              </a:rPr>
              <a:t>au génome</a:t>
            </a:r>
            <a:endParaRPr lang="fr-F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2595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68F33E90-158A-46DF-AEF4-E72E2A147ED1}"/>
              </a:ext>
            </a:extLst>
          </p:cNvPr>
          <p:cNvSpPr>
            <a:spLocks noGrp="1"/>
          </p:cNvSpPr>
          <p:nvPr>
            <p:ph idx="1"/>
          </p:nvPr>
        </p:nvSpPr>
        <p:spPr>
          <a:xfrm>
            <a:off x="838200" y="358588"/>
            <a:ext cx="6145306" cy="5818375"/>
          </a:xfrm>
        </p:spPr>
        <p:txBody>
          <a:bodyPr/>
          <a:lstStyle/>
          <a:p>
            <a:pPr marL="0" indent="0">
              <a:buNone/>
            </a:pPr>
            <a:endParaRPr lang="fr-FR" dirty="0"/>
          </a:p>
        </p:txBody>
      </p:sp>
      <p:pic>
        <p:nvPicPr>
          <p:cNvPr id="4" name="Espace réservé du contenu 8">
            <a:extLst>
              <a:ext uri="{FF2B5EF4-FFF2-40B4-BE49-F238E27FC236}">
                <a16:creationId xmlns="" xmlns:a16="http://schemas.microsoft.com/office/drawing/2014/main" id="{F0B57350-49D0-4450-BC5A-B30A8050936F}"/>
              </a:ext>
            </a:extLst>
          </p:cNvPr>
          <p:cNvPicPr>
            <a:picLocks noChangeAspect="1"/>
          </p:cNvPicPr>
          <p:nvPr/>
        </p:nvPicPr>
        <p:blipFill rotWithShape="1">
          <a:blip r:embed="rId2"/>
          <a:srcRect l="7081" t="2629" r="8757" b="5008"/>
          <a:stretch/>
        </p:blipFill>
        <p:spPr>
          <a:xfrm>
            <a:off x="448236" y="358588"/>
            <a:ext cx="5647764" cy="5871883"/>
          </a:xfrm>
          <a:prstGeom prst="rect">
            <a:avLst/>
          </a:prstGeom>
        </p:spPr>
      </p:pic>
      <p:sp>
        <p:nvSpPr>
          <p:cNvPr id="7" name="ZoneTexte 6">
            <a:extLst>
              <a:ext uri="{FF2B5EF4-FFF2-40B4-BE49-F238E27FC236}">
                <a16:creationId xmlns="" xmlns:a16="http://schemas.microsoft.com/office/drawing/2014/main" id="{F5362DCD-AC41-4FCC-8625-A2E5CC8B83D8}"/>
              </a:ext>
            </a:extLst>
          </p:cNvPr>
          <p:cNvSpPr txBox="1"/>
          <p:nvPr/>
        </p:nvSpPr>
        <p:spPr>
          <a:xfrm>
            <a:off x="6015318" y="331833"/>
            <a:ext cx="5782235" cy="2677656"/>
          </a:xfrm>
          <a:prstGeom prst="rect">
            <a:avLst/>
          </a:prstGeom>
          <a:noFill/>
        </p:spPr>
        <p:txBody>
          <a:bodyPr wrap="square" rtlCol="0">
            <a:spAutoFit/>
          </a:bodyPr>
          <a:lstStyle/>
          <a:p>
            <a:r>
              <a:rPr lang="fr-FR" sz="2800" dirty="0"/>
              <a:t>Elément de la cellule vivante,</a:t>
            </a:r>
          </a:p>
          <a:p>
            <a:r>
              <a:rPr lang="fr-FR" sz="2800" dirty="0"/>
              <a:t>l</a:t>
            </a:r>
            <a:r>
              <a:rPr lang="fr-FR" sz="2800" b="0" i="0" dirty="0">
                <a:effectLst/>
              </a:rPr>
              <a:t>e </a:t>
            </a:r>
            <a:r>
              <a:rPr lang="fr-FR" sz="2800" b="1" i="0" dirty="0">
                <a:effectLst/>
              </a:rPr>
              <a:t>génome</a:t>
            </a:r>
            <a:r>
              <a:rPr lang="fr-FR" sz="2800" b="0" i="0" dirty="0">
                <a:effectLst/>
              </a:rPr>
              <a:t> est l'ensemble du matériel</a:t>
            </a:r>
          </a:p>
          <a:p>
            <a:r>
              <a:rPr lang="fr-FR" sz="2800" b="0" i="0" dirty="0">
                <a:effectLst/>
              </a:rPr>
              <a:t> génétique d'une </a:t>
            </a:r>
            <a:r>
              <a:rPr lang="fr-FR" sz="2800" dirty="0"/>
              <a:t>espèce</a:t>
            </a:r>
            <a:r>
              <a:rPr lang="fr-FR" sz="2800" b="0" i="0" dirty="0">
                <a:effectLst/>
              </a:rPr>
              <a:t> : </a:t>
            </a:r>
          </a:p>
          <a:p>
            <a:r>
              <a:rPr lang="fr-FR" sz="2800" b="0" i="0" dirty="0">
                <a:effectLst/>
              </a:rPr>
              <a:t>chromosomes, </a:t>
            </a:r>
          </a:p>
          <a:p>
            <a:r>
              <a:rPr lang="fr-FR" sz="2800" b="0" i="0" dirty="0">
                <a:effectLst/>
              </a:rPr>
              <a:t>gènes, </a:t>
            </a:r>
          </a:p>
          <a:p>
            <a:r>
              <a:rPr lang="fr-FR" sz="2800" b="0" i="0" dirty="0">
                <a:effectLst/>
              </a:rPr>
              <a:t>ADN</a:t>
            </a:r>
            <a:endParaRPr lang="fr-FR" sz="2800" dirty="0"/>
          </a:p>
        </p:txBody>
      </p:sp>
      <p:sp>
        <p:nvSpPr>
          <p:cNvPr id="8" name="Ellipse 7">
            <a:extLst>
              <a:ext uri="{FF2B5EF4-FFF2-40B4-BE49-F238E27FC236}">
                <a16:creationId xmlns="" xmlns:a16="http://schemas.microsoft.com/office/drawing/2014/main" id="{35F3918A-146A-4CD6-8EAA-297BF2E676D2}"/>
              </a:ext>
            </a:extLst>
          </p:cNvPr>
          <p:cNvSpPr/>
          <p:nvPr/>
        </p:nvSpPr>
        <p:spPr>
          <a:xfrm>
            <a:off x="1214718" y="1019324"/>
            <a:ext cx="2017059" cy="19901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 xmlns:a16="http://schemas.microsoft.com/office/drawing/2014/main" id="{CBB8D576-AA58-41C5-88FD-03EC13CCF030}"/>
              </a:ext>
            </a:extLst>
          </p:cNvPr>
          <p:cNvSpPr/>
          <p:nvPr/>
        </p:nvSpPr>
        <p:spPr>
          <a:xfrm>
            <a:off x="3724836" y="526265"/>
            <a:ext cx="2017059" cy="19901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 xmlns:a16="http://schemas.microsoft.com/office/drawing/2014/main" id="{1130F4BB-BB23-4166-8071-EDB63B557825}"/>
              </a:ext>
            </a:extLst>
          </p:cNvPr>
          <p:cNvSpPr/>
          <p:nvPr/>
        </p:nvSpPr>
        <p:spPr>
          <a:xfrm>
            <a:off x="2008094" y="4500283"/>
            <a:ext cx="2796988" cy="207716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 xmlns:a16="http://schemas.microsoft.com/office/drawing/2014/main" id="{2679B8E0-A9B2-41F1-B91F-C7F0808A7349}"/>
              </a:ext>
            </a:extLst>
          </p:cNvPr>
          <p:cNvSpPr/>
          <p:nvPr/>
        </p:nvSpPr>
        <p:spPr>
          <a:xfrm>
            <a:off x="5477436" y="3036244"/>
            <a:ext cx="779929" cy="72614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726010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fade">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500"/>
                                        <p:tgtEl>
                                          <p:spTgt spid="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5" end="5"/>
                                            </p:txEl>
                                          </p:spTgt>
                                        </p:tgtEl>
                                        <p:attrNameLst>
                                          <p:attrName>style.visibility</p:attrName>
                                        </p:attrNameLst>
                                      </p:cBhvr>
                                      <p:to>
                                        <p:strVal val="visible"/>
                                      </p:to>
                                    </p:set>
                                    <p:animEffect transition="in" filter="fade">
                                      <p:cBhvr>
                                        <p:cTn id="52" dur="500"/>
                                        <p:tgtEl>
                                          <p:spTgt spid="7">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9A16228B-9034-369E-DED1-657CD17BCA41}"/>
              </a:ext>
            </a:extLst>
          </p:cNvPr>
          <p:cNvSpPr>
            <a:spLocks noGrp="1"/>
          </p:cNvSpPr>
          <p:nvPr>
            <p:ph idx="1"/>
          </p:nvPr>
        </p:nvSpPr>
        <p:spPr>
          <a:xfrm>
            <a:off x="346364" y="324466"/>
            <a:ext cx="11845636" cy="6436552"/>
          </a:xfrm>
        </p:spPr>
        <p:txBody>
          <a:bodyPr>
            <a:normAutofit fontScale="92500" lnSpcReduction="10000"/>
          </a:bodyPr>
          <a:lstStyle/>
          <a:p>
            <a:pPr marL="0" indent="0">
              <a:buNone/>
            </a:pPr>
            <a:r>
              <a:rPr lang="fr-FR" b="1" u="sng" dirty="0">
                <a:latin typeface="Calibri" panose="020F0502020204030204" pitchFamily="34" charset="0"/>
                <a:ea typeface="Calibri" panose="020F0502020204030204" pitchFamily="34" charset="0"/>
                <a:cs typeface="Calibri" panose="020F0502020204030204" pitchFamily="34" charset="0"/>
              </a:rPr>
              <a:t>La praxéologie </a:t>
            </a:r>
            <a:r>
              <a:rPr lang="fr-FR" dirty="0">
                <a:latin typeface="Calibri" panose="020F0502020204030204" pitchFamily="34" charset="0"/>
                <a:ea typeface="Calibri" panose="020F0502020204030204" pitchFamily="34" charset="0"/>
                <a:cs typeface="Calibri" panose="020F0502020204030204" pitchFamily="34" charset="0"/>
              </a:rPr>
              <a:t>– </a:t>
            </a:r>
            <a:r>
              <a:rPr lang="fr-FR" b="1" dirty="0">
                <a:latin typeface="Calibri" panose="020F0502020204030204" pitchFamily="34" charset="0"/>
                <a:ea typeface="Calibri" panose="020F0502020204030204" pitchFamily="34" charset="0"/>
                <a:cs typeface="Calibri" panose="020F0502020204030204" pitchFamily="34" charset="0"/>
              </a:rPr>
              <a:t>une science des </a:t>
            </a:r>
            <a:r>
              <a:rPr lang="fr-FR" b="1" dirty="0" smtClean="0">
                <a:latin typeface="Calibri" panose="020F0502020204030204" pitchFamily="34" charset="0"/>
                <a:ea typeface="Calibri" panose="020F0502020204030204" pitchFamily="34" charset="0"/>
                <a:cs typeface="Calibri" panose="020F0502020204030204" pitchFamily="34" charset="0"/>
              </a:rPr>
              <a:t>fonctions, est un néologisme de Louis </a:t>
            </a:r>
            <a:r>
              <a:rPr lang="fr-FR" b="1" dirty="0" err="1" smtClean="0">
                <a:latin typeface="Calibri" panose="020F0502020204030204" pitchFamily="34" charset="0"/>
                <a:ea typeface="Calibri" panose="020F0502020204030204" pitchFamily="34" charset="0"/>
                <a:cs typeface="Calibri" panose="020F0502020204030204" pitchFamily="34" charset="0"/>
              </a:rPr>
              <a:t>Bourdeau</a:t>
            </a:r>
            <a:r>
              <a:rPr lang="fr-FR" b="1" dirty="0" smtClean="0">
                <a:latin typeface="Calibri" panose="020F0502020204030204" pitchFamily="34" charset="0"/>
                <a:ea typeface="Calibri" panose="020F0502020204030204" pitchFamily="34" charset="0"/>
                <a:cs typeface="Calibri" panose="020F0502020204030204" pitchFamily="34" charset="0"/>
              </a:rPr>
              <a:t>.</a:t>
            </a:r>
            <a:endParaRPr lang="fr-FR" b="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fr-FR" dirty="0" smtClean="0">
                <a:latin typeface="Calibri" panose="020F0502020204030204" pitchFamily="34" charset="0"/>
                <a:ea typeface="Calibri" panose="020F0502020204030204" pitchFamily="34" charset="0"/>
                <a:cs typeface="Calibri" panose="020F0502020204030204" pitchFamily="34" charset="0"/>
              </a:rPr>
              <a:t>« Nous </a:t>
            </a:r>
            <a:r>
              <a:rPr lang="fr-FR" dirty="0">
                <a:latin typeface="Calibri" panose="020F0502020204030204" pitchFamily="34" charset="0"/>
                <a:ea typeface="Calibri" panose="020F0502020204030204" pitchFamily="34" charset="0"/>
                <a:cs typeface="Calibri" panose="020F0502020204030204" pitchFamily="34" charset="0"/>
              </a:rPr>
              <a:t>appelons « fonction » (</a:t>
            </a:r>
            <a:r>
              <a:rPr lang="fr-FR" dirty="0" err="1">
                <a:latin typeface="Calibri" panose="020F0502020204030204" pitchFamily="34" charset="0"/>
                <a:ea typeface="Calibri" panose="020F0502020204030204" pitchFamily="34" charset="0"/>
                <a:cs typeface="Calibri" panose="020F0502020204030204" pitchFamily="34" charset="0"/>
              </a:rPr>
              <a:t>functio</a:t>
            </a:r>
            <a:r>
              <a:rPr lang="fr-FR" dirty="0">
                <a:latin typeface="Calibri" panose="020F0502020204030204" pitchFamily="34" charset="0"/>
                <a:ea typeface="Calibri" panose="020F0502020204030204" pitchFamily="34" charset="0"/>
                <a:cs typeface="Calibri" panose="020F0502020204030204" pitchFamily="34" charset="0"/>
              </a:rPr>
              <a:t> de </a:t>
            </a:r>
            <a:r>
              <a:rPr lang="fr-FR" dirty="0" err="1">
                <a:latin typeface="Calibri" panose="020F0502020204030204" pitchFamily="34" charset="0"/>
                <a:ea typeface="Calibri" panose="020F0502020204030204" pitchFamily="34" charset="0"/>
                <a:cs typeface="Calibri" panose="020F0502020204030204" pitchFamily="34" charset="0"/>
              </a:rPr>
              <a:t>fungor</a:t>
            </a:r>
            <a:r>
              <a:rPr lang="fr-FR" dirty="0">
                <a:latin typeface="Calibri" panose="020F0502020204030204" pitchFamily="34" charset="0"/>
                <a:ea typeface="Calibri" panose="020F0502020204030204" pitchFamily="34" charset="0"/>
                <a:cs typeface="Calibri" panose="020F0502020204030204" pitchFamily="34" charset="0"/>
              </a:rPr>
              <a:t>, je m'acquitte) une série d'effets qui s'accomplissent dans une forme sous l'influence d'actions de milieu</a:t>
            </a:r>
            <a:r>
              <a:rPr lang="fr-FR" dirty="0" smtClean="0">
                <a:latin typeface="Calibri" panose="020F0502020204030204" pitchFamily="34" charset="0"/>
                <a:ea typeface="Calibri" panose="020F0502020204030204" pitchFamily="34" charset="0"/>
                <a:cs typeface="Calibri" panose="020F0502020204030204" pitchFamily="34" charset="0"/>
              </a:rPr>
              <a:t>.</a:t>
            </a:r>
          </a:p>
          <a:p>
            <a:pPr marL="0" indent="0">
              <a:buNone/>
            </a:pPr>
            <a:r>
              <a:rPr lang="fr-FR" dirty="0" smtClean="0">
                <a:latin typeface="Calibri" panose="020F0502020204030204" pitchFamily="34" charset="0"/>
                <a:ea typeface="Calibri" panose="020F0502020204030204" pitchFamily="34" charset="0"/>
                <a:cs typeface="Calibri" panose="020F0502020204030204" pitchFamily="34" charset="0"/>
              </a:rPr>
              <a:t> </a:t>
            </a:r>
            <a:r>
              <a:rPr lang="fr-FR" dirty="0">
                <a:latin typeface="Calibri" panose="020F0502020204030204" pitchFamily="34" charset="0"/>
                <a:ea typeface="Calibri" panose="020F0502020204030204" pitchFamily="34" charset="0"/>
                <a:cs typeface="Calibri" panose="020F0502020204030204" pitchFamily="34" charset="0"/>
              </a:rPr>
              <a:t>Ce phénomène consiste en changements provoqués dans les corps, à raison de leur structure spéciale, par une cause appropriée d'excitation. </a:t>
            </a:r>
            <a:endParaRPr lang="fr-FR" dirty="0" smtClean="0">
              <a:latin typeface="Calibri" panose="020F0502020204030204" pitchFamily="34" charset="0"/>
              <a:ea typeface="Calibri" panose="020F0502020204030204" pitchFamily="34" charset="0"/>
              <a:cs typeface="Calibri" panose="020F0502020204030204" pitchFamily="34" charset="0"/>
            </a:endParaRPr>
          </a:p>
          <a:p>
            <a:pPr marL="0" indent="0">
              <a:buNone/>
            </a:pPr>
            <a:r>
              <a:rPr lang="fr-FR" dirty="0" smtClean="0">
                <a:latin typeface="Calibri" panose="020F0502020204030204" pitchFamily="34" charset="0"/>
                <a:ea typeface="Calibri" panose="020F0502020204030204" pitchFamily="34" charset="0"/>
                <a:cs typeface="Calibri" panose="020F0502020204030204" pitchFamily="34" charset="0"/>
              </a:rPr>
              <a:t>Sa </a:t>
            </a:r>
            <a:r>
              <a:rPr lang="fr-FR" dirty="0">
                <a:latin typeface="Calibri" panose="020F0502020204030204" pitchFamily="34" charset="0"/>
                <a:ea typeface="Calibri" panose="020F0502020204030204" pitchFamily="34" charset="0"/>
                <a:cs typeface="Calibri" panose="020F0502020204030204" pitchFamily="34" charset="0"/>
              </a:rPr>
              <a:t>production implique conséquemment deux termes: </a:t>
            </a:r>
          </a:p>
          <a:p>
            <a:pPr marL="0" indent="0">
              <a:buNone/>
            </a:pPr>
            <a:r>
              <a:rPr lang="fr-FR" b="1" dirty="0" smtClean="0">
                <a:latin typeface="Calibri" panose="020F0502020204030204" pitchFamily="34" charset="0"/>
                <a:ea typeface="Calibri" panose="020F0502020204030204" pitchFamily="34" charset="0"/>
                <a:cs typeface="Calibri" panose="020F0502020204030204" pitchFamily="34" charset="0"/>
              </a:rPr>
              <a:t>1. </a:t>
            </a:r>
            <a:r>
              <a:rPr lang="fr-FR" b="1" u="sng" dirty="0" smtClean="0">
                <a:latin typeface="Calibri" panose="020F0502020204030204" pitchFamily="34" charset="0"/>
                <a:ea typeface="Calibri" panose="020F0502020204030204" pitchFamily="34" charset="0"/>
                <a:cs typeface="Calibri" panose="020F0502020204030204" pitchFamily="34" charset="0"/>
              </a:rPr>
              <a:t>une </a:t>
            </a:r>
            <a:r>
              <a:rPr lang="fr-FR" b="1" u="sng" dirty="0">
                <a:latin typeface="Calibri" panose="020F0502020204030204" pitchFamily="34" charset="0"/>
                <a:ea typeface="Calibri" panose="020F0502020204030204" pitchFamily="34" charset="0"/>
                <a:cs typeface="Calibri" panose="020F0502020204030204" pitchFamily="34" charset="0"/>
              </a:rPr>
              <a:t>force </a:t>
            </a:r>
            <a:r>
              <a:rPr lang="fr-FR" b="1" dirty="0">
                <a:latin typeface="Calibri" panose="020F0502020204030204" pitchFamily="34" charset="0"/>
                <a:ea typeface="Calibri" panose="020F0502020204030204" pitchFamily="34" charset="0"/>
                <a:cs typeface="Calibri" panose="020F0502020204030204" pitchFamily="34" charset="0"/>
              </a:rPr>
              <a:t>qui agit sur une forme pour la stimuler, et </a:t>
            </a:r>
          </a:p>
          <a:p>
            <a:pPr marL="0" indent="0">
              <a:buNone/>
            </a:pPr>
            <a:r>
              <a:rPr lang="fr-FR" b="1" dirty="0" smtClean="0">
                <a:latin typeface="Calibri" panose="020F0502020204030204" pitchFamily="34" charset="0"/>
                <a:ea typeface="Calibri" panose="020F0502020204030204" pitchFamily="34" charset="0"/>
                <a:cs typeface="Calibri" panose="020F0502020204030204" pitchFamily="34" charset="0"/>
              </a:rPr>
              <a:t>2. </a:t>
            </a:r>
            <a:r>
              <a:rPr lang="fr-FR" b="1" u="sng" dirty="0" smtClean="0">
                <a:latin typeface="Calibri" panose="020F0502020204030204" pitchFamily="34" charset="0"/>
                <a:ea typeface="Calibri" panose="020F0502020204030204" pitchFamily="34" charset="0"/>
                <a:cs typeface="Calibri" panose="020F0502020204030204" pitchFamily="34" charset="0"/>
              </a:rPr>
              <a:t>une </a:t>
            </a:r>
            <a:r>
              <a:rPr lang="fr-FR" b="1" u="sng" dirty="0">
                <a:latin typeface="Calibri" panose="020F0502020204030204" pitchFamily="34" charset="0"/>
                <a:ea typeface="Calibri" panose="020F0502020204030204" pitchFamily="34" charset="0"/>
                <a:cs typeface="Calibri" panose="020F0502020204030204" pitchFamily="34" charset="0"/>
              </a:rPr>
              <a:t>forme </a:t>
            </a:r>
            <a:r>
              <a:rPr lang="fr-FR" b="1" dirty="0">
                <a:latin typeface="Calibri" panose="020F0502020204030204" pitchFamily="34" charset="0"/>
                <a:ea typeface="Calibri" panose="020F0502020204030204" pitchFamily="34" charset="0"/>
                <a:cs typeface="Calibri" panose="020F0502020204030204" pitchFamily="34" charset="0"/>
              </a:rPr>
              <a:t>qui réagit contre cette force pour la modifier. </a:t>
            </a:r>
          </a:p>
          <a:p>
            <a:pPr marL="0" indent="0">
              <a:buNone/>
            </a:pPr>
            <a:r>
              <a:rPr lang="fr-FR" b="1" dirty="0">
                <a:latin typeface="Calibri" panose="020F0502020204030204" pitchFamily="34" charset="0"/>
                <a:ea typeface="Calibri" panose="020F0502020204030204" pitchFamily="34" charset="0"/>
                <a:cs typeface="Calibri" panose="020F0502020204030204" pitchFamily="34" charset="0"/>
              </a:rPr>
              <a:t>La fonction résulte d'actions subies et de réactions exercées, en tant qu'elles se lient à une donnée plastique dont la permanence procure aux faits leur ordre et leur unité.</a:t>
            </a:r>
          </a:p>
          <a:p>
            <a:pPr marL="0" indent="0">
              <a:buNone/>
            </a:pPr>
            <a:r>
              <a:rPr lang="fr-FR" dirty="0">
                <a:latin typeface="Calibri" panose="020F0502020204030204" pitchFamily="34" charset="0"/>
                <a:ea typeface="Calibri" panose="020F0502020204030204" pitchFamily="34" charset="0"/>
                <a:cs typeface="Calibri" panose="020F0502020204030204" pitchFamily="34" charset="0"/>
              </a:rPr>
              <a:t>Expression d’un rapport entre les formes et leur milieu, elle adapte la condition des unes à celles de l’autre et fait dépendre chaque être de son habitat</a:t>
            </a:r>
            <a:r>
              <a:rPr lang="fr-FR" dirty="0" smtClean="0">
                <a:latin typeface="Calibri" panose="020F0502020204030204" pitchFamily="34" charset="0"/>
                <a:ea typeface="Calibri" panose="020F0502020204030204" pitchFamily="34" charset="0"/>
                <a:cs typeface="Calibri" panose="020F0502020204030204" pitchFamily="34" charset="0"/>
              </a:rPr>
              <a:t>. »</a:t>
            </a:r>
          </a:p>
          <a:p>
            <a:pPr marL="0" indent="0">
              <a:buNone/>
            </a:pPr>
            <a:endParaRPr lang="fr-FR"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fr-FR" sz="2600" b="1" dirty="0">
                <a:latin typeface="Calibri" panose="020F0502020204030204" pitchFamily="34" charset="0"/>
                <a:ea typeface="Calibri" panose="020F0502020204030204" pitchFamily="34" charset="0"/>
                <a:cs typeface="Calibri" panose="020F0502020204030204" pitchFamily="34" charset="0"/>
              </a:rPr>
              <a:t>Louis </a:t>
            </a:r>
            <a:r>
              <a:rPr lang="fr-FR" sz="2600" b="1" dirty="0" err="1" smtClean="0">
                <a:latin typeface="Calibri" panose="020F0502020204030204" pitchFamily="34" charset="0"/>
                <a:ea typeface="Calibri" panose="020F0502020204030204" pitchFamily="34" charset="0"/>
                <a:cs typeface="Calibri" panose="020F0502020204030204" pitchFamily="34" charset="0"/>
              </a:rPr>
              <a:t>Bourdeau</a:t>
            </a:r>
            <a:r>
              <a:rPr lang="fr-FR" sz="2600" b="1" dirty="0" smtClean="0">
                <a:latin typeface="Calibri" panose="020F0502020204030204" pitchFamily="34" charset="0"/>
                <a:ea typeface="Calibri" panose="020F0502020204030204" pitchFamily="34" charset="0"/>
                <a:cs typeface="Calibri" panose="020F0502020204030204" pitchFamily="34" charset="0"/>
              </a:rPr>
              <a:t>, </a:t>
            </a:r>
            <a:r>
              <a:rPr lang="fr-FR" sz="2600" b="1" i="1" dirty="0" smtClean="0">
                <a:latin typeface="Calibri" panose="020F0502020204030204" pitchFamily="34" charset="0"/>
                <a:cs typeface="Calibri" panose="020F0502020204030204" pitchFamily="34" charset="0"/>
              </a:rPr>
              <a:t>Théorie </a:t>
            </a:r>
            <a:r>
              <a:rPr lang="fr-FR" sz="2600" b="1" i="1" dirty="0">
                <a:latin typeface="Calibri" panose="020F0502020204030204" pitchFamily="34" charset="0"/>
                <a:cs typeface="Calibri" panose="020F0502020204030204" pitchFamily="34" charset="0"/>
              </a:rPr>
              <a:t>des </a:t>
            </a:r>
            <a:r>
              <a:rPr lang="fr-FR" sz="2600" b="1" i="1" dirty="0" smtClean="0">
                <a:latin typeface="Calibri" panose="020F0502020204030204" pitchFamily="34" charset="0"/>
                <a:cs typeface="Calibri" panose="020F0502020204030204" pitchFamily="34" charset="0"/>
              </a:rPr>
              <a:t>sciences, </a:t>
            </a:r>
            <a:r>
              <a:rPr lang="fr-FR" sz="2600" b="1" i="1" dirty="0">
                <a:latin typeface="Calibri" panose="020F0502020204030204" pitchFamily="34" charset="0"/>
                <a:cs typeface="Calibri" panose="020F0502020204030204" pitchFamily="34" charset="0"/>
              </a:rPr>
              <a:t>Plan de science intégrale</a:t>
            </a:r>
            <a:r>
              <a:rPr lang="fr-FR" sz="2600" b="1" dirty="0">
                <a:latin typeface="Calibri" panose="020F0502020204030204" pitchFamily="34" charset="0"/>
                <a:cs typeface="Calibri" panose="020F0502020204030204" pitchFamily="34" charset="0"/>
              </a:rPr>
              <a:t>, </a:t>
            </a:r>
            <a:r>
              <a:rPr lang="fr-FR" sz="2600" b="1" dirty="0" smtClean="0">
                <a:latin typeface="Calibri" panose="020F0502020204030204" pitchFamily="34" charset="0"/>
                <a:cs typeface="Calibri" panose="020F0502020204030204" pitchFamily="34" charset="0"/>
              </a:rPr>
              <a:t>Germer-</a:t>
            </a:r>
            <a:r>
              <a:rPr lang="fr-FR" sz="2600" b="1" dirty="0" err="1" smtClean="0">
                <a:latin typeface="Calibri" panose="020F0502020204030204" pitchFamily="34" charset="0"/>
                <a:cs typeface="Calibri" panose="020F0502020204030204" pitchFamily="34" charset="0"/>
              </a:rPr>
              <a:t>Baillière,Paris</a:t>
            </a:r>
            <a:r>
              <a:rPr lang="fr-FR" sz="2600" b="1" dirty="0" smtClean="0">
                <a:latin typeface="Calibri" panose="020F0502020204030204" pitchFamily="34" charset="0"/>
                <a:cs typeface="Calibri" panose="020F0502020204030204" pitchFamily="34" charset="0"/>
              </a:rPr>
              <a:t> 1882</a:t>
            </a:r>
            <a:endParaRPr lang="fr-FR" sz="26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08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Espace réservé du contenu 8">
            <a:extLst>
              <a:ext uri="{FF2B5EF4-FFF2-40B4-BE49-F238E27FC236}">
                <a16:creationId xmlns="" xmlns:a16="http://schemas.microsoft.com/office/drawing/2014/main" id="{8BB92422-DA68-4388-A565-96576B203DF7}"/>
              </a:ext>
            </a:extLst>
          </p:cNvPr>
          <p:cNvPicPr>
            <a:picLocks noGrp="1" noChangeAspect="1"/>
          </p:cNvPicPr>
          <p:nvPr>
            <p:ph idx="1"/>
          </p:nvPr>
        </p:nvPicPr>
        <p:blipFill rotWithShape="1">
          <a:blip r:embed="rId2"/>
          <a:srcRect l="7081" t="2629" r="8757" b="5008"/>
          <a:stretch/>
        </p:blipFill>
        <p:spPr>
          <a:xfrm>
            <a:off x="322730" y="71968"/>
            <a:ext cx="5647764" cy="5871883"/>
          </a:xfrm>
        </p:spPr>
      </p:pic>
      <p:sp>
        <p:nvSpPr>
          <p:cNvPr id="11" name="ZoneTexte 10">
            <a:extLst>
              <a:ext uri="{FF2B5EF4-FFF2-40B4-BE49-F238E27FC236}">
                <a16:creationId xmlns="" xmlns:a16="http://schemas.microsoft.com/office/drawing/2014/main" id="{4FC5AC0B-3E90-4BD8-8DA3-7DE32C75FB1C}"/>
              </a:ext>
            </a:extLst>
          </p:cNvPr>
          <p:cNvSpPr txBox="1"/>
          <p:nvPr/>
        </p:nvSpPr>
        <p:spPr>
          <a:xfrm>
            <a:off x="5235388" y="334987"/>
            <a:ext cx="3854823" cy="954107"/>
          </a:xfrm>
          <a:prstGeom prst="rect">
            <a:avLst/>
          </a:prstGeom>
          <a:noFill/>
        </p:spPr>
        <p:txBody>
          <a:bodyPr wrap="square" rtlCol="0">
            <a:spAutoFit/>
          </a:bodyPr>
          <a:lstStyle/>
          <a:p>
            <a:r>
              <a:rPr lang="fr-FR" sz="2800" dirty="0"/>
              <a:t>Les chromosomes sont les supports des gènes</a:t>
            </a:r>
          </a:p>
        </p:txBody>
      </p:sp>
      <p:sp>
        <p:nvSpPr>
          <p:cNvPr id="12" name="ZoneTexte 11">
            <a:extLst>
              <a:ext uri="{FF2B5EF4-FFF2-40B4-BE49-F238E27FC236}">
                <a16:creationId xmlns="" xmlns:a16="http://schemas.microsoft.com/office/drawing/2014/main" id="{F67BD1B4-45A6-4EE6-B08A-0CDAC144A5F4}"/>
              </a:ext>
            </a:extLst>
          </p:cNvPr>
          <p:cNvSpPr txBox="1"/>
          <p:nvPr/>
        </p:nvSpPr>
        <p:spPr>
          <a:xfrm>
            <a:off x="6069107" y="2892083"/>
            <a:ext cx="5396752" cy="523220"/>
          </a:xfrm>
          <a:prstGeom prst="rect">
            <a:avLst/>
          </a:prstGeom>
          <a:noFill/>
        </p:spPr>
        <p:txBody>
          <a:bodyPr wrap="square" rtlCol="0">
            <a:spAutoFit/>
          </a:bodyPr>
          <a:lstStyle/>
          <a:p>
            <a:r>
              <a:rPr lang="fr-FR" sz="2800" dirty="0"/>
              <a:t>Les gènes sont constitués de l’ADN</a:t>
            </a:r>
          </a:p>
        </p:txBody>
      </p:sp>
      <p:sp>
        <p:nvSpPr>
          <p:cNvPr id="13" name="ZoneTexte 12">
            <a:extLst>
              <a:ext uri="{FF2B5EF4-FFF2-40B4-BE49-F238E27FC236}">
                <a16:creationId xmlns="" xmlns:a16="http://schemas.microsoft.com/office/drawing/2014/main" id="{162AEBAE-9521-4E78-A1D6-7D217B0A2008}"/>
              </a:ext>
            </a:extLst>
          </p:cNvPr>
          <p:cNvSpPr txBox="1"/>
          <p:nvPr/>
        </p:nvSpPr>
        <p:spPr>
          <a:xfrm>
            <a:off x="1918446" y="5831925"/>
            <a:ext cx="9950823" cy="954107"/>
          </a:xfrm>
          <a:prstGeom prst="rect">
            <a:avLst/>
          </a:prstGeom>
          <a:noFill/>
        </p:spPr>
        <p:txBody>
          <a:bodyPr wrap="square" rtlCol="0">
            <a:spAutoFit/>
          </a:bodyPr>
          <a:lstStyle/>
          <a:p>
            <a:r>
              <a:rPr lang="fr-FR" sz="2800" dirty="0"/>
              <a:t>Un gène est l’unité définie, localisée, grâce à laquelle se transmet un caractère héréditaire</a:t>
            </a:r>
          </a:p>
        </p:txBody>
      </p:sp>
    </p:spTree>
    <p:extLst>
      <p:ext uri="{BB962C8B-B14F-4D97-AF65-F5344CB8AC3E}">
        <p14:creationId xmlns:p14="http://schemas.microsoft.com/office/powerpoint/2010/main" val="23227419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146220"/>
            <a:ext cx="10515600" cy="5030743"/>
          </a:xfrm>
        </p:spPr>
        <p:txBody>
          <a:bodyPr>
            <a:normAutofit/>
          </a:bodyPr>
          <a:lstStyle/>
          <a:p>
            <a:pPr marL="0" indent="0">
              <a:buNone/>
            </a:pPr>
            <a:r>
              <a:rPr lang="fr-FR" sz="6000" dirty="0" err="1"/>
              <a:t>actome</a:t>
            </a:r>
            <a:r>
              <a:rPr lang="fr-FR" sz="6000" dirty="0"/>
              <a:t>, </a:t>
            </a:r>
          </a:p>
          <a:p>
            <a:pPr marL="0" indent="0">
              <a:buNone/>
            </a:pPr>
            <a:r>
              <a:rPr lang="fr-FR" sz="6000" dirty="0"/>
              <a:t>	</a:t>
            </a:r>
            <a:r>
              <a:rPr lang="fr-FR" sz="6000" dirty="0" err="1"/>
              <a:t>praxosystème</a:t>
            </a:r>
            <a:r>
              <a:rPr lang="fr-FR" sz="6000" dirty="0"/>
              <a:t>, </a:t>
            </a:r>
          </a:p>
          <a:p>
            <a:pPr marL="0" indent="0">
              <a:buNone/>
            </a:pPr>
            <a:r>
              <a:rPr lang="fr-FR" sz="6000" dirty="0"/>
              <a:t>					</a:t>
            </a:r>
            <a:r>
              <a:rPr lang="fr-FR" sz="6000" dirty="0" err="1"/>
              <a:t>praxome</a:t>
            </a:r>
            <a:r>
              <a:rPr lang="fr-FR" sz="6000" dirty="0"/>
              <a:t>, </a:t>
            </a:r>
          </a:p>
          <a:p>
            <a:pPr marL="0" indent="0">
              <a:buNone/>
            </a:pPr>
            <a:r>
              <a:rPr lang="fr-FR" sz="6000" dirty="0"/>
              <a:t>							</a:t>
            </a:r>
            <a:r>
              <a:rPr lang="fr-FR" sz="6000" dirty="0" err="1"/>
              <a:t>praxosphère</a:t>
            </a:r>
            <a:endParaRPr lang="fr-FR" sz="6000" dirty="0"/>
          </a:p>
        </p:txBody>
      </p:sp>
    </p:spTree>
    <p:extLst>
      <p:ext uri="{BB962C8B-B14F-4D97-AF65-F5344CB8AC3E}">
        <p14:creationId xmlns:p14="http://schemas.microsoft.com/office/powerpoint/2010/main" val="30398684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199" y="218941"/>
            <a:ext cx="10855817" cy="6362163"/>
          </a:xfrm>
        </p:spPr>
        <p:txBody>
          <a:bodyPr>
            <a:normAutofit fontScale="92500" lnSpcReduction="10000"/>
          </a:bodyPr>
          <a:lstStyle/>
          <a:p>
            <a:pPr marL="0" indent="0">
              <a:buNone/>
            </a:pPr>
            <a:r>
              <a:rPr lang="fr-FR" i="1" dirty="0"/>
              <a:t>Robert </a:t>
            </a:r>
            <a:r>
              <a:rPr lang="fr-FR" i="1" dirty="0" err="1"/>
              <a:t>Lafont</a:t>
            </a:r>
            <a:r>
              <a:rPr lang="fr-FR" i="1" dirty="0"/>
              <a:t>. La </a:t>
            </a:r>
            <a:r>
              <a:rPr lang="fr-FR" i="1" dirty="0" err="1"/>
              <a:t>praxématique</a:t>
            </a:r>
            <a:r>
              <a:rPr lang="fr-FR" i="1" dirty="0"/>
              <a:t>, une linguistique anthropologique</a:t>
            </a:r>
          </a:p>
          <a:p>
            <a:pPr marL="0" indent="0">
              <a:buNone/>
            </a:pPr>
            <a:r>
              <a:rPr lang="fr-FR" dirty="0"/>
              <a:t>Jacques </a:t>
            </a:r>
            <a:r>
              <a:rPr lang="fr-FR" dirty="0" err="1"/>
              <a:t>Bres</a:t>
            </a:r>
            <a:r>
              <a:rPr lang="fr-FR" dirty="0"/>
              <a:t>, Françoise Dufour, 2025</a:t>
            </a:r>
          </a:p>
          <a:p>
            <a:pPr marL="0" indent="0">
              <a:buNone/>
            </a:pPr>
            <a:r>
              <a:rPr lang="fr-FR" dirty="0"/>
              <a:t>Robert </a:t>
            </a:r>
            <a:r>
              <a:rPr lang="fr-FR" dirty="0" err="1"/>
              <a:t>Lafont</a:t>
            </a:r>
            <a:r>
              <a:rPr lang="fr-FR" dirty="0"/>
              <a:t> a conçu la </a:t>
            </a:r>
            <a:r>
              <a:rPr lang="fr-FR" dirty="0" err="1"/>
              <a:t>praxématique</a:t>
            </a:r>
            <a:r>
              <a:rPr lang="fr-FR" dirty="0"/>
              <a:t> comme une linguistique matérialiste de la production du sens dans la parole en déplacement de la linguistique de la langue. Il l'a développée au fil des ans comme anthropologie linguistique. </a:t>
            </a:r>
          </a:p>
          <a:p>
            <a:pPr marL="0" indent="0">
              <a:buNone/>
            </a:pPr>
            <a:r>
              <a:rPr lang="fr-FR" dirty="0"/>
              <a:t>Pour ce faire, dans un premier temps, il a retravaillé les notions de G. Guillaume d'actualisation, d'acte de langage, de temps opératif, complétant notamment la notion de </a:t>
            </a:r>
            <a:r>
              <a:rPr lang="fr-FR" dirty="0" err="1"/>
              <a:t>chronogénèse</a:t>
            </a:r>
            <a:r>
              <a:rPr lang="fr-FR" dirty="0"/>
              <a:t> par celle de </a:t>
            </a:r>
            <a:r>
              <a:rPr lang="fr-FR" dirty="0" err="1"/>
              <a:t>topogénèse</a:t>
            </a:r>
            <a:r>
              <a:rPr lang="fr-FR" dirty="0"/>
              <a:t> ; et remplacé la notion de signe par celle de </a:t>
            </a:r>
            <a:r>
              <a:rPr lang="fr-FR" dirty="0" err="1"/>
              <a:t>praxème</a:t>
            </a:r>
            <a:r>
              <a:rPr lang="fr-FR" dirty="0"/>
              <a:t>, outil d'une production variable du sens, à laquelle procèdent locuteur comme allocutaire lors de l'actualisation en discours. </a:t>
            </a:r>
          </a:p>
          <a:p>
            <a:pPr marL="0" indent="0">
              <a:buNone/>
            </a:pPr>
            <a:r>
              <a:rPr lang="fr-FR" dirty="0"/>
              <a:t>Dans un second temps, il mettra l'accent, à travers les notions d'</a:t>
            </a:r>
            <a:r>
              <a:rPr lang="fr-FR" dirty="0" err="1"/>
              <a:t>arthrôme</a:t>
            </a:r>
            <a:r>
              <a:rPr lang="fr-FR" dirty="0"/>
              <a:t> et de </a:t>
            </a:r>
            <a:r>
              <a:rPr lang="fr-FR" dirty="0" err="1"/>
              <a:t>prosopème</a:t>
            </a:r>
            <a:r>
              <a:rPr lang="fr-FR" dirty="0"/>
              <a:t>, sur la dimension corporelle de l'acte de parole qui permet de concevoir l'actualisation dans sa </a:t>
            </a:r>
            <a:r>
              <a:rPr lang="fr-FR" dirty="0" err="1"/>
              <a:t>polyorganicité</a:t>
            </a:r>
            <a:r>
              <a:rPr lang="fr-FR" dirty="0"/>
              <a:t>. Reprenant la question de la motivation, il développera, à partir du latin classique, une théorie des schèmes, qui installe la </a:t>
            </a:r>
            <a:r>
              <a:rPr lang="fr-FR" dirty="0" err="1"/>
              <a:t>praxématique</a:t>
            </a:r>
            <a:r>
              <a:rPr lang="fr-FR" dirty="0"/>
              <a:t> comme anthropologie linguistique.</a:t>
            </a:r>
          </a:p>
          <a:p>
            <a:pPr marL="0" indent="0">
              <a:buNone/>
            </a:pPr>
            <a:endParaRPr lang="fr-FR" dirty="0"/>
          </a:p>
        </p:txBody>
      </p:sp>
    </p:spTree>
    <p:extLst>
      <p:ext uri="{BB962C8B-B14F-4D97-AF65-F5344CB8AC3E}">
        <p14:creationId xmlns:p14="http://schemas.microsoft.com/office/powerpoint/2010/main" val="32646070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450762"/>
            <a:ext cx="10515600" cy="5726202"/>
          </a:xfrm>
        </p:spPr>
        <p:txBody>
          <a:bodyPr>
            <a:normAutofit fontScale="92500" lnSpcReduction="20000"/>
          </a:bodyPr>
          <a:lstStyle/>
          <a:p>
            <a:pPr marL="0" indent="0">
              <a:buNone/>
            </a:pPr>
            <a:r>
              <a:rPr lang="fr-FR" dirty="0"/>
              <a:t>La </a:t>
            </a:r>
            <a:r>
              <a:rPr lang="fr-FR" dirty="0" err="1"/>
              <a:t>praxématique</a:t>
            </a:r>
            <a:r>
              <a:rPr lang="fr-FR" dirty="0"/>
              <a:t> est une discipline linguistique initiée sous l’impulsion de Robert </a:t>
            </a:r>
            <a:r>
              <a:rPr lang="fr-FR" dirty="0" err="1"/>
              <a:t>Lafont</a:t>
            </a:r>
            <a:r>
              <a:rPr lang="fr-FR" dirty="0"/>
              <a:t> à la fin des années </a:t>
            </a:r>
            <a:r>
              <a:rPr lang="fr-FR" dirty="0" smtClean="0"/>
              <a:t>1970</a:t>
            </a:r>
            <a:r>
              <a:rPr lang="fr-FR" dirty="0"/>
              <a:t>. Son nom est extrait de son unité d’étude de base: le </a:t>
            </a:r>
            <a:r>
              <a:rPr lang="fr-FR" dirty="0" err="1"/>
              <a:t>praxème</a:t>
            </a:r>
            <a:r>
              <a:rPr lang="fr-FR" dirty="0"/>
              <a:t> (du grec ancien</a:t>
            </a:r>
            <a:r>
              <a:rPr lang="fr-FR" i="1" dirty="0"/>
              <a:t> praxis</a:t>
            </a:r>
            <a:r>
              <a:rPr lang="fr-FR" dirty="0"/>
              <a:t> : l’action et </a:t>
            </a:r>
            <a:r>
              <a:rPr lang="fr-FR" i="1" dirty="0" err="1"/>
              <a:t>semeion</a:t>
            </a:r>
            <a:r>
              <a:rPr lang="fr-FR" dirty="0"/>
              <a:t> : le sens) </a:t>
            </a:r>
          </a:p>
          <a:p>
            <a:pPr marL="0" indent="0">
              <a:buNone/>
            </a:pPr>
            <a:r>
              <a:rPr lang="fr-FR" dirty="0"/>
              <a:t>Elle s’est construite en réponse critique aux approches structuralistes de Ferdinand de Saussure. Contrairement à cette approche qui distingue fond et forme, la </a:t>
            </a:r>
            <a:r>
              <a:rPr lang="fr-FR" dirty="0" err="1"/>
              <a:t>praxématique</a:t>
            </a:r>
            <a:r>
              <a:rPr lang="fr-FR" dirty="0"/>
              <a:t> est centrée sur l’analyse de la production du sens en langage.  Ce qui intéresse la </a:t>
            </a:r>
            <a:r>
              <a:rPr lang="fr-FR" dirty="0" err="1"/>
              <a:t>praxématique</a:t>
            </a:r>
            <a:r>
              <a:rPr lang="fr-FR" dirty="0"/>
              <a:t> est donc la signifiance. Robert </a:t>
            </a:r>
            <a:r>
              <a:rPr lang="fr-FR" dirty="0" err="1"/>
              <a:t>Lafont</a:t>
            </a:r>
            <a:r>
              <a:rPr lang="fr-FR" dirty="0"/>
              <a:t> invente la création de la </a:t>
            </a:r>
            <a:r>
              <a:rPr lang="fr-FR" b="1" u="sng" dirty="0"/>
              <a:t>signifiance</a:t>
            </a:r>
            <a:r>
              <a:rPr lang="fr-FR" dirty="0"/>
              <a:t> en tant que concept, faite pour remplacer celui de signification. </a:t>
            </a:r>
          </a:p>
          <a:p>
            <a:pPr marL="0" indent="0">
              <a:buNone/>
            </a:pPr>
            <a:r>
              <a:rPr lang="fr-FR" dirty="0"/>
              <a:t>La </a:t>
            </a:r>
            <a:r>
              <a:rPr lang="fr-FR" dirty="0" err="1"/>
              <a:t>praxématique</a:t>
            </a:r>
            <a:r>
              <a:rPr lang="fr-FR" dirty="0"/>
              <a:t> est une linguistique anthropologique, réaliste et dynamique qui s'intéresse aux processus. Son idée fondatrice est que l'homme tire ses représentations linguistiques de sa praxis. Ainsi un des choix méthodologiques est le travail de description et d'analyse de corpus écrits et oraux authentiques pris dans leur contexte de production.</a:t>
            </a:r>
          </a:p>
          <a:p>
            <a:endParaRPr lang="fr-FR" dirty="0"/>
          </a:p>
        </p:txBody>
      </p:sp>
    </p:spTree>
    <p:extLst>
      <p:ext uri="{BB962C8B-B14F-4D97-AF65-F5344CB8AC3E}">
        <p14:creationId xmlns:p14="http://schemas.microsoft.com/office/powerpoint/2010/main" val="20164522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437882"/>
            <a:ext cx="11049000" cy="5739081"/>
          </a:xfrm>
        </p:spPr>
        <p:txBody>
          <a:bodyPr>
            <a:normAutofit lnSpcReduction="10000"/>
          </a:bodyPr>
          <a:lstStyle/>
          <a:p>
            <a:pPr marL="0" indent="0">
              <a:buNone/>
            </a:pPr>
            <a:r>
              <a:rPr lang="fr-FR" sz="4800" dirty="0"/>
              <a:t>Ce qui m’intéresse dans cette situation de l’analyse technologique est d’identifier les relations entre l’individu et le collectif.</a:t>
            </a:r>
          </a:p>
          <a:p>
            <a:pPr marL="0" indent="0">
              <a:buNone/>
            </a:pPr>
            <a:r>
              <a:rPr lang="fr-FR" sz="4800" dirty="0"/>
              <a:t>L’échelle d’interrogation  influe sur, définie même, la nature d’information disponible pour analyse.</a:t>
            </a:r>
          </a:p>
          <a:p>
            <a:pPr marL="0" indent="0">
              <a:buNone/>
            </a:pPr>
            <a:r>
              <a:rPr lang="fr-FR" sz="3600" dirty="0"/>
              <a:t>Pour aller vite. L’</a:t>
            </a:r>
            <a:r>
              <a:rPr lang="fr-FR" sz="3600" dirty="0" err="1"/>
              <a:t>actome</a:t>
            </a:r>
            <a:r>
              <a:rPr lang="fr-FR" sz="3600" dirty="0"/>
              <a:t> serait individuelle, le </a:t>
            </a:r>
            <a:r>
              <a:rPr lang="fr-FR" sz="3600" dirty="0" err="1"/>
              <a:t>praxome</a:t>
            </a:r>
            <a:r>
              <a:rPr lang="fr-FR" sz="3600" dirty="0"/>
              <a:t> serait collective.</a:t>
            </a:r>
          </a:p>
        </p:txBody>
      </p:sp>
    </p:spTree>
    <p:extLst>
      <p:ext uri="{BB962C8B-B14F-4D97-AF65-F5344CB8AC3E}">
        <p14:creationId xmlns:p14="http://schemas.microsoft.com/office/powerpoint/2010/main" val="8675116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25321" y="244699"/>
            <a:ext cx="10515600" cy="6220495"/>
          </a:xfrm>
        </p:spPr>
        <p:txBody>
          <a:bodyPr>
            <a:normAutofit fontScale="92500" lnSpcReduction="20000"/>
          </a:bodyPr>
          <a:lstStyle/>
          <a:p>
            <a:pPr marL="0" indent="0">
              <a:buNone/>
            </a:pPr>
            <a:r>
              <a:rPr lang="fr-FR" sz="3500" dirty="0"/>
              <a:t>C’est surtout dans le milieu de la linguistique que les recherches abordent l’action.</a:t>
            </a:r>
          </a:p>
          <a:p>
            <a:pPr marL="0" indent="0">
              <a:buNone/>
            </a:pPr>
            <a:endParaRPr lang="fr-FR" sz="3500" dirty="0"/>
          </a:p>
          <a:p>
            <a:pPr marL="0" indent="0">
              <a:buNone/>
            </a:pPr>
            <a:r>
              <a:rPr lang="fr-FR" sz="3500" dirty="0"/>
              <a:t>Dans ce cadre théorique, le </a:t>
            </a:r>
            <a:r>
              <a:rPr lang="fr-FR" sz="3500" dirty="0" err="1"/>
              <a:t>praxème</a:t>
            </a:r>
            <a:r>
              <a:rPr lang="fr-FR" sz="3500" dirty="0"/>
              <a:t> est « envisagé comme moyen de catégoriser et de nommer le monde à partir des percepts et des expériences qui en fondent la connaissance » (</a:t>
            </a:r>
            <a:r>
              <a:rPr lang="fr-FR" sz="3500" dirty="0" err="1"/>
              <a:t>Siblot</a:t>
            </a:r>
            <a:r>
              <a:rPr lang="fr-FR" sz="3500" dirty="0"/>
              <a:t> 2001 : 263). Autrement dit, il résulte d'une analyse du réel et des praxis humaines, qu'elles soient techniques ou sociales.</a:t>
            </a:r>
          </a:p>
          <a:p>
            <a:pPr marL="0" indent="0">
              <a:buNone/>
            </a:pPr>
            <a:r>
              <a:rPr lang="fr-FR" sz="3500" dirty="0"/>
              <a:t>Cette circulation, des praxis à la </a:t>
            </a:r>
            <a:r>
              <a:rPr lang="fr-FR" sz="3500" dirty="0" err="1"/>
              <a:t>référenciation</a:t>
            </a:r>
            <a:r>
              <a:rPr lang="fr-FR" sz="3500" dirty="0"/>
              <a:t> et des actualisations discursives aux capitalisations en langue, est schématisée dans une théorie linguistique nommée « </a:t>
            </a:r>
            <a:r>
              <a:rPr lang="fr-FR" sz="3500" dirty="0" err="1"/>
              <a:t>praxématique</a:t>
            </a:r>
            <a:r>
              <a:rPr lang="fr-FR" sz="3500" dirty="0"/>
              <a:t> », selon laquelle :</a:t>
            </a:r>
          </a:p>
          <a:p>
            <a:pPr marL="0" lvl="0" indent="0">
              <a:buNone/>
            </a:pPr>
            <a:r>
              <a:rPr lang="fr-FR" sz="3500" dirty="0"/>
              <a:t> la praxis linguistique enveloppe les praxis de manipulation et de transformation du réel ;</a:t>
            </a:r>
          </a:p>
          <a:p>
            <a:pPr marL="0" indent="0">
              <a:buNone/>
            </a:pPr>
            <a:endParaRPr lang="fr-FR" dirty="0"/>
          </a:p>
        </p:txBody>
      </p:sp>
    </p:spTree>
    <p:extLst>
      <p:ext uri="{BB962C8B-B14F-4D97-AF65-F5344CB8AC3E}">
        <p14:creationId xmlns:p14="http://schemas.microsoft.com/office/powerpoint/2010/main" val="454219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399245"/>
            <a:ext cx="10515600" cy="6040192"/>
          </a:xfrm>
        </p:spPr>
        <p:txBody>
          <a:bodyPr>
            <a:normAutofit fontScale="92500"/>
          </a:bodyPr>
          <a:lstStyle/>
          <a:p>
            <a:pPr marL="0" indent="0">
              <a:buNone/>
            </a:pPr>
            <a:r>
              <a:rPr lang="fr-FR" dirty="0"/>
              <a:t>Une méthode d’apprentissage est une succession d’</a:t>
            </a:r>
            <a:r>
              <a:rPr lang="fr-FR" dirty="0">
                <a:solidFill>
                  <a:srgbClr val="FF0000"/>
                </a:solidFill>
              </a:rPr>
              <a:t>évènements</a:t>
            </a:r>
            <a:r>
              <a:rPr lang="fr-FR" dirty="0"/>
              <a:t> ou </a:t>
            </a:r>
            <a:r>
              <a:rPr lang="fr-FR" dirty="0" err="1"/>
              <a:t>actomes</a:t>
            </a:r>
            <a:endParaRPr lang="fr-FR" dirty="0"/>
          </a:p>
          <a:p>
            <a:pPr marL="0" indent="0">
              <a:buNone/>
            </a:pPr>
            <a:r>
              <a:rPr lang="fr-FR" dirty="0"/>
              <a:t>Un </a:t>
            </a:r>
            <a:r>
              <a:rPr lang="fr-FR" dirty="0" err="1"/>
              <a:t>actome</a:t>
            </a:r>
            <a:r>
              <a:rPr lang="fr-FR" dirty="0"/>
              <a:t> est un </a:t>
            </a:r>
            <a:r>
              <a:rPr lang="fr-FR" dirty="0">
                <a:solidFill>
                  <a:srgbClr val="FF0000"/>
                </a:solidFill>
              </a:rPr>
              <a:t>évènement</a:t>
            </a:r>
            <a:r>
              <a:rPr lang="fr-FR" dirty="0"/>
              <a:t>  (acte) repérable dans l’espace et dans le temps. </a:t>
            </a:r>
          </a:p>
          <a:p>
            <a:pPr marL="0" indent="0">
              <a:buNone/>
            </a:pPr>
            <a:r>
              <a:rPr lang="fr-FR" dirty="0"/>
              <a:t>Dans l’espace, on doit pouvoir identifier où il s’est produit et par qui ou chez qui. </a:t>
            </a:r>
          </a:p>
          <a:p>
            <a:pPr marL="0" indent="0">
              <a:buNone/>
            </a:pPr>
            <a:r>
              <a:rPr lang="fr-FR" dirty="0"/>
              <a:t>Dans le temps, on doit pouvoir en identifier le début et la fin, donc la durée et les diverses circonstances qui l’accompagnent. On peut représenter une méthode par le chronogramme des </a:t>
            </a:r>
            <a:r>
              <a:rPr lang="fr-FR" dirty="0" err="1"/>
              <a:t>actomes</a:t>
            </a:r>
            <a:r>
              <a:rPr lang="fr-FR" dirty="0"/>
              <a:t> [2] s</a:t>
            </a:r>
          </a:p>
          <a:p>
            <a:pPr marL="0" indent="0">
              <a:buNone/>
            </a:pPr>
            <a:endParaRPr lang="fr-FR" dirty="0"/>
          </a:p>
          <a:p>
            <a:pPr marL="0" indent="0">
              <a:buNone/>
            </a:pPr>
            <a:r>
              <a:rPr lang="fr-FR" sz="2600" dirty="0"/>
              <a:t>« Concevoir le cahier des charges d’une formation et de ses évaluations »</a:t>
            </a:r>
          </a:p>
          <a:p>
            <a:pPr marL="0" indent="0">
              <a:buNone/>
            </a:pPr>
            <a:r>
              <a:rPr lang="fr-FR" sz="2600" dirty="0"/>
              <a:t>Dieudonné Leclercq</a:t>
            </a:r>
          </a:p>
          <a:p>
            <a:pPr marL="0" indent="0">
              <a:buNone/>
            </a:pPr>
            <a:r>
              <a:rPr lang="fr-FR" sz="2200" dirty="0"/>
              <a:t>Département des sciences de l’éducation – Département des sciences de la santé publique – </a:t>
            </a:r>
            <a:r>
              <a:rPr lang="fr-FR" sz="2200" dirty="0" err="1"/>
              <a:t>ULiège</a:t>
            </a:r>
            <a:r>
              <a:rPr lang="fr-FR" sz="2200" dirty="0"/>
              <a:t> – Liège – Belgique Laboratoire éducations et pratiques de santé EA 3412 – Université Sorbonne Paris Nord – Paris – France</a:t>
            </a:r>
          </a:p>
        </p:txBody>
      </p:sp>
    </p:spTree>
    <p:extLst>
      <p:ext uri="{BB962C8B-B14F-4D97-AF65-F5344CB8AC3E}">
        <p14:creationId xmlns:p14="http://schemas.microsoft.com/office/powerpoint/2010/main" val="2314711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3773" y="566670"/>
            <a:ext cx="11928143" cy="5610293"/>
          </a:xfrm>
        </p:spPr>
        <p:txBody>
          <a:bodyPr/>
          <a:lstStyle/>
          <a:p>
            <a:pPr marL="0" indent="0">
              <a:buNone/>
            </a:pPr>
            <a:r>
              <a:rPr lang="en-US" sz="3200" b="1" dirty="0" smtClean="0">
                <a:latin typeface="Calibri" pitchFamily="34" charset="0"/>
              </a:rPr>
              <a:t>Comment </a:t>
            </a:r>
            <a:r>
              <a:rPr lang="en-US" sz="3200" b="1" dirty="0" err="1" smtClean="0">
                <a:latin typeface="Calibri" pitchFamily="34" charset="0"/>
              </a:rPr>
              <a:t>enseigner</a:t>
            </a:r>
            <a:r>
              <a:rPr lang="en-US" sz="3200" b="1" dirty="0" smtClean="0">
                <a:latin typeface="Calibri" pitchFamily="34" charset="0"/>
              </a:rPr>
              <a:t> et </a:t>
            </a:r>
            <a:r>
              <a:rPr lang="en-US" sz="3200" b="1" dirty="0" err="1" smtClean="0">
                <a:latin typeface="Calibri" pitchFamily="34" charset="0"/>
              </a:rPr>
              <a:t>apprendre</a:t>
            </a:r>
            <a:r>
              <a:rPr lang="en-US" sz="3200" b="1" dirty="0" smtClean="0">
                <a:latin typeface="Calibri" pitchFamily="34" charset="0"/>
              </a:rPr>
              <a:t> à travers </a:t>
            </a:r>
            <a:r>
              <a:rPr lang="en-US" sz="3200" b="1" dirty="0" err="1" smtClean="0">
                <a:latin typeface="Calibri" pitchFamily="34" charset="0"/>
              </a:rPr>
              <a:t>l’agentivité</a:t>
            </a:r>
            <a:r>
              <a:rPr lang="en-US" sz="3200" b="1" dirty="0" smtClean="0">
                <a:latin typeface="Calibri" pitchFamily="34" charset="0"/>
              </a:rPr>
              <a:t> ?</a:t>
            </a:r>
          </a:p>
          <a:p>
            <a:pPr marL="0" indent="0">
              <a:buNone/>
            </a:pPr>
            <a:r>
              <a:rPr lang="en-US" sz="3200" dirty="0" smtClean="0">
                <a:latin typeface="Calibri" pitchFamily="34" charset="0"/>
              </a:rPr>
              <a:t>“</a:t>
            </a:r>
            <a:r>
              <a:rPr lang="en-US" sz="3200" dirty="0">
                <a:latin typeface="Calibri" pitchFamily="34" charset="0"/>
              </a:rPr>
              <a:t>How modes of practice revolutionize learning and its assessment “</a:t>
            </a:r>
          </a:p>
          <a:p>
            <a:pPr marL="0" indent="0">
              <a:buNone/>
            </a:pPr>
            <a:r>
              <a:rPr lang="en-US" sz="3200" dirty="0">
                <a:latin typeface="Calibri" pitchFamily="34" charset="0"/>
              </a:rPr>
              <a:t>David Kirk </a:t>
            </a:r>
            <a:r>
              <a:rPr lang="en-US" sz="3200" dirty="0" err="1">
                <a:latin typeface="Calibri" pitchFamily="34" charset="0"/>
              </a:rPr>
              <a:t>Dirlam</a:t>
            </a:r>
            <a:r>
              <a:rPr lang="en-US" sz="3200" dirty="0">
                <a:latin typeface="Calibri" pitchFamily="34" charset="0"/>
              </a:rPr>
              <a:t>, Ph.D. </a:t>
            </a:r>
          </a:p>
          <a:p>
            <a:pPr marL="0" indent="0">
              <a:buNone/>
            </a:pPr>
            <a:r>
              <a:rPr lang="en-US" sz="3200" dirty="0">
                <a:latin typeface="Calibri" pitchFamily="34" charset="0"/>
              </a:rPr>
              <a:t>Auteur de </a:t>
            </a:r>
            <a:r>
              <a:rPr lang="en-US" sz="3200" i="1" dirty="0">
                <a:latin typeface="Calibri" pitchFamily="34" charset="0"/>
              </a:rPr>
              <a:t>Teachers, learners, modes of practice: Theory and methodology for identifying knowledge development. </a:t>
            </a:r>
          </a:p>
          <a:p>
            <a:pPr marL="0" indent="0">
              <a:buNone/>
            </a:pPr>
            <a:r>
              <a:rPr lang="en-US" sz="3200" dirty="0">
                <a:latin typeface="Calibri" pitchFamily="34" charset="0"/>
              </a:rPr>
              <a:t>Routledge / Taylor &amp; Francis, 2017. </a:t>
            </a:r>
          </a:p>
          <a:p>
            <a:pPr marL="0" indent="0">
              <a:buNone/>
            </a:pPr>
            <a:endParaRPr lang="en-US" sz="3200" dirty="0">
              <a:latin typeface="Calibri" pitchFamily="34" charset="0"/>
            </a:endParaRPr>
          </a:p>
          <a:p>
            <a:r>
              <a:rPr lang="en-US" sz="3200" dirty="0">
                <a:latin typeface="Calibri" pitchFamily="34" charset="0"/>
              </a:rPr>
              <a:t>Real Time Developmental Education (RTDE) </a:t>
            </a:r>
          </a:p>
          <a:p>
            <a:r>
              <a:rPr lang="en-US" sz="3200" dirty="0" err="1">
                <a:latin typeface="Calibri" pitchFamily="34" charset="0"/>
              </a:rPr>
              <a:t>Une</a:t>
            </a:r>
            <a:r>
              <a:rPr lang="en-US" sz="3200" dirty="0">
                <a:latin typeface="Calibri" pitchFamily="34" charset="0"/>
              </a:rPr>
              <a:t> </a:t>
            </a:r>
            <a:r>
              <a:rPr lang="en-US" sz="3200" dirty="0" err="1">
                <a:latin typeface="Calibri" pitchFamily="34" charset="0"/>
              </a:rPr>
              <a:t>éducation</a:t>
            </a:r>
            <a:r>
              <a:rPr lang="en-US" sz="3200" dirty="0">
                <a:latin typeface="Calibri" pitchFamily="34" charset="0"/>
              </a:rPr>
              <a:t> </a:t>
            </a:r>
            <a:r>
              <a:rPr lang="en-US" sz="3200" dirty="0" err="1">
                <a:latin typeface="Calibri" pitchFamily="34" charset="0"/>
              </a:rPr>
              <a:t>développementale</a:t>
            </a:r>
            <a:r>
              <a:rPr lang="en-US" sz="3200" dirty="0">
                <a:latin typeface="Calibri" pitchFamily="34" charset="0"/>
              </a:rPr>
              <a:t> </a:t>
            </a:r>
            <a:r>
              <a:rPr lang="en-US" sz="3200" dirty="0" err="1">
                <a:latin typeface="Calibri" pitchFamily="34" charset="0"/>
              </a:rPr>
              <a:t>en</a:t>
            </a:r>
            <a:r>
              <a:rPr lang="en-US" sz="3200" dirty="0">
                <a:latin typeface="Calibri" pitchFamily="34" charset="0"/>
              </a:rPr>
              <a:t> temps </a:t>
            </a:r>
            <a:r>
              <a:rPr lang="en-US" sz="3200" dirty="0" err="1">
                <a:latin typeface="Calibri" pitchFamily="34" charset="0"/>
              </a:rPr>
              <a:t>réel</a:t>
            </a:r>
            <a:r>
              <a:rPr lang="en-US" sz="3200" dirty="0">
                <a:latin typeface="Calibri" pitchFamily="34" charset="0"/>
              </a:rPr>
              <a:t>.</a:t>
            </a:r>
          </a:p>
          <a:p>
            <a:pPr marL="0" indent="0">
              <a:buNone/>
            </a:pPr>
            <a:endParaRPr lang="en-US" dirty="0"/>
          </a:p>
          <a:p>
            <a:pPr marL="0" indent="0">
              <a:buNone/>
            </a:pPr>
            <a:endParaRPr lang="en-US" dirty="0"/>
          </a:p>
          <a:p>
            <a:pPr marL="0" indent="0">
              <a:buNone/>
            </a:pPr>
            <a:endParaRPr lang="fr-FR" dirty="0"/>
          </a:p>
        </p:txBody>
      </p:sp>
    </p:spTree>
    <p:extLst>
      <p:ext uri="{BB962C8B-B14F-4D97-AF65-F5344CB8AC3E}">
        <p14:creationId xmlns:p14="http://schemas.microsoft.com/office/powerpoint/2010/main" val="386726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397" y="445117"/>
            <a:ext cx="12067603" cy="5801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37882" y="618185"/>
            <a:ext cx="4005329" cy="75985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p:cNvCxnSpPr/>
          <p:nvPr/>
        </p:nvCxnSpPr>
        <p:spPr>
          <a:xfrm>
            <a:off x="618184" y="3902299"/>
            <a:ext cx="12492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618184" y="4479702"/>
            <a:ext cx="12492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618183" y="5432739"/>
            <a:ext cx="12492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618184" y="2871989"/>
            <a:ext cx="1249252" cy="584775"/>
          </a:xfrm>
          <a:prstGeom prst="rect">
            <a:avLst/>
          </a:prstGeom>
          <a:solidFill>
            <a:schemeClr val="accent1">
              <a:lumMod val="20000"/>
              <a:lumOff val="80000"/>
            </a:schemeClr>
          </a:solidFill>
        </p:spPr>
        <p:txBody>
          <a:bodyPr wrap="square" rtlCol="0">
            <a:spAutoFit/>
          </a:bodyPr>
          <a:lstStyle/>
          <a:p>
            <a:r>
              <a:rPr lang="fr-FR" sz="2400" b="1" dirty="0" err="1">
                <a:solidFill>
                  <a:srgbClr val="FF0000"/>
                </a:solidFill>
              </a:rPr>
              <a:t>Actome</a:t>
            </a:r>
            <a:endParaRPr lang="fr-FR" sz="2400" b="1" dirty="0">
              <a:solidFill>
                <a:srgbClr val="FF0000"/>
              </a:solidFill>
            </a:endParaRPr>
          </a:p>
          <a:p>
            <a:endParaRPr lang="fr-FR" sz="800" b="1" dirty="0">
              <a:solidFill>
                <a:srgbClr val="FF0000"/>
              </a:solidFill>
            </a:endParaRPr>
          </a:p>
        </p:txBody>
      </p:sp>
      <p:sp>
        <p:nvSpPr>
          <p:cNvPr id="12" name="ZoneTexte 11"/>
          <p:cNvSpPr txBox="1"/>
          <p:nvPr/>
        </p:nvSpPr>
        <p:spPr>
          <a:xfrm>
            <a:off x="6746381" y="2596306"/>
            <a:ext cx="2024132" cy="584775"/>
          </a:xfrm>
          <a:prstGeom prst="rect">
            <a:avLst/>
          </a:prstGeom>
          <a:noFill/>
        </p:spPr>
        <p:txBody>
          <a:bodyPr wrap="square" rtlCol="0">
            <a:spAutoFit/>
          </a:bodyPr>
          <a:lstStyle/>
          <a:p>
            <a:r>
              <a:rPr lang="fr-FR" sz="2400" b="1" dirty="0">
                <a:solidFill>
                  <a:srgbClr val="FF0000"/>
                </a:solidFill>
              </a:rPr>
              <a:t>actualisation</a:t>
            </a:r>
          </a:p>
          <a:p>
            <a:endParaRPr lang="fr-FR" sz="800" b="1" dirty="0">
              <a:solidFill>
                <a:srgbClr val="FF0000"/>
              </a:solidFill>
            </a:endParaRPr>
          </a:p>
        </p:txBody>
      </p:sp>
    </p:spTree>
    <p:extLst>
      <p:ext uri="{BB962C8B-B14F-4D97-AF65-F5344CB8AC3E}">
        <p14:creationId xmlns:p14="http://schemas.microsoft.com/office/powerpoint/2010/main" val="539871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0214" y="425003"/>
            <a:ext cx="11605712" cy="569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972023" y="5563673"/>
            <a:ext cx="798490" cy="28333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p:cNvCxnSpPr/>
          <p:nvPr/>
        </p:nvCxnSpPr>
        <p:spPr>
          <a:xfrm>
            <a:off x="10586434" y="5563673"/>
            <a:ext cx="101743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6973908" y="6023018"/>
            <a:ext cx="101743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21972" y="4256466"/>
            <a:ext cx="11462197" cy="1931831"/>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952222" y="5222382"/>
            <a:ext cx="4616003" cy="727657"/>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6856926" y="5271751"/>
            <a:ext cx="4837091" cy="84571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6973908" y="5194341"/>
            <a:ext cx="898964" cy="369332"/>
          </a:xfrm>
          <a:prstGeom prst="rect">
            <a:avLst/>
          </a:prstGeom>
          <a:solidFill>
            <a:schemeClr val="tx2">
              <a:lumMod val="20000"/>
              <a:lumOff val="80000"/>
            </a:schemeClr>
          </a:solidFill>
        </p:spPr>
        <p:txBody>
          <a:bodyPr wrap="none" rtlCol="0">
            <a:spAutoFit/>
          </a:bodyPr>
          <a:lstStyle/>
          <a:p>
            <a:r>
              <a:rPr lang="fr-FR" b="1" dirty="0" err="1">
                <a:solidFill>
                  <a:srgbClr val="FF0000"/>
                </a:solidFill>
              </a:rPr>
              <a:t>actome</a:t>
            </a:r>
            <a:endParaRPr lang="fr-FR" b="1" dirty="0">
              <a:solidFill>
                <a:srgbClr val="FF0000"/>
              </a:solidFill>
            </a:endParaRPr>
          </a:p>
        </p:txBody>
      </p:sp>
    </p:spTree>
    <p:extLst>
      <p:ext uri="{BB962C8B-B14F-4D97-AF65-F5344CB8AC3E}">
        <p14:creationId xmlns:p14="http://schemas.microsoft.com/office/powerpoint/2010/main" val="2061040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1"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838199" y="1825625"/>
            <a:ext cx="10994409" cy="4351338"/>
          </a:xfrm>
        </p:spPr>
        <p:txBody>
          <a:bodyPr>
            <a:normAutofit/>
          </a:bodyPr>
          <a:lstStyle/>
          <a:p>
            <a:pPr marL="0" indent="0">
              <a:buNone/>
            </a:pPr>
            <a:r>
              <a:rPr lang="fr-FR" sz="6000" b="1" dirty="0" smtClean="0">
                <a:latin typeface="Calibri" panose="020F0502020204030204" pitchFamily="34" charset="0"/>
                <a:cs typeface="Calibri" panose="020F0502020204030204" pitchFamily="34" charset="0"/>
              </a:rPr>
              <a:t>Rappelons notre schéma d’action</a:t>
            </a:r>
            <a:endParaRPr lang="fr-FR" sz="6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159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5645B1B8-7D80-4DAC-AD9C-70B1585EC8AA}"/>
              </a:ext>
            </a:extLst>
          </p:cNvPr>
          <p:cNvSpPr>
            <a:spLocks noGrp="1"/>
          </p:cNvSpPr>
          <p:nvPr>
            <p:ph idx="1"/>
          </p:nvPr>
        </p:nvSpPr>
        <p:spPr>
          <a:xfrm>
            <a:off x="838200" y="251012"/>
            <a:ext cx="10515600" cy="6221506"/>
          </a:xfrm>
        </p:spPr>
        <p:txBody>
          <a:bodyPr>
            <a:normAutofit/>
          </a:bodyPr>
          <a:lstStyle/>
          <a:p>
            <a:pPr marL="0" indent="0">
              <a:buNone/>
            </a:pPr>
            <a:r>
              <a:rPr lang="fr-FR" b="0" i="0" dirty="0">
                <a:effectLst/>
              </a:rPr>
              <a:t>L</a:t>
            </a:r>
            <a:r>
              <a:rPr lang="fr-FR" sz="2800" b="0" i="0" dirty="0">
                <a:effectLst/>
              </a:rPr>
              <a:t>e </a:t>
            </a:r>
            <a:r>
              <a:rPr lang="fr-FR" sz="2800" b="1" i="0" dirty="0">
                <a:effectLst/>
              </a:rPr>
              <a:t>génome</a:t>
            </a:r>
            <a:r>
              <a:rPr lang="fr-FR" sz="2800" b="0" i="0" dirty="0">
                <a:effectLst/>
              </a:rPr>
              <a:t> est un </a:t>
            </a:r>
            <a:r>
              <a:rPr lang="fr-FR" b="0" i="0" dirty="0">
                <a:effectLst/>
              </a:rPr>
              <a:t>é</a:t>
            </a:r>
            <a:r>
              <a:rPr lang="fr-FR" sz="2800" dirty="0"/>
              <a:t>lément de la cellule vivante.</a:t>
            </a:r>
          </a:p>
          <a:p>
            <a:pPr marL="0" indent="0">
              <a:buNone/>
            </a:pPr>
            <a:r>
              <a:rPr lang="fr-FR" sz="2800" b="0" i="0" dirty="0">
                <a:effectLst/>
              </a:rPr>
              <a:t>Il représente l'ensemble du matériel génétique d'une </a:t>
            </a:r>
            <a:r>
              <a:rPr lang="fr-FR" sz="2800" dirty="0"/>
              <a:t>espèce</a:t>
            </a:r>
            <a:r>
              <a:rPr lang="fr-FR" sz="2800" b="0" i="0" dirty="0">
                <a:effectLst/>
              </a:rPr>
              <a:t> : </a:t>
            </a:r>
          </a:p>
          <a:p>
            <a:pPr marL="0" indent="0">
              <a:buNone/>
            </a:pPr>
            <a:r>
              <a:rPr lang="fr-FR" sz="2800" b="0" i="0" dirty="0">
                <a:effectLst/>
              </a:rPr>
              <a:t>chromosomes, gènes et ADN.</a:t>
            </a:r>
          </a:p>
          <a:p>
            <a:pPr marL="0" indent="0">
              <a:buNone/>
            </a:pPr>
            <a:endParaRPr lang="fr-FR" dirty="0"/>
          </a:p>
          <a:p>
            <a:pPr marL="0" indent="0">
              <a:buNone/>
            </a:pPr>
            <a:r>
              <a:rPr lang="fr-FR" dirty="0"/>
              <a:t>L’</a:t>
            </a:r>
            <a:r>
              <a:rPr lang="fr-FR" b="1" dirty="0" err="1"/>
              <a:t>actome</a:t>
            </a:r>
            <a:r>
              <a:rPr lang="fr-FR" dirty="0"/>
              <a:t> est un élément du bien culturel.</a:t>
            </a:r>
          </a:p>
          <a:p>
            <a:pPr marL="0" indent="0">
              <a:buNone/>
            </a:pPr>
            <a:r>
              <a:rPr lang="fr-FR" dirty="0"/>
              <a:t>Il représente l’ensemble des fonctions mises en œuvre lors de la création de chaque bien:</a:t>
            </a:r>
          </a:p>
          <a:p>
            <a:pPr marL="0" indent="0">
              <a:buNone/>
            </a:pPr>
            <a:r>
              <a:rPr lang="fr-FR" dirty="0"/>
              <a:t>Fond, séquences, fonctions et intentions </a:t>
            </a:r>
          </a:p>
          <a:p>
            <a:pPr marL="0" indent="0">
              <a:buNone/>
            </a:pPr>
            <a:r>
              <a:rPr lang="fr-FR" dirty="0"/>
              <a:t>La matière est le </a:t>
            </a:r>
            <a:r>
              <a:rPr lang="fr-FR" b="1" dirty="0"/>
              <a:t>fond</a:t>
            </a:r>
            <a:r>
              <a:rPr lang="fr-FR" dirty="0"/>
              <a:t> des séquences.</a:t>
            </a:r>
          </a:p>
          <a:p>
            <a:pPr marL="0" indent="0">
              <a:buNone/>
            </a:pPr>
            <a:r>
              <a:rPr lang="fr-FR" sz="2800" dirty="0"/>
              <a:t>Une </a:t>
            </a:r>
            <a:r>
              <a:rPr lang="fr-FR" sz="2800" b="1" dirty="0"/>
              <a:t>séquence</a:t>
            </a:r>
            <a:r>
              <a:rPr lang="fr-FR" sz="2800" dirty="0"/>
              <a:t> est l’unité définie, localisée, grâce à laquelle se transmet un caractère souhaité.</a:t>
            </a:r>
          </a:p>
          <a:p>
            <a:pPr marL="0" indent="0">
              <a:buNone/>
            </a:pPr>
            <a:r>
              <a:rPr lang="fr-FR" dirty="0"/>
              <a:t>Une séquence est constituée d’</a:t>
            </a:r>
            <a:r>
              <a:rPr lang="fr-FR" b="1" dirty="0"/>
              <a:t>intentions</a:t>
            </a:r>
            <a:r>
              <a:rPr lang="fr-FR" dirty="0"/>
              <a:t> et de </a:t>
            </a:r>
            <a:r>
              <a:rPr lang="fr-FR" b="1" dirty="0"/>
              <a:t>fonctions.</a:t>
            </a:r>
          </a:p>
          <a:p>
            <a:pPr marL="0" indent="0">
              <a:buNone/>
            </a:pPr>
            <a:endParaRPr lang="fr-FR" sz="2800" b="1" dirty="0"/>
          </a:p>
          <a:p>
            <a:pPr marL="0" indent="0">
              <a:buNone/>
            </a:pPr>
            <a:endParaRPr lang="fr-FR" sz="2800"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3110630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BB84C9BD-188D-475E-9834-C63B4D83FF80}"/>
              </a:ext>
            </a:extLst>
          </p:cNvPr>
          <p:cNvSpPr>
            <a:spLocks noGrp="1"/>
          </p:cNvSpPr>
          <p:nvPr>
            <p:ph sz="half" idx="1"/>
          </p:nvPr>
        </p:nvSpPr>
        <p:spPr>
          <a:xfrm>
            <a:off x="914400" y="1108449"/>
            <a:ext cx="5181600" cy="4351338"/>
          </a:xfrm>
        </p:spPr>
        <p:txBody>
          <a:bodyPr/>
          <a:lstStyle/>
          <a:p>
            <a:pPr marL="0" indent="0">
              <a:buNone/>
            </a:pPr>
            <a:r>
              <a:rPr lang="fr-FR" b="1" u="sng" dirty="0"/>
              <a:t>génome</a:t>
            </a:r>
          </a:p>
          <a:p>
            <a:pPr marL="0" indent="0">
              <a:buNone/>
            </a:pPr>
            <a:endParaRPr lang="fr-FR" dirty="0"/>
          </a:p>
          <a:p>
            <a:pPr marL="0" indent="0">
              <a:buNone/>
            </a:pPr>
            <a:r>
              <a:rPr lang="fr-FR" dirty="0"/>
              <a:t>chromosomes</a:t>
            </a:r>
          </a:p>
          <a:p>
            <a:pPr marL="0" indent="0">
              <a:buNone/>
            </a:pPr>
            <a:endParaRPr lang="fr-FR" dirty="0"/>
          </a:p>
          <a:p>
            <a:pPr marL="0" indent="0">
              <a:buNone/>
            </a:pPr>
            <a:r>
              <a:rPr lang="fr-FR" dirty="0"/>
              <a:t>gènes</a:t>
            </a:r>
          </a:p>
          <a:p>
            <a:pPr marL="0" indent="0">
              <a:buNone/>
            </a:pPr>
            <a:endParaRPr lang="fr-FR" dirty="0"/>
          </a:p>
          <a:p>
            <a:pPr marL="0" indent="0">
              <a:buNone/>
            </a:pPr>
            <a:r>
              <a:rPr lang="fr-FR" dirty="0"/>
              <a:t>ADN				</a:t>
            </a:r>
          </a:p>
        </p:txBody>
      </p:sp>
      <p:sp>
        <p:nvSpPr>
          <p:cNvPr id="5" name="Espace réservé du contenu 4">
            <a:extLst>
              <a:ext uri="{FF2B5EF4-FFF2-40B4-BE49-F238E27FC236}">
                <a16:creationId xmlns="" xmlns:a16="http://schemas.microsoft.com/office/drawing/2014/main" id="{FB86C6C6-B2E7-4508-9090-3C62C1287B46}"/>
              </a:ext>
            </a:extLst>
          </p:cNvPr>
          <p:cNvSpPr>
            <a:spLocks noGrp="1"/>
          </p:cNvSpPr>
          <p:nvPr>
            <p:ph sz="half" idx="2"/>
          </p:nvPr>
        </p:nvSpPr>
        <p:spPr>
          <a:xfrm>
            <a:off x="6158753" y="1108449"/>
            <a:ext cx="5181600" cy="4351338"/>
          </a:xfrm>
        </p:spPr>
        <p:txBody>
          <a:bodyPr/>
          <a:lstStyle/>
          <a:p>
            <a:pPr marL="0" indent="0">
              <a:buNone/>
            </a:pPr>
            <a:r>
              <a:rPr lang="fr-FR" b="1" u="sng" dirty="0" err="1"/>
              <a:t>actome</a:t>
            </a:r>
            <a:endParaRPr lang="fr-FR" b="1" u="sng" dirty="0"/>
          </a:p>
          <a:p>
            <a:pPr marL="0" indent="0">
              <a:buNone/>
            </a:pPr>
            <a:endParaRPr lang="fr-FR" dirty="0"/>
          </a:p>
          <a:p>
            <a:pPr marL="0" indent="0">
              <a:buNone/>
            </a:pPr>
            <a:r>
              <a:rPr lang="fr-FR" dirty="0"/>
              <a:t>fond matériel</a:t>
            </a:r>
          </a:p>
          <a:p>
            <a:pPr marL="0" indent="0">
              <a:buNone/>
            </a:pPr>
            <a:endParaRPr lang="fr-FR" dirty="0"/>
          </a:p>
          <a:p>
            <a:pPr marL="0" indent="0">
              <a:buNone/>
            </a:pPr>
            <a:r>
              <a:rPr lang="fr-FR" dirty="0"/>
              <a:t>séquences</a:t>
            </a:r>
          </a:p>
          <a:p>
            <a:pPr marL="0" indent="0">
              <a:buNone/>
            </a:pPr>
            <a:endParaRPr lang="fr-FR" dirty="0"/>
          </a:p>
          <a:p>
            <a:pPr marL="0" indent="0">
              <a:buNone/>
            </a:pPr>
            <a:r>
              <a:rPr lang="fr-FR" dirty="0"/>
              <a:t>intentions et fonctions</a:t>
            </a:r>
          </a:p>
        </p:txBody>
      </p:sp>
    </p:spTree>
    <p:extLst>
      <p:ext uri="{BB962C8B-B14F-4D97-AF65-F5344CB8AC3E}">
        <p14:creationId xmlns:p14="http://schemas.microsoft.com/office/powerpoint/2010/main" val="2266034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Espace réservé du contenu 8">
            <a:extLst>
              <a:ext uri="{FF2B5EF4-FFF2-40B4-BE49-F238E27FC236}">
                <a16:creationId xmlns="" xmlns:a16="http://schemas.microsoft.com/office/drawing/2014/main" id="{7D362437-EF76-4D10-9EAE-D03C9A49E090}"/>
              </a:ext>
            </a:extLst>
          </p:cNvPr>
          <p:cNvPicPr>
            <a:picLocks noGrp="1" noChangeAspect="1"/>
          </p:cNvPicPr>
          <p:nvPr>
            <p:ph idx="1"/>
          </p:nvPr>
        </p:nvPicPr>
        <p:blipFill rotWithShape="1">
          <a:blip r:embed="rId3"/>
          <a:srcRect l="7081" t="2629" r="8757" b="5008"/>
          <a:stretch/>
        </p:blipFill>
        <p:spPr>
          <a:xfrm>
            <a:off x="1260583" y="873825"/>
            <a:ext cx="5260198" cy="5468938"/>
          </a:xfrm>
        </p:spPr>
      </p:pic>
      <p:graphicFrame>
        <p:nvGraphicFramePr>
          <p:cNvPr id="11" name="Object 1">
            <a:extLst>
              <a:ext uri="{FF2B5EF4-FFF2-40B4-BE49-F238E27FC236}">
                <a16:creationId xmlns="" xmlns:a16="http://schemas.microsoft.com/office/drawing/2014/main" id="{501B7EC4-059F-448D-872E-F7FBAF8F5D6A}"/>
              </a:ext>
            </a:extLst>
          </p:cNvPr>
          <p:cNvGraphicFramePr>
            <a:graphicFrameLocks noChangeAspect="1"/>
          </p:cNvGraphicFramePr>
          <p:nvPr>
            <p:extLst>
              <p:ext uri="{D42A27DB-BD31-4B8C-83A1-F6EECF244321}">
                <p14:modId xmlns:p14="http://schemas.microsoft.com/office/powerpoint/2010/main" val="2171010374"/>
              </p:ext>
            </p:extLst>
          </p:nvPr>
        </p:nvGraphicFramePr>
        <p:xfrm>
          <a:off x="6471474" y="1147739"/>
          <a:ext cx="6194611" cy="4310795"/>
        </p:xfrm>
        <a:graphic>
          <a:graphicData uri="http://schemas.openxmlformats.org/presentationml/2006/ole">
            <mc:AlternateContent xmlns:mc="http://schemas.openxmlformats.org/markup-compatibility/2006">
              <mc:Choice xmlns:v="urn:schemas-microsoft-com:vml" Requires="v">
                <p:oleObj spid="_x0000_s3081" name="Diapositive" r:id="rId4" imgW="4021953" imgH="3015842" progId="PowerPoint.Slide.12">
                  <p:embed/>
                </p:oleObj>
              </mc:Choice>
              <mc:Fallback>
                <p:oleObj name="Diapositive" r:id="rId4" imgW="4021953" imgH="3015842" progId="PowerPoint.Slide.12">
                  <p:embed/>
                  <p:pic>
                    <p:nvPicPr>
                      <p:cNvPr id="0" name=""/>
                      <p:cNvPicPr>
                        <a:picLocks noChangeAspect="1" noChangeArrowheads="1"/>
                      </p:cNvPicPr>
                      <p:nvPr/>
                    </p:nvPicPr>
                    <p:blipFill>
                      <a:blip r:embed="rId5"/>
                      <a:srcRect/>
                      <a:stretch>
                        <a:fillRect/>
                      </a:stretch>
                    </p:blipFill>
                    <p:spPr bwMode="auto">
                      <a:xfrm>
                        <a:off x="6471474" y="1147739"/>
                        <a:ext cx="6194611" cy="4310795"/>
                      </a:xfrm>
                      <a:prstGeom prst="rect">
                        <a:avLst/>
                      </a:prstGeom>
                      <a:noFill/>
                    </p:spPr>
                  </p:pic>
                </p:oleObj>
              </mc:Fallback>
            </mc:AlternateContent>
          </a:graphicData>
        </a:graphic>
      </p:graphicFrame>
      <p:sp>
        <p:nvSpPr>
          <p:cNvPr id="12" name="Ellipse 11">
            <a:extLst>
              <a:ext uri="{FF2B5EF4-FFF2-40B4-BE49-F238E27FC236}">
                <a16:creationId xmlns="" xmlns:a16="http://schemas.microsoft.com/office/drawing/2014/main" id="{39722FC3-2C7D-4F62-9542-DE2FE8E1A164}"/>
              </a:ext>
            </a:extLst>
          </p:cNvPr>
          <p:cNvSpPr/>
          <p:nvPr/>
        </p:nvSpPr>
        <p:spPr>
          <a:xfrm>
            <a:off x="6960051" y="3490446"/>
            <a:ext cx="5217459" cy="21873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 xmlns:a16="http://schemas.microsoft.com/office/drawing/2014/main" id="{84DEDFC8-E2C0-418A-BB40-93CCF7CE55F9}"/>
              </a:ext>
            </a:extLst>
          </p:cNvPr>
          <p:cNvSpPr txBox="1"/>
          <p:nvPr/>
        </p:nvSpPr>
        <p:spPr>
          <a:xfrm>
            <a:off x="7521389" y="5808549"/>
            <a:ext cx="4392706" cy="861774"/>
          </a:xfrm>
          <a:prstGeom prst="rect">
            <a:avLst/>
          </a:prstGeom>
          <a:noFill/>
        </p:spPr>
        <p:txBody>
          <a:bodyPr wrap="square" rtlCol="0">
            <a:spAutoFit/>
          </a:bodyPr>
          <a:lstStyle/>
          <a:p>
            <a:r>
              <a:rPr lang="fr-FR" sz="3200" b="1" dirty="0"/>
              <a:t>intentions et fonctions</a:t>
            </a:r>
          </a:p>
          <a:p>
            <a:endParaRPr lang="fr-FR" dirty="0"/>
          </a:p>
        </p:txBody>
      </p:sp>
      <p:sp>
        <p:nvSpPr>
          <p:cNvPr id="14" name="ZoneTexte 13">
            <a:extLst>
              <a:ext uri="{FF2B5EF4-FFF2-40B4-BE49-F238E27FC236}">
                <a16:creationId xmlns="" xmlns:a16="http://schemas.microsoft.com/office/drawing/2014/main" id="{F3112949-032C-4CD5-BBC0-14E5670E0098}"/>
              </a:ext>
            </a:extLst>
          </p:cNvPr>
          <p:cNvSpPr txBox="1"/>
          <p:nvPr/>
        </p:nvSpPr>
        <p:spPr>
          <a:xfrm>
            <a:off x="6512862" y="1536064"/>
            <a:ext cx="3137646" cy="584775"/>
          </a:xfrm>
          <a:prstGeom prst="rect">
            <a:avLst/>
          </a:prstGeom>
          <a:noFill/>
        </p:spPr>
        <p:txBody>
          <a:bodyPr wrap="square" rtlCol="0">
            <a:spAutoFit/>
          </a:bodyPr>
          <a:lstStyle/>
          <a:p>
            <a:r>
              <a:rPr lang="fr-FR" sz="3200" b="1" dirty="0"/>
              <a:t>séquences</a:t>
            </a:r>
          </a:p>
        </p:txBody>
      </p:sp>
      <p:sp>
        <p:nvSpPr>
          <p:cNvPr id="15" name="Rectangle : coins arrondis 14">
            <a:extLst>
              <a:ext uri="{FF2B5EF4-FFF2-40B4-BE49-F238E27FC236}">
                <a16:creationId xmlns="" xmlns:a16="http://schemas.microsoft.com/office/drawing/2014/main" id="{CB7F65AC-5020-4412-9D9F-D8A0E07114DE}"/>
              </a:ext>
            </a:extLst>
          </p:cNvPr>
          <p:cNvSpPr/>
          <p:nvPr/>
        </p:nvSpPr>
        <p:spPr>
          <a:xfrm>
            <a:off x="7266048" y="2186197"/>
            <a:ext cx="4572000" cy="160468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Connecteur droit 16">
            <a:extLst>
              <a:ext uri="{FF2B5EF4-FFF2-40B4-BE49-F238E27FC236}">
                <a16:creationId xmlns="" xmlns:a16="http://schemas.microsoft.com/office/drawing/2014/main" id="{94E741A1-15BE-44C6-BFB0-B5990E66C719}"/>
              </a:ext>
            </a:extLst>
          </p:cNvPr>
          <p:cNvCxnSpPr/>
          <p:nvPr/>
        </p:nvCxnSpPr>
        <p:spPr>
          <a:xfrm>
            <a:off x="10210800" y="873825"/>
            <a:ext cx="0" cy="293340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 xmlns:a16="http://schemas.microsoft.com/office/drawing/2014/main" id="{3B525809-BACD-4CF3-982C-60B1D918D5A5}"/>
              </a:ext>
            </a:extLst>
          </p:cNvPr>
          <p:cNvSpPr txBox="1"/>
          <p:nvPr/>
        </p:nvSpPr>
        <p:spPr>
          <a:xfrm>
            <a:off x="7668262" y="814332"/>
            <a:ext cx="2739759" cy="584775"/>
          </a:xfrm>
          <a:prstGeom prst="rect">
            <a:avLst/>
          </a:prstGeom>
          <a:noFill/>
        </p:spPr>
        <p:txBody>
          <a:bodyPr wrap="square" rtlCol="0">
            <a:spAutoFit/>
          </a:bodyPr>
          <a:lstStyle/>
          <a:p>
            <a:r>
              <a:rPr lang="fr-FR" sz="3200" b="1" dirty="0"/>
              <a:t>fond matériel</a:t>
            </a:r>
          </a:p>
        </p:txBody>
      </p:sp>
      <p:cxnSp>
        <p:nvCxnSpPr>
          <p:cNvPr id="20" name="Connecteur droit 19">
            <a:extLst>
              <a:ext uri="{FF2B5EF4-FFF2-40B4-BE49-F238E27FC236}">
                <a16:creationId xmlns="" xmlns:a16="http://schemas.microsoft.com/office/drawing/2014/main" id="{9680650B-BBBE-4870-8EE6-142E2B5EAFC5}"/>
              </a:ext>
            </a:extLst>
          </p:cNvPr>
          <p:cNvCxnSpPr>
            <a:cxnSpLocks/>
          </p:cNvCxnSpPr>
          <p:nvPr/>
        </p:nvCxnSpPr>
        <p:spPr>
          <a:xfrm flipH="1">
            <a:off x="5701553" y="1147740"/>
            <a:ext cx="1819836" cy="546589"/>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 xmlns:a16="http://schemas.microsoft.com/office/drawing/2014/main" id="{880C63F1-AFCC-4D97-9079-08BE4B79CEBC}"/>
              </a:ext>
            </a:extLst>
          </p:cNvPr>
          <p:cNvCxnSpPr>
            <a:cxnSpLocks/>
          </p:cNvCxnSpPr>
          <p:nvPr/>
        </p:nvCxnSpPr>
        <p:spPr>
          <a:xfrm flipH="1">
            <a:off x="4228578" y="2148096"/>
            <a:ext cx="2543217" cy="3836079"/>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 xmlns:a16="http://schemas.microsoft.com/office/drawing/2014/main" id="{FA0F6601-D8D4-4928-8A75-87A61835B4C3}"/>
              </a:ext>
            </a:extLst>
          </p:cNvPr>
          <p:cNvCxnSpPr>
            <a:cxnSpLocks/>
          </p:cNvCxnSpPr>
          <p:nvPr/>
        </p:nvCxnSpPr>
        <p:spPr>
          <a:xfrm flipH="1" flipV="1">
            <a:off x="6284259" y="3899647"/>
            <a:ext cx="1237130" cy="208452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 xmlns:a16="http://schemas.microsoft.com/office/drawing/2014/main" id="{058DC9A3-9E78-4F7A-B11D-BC20943273C2}"/>
              </a:ext>
            </a:extLst>
          </p:cNvPr>
          <p:cNvCxnSpPr>
            <a:cxnSpLocks/>
          </p:cNvCxnSpPr>
          <p:nvPr/>
        </p:nvCxnSpPr>
        <p:spPr>
          <a:xfrm flipH="1">
            <a:off x="1775012" y="6470905"/>
            <a:ext cx="5746377" cy="14577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Connecteur droit avec flèche 35">
            <a:extLst>
              <a:ext uri="{FF2B5EF4-FFF2-40B4-BE49-F238E27FC236}">
                <a16:creationId xmlns="" xmlns:a16="http://schemas.microsoft.com/office/drawing/2014/main" id="{4A000F03-91F5-4539-BBA2-C9727BE4F261}"/>
              </a:ext>
            </a:extLst>
          </p:cNvPr>
          <p:cNvCxnSpPr>
            <a:cxnSpLocks/>
          </p:cNvCxnSpPr>
          <p:nvPr/>
        </p:nvCxnSpPr>
        <p:spPr>
          <a:xfrm flipV="1">
            <a:off x="1775012" y="6239436"/>
            <a:ext cx="0" cy="398835"/>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0830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par>
                                <p:cTn id="58" presetID="10" presetClass="entr" presetSubtype="0" fill="hold"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500"/>
                                        <p:tgtEl>
                                          <p:spTgt spid="31"/>
                                        </p:tgtEl>
                                      </p:cBhvr>
                                    </p:animEffect>
                                  </p:childTnLst>
                                </p:cTn>
                              </p:par>
                              <p:par>
                                <p:cTn id="61" presetID="10" presetClass="entr" presetSubtype="0"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animBg="1"/>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r>
              <a:rPr lang="fr-FR" sz="4800" b="1" dirty="0" smtClean="0">
                <a:latin typeface="Calibri" pitchFamily="34" charset="0"/>
              </a:rPr>
              <a:t>L’exemple de deux tableaux d’Holbein</a:t>
            </a:r>
            <a:endParaRPr lang="fr-FR" sz="4800" b="1" dirty="0">
              <a:latin typeface="Calibri" pitchFamily="34" charset="0"/>
            </a:endParaRPr>
          </a:p>
        </p:txBody>
      </p:sp>
    </p:spTree>
    <p:extLst>
      <p:ext uri="{BB962C8B-B14F-4D97-AF65-F5344CB8AC3E}">
        <p14:creationId xmlns:p14="http://schemas.microsoft.com/office/powerpoint/2010/main" val="188533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xmlns="" id="{6B52CBE8-6774-D210-1528-25DCD99D5513}"/>
              </a:ext>
            </a:extLst>
          </p:cNvPr>
          <p:cNvSpPr>
            <a:spLocks noGrp="1"/>
          </p:cNvSpPr>
          <p:nvPr>
            <p:ph type="subTitle" idx="1"/>
          </p:nvPr>
        </p:nvSpPr>
        <p:spPr>
          <a:xfrm>
            <a:off x="1524000" y="108155"/>
            <a:ext cx="9144000" cy="580103"/>
          </a:xfrm>
        </p:spPr>
        <p:txBody>
          <a:bodyPr>
            <a:normAutofit lnSpcReduction="10000"/>
          </a:bodyPr>
          <a:lstStyle/>
          <a:p>
            <a:endParaRPr lang="fr-FR" sz="3600" dirty="0">
              <a:latin typeface="Calibri" panose="020F0502020204030204" pitchFamily="34" charset="0"/>
              <a:ea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xmlns="" id="{DE4B15CD-20F3-A304-D54E-8715C33378B2}"/>
              </a:ext>
            </a:extLst>
          </p:cNvPr>
          <p:cNvPicPr>
            <a:picLocks noChangeAspect="1"/>
          </p:cNvPicPr>
          <p:nvPr/>
        </p:nvPicPr>
        <p:blipFill>
          <a:blip r:embed="rId2"/>
          <a:stretch>
            <a:fillRect/>
          </a:stretch>
        </p:blipFill>
        <p:spPr>
          <a:xfrm>
            <a:off x="1333500" y="688259"/>
            <a:ext cx="4762500" cy="5772150"/>
          </a:xfrm>
          <a:prstGeom prst="rect">
            <a:avLst/>
          </a:prstGeom>
        </p:spPr>
      </p:pic>
      <p:pic>
        <p:nvPicPr>
          <p:cNvPr id="5" name="Image 4">
            <a:extLst>
              <a:ext uri="{FF2B5EF4-FFF2-40B4-BE49-F238E27FC236}">
                <a16:creationId xmlns:a16="http://schemas.microsoft.com/office/drawing/2014/main" xmlns="" id="{64B60559-296D-2421-805D-0A57A29889A5}"/>
              </a:ext>
            </a:extLst>
          </p:cNvPr>
          <p:cNvPicPr>
            <a:picLocks noChangeAspect="1"/>
          </p:cNvPicPr>
          <p:nvPr/>
        </p:nvPicPr>
        <p:blipFill>
          <a:blip r:embed="rId3"/>
          <a:stretch>
            <a:fillRect/>
          </a:stretch>
        </p:blipFill>
        <p:spPr>
          <a:xfrm>
            <a:off x="6556275" y="688258"/>
            <a:ext cx="3982784" cy="5772151"/>
          </a:xfrm>
          <a:prstGeom prst="rect">
            <a:avLst/>
          </a:prstGeom>
        </p:spPr>
      </p:pic>
    </p:spTree>
    <p:extLst>
      <p:ext uri="{BB962C8B-B14F-4D97-AF65-F5344CB8AC3E}">
        <p14:creationId xmlns:p14="http://schemas.microsoft.com/office/powerpoint/2010/main" val="71585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86AE489-4D51-9E62-8792-72FEB977D898}"/>
              </a:ext>
            </a:extLst>
          </p:cNvPr>
          <p:cNvSpPr>
            <a:spLocks noGrp="1"/>
          </p:cNvSpPr>
          <p:nvPr>
            <p:ph type="title"/>
          </p:nvPr>
        </p:nvSpPr>
        <p:spPr/>
        <p:txBody>
          <a:bodyPr/>
          <a:lstStyle/>
          <a:p>
            <a:endParaRPr lang="fr-FR"/>
          </a:p>
        </p:txBody>
      </p:sp>
      <p:pic>
        <p:nvPicPr>
          <p:cNvPr id="3074" name="Picture 2">
            <a:extLst>
              <a:ext uri="{FF2B5EF4-FFF2-40B4-BE49-F238E27FC236}">
                <a16:creationId xmlns:a16="http://schemas.microsoft.com/office/drawing/2014/main" xmlns="" id="{1DA023CC-1B05-383D-B27E-FF37A3A4611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444" t="9597" r="6094" b="11690"/>
          <a:stretch>
            <a:fillRect/>
          </a:stretch>
        </p:blipFill>
        <p:spPr bwMode="auto">
          <a:xfrm>
            <a:off x="838200" y="88491"/>
            <a:ext cx="5152927" cy="6489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84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7AC5DEB-C7F9-7A0E-155C-5045EC92173B}"/>
              </a:ext>
            </a:extLst>
          </p:cNvPr>
          <p:cNvSpPr>
            <a:spLocks noGrp="1"/>
          </p:cNvSpPr>
          <p:nvPr>
            <p:ph type="title"/>
          </p:nvPr>
        </p:nvSpPr>
        <p:spPr/>
        <p:txBody>
          <a:bodyPr/>
          <a:lstStyle/>
          <a:p>
            <a:endParaRPr lang="fr-FR"/>
          </a:p>
        </p:txBody>
      </p:sp>
      <p:pic>
        <p:nvPicPr>
          <p:cNvPr id="4" name="Espace réservé du contenu 3">
            <a:extLst>
              <a:ext uri="{FF2B5EF4-FFF2-40B4-BE49-F238E27FC236}">
                <a16:creationId xmlns:a16="http://schemas.microsoft.com/office/drawing/2014/main" xmlns="" id="{D6081363-E6EB-CBA3-7D0D-95AC52A96EA4}"/>
              </a:ext>
            </a:extLst>
          </p:cNvPr>
          <p:cNvPicPr>
            <a:picLocks noGrp="1" noChangeAspect="1"/>
          </p:cNvPicPr>
          <p:nvPr>
            <p:ph idx="1"/>
          </p:nvPr>
        </p:nvPicPr>
        <p:blipFill>
          <a:blip r:embed="rId2"/>
          <a:srcRect l="6064" t="4141"/>
          <a:stretch>
            <a:fillRect/>
          </a:stretch>
        </p:blipFill>
        <p:spPr>
          <a:xfrm>
            <a:off x="1130710" y="-1"/>
            <a:ext cx="4503173" cy="6718257"/>
          </a:xfrm>
          <a:prstGeom prst="rect">
            <a:avLst/>
          </a:prstGeom>
        </p:spPr>
      </p:pic>
    </p:spTree>
    <p:extLst>
      <p:ext uri="{BB962C8B-B14F-4D97-AF65-F5344CB8AC3E}">
        <p14:creationId xmlns:p14="http://schemas.microsoft.com/office/powerpoint/2010/main" val="127604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4F22C24-26F3-35FB-4E56-67D9322AECDF}"/>
            </a:ext>
          </a:extLst>
        </p:cNvPr>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xmlns="" id="{F0F7AA57-BCAD-4D6C-6BD5-E594F2DFB59E}"/>
              </a:ext>
            </a:extLst>
          </p:cNvPr>
          <p:cNvPicPr>
            <a:picLocks noGrp="1" noChangeAspect="1"/>
          </p:cNvPicPr>
          <p:nvPr>
            <p:ph idx="1"/>
          </p:nvPr>
        </p:nvPicPr>
        <p:blipFill>
          <a:blip r:embed="rId2"/>
          <a:srcRect l="6137" r="51609"/>
          <a:stretch>
            <a:fillRect/>
          </a:stretch>
        </p:blipFill>
        <p:spPr>
          <a:xfrm>
            <a:off x="216508" y="1"/>
            <a:ext cx="5151906" cy="6858396"/>
          </a:xfrm>
          <a:prstGeom prst="rect">
            <a:avLst/>
          </a:prstGeom>
        </p:spPr>
      </p:pic>
      <p:pic>
        <p:nvPicPr>
          <p:cNvPr id="6" name="Image 5">
            <a:extLst>
              <a:ext uri="{FF2B5EF4-FFF2-40B4-BE49-F238E27FC236}">
                <a16:creationId xmlns:a16="http://schemas.microsoft.com/office/drawing/2014/main" xmlns="" id="{08FF65F0-AF23-5FF4-C92C-B0ABDF786C58}"/>
              </a:ext>
            </a:extLst>
          </p:cNvPr>
          <p:cNvPicPr>
            <a:picLocks noChangeAspect="1"/>
          </p:cNvPicPr>
          <p:nvPr/>
        </p:nvPicPr>
        <p:blipFill>
          <a:blip r:embed="rId3"/>
          <a:srcRect r="35929"/>
          <a:stretch>
            <a:fillRect/>
          </a:stretch>
        </p:blipFill>
        <p:spPr>
          <a:xfrm>
            <a:off x="5336313" y="2165892"/>
            <a:ext cx="6491892" cy="4048095"/>
          </a:xfrm>
          <a:prstGeom prst="rect">
            <a:avLst/>
          </a:prstGeom>
        </p:spPr>
      </p:pic>
      <p:sp>
        <p:nvSpPr>
          <p:cNvPr id="7" name="Rectangle 6">
            <a:extLst>
              <a:ext uri="{FF2B5EF4-FFF2-40B4-BE49-F238E27FC236}">
                <a16:creationId xmlns:a16="http://schemas.microsoft.com/office/drawing/2014/main" xmlns="" id="{AFEB0C3C-85D0-B3D6-6485-4F4FF2A40FA9}"/>
              </a:ext>
            </a:extLst>
          </p:cNvPr>
          <p:cNvSpPr/>
          <p:nvPr/>
        </p:nvSpPr>
        <p:spPr>
          <a:xfrm>
            <a:off x="8681883" y="3873910"/>
            <a:ext cx="3146322" cy="19566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xmlns="" id="{3E1387FF-E9C9-52B7-7760-9489AC4AD1F2}"/>
              </a:ext>
            </a:extLst>
          </p:cNvPr>
          <p:cNvSpPr txBox="1"/>
          <p:nvPr/>
        </p:nvSpPr>
        <p:spPr>
          <a:xfrm>
            <a:off x="5653548" y="334297"/>
            <a:ext cx="6174658" cy="1938992"/>
          </a:xfrm>
          <a:prstGeom prst="rect">
            <a:avLst/>
          </a:prstGeom>
          <a:noFill/>
        </p:spPr>
        <p:txBody>
          <a:bodyPr wrap="square" rtlCol="0">
            <a:spAutoFit/>
          </a:bodyPr>
          <a:lstStyle/>
          <a:p>
            <a:r>
              <a:rPr lang="fr-FR" sz="4000" b="1" u="sng" dirty="0">
                <a:latin typeface="Calibri" panose="020F0502020204030204" pitchFamily="34" charset="0"/>
                <a:ea typeface="Calibri" panose="020F0502020204030204" pitchFamily="34" charset="0"/>
                <a:cs typeface="Calibri" panose="020F0502020204030204" pitchFamily="34" charset="0"/>
              </a:rPr>
              <a:t>La radiographie </a:t>
            </a:r>
            <a:r>
              <a:rPr lang="fr-FR" sz="4000" dirty="0">
                <a:latin typeface="Calibri" panose="020F0502020204030204" pitchFamily="34" charset="0"/>
                <a:ea typeface="Calibri" panose="020F0502020204030204" pitchFamily="34" charset="0"/>
                <a:cs typeface="Calibri" panose="020F0502020204030204" pitchFamily="34" charset="0"/>
              </a:rPr>
              <a:t>– </a:t>
            </a:r>
          </a:p>
          <a:p>
            <a:r>
              <a:rPr lang="fr-FR" sz="4000" dirty="0">
                <a:latin typeface="Calibri" panose="020F0502020204030204" pitchFamily="34" charset="0"/>
                <a:ea typeface="Calibri" panose="020F0502020204030204" pitchFamily="34" charset="0"/>
                <a:cs typeface="Calibri" panose="020F0502020204030204" pitchFamily="34" charset="0"/>
              </a:rPr>
              <a:t>deux types d’indices</a:t>
            </a:r>
          </a:p>
          <a:p>
            <a:r>
              <a:rPr lang="fr-FR" sz="4000" dirty="0">
                <a:latin typeface="Calibri" panose="020F0502020204030204" pitchFamily="34" charset="0"/>
                <a:ea typeface="Calibri" panose="020F0502020204030204" pitchFamily="34" charset="0"/>
                <a:cs typeface="Calibri" panose="020F0502020204030204" pitchFamily="34" charset="0"/>
              </a:rPr>
              <a:t>1. Les trous</a:t>
            </a:r>
          </a:p>
        </p:txBody>
      </p:sp>
      <p:sp>
        <p:nvSpPr>
          <p:cNvPr id="9" name="ZoneTexte 8">
            <a:extLst>
              <a:ext uri="{FF2B5EF4-FFF2-40B4-BE49-F238E27FC236}">
                <a16:creationId xmlns:a16="http://schemas.microsoft.com/office/drawing/2014/main" xmlns="" id="{37988C62-2EC6-5496-DEEF-6E97974A38E0}"/>
              </a:ext>
            </a:extLst>
          </p:cNvPr>
          <p:cNvSpPr txBox="1"/>
          <p:nvPr/>
        </p:nvSpPr>
        <p:spPr>
          <a:xfrm>
            <a:off x="5181601" y="5830530"/>
            <a:ext cx="7010399" cy="954107"/>
          </a:xfrm>
          <a:prstGeom prst="rect">
            <a:avLst/>
          </a:prstGeom>
          <a:noFill/>
        </p:spPr>
        <p:txBody>
          <a:bodyPr wrap="square" rtlCol="0">
            <a:spAutoFit/>
          </a:bodyPr>
          <a:lstStyle/>
          <a:p>
            <a:r>
              <a:rPr lang="fr-FR" sz="2800" dirty="0">
                <a:latin typeface="Calibri" panose="020F0502020204030204" pitchFamily="34" charset="0"/>
                <a:ea typeface="Calibri" panose="020F0502020204030204" pitchFamily="34" charset="0"/>
                <a:cs typeface="Calibri" panose="020F0502020204030204" pitchFamily="34" charset="0"/>
              </a:rPr>
              <a:t>Un échantillon était préparé puis radiographié pour comparaison</a:t>
            </a:r>
          </a:p>
        </p:txBody>
      </p:sp>
    </p:spTree>
    <p:extLst>
      <p:ext uri="{BB962C8B-B14F-4D97-AF65-F5344CB8AC3E}">
        <p14:creationId xmlns:p14="http://schemas.microsoft.com/office/powerpoint/2010/main" val="255651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55490CEB-B85C-17A6-44D6-052ECF7562AC}"/>
              </a:ext>
            </a:extLst>
          </p:cNvPr>
          <p:cNvPicPr>
            <a:picLocks noChangeAspect="1"/>
          </p:cNvPicPr>
          <p:nvPr/>
        </p:nvPicPr>
        <p:blipFill>
          <a:blip r:embed="rId2"/>
          <a:srcRect l="32656"/>
          <a:stretch>
            <a:fillRect/>
          </a:stretch>
        </p:blipFill>
        <p:spPr>
          <a:xfrm>
            <a:off x="5368412" y="2809905"/>
            <a:ext cx="6823587" cy="4048095"/>
          </a:xfrm>
          <a:prstGeom prst="rect">
            <a:avLst/>
          </a:prstGeom>
        </p:spPr>
      </p:pic>
      <p:pic>
        <p:nvPicPr>
          <p:cNvPr id="5" name="Espace réservé du contenu 4">
            <a:extLst>
              <a:ext uri="{FF2B5EF4-FFF2-40B4-BE49-F238E27FC236}">
                <a16:creationId xmlns:a16="http://schemas.microsoft.com/office/drawing/2014/main" xmlns="" id="{79DE5619-31BB-1EA7-9151-2040BAFCE674}"/>
              </a:ext>
            </a:extLst>
          </p:cNvPr>
          <p:cNvPicPr>
            <a:picLocks noGrp="1" noChangeAspect="1"/>
          </p:cNvPicPr>
          <p:nvPr>
            <p:ph idx="1"/>
          </p:nvPr>
        </p:nvPicPr>
        <p:blipFill>
          <a:blip r:embed="rId3"/>
          <a:srcRect l="6137" r="51609"/>
          <a:stretch>
            <a:fillRect/>
          </a:stretch>
        </p:blipFill>
        <p:spPr>
          <a:xfrm>
            <a:off x="363794" y="196073"/>
            <a:ext cx="5004619" cy="6662323"/>
          </a:xfrm>
          <a:prstGeom prst="rect">
            <a:avLst/>
          </a:prstGeom>
        </p:spPr>
      </p:pic>
      <p:pic>
        <p:nvPicPr>
          <p:cNvPr id="6" name="Image 5">
            <a:extLst>
              <a:ext uri="{FF2B5EF4-FFF2-40B4-BE49-F238E27FC236}">
                <a16:creationId xmlns:a16="http://schemas.microsoft.com/office/drawing/2014/main" xmlns="" id="{EAAFBF01-EA75-EE56-7ECB-C085E6C119C5}"/>
              </a:ext>
            </a:extLst>
          </p:cNvPr>
          <p:cNvPicPr>
            <a:picLocks noChangeAspect="1"/>
          </p:cNvPicPr>
          <p:nvPr/>
        </p:nvPicPr>
        <p:blipFill>
          <a:blip r:embed="rId4"/>
          <a:stretch>
            <a:fillRect/>
          </a:stretch>
        </p:blipFill>
        <p:spPr>
          <a:xfrm>
            <a:off x="5368411" y="3429000"/>
            <a:ext cx="3126660" cy="987637"/>
          </a:xfrm>
          <a:prstGeom prst="rect">
            <a:avLst/>
          </a:prstGeom>
        </p:spPr>
      </p:pic>
    </p:spTree>
    <p:extLst>
      <p:ext uri="{BB962C8B-B14F-4D97-AF65-F5344CB8AC3E}">
        <p14:creationId xmlns:p14="http://schemas.microsoft.com/office/powerpoint/2010/main" val="318678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7A97CF2-FA0E-771F-C3C1-BB115ED90A5F}"/>
              </a:ext>
            </a:extLst>
          </p:cNvPr>
          <p:cNvSpPr>
            <a:spLocks noGrp="1"/>
          </p:cNvSpPr>
          <p:nvPr>
            <p:ph type="title"/>
          </p:nvPr>
        </p:nvSpPr>
        <p:spPr/>
        <p:txBody>
          <a:bodyPr/>
          <a:lstStyle/>
          <a:p>
            <a:endParaRPr lang="fr-FR"/>
          </a:p>
        </p:txBody>
      </p:sp>
      <p:sp>
        <p:nvSpPr>
          <p:cNvPr id="7" name="Espace réservé du contenu 6">
            <a:extLst>
              <a:ext uri="{FF2B5EF4-FFF2-40B4-BE49-F238E27FC236}">
                <a16:creationId xmlns:a16="http://schemas.microsoft.com/office/drawing/2014/main" xmlns="" id="{20A63974-3BB3-EFA4-D7D9-C1E7FF6ED99A}"/>
              </a:ext>
            </a:extLst>
          </p:cNvPr>
          <p:cNvSpPr>
            <a:spLocks noGrp="1"/>
          </p:cNvSpPr>
          <p:nvPr>
            <p:ph idx="1"/>
          </p:nvPr>
        </p:nvSpPr>
        <p:spPr/>
        <p:txBody>
          <a:bodyPr>
            <a:normAutofit/>
          </a:bodyPr>
          <a:lstStyle/>
          <a:p>
            <a:pPr marL="0" indent="0">
              <a:buNone/>
            </a:pPr>
            <a:r>
              <a:rPr lang="fr-FR" sz="4000" dirty="0"/>
              <a:t>2. Le parchemin et le papier</a:t>
            </a:r>
          </a:p>
        </p:txBody>
      </p:sp>
    </p:spTree>
    <p:extLst>
      <p:ext uri="{BB962C8B-B14F-4D97-AF65-F5344CB8AC3E}">
        <p14:creationId xmlns:p14="http://schemas.microsoft.com/office/powerpoint/2010/main" val="243416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5C73EA6-F040-AD0E-830A-800342CE5BF5}"/>
            </a:ext>
          </a:extLst>
        </p:cNvPr>
        <p:cNvGrpSpPr/>
        <p:nvPr/>
      </p:nvGrpSpPr>
      <p:grpSpPr>
        <a:xfrm>
          <a:off x="0" y="0"/>
          <a:ext cx="0" cy="0"/>
          <a:chOff x="0" y="0"/>
          <a:chExt cx="0" cy="0"/>
        </a:xfrm>
      </p:grpSpPr>
      <p:grpSp>
        <p:nvGrpSpPr>
          <p:cNvPr id="11" name="Groupe 10"/>
          <p:cNvGrpSpPr/>
          <p:nvPr/>
        </p:nvGrpSpPr>
        <p:grpSpPr>
          <a:xfrm>
            <a:off x="229363" y="71186"/>
            <a:ext cx="11919432" cy="6786814"/>
            <a:chOff x="560918" y="35144"/>
            <a:chExt cx="11919432" cy="6786814"/>
          </a:xfrm>
        </p:grpSpPr>
        <p:pic>
          <p:nvPicPr>
            <p:cNvPr id="10244" name="Picture 6">
              <a:extLst>
                <a:ext uri="{FF2B5EF4-FFF2-40B4-BE49-F238E27FC236}">
                  <a16:creationId xmlns:a16="http://schemas.microsoft.com/office/drawing/2014/main" xmlns="" id="{4D1E37A2-381B-E068-1EA6-BCC0BD0A8C59}"/>
                </a:ext>
              </a:extLst>
            </p:cNvPr>
            <p:cNvPicPr>
              <a:picLocks noChangeAspect="1" noChangeArrowheads="1"/>
            </p:cNvPicPr>
            <p:nvPr/>
          </p:nvPicPr>
          <p:blipFill>
            <a:blip r:embed="rId2" cstate="print"/>
            <a:srcRect/>
            <a:stretch>
              <a:fillRect/>
            </a:stretch>
          </p:blipFill>
          <p:spPr bwMode="auto">
            <a:xfrm>
              <a:off x="2063751" y="1851026"/>
              <a:ext cx="76200" cy="2447925"/>
            </a:xfrm>
            <a:prstGeom prst="rect">
              <a:avLst/>
            </a:prstGeom>
            <a:solidFill>
              <a:schemeClr val="tx1"/>
            </a:solidFill>
            <a:ln w="9525">
              <a:solidFill>
                <a:schemeClr val="tx1"/>
              </a:solidFill>
              <a:miter lim="800000"/>
              <a:headEnd/>
              <a:tailEnd/>
            </a:ln>
          </p:spPr>
        </p:pic>
        <p:sp>
          <p:nvSpPr>
            <p:cNvPr id="10245" name="Rectangle 6">
              <a:extLst>
                <a:ext uri="{FF2B5EF4-FFF2-40B4-BE49-F238E27FC236}">
                  <a16:creationId xmlns:a16="http://schemas.microsoft.com/office/drawing/2014/main" xmlns="" id="{BED7E485-1D89-59BD-352F-22515231F647}"/>
                </a:ext>
              </a:extLst>
            </p:cNvPr>
            <p:cNvSpPr>
              <a:spLocks noChangeArrowheads="1"/>
            </p:cNvSpPr>
            <p:nvPr/>
          </p:nvSpPr>
          <p:spPr bwMode="auto">
            <a:xfrm>
              <a:off x="5937251" y="3244850"/>
              <a:ext cx="322524" cy="369332"/>
            </a:xfrm>
            <a:prstGeom prst="rect">
              <a:avLst/>
            </a:prstGeom>
            <a:noFill/>
            <a:ln w="9525">
              <a:noFill/>
              <a:miter lim="800000"/>
              <a:headEnd/>
              <a:tailEnd/>
            </a:ln>
          </p:spPr>
          <p:txBody>
            <a:bodyPr wrap="none">
              <a:spAutoFit/>
            </a:bodyPr>
            <a:lstStyle/>
            <a:p>
              <a:r>
                <a:rPr lang="fr-FR" altLang="fr-FR" b="1"/>
                <a:t> </a:t>
              </a:r>
              <a:endParaRPr lang="fr-FR" altLang="fr-FR"/>
            </a:p>
          </p:txBody>
        </p:sp>
        <p:sp>
          <p:nvSpPr>
            <p:cNvPr id="10246" name="Rectangle 7">
              <a:extLst>
                <a:ext uri="{FF2B5EF4-FFF2-40B4-BE49-F238E27FC236}">
                  <a16:creationId xmlns:a16="http://schemas.microsoft.com/office/drawing/2014/main" xmlns="" id="{91C533A8-A8A3-5E18-9FC5-9B963B2F8CAB}"/>
                </a:ext>
              </a:extLst>
            </p:cNvPr>
            <p:cNvSpPr>
              <a:spLocks noChangeArrowheads="1"/>
            </p:cNvSpPr>
            <p:nvPr/>
          </p:nvSpPr>
          <p:spPr bwMode="auto">
            <a:xfrm>
              <a:off x="2351617" y="1966913"/>
              <a:ext cx="2082800" cy="615950"/>
            </a:xfrm>
            <a:prstGeom prst="rect">
              <a:avLst/>
            </a:prstGeom>
            <a:noFill/>
            <a:ln w="9525">
              <a:solidFill>
                <a:schemeClr val="tx1"/>
              </a:solidFill>
              <a:miter lim="800000"/>
              <a:headEnd/>
              <a:tailEnd/>
            </a:ln>
          </p:spPr>
          <p:txBody>
            <a:bodyPr>
              <a:spAutoFit/>
            </a:bodyPr>
            <a:lstStyle/>
            <a:p>
              <a:r>
                <a:rPr lang="fr-FR" altLang="fr-FR" b="1"/>
                <a:t> </a:t>
              </a:r>
              <a:r>
                <a:rPr lang="fr-FR" altLang="fr-FR" sz="1600" b="1"/>
                <a:t>évènement circonstanciel</a:t>
              </a:r>
            </a:p>
          </p:txBody>
        </p:sp>
        <p:sp>
          <p:nvSpPr>
            <p:cNvPr id="9" name="Rectangle 8">
              <a:extLst>
                <a:ext uri="{FF2B5EF4-FFF2-40B4-BE49-F238E27FC236}">
                  <a16:creationId xmlns:a16="http://schemas.microsoft.com/office/drawing/2014/main" xmlns="" id="{F3D8E0D3-07AB-BE7E-B996-6D7A111F79A3}"/>
                </a:ext>
              </a:extLst>
            </p:cNvPr>
            <p:cNvSpPr/>
            <p:nvPr/>
          </p:nvSpPr>
          <p:spPr>
            <a:xfrm>
              <a:off x="3312585" y="230188"/>
              <a:ext cx="5566833" cy="431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248" name="ZoneTexte 18">
              <a:extLst>
                <a:ext uri="{FF2B5EF4-FFF2-40B4-BE49-F238E27FC236}">
                  <a16:creationId xmlns:a16="http://schemas.microsoft.com/office/drawing/2014/main" xmlns="" id="{92DE730F-AF50-19C7-4DB5-8871FA8F5F6C}"/>
                </a:ext>
              </a:extLst>
            </p:cNvPr>
            <p:cNvSpPr txBox="1">
              <a:spLocks noChangeArrowheads="1"/>
            </p:cNvSpPr>
            <p:nvPr/>
          </p:nvSpPr>
          <p:spPr bwMode="auto">
            <a:xfrm>
              <a:off x="10198202" y="2149901"/>
              <a:ext cx="2282148" cy="830997"/>
            </a:xfrm>
            <a:prstGeom prst="rect">
              <a:avLst/>
            </a:prstGeom>
            <a:noFill/>
            <a:ln w="28575">
              <a:solidFill>
                <a:srgbClr val="7030A0"/>
              </a:solidFill>
              <a:miter lim="800000"/>
              <a:headEnd/>
              <a:tailEnd/>
            </a:ln>
          </p:spPr>
          <p:txBody>
            <a:bodyPr wrap="square">
              <a:spAutoFit/>
            </a:bodyPr>
            <a:lstStyle/>
            <a:p>
              <a:pPr algn="ctr"/>
              <a:r>
                <a:rPr lang="fr-FR" altLang="fr-FR" sz="1600"/>
                <a:t>seuil de dépassement</a:t>
              </a:r>
            </a:p>
            <a:p>
              <a:pPr algn="ctr"/>
              <a:r>
                <a:rPr lang="fr-FR" altLang="fr-FR" sz="1600"/>
                <a:t>technologique</a:t>
              </a:r>
            </a:p>
          </p:txBody>
        </p:sp>
        <p:sp>
          <p:nvSpPr>
            <p:cNvPr id="10249" name="ZoneTexte 19">
              <a:extLst>
                <a:ext uri="{FF2B5EF4-FFF2-40B4-BE49-F238E27FC236}">
                  <a16:creationId xmlns:a16="http://schemas.microsoft.com/office/drawing/2014/main" xmlns="" id="{22468642-0750-329C-BD25-CA130423375A}"/>
                </a:ext>
              </a:extLst>
            </p:cNvPr>
            <p:cNvSpPr txBox="1">
              <a:spLocks noChangeArrowheads="1"/>
            </p:cNvSpPr>
            <p:nvPr/>
          </p:nvSpPr>
          <p:spPr bwMode="auto">
            <a:xfrm>
              <a:off x="6807399" y="827523"/>
              <a:ext cx="2529860" cy="584775"/>
            </a:xfrm>
            <a:prstGeom prst="rect">
              <a:avLst/>
            </a:prstGeom>
            <a:noFill/>
            <a:ln w="28575">
              <a:solidFill>
                <a:srgbClr val="00B050"/>
              </a:solidFill>
              <a:miter lim="800000"/>
              <a:headEnd/>
              <a:tailEnd/>
            </a:ln>
          </p:spPr>
          <p:txBody>
            <a:bodyPr wrap="none">
              <a:spAutoFit/>
            </a:bodyPr>
            <a:lstStyle/>
            <a:p>
              <a:pPr algn="ctr"/>
              <a:r>
                <a:rPr lang="fr-FR" altLang="fr-FR" sz="1600" dirty="0"/>
                <a:t>seuil d’achèvement </a:t>
              </a:r>
            </a:p>
            <a:p>
              <a:pPr algn="ctr"/>
              <a:r>
                <a:rPr lang="fr-FR" altLang="fr-FR" sz="1600" dirty="0"/>
                <a:t>technologique</a:t>
              </a:r>
            </a:p>
          </p:txBody>
        </p:sp>
        <p:pic>
          <p:nvPicPr>
            <p:cNvPr id="10250" name="Picture 6">
              <a:extLst>
                <a:ext uri="{FF2B5EF4-FFF2-40B4-BE49-F238E27FC236}">
                  <a16:creationId xmlns:a16="http://schemas.microsoft.com/office/drawing/2014/main" xmlns="" id="{D8AB2211-7B05-189E-160F-752629DA58EA}"/>
                </a:ext>
              </a:extLst>
            </p:cNvPr>
            <p:cNvPicPr>
              <a:picLocks noChangeAspect="1" noChangeArrowheads="1"/>
            </p:cNvPicPr>
            <p:nvPr/>
          </p:nvPicPr>
          <p:blipFill>
            <a:blip r:embed="rId2" cstate="print"/>
            <a:srcRect/>
            <a:stretch>
              <a:fillRect/>
            </a:stretch>
          </p:blipFill>
          <p:spPr bwMode="auto">
            <a:xfrm>
              <a:off x="9977718" y="1717153"/>
              <a:ext cx="76200" cy="2447925"/>
            </a:xfrm>
            <a:prstGeom prst="rect">
              <a:avLst/>
            </a:prstGeom>
            <a:solidFill>
              <a:schemeClr val="tx1"/>
            </a:solidFill>
            <a:ln w="9525">
              <a:solidFill>
                <a:schemeClr val="tx1"/>
              </a:solidFill>
              <a:miter lim="800000"/>
              <a:headEnd/>
              <a:tailEnd/>
            </a:ln>
          </p:spPr>
        </p:pic>
        <p:cxnSp>
          <p:nvCxnSpPr>
            <p:cNvPr id="12" name="Connecteur droit 11">
              <a:extLst>
                <a:ext uri="{FF2B5EF4-FFF2-40B4-BE49-F238E27FC236}">
                  <a16:creationId xmlns:a16="http://schemas.microsoft.com/office/drawing/2014/main" xmlns="" id="{72D32FF7-857C-0B17-707A-AD5C81A6B78A}"/>
                </a:ext>
              </a:extLst>
            </p:cNvPr>
            <p:cNvCxnSpPr/>
            <p:nvPr/>
          </p:nvCxnSpPr>
          <p:spPr>
            <a:xfrm>
              <a:off x="4656667" y="1825625"/>
              <a:ext cx="0" cy="2497138"/>
            </a:xfrm>
            <a:prstGeom prst="line">
              <a:avLst/>
            </a:prstGeom>
            <a:ln w="38100">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xmlns="" id="{2CC9B06A-8534-EBE6-5DC5-5AB854C02EFD}"/>
                </a:ext>
              </a:extLst>
            </p:cNvPr>
            <p:cNvCxnSpPr/>
            <p:nvPr/>
          </p:nvCxnSpPr>
          <p:spPr>
            <a:xfrm>
              <a:off x="8072329" y="1492504"/>
              <a:ext cx="742951"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xmlns="" id="{E1CFCA5D-6F57-1D10-48FE-D02381140CBE}"/>
                </a:ext>
              </a:extLst>
            </p:cNvPr>
            <p:cNvCxnSpPr/>
            <p:nvPr/>
          </p:nvCxnSpPr>
          <p:spPr>
            <a:xfrm flipH="1" flipV="1">
              <a:off x="10310034" y="1981200"/>
              <a:ext cx="670984" cy="4763"/>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xmlns="" id="{66EB2AEE-A6BC-C233-8F11-0CCAC75E8BF1}"/>
                </a:ext>
              </a:extLst>
            </p:cNvPr>
            <p:cNvSpPr/>
            <p:nvPr/>
          </p:nvSpPr>
          <p:spPr>
            <a:xfrm>
              <a:off x="560918" y="1981200"/>
              <a:ext cx="1377949" cy="830997"/>
            </a:xfrm>
            <a:prstGeom prst="rect">
              <a:avLst/>
            </a:prstGeom>
            <a:ln>
              <a:solidFill>
                <a:schemeClr val="bg1">
                  <a:lumMod val="50000"/>
                </a:schemeClr>
              </a:solidFill>
            </a:ln>
          </p:spPr>
          <p:txBody>
            <a:bodyPr>
              <a:spAutoFit/>
            </a:bodyPr>
            <a:lstStyle/>
            <a:p>
              <a:pPr fontAlgn="auto">
                <a:spcBef>
                  <a:spcPts val="0"/>
                </a:spcBef>
                <a:spcAft>
                  <a:spcPts val="0"/>
                </a:spcAft>
                <a:defRPr/>
              </a:pPr>
              <a:r>
                <a:rPr lang="fr-FR" sz="1600" dirty="0">
                  <a:solidFill>
                    <a:schemeClr val="bg1">
                      <a:lumMod val="65000"/>
                    </a:schemeClr>
                  </a:solidFill>
                  <a:latin typeface="+mn-lt"/>
                  <a:cs typeface="+mn-cs"/>
                </a:rPr>
                <a:t>séquelle matérielle</a:t>
              </a:r>
            </a:p>
          </p:txBody>
        </p:sp>
        <p:sp>
          <p:nvSpPr>
            <p:cNvPr id="10257" name="Rectangle 37">
              <a:extLst>
                <a:ext uri="{FF2B5EF4-FFF2-40B4-BE49-F238E27FC236}">
                  <a16:creationId xmlns:a16="http://schemas.microsoft.com/office/drawing/2014/main" xmlns="" id="{4620CB13-84BC-F5D9-10F6-3FC44DCD5B30}"/>
                </a:ext>
              </a:extLst>
            </p:cNvPr>
            <p:cNvSpPr>
              <a:spLocks noChangeArrowheads="1"/>
            </p:cNvSpPr>
            <p:nvPr/>
          </p:nvSpPr>
          <p:spPr bwMode="auto">
            <a:xfrm>
              <a:off x="1938867" y="2619376"/>
              <a:ext cx="2366433" cy="430213"/>
            </a:xfrm>
            <a:prstGeom prst="rect">
              <a:avLst/>
            </a:prstGeom>
            <a:noFill/>
            <a:ln w="9525">
              <a:noFill/>
              <a:miter lim="800000"/>
              <a:headEnd/>
              <a:tailEnd/>
            </a:ln>
          </p:spPr>
          <p:txBody>
            <a:bodyPr>
              <a:spAutoFit/>
            </a:bodyPr>
            <a:lstStyle/>
            <a:p>
              <a:pPr algn="ctr"/>
              <a:r>
                <a:rPr lang="fr-FR" altLang="fr-FR" sz="1100" b="1"/>
                <a:t>conséquence(s)de la séquence précédente</a:t>
              </a:r>
            </a:p>
          </p:txBody>
        </p:sp>
        <p:cxnSp>
          <p:nvCxnSpPr>
            <p:cNvPr id="49" name="Connecteur droit 48">
              <a:extLst>
                <a:ext uri="{FF2B5EF4-FFF2-40B4-BE49-F238E27FC236}">
                  <a16:creationId xmlns:a16="http://schemas.microsoft.com/office/drawing/2014/main" xmlns="" id="{F8C64658-E957-C920-2AB3-3A7029ACFE69}"/>
                </a:ext>
              </a:extLst>
            </p:cNvPr>
            <p:cNvCxnSpPr>
              <a:cxnSpLocks/>
            </p:cNvCxnSpPr>
            <p:nvPr/>
          </p:nvCxnSpPr>
          <p:spPr>
            <a:xfrm flipH="1">
              <a:off x="4721401" y="1646238"/>
              <a:ext cx="5256565" cy="2319338"/>
            </a:xfrm>
            <a:prstGeom prst="line">
              <a:avLst/>
            </a:prstGeom>
            <a:ln w="38100">
              <a:solidFill>
                <a:srgbClr val="00B0F0"/>
              </a:solidFill>
              <a:prstDash val="lgDash"/>
            </a:ln>
          </p:spPr>
          <p:style>
            <a:lnRef idx="1">
              <a:schemeClr val="accent1"/>
            </a:lnRef>
            <a:fillRef idx="0">
              <a:schemeClr val="accent1"/>
            </a:fillRef>
            <a:effectRef idx="0">
              <a:schemeClr val="accent1"/>
            </a:effectRef>
            <a:fontRef idx="minor">
              <a:schemeClr val="tx1"/>
            </a:fontRef>
          </p:style>
        </p:cxnSp>
        <p:sp>
          <p:nvSpPr>
            <p:cNvPr id="41" name="Flèche droite à entaille 40">
              <a:extLst>
                <a:ext uri="{FF2B5EF4-FFF2-40B4-BE49-F238E27FC236}">
                  <a16:creationId xmlns:a16="http://schemas.microsoft.com/office/drawing/2014/main" xmlns="" id="{483C7E82-6906-428B-990D-3793DAE3E795}"/>
                </a:ext>
              </a:extLst>
            </p:cNvPr>
            <p:cNvSpPr/>
            <p:nvPr/>
          </p:nvSpPr>
          <p:spPr>
            <a:xfrm>
              <a:off x="599017" y="2441576"/>
              <a:ext cx="3708400" cy="792163"/>
            </a:xfrm>
            <a:prstGeom prst="notched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262" name="Rectangle 54">
              <a:extLst>
                <a:ext uri="{FF2B5EF4-FFF2-40B4-BE49-F238E27FC236}">
                  <a16:creationId xmlns:a16="http://schemas.microsoft.com/office/drawing/2014/main" xmlns="" id="{BFB549D7-D6C9-81A8-D2F0-BAA41D2F3BA8}"/>
                </a:ext>
              </a:extLst>
            </p:cNvPr>
            <p:cNvSpPr>
              <a:spLocks noChangeArrowheads="1"/>
            </p:cNvSpPr>
            <p:nvPr/>
          </p:nvSpPr>
          <p:spPr bwMode="auto">
            <a:xfrm>
              <a:off x="2201334" y="3373439"/>
              <a:ext cx="2233084" cy="600164"/>
            </a:xfrm>
            <a:prstGeom prst="rect">
              <a:avLst/>
            </a:prstGeom>
            <a:noFill/>
            <a:ln w="9525">
              <a:solidFill>
                <a:schemeClr val="tx1"/>
              </a:solidFill>
              <a:miter lim="800000"/>
              <a:headEnd/>
              <a:tailEnd/>
            </a:ln>
          </p:spPr>
          <p:txBody>
            <a:bodyPr>
              <a:spAutoFit/>
            </a:bodyPr>
            <a:lstStyle/>
            <a:p>
              <a:r>
                <a:rPr lang="fr-FR" altLang="fr-FR" sz="1100"/>
                <a:t>les </a:t>
              </a:r>
              <a:r>
                <a:rPr lang="fr-FR" altLang="fr-FR" sz="1100" b="1"/>
                <a:t>raisons</a:t>
              </a:r>
              <a:r>
                <a:rPr lang="fr-FR" altLang="fr-FR" sz="1100"/>
                <a:t> et le </a:t>
              </a:r>
              <a:r>
                <a:rPr lang="fr-FR" altLang="fr-FR" sz="1100" b="1"/>
                <a:t>pouvoir-faire</a:t>
              </a:r>
              <a:r>
                <a:rPr lang="fr-FR" altLang="fr-FR" sz="1100"/>
                <a:t> actifs de l’agent dans un lieu</a:t>
              </a:r>
            </a:p>
          </p:txBody>
        </p:sp>
        <p:sp>
          <p:nvSpPr>
            <p:cNvPr id="10263" name="ZoneTexte 28">
              <a:extLst>
                <a:ext uri="{FF2B5EF4-FFF2-40B4-BE49-F238E27FC236}">
                  <a16:creationId xmlns:a16="http://schemas.microsoft.com/office/drawing/2014/main" xmlns="" id="{4DCF5F9B-6036-1EA9-3D0C-1CDE5947A14E}"/>
                </a:ext>
              </a:extLst>
            </p:cNvPr>
            <p:cNvSpPr txBox="1">
              <a:spLocks noChangeArrowheads="1"/>
            </p:cNvSpPr>
            <p:nvPr/>
          </p:nvSpPr>
          <p:spPr bwMode="auto">
            <a:xfrm>
              <a:off x="3503084" y="230188"/>
              <a:ext cx="5281083" cy="400050"/>
            </a:xfrm>
            <a:prstGeom prst="rect">
              <a:avLst/>
            </a:prstGeom>
            <a:noFill/>
            <a:ln w="9525">
              <a:noFill/>
              <a:miter lim="800000"/>
              <a:headEnd/>
              <a:tailEnd/>
            </a:ln>
          </p:spPr>
          <p:txBody>
            <a:bodyPr>
              <a:spAutoFit/>
            </a:bodyPr>
            <a:lstStyle/>
            <a:p>
              <a:pPr algn="ctr"/>
              <a:r>
                <a:rPr lang="fr-FR" altLang="fr-FR" sz="2000" b="1" dirty="0"/>
                <a:t>l’unité séquentielle d’</a:t>
              </a:r>
              <a:r>
                <a:rPr lang="fr-FR" altLang="fr-FR" sz="2000" b="1" dirty="0">
                  <a:solidFill>
                    <a:srgbClr val="FF0000"/>
                  </a:solidFill>
                </a:rPr>
                <a:t>évènements</a:t>
              </a:r>
              <a:r>
                <a:rPr lang="fr-FR" altLang="fr-FR" sz="2000" b="1" dirty="0"/>
                <a:t> </a:t>
              </a:r>
              <a:r>
                <a:rPr lang="fr-FR" altLang="fr-FR" sz="1600" dirty="0"/>
                <a:t> </a:t>
              </a:r>
            </a:p>
          </p:txBody>
        </p:sp>
        <p:sp>
          <p:nvSpPr>
            <p:cNvPr id="24" name="Flèche droite 17">
              <a:extLst>
                <a:ext uri="{FF2B5EF4-FFF2-40B4-BE49-F238E27FC236}">
                  <a16:creationId xmlns:a16="http://schemas.microsoft.com/office/drawing/2014/main" xmlns="" id="{F3958A5C-CBFC-C760-A079-A6A38D82DD27}"/>
                </a:ext>
              </a:extLst>
            </p:cNvPr>
            <p:cNvSpPr/>
            <p:nvPr/>
          </p:nvSpPr>
          <p:spPr>
            <a:xfrm>
              <a:off x="2484967" y="4197350"/>
              <a:ext cx="1949451" cy="431800"/>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265" name="ZoneTexte 18">
              <a:extLst>
                <a:ext uri="{FF2B5EF4-FFF2-40B4-BE49-F238E27FC236}">
                  <a16:creationId xmlns:a16="http://schemas.microsoft.com/office/drawing/2014/main" xmlns="" id="{15686597-D75C-6AAC-5875-F448B77B4BDD}"/>
                </a:ext>
              </a:extLst>
            </p:cNvPr>
            <p:cNvSpPr txBox="1">
              <a:spLocks noChangeArrowheads="1"/>
            </p:cNvSpPr>
            <p:nvPr/>
          </p:nvSpPr>
          <p:spPr bwMode="auto">
            <a:xfrm>
              <a:off x="2709334" y="4281489"/>
              <a:ext cx="1615017" cy="261937"/>
            </a:xfrm>
            <a:prstGeom prst="rect">
              <a:avLst/>
            </a:prstGeom>
            <a:noFill/>
            <a:ln w="9525">
              <a:noFill/>
              <a:miter lim="800000"/>
              <a:headEnd/>
              <a:tailEnd/>
            </a:ln>
          </p:spPr>
          <p:txBody>
            <a:bodyPr>
              <a:spAutoFit/>
            </a:bodyPr>
            <a:lstStyle/>
            <a:p>
              <a:r>
                <a:rPr lang="fr-FR" altLang="fr-FR" sz="1100" b="1"/>
                <a:t>Intention conçue</a:t>
              </a:r>
              <a:endParaRPr lang="fr-FR" altLang="fr-FR" sz="1100"/>
            </a:p>
          </p:txBody>
        </p:sp>
        <p:sp>
          <p:nvSpPr>
            <p:cNvPr id="26" name="Flèche droite 17">
              <a:extLst>
                <a:ext uri="{FF2B5EF4-FFF2-40B4-BE49-F238E27FC236}">
                  <a16:creationId xmlns:a16="http://schemas.microsoft.com/office/drawing/2014/main" xmlns="" id="{D1B9BB56-74D2-FB57-0CE3-96A74D065D30}"/>
                </a:ext>
              </a:extLst>
            </p:cNvPr>
            <p:cNvSpPr/>
            <p:nvPr/>
          </p:nvSpPr>
          <p:spPr>
            <a:xfrm>
              <a:off x="5012004" y="4298951"/>
              <a:ext cx="1951567" cy="4318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267" name="ZoneTexte 18">
              <a:extLst>
                <a:ext uri="{FF2B5EF4-FFF2-40B4-BE49-F238E27FC236}">
                  <a16:creationId xmlns:a16="http://schemas.microsoft.com/office/drawing/2014/main" xmlns="" id="{CD74CDB7-F160-F94D-B357-94A34DBB5FF2}"/>
                </a:ext>
              </a:extLst>
            </p:cNvPr>
            <p:cNvSpPr txBox="1">
              <a:spLocks noChangeArrowheads="1"/>
            </p:cNvSpPr>
            <p:nvPr/>
          </p:nvSpPr>
          <p:spPr bwMode="auto">
            <a:xfrm>
              <a:off x="5154334" y="4373740"/>
              <a:ext cx="1803400" cy="260350"/>
            </a:xfrm>
            <a:prstGeom prst="rect">
              <a:avLst/>
            </a:prstGeom>
            <a:noFill/>
            <a:ln w="9525">
              <a:noFill/>
              <a:miter lim="800000"/>
              <a:headEnd/>
              <a:tailEnd/>
            </a:ln>
          </p:spPr>
          <p:txBody>
            <a:bodyPr>
              <a:spAutoFit/>
            </a:bodyPr>
            <a:lstStyle/>
            <a:p>
              <a:r>
                <a:rPr lang="fr-FR" altLang="fr-FR" sz="1100" b="1" dirty="0"/>
                <a:t>Intention manifeste</a:t>
              </a:r>
              <a:endParaRPr lang="fr-FR" altLang="fr-FR" sz="1100" dirty="0"/>
            </a:p>
          </p:txBody>
        </p:sp>
        <p:sp>
          <p:nvSpPr>
            <p:cNvPr id="29" name="Flèche droite 17">
              <a:extLst>
                <a:ext uri="{FF2B5EF4-FFF2-40B4-BE49-F238E27FC236}">
                  <a16:creationId xmlns:a16="http://schemas.microsoft.com/office/drawing/2014/main" xmlns="" id="{EE431D58-89D8-B17B-ED93-C90BB8CC973D}"/>
                </a:ext>
              </a:extLst>
            </p:cNvPr>
            <p:cNvSpPr/>
            <p:nvPr/>
          </p:nvSpPr>
          <p:spPr>
            <a:xfrm>
              <a:off x="7859745" y="4207058"/>
              <a:ext cx="1949449" cy="431800"/>
            </a:xfrm>
            <a:prstGeom prst="rightArrow">
              <a:avLst/>
            </a:prstGeom>
            <a:solidFill>
              <a:srgbClr val="7030A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269" name="ZoneTexte 18">
              <a:extLst>
                <a:ext uri="{FF2B5EF4-FFF2-40B4-BE49-F238E27FC236}">
                  <a16:creationId xmlns:a16="http://schemas.microsoft.com/office/drawing/2014/main" xmlns="" id="{732EB3D9-030D-36AC-F0CC-E67E7EA20413}"/>
                </a:ext>
              </a:extLst>
            </p:cNvPr>
            <p:cNvSpPr txBox="1">
              <a:spLocks noChangeArrowheads="1"/>
            </p:cNvSpPr>
            <p:nvPr/>
          </p:nvSpPr>
          <p:spPr bwMode="auto">
            <a:xfrm>
              <a:off x="7971517" y="4291990"/>
              <a:ext cx="1862667" cy="261937"/>
            </a:xfrm>
            <a:prstGeom prst="rect">
              <a:avLst/>
            </a:prstGeom>
            <a:noFill/>
            <a:ln w="9525">
              <a:noFill/>
              <a:miter lim="800000"/>
              <a:headEnd/>
              <a:tailEnd/>
            </a:ln>
          </p:spPr>
          <p:txBody>
            <a:bodyPr>
              <a:spAutoFit/>
            </a:bodyPr>
            <a:lstStyle/>
            <a:p>
              <a:r>
                <a:rPr lang="fr-FR" altLang="fr-FR" sz="1100" b="1" dirty="0"/>
                <a:t>Intention réalisée</a:t>
              </a:r>
              <a:endParaRPr lang="fr-FR" altLang="fr-FR" sz="1100" dirty="0"/>
            </a:p>
          </p:txBody>
        </p:sp>
        <p:grpSp>
          <p:nvGrpSpPr>
            <p:cNvPr id="5" name="Groupe 4">
              <a:extLst>
                <a:ext uri="{FF2B5EF4-FFF2-40B4-BE49-F238E27FC236}">
                  <a16:creationId xmlns:a16="http://schemas.microsoft.com/office/drawing/2014/main" xmlns="" id="{F4E7FB2E-B963-DA89-C31D-280FBB431C76}"/>
                </a:ext>
              </a:extLst>
            </p:cNvPr>
            <p:cNvGrpSpPr>
              <a:grpSpLocks/>
            </p:cNvGrpSpPr>
            <p:nvPr/>
          </p:nvGrpSpPr>
          <p:grpSpPr bwMode="auto">
            <a:xfrm>
              <a:off x="2214034" y="1663701"/>
              <a:ext cx="2357967" cy="2341563"/>
              <a:chOff x="1651000" y="1647825"/>
              <a:chExt cx="1768872" cy="2357239"/>
            </a:xfrm>
          </p:grpSpPr>
          <p:sp>
            <p:nvSpPr>
              <p:cNvPr id="3" name="Rectangle 2">
                <a:extLst>
                  <a:ext uri="{FF2B5EF4-FFF2-40B4-BE49-F238E27FC236}">
                    <a16:creationId xmlns:a16="http://schemas.microsoft.com/office/drawing/2014/main" xmlns="" id="{7D8B3C5D-DEB0-6550-181F-BB54254C2C0E}"/>
                  </a:ext>
                </a:extLst>
              </p:cNvPr>
              <p:cNvSpPr/>
              <p:nvPr/>
            </p:nvSpPr>
            <p:spPr>
              <a:xfrm>
                <a:off x="1651000" y="1647825"/>
                <a:ext cx="1768872" cy="2357239"/>
              </a:xfrm>
              <a:prstGeom prst="rect">
                <a:avLst/>
              </a:prstGeom>
              <a:solidFill>
                <a:schemeClr val="tx2">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277" name="ZoneTexte 3">
                <a:extLst>
                  <a:ext uri="{FF2B5EF4-FFF2-40B4-BE49-F238E27FC236}">
                    <a16:creationId xmlns:a16="http://schemas.microsoft.com/office/drawing/2014/main" xmlns="" id="{4027D91A-815B-4C70-14AA-D12DDA038F4E}"/>
                  </a:ext>
                </a:extLst>
              </p:cNvPr>
              <p:cNvSpPr txBox="1">
                <a:spLocks noChangeArrowheads="1"/>
              </p:cNvSpPr>
              <p:nvPr/>
            </p:nvSpPr>
            <p:spPr bwMode="auto">
              <a:xfrm>
                <a:off x="1791050" y="3034884"/>
                <a:ext cx="1330325" cy="338554"/>
              </a:xfrm>
              <a:prstGeom prst="rect">
                <a:avLst/>
              </a:prstGeom>
              <a:noFill/>
              <a:ln w="9525">
                <a:noFill/>
                <a:miter lim="800000"/>
                <a:headEnd/>
                <a:tailEnd/>
              </a:ln>
            </p:spPr>
            <p:txBody>
              <a:bodyPr>
                <a:spAutoFit/>
              </a:bodyPr>
              <a:lstStyle/>
              <a:p>
                <a:r>
                  <a:rPr lang="fr-FR" altLang="fr-FR" sz="1600" b="1" dirty="0">
                    <a:solidFill>
                      <a:srgbClr val="FF0000"/>
                    </a:solidFill>
                    <a:latin typeface="Arial" charset="0"/>
                  </a:rPr>
                  <a:t>préparation</a:t>
                </a:r>
              </a:p>
            </p:txBody>
          </p:sp>
        </p:grpSp>
        <p:sp>
          <p:nvSpPr>
            <p:cNvPr id="7" name="Triangle isocèle 6">
              <a:extLst>
                <a:ext uri="{FF2B5EF4-FFF2-40B4-BE49-F238E27FC236}">
                  <a16:creationId xmlns:a16="http://schemas.microsoft.com/office/drawing/2014/main" xmlns="" id="{CD2D83BF-BE07-73F3-66BF-F38C81E00F79}"/>
                </a:ext>
              </a:extLst>
            </p:cNvPr>
            <p:cNvSpPr/>
            <p:nvPr/>
          </p:nvSpPr>
          <p:spPr>
            <a:xfrm>
              <a:off x="4709584" y="1765300"/>
              <a:ext cx="5140076" cy="2286001"/>
            </a:xfrm>
            <a:prstGeom prst="triangle">
              <a:avLst>
                <a:gd name="adj" fmla="val 100000"/>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riangle isocèle 7">
              <a:extLst>
                <a:ext uri="{FF2B5EF4-FFF2-40B4-BE49-F238E27FC236}">
                  <a16:creationId xmlns:a16="http://schemas.microsoft.com/office/drawing/2014/main" xmlns="" id="{87036162-09EC-7584-3351-1750FC5446B6}"/>
                </a:ext>
              </a:extLst>
            </p:cNvPr>
            <p:cNvSpPr/>
            <p:nvPr/>
          </p:nvSpPr>
          <p:spPr>
            <a:xfrm rot="10800000">
              <a:off x="4741333" y="1685108"/>
              <a:ext cx="4904317" cy="2145528"/>
            </a:xfrm>
            <a:prstGeom prst="triangle">
              <a:avLst>
                <a:gd name="adj" fmla="val 100000"/>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9">
              <a:extLst>
                <a:ext uri="{FF2B5EF4-FFF2-40B4-BE49-F238E27FC236}">
                  <a16:creationId xmlns:a16="http://schemas.microsoft.com/office/drawing/2014/main" xmlns="" id="{A01577F1-980E-9626-143F-F3705CC60E07}"/>
                </a:ext>
              </a:extLst>
            </p:cNvPr>
            <p:cNvSpPr txBox="1">
              <a:spLocks noChangeArrowheads="1"/>
            </p:cNvSpPr>
            <p:nvPr/>
          </p:nvSpPr>
          <p:spPr bwMode="auto">
            <a:xfrm>
              <a:off x="10423319" y="35144"/>
              <a:ext cx="1831912" cy="1815882"/>
            </a:xfrm>
            <a:prstGeom prst="rect">
              <a:avLst/>
            </a:prstGeom>
            <a:noFill/>
            <a:ln w="57150">
              <a:solidFill>
                <a:srgbClr val="00B0F0"/>
              </a:solidFill>
              <a:miter lim="800000"/>
              <a:headEnd/>
              <a:tailEnd/>
            </a:ln>
          </p:spPr>
          <p:txBody>
            <a:bodyPr wrap="square">
              <a:spAutoFit/>
            </a:bodyPr>
            <a:lstStyle/>
            <a:p>
              <a:pPr algn="ctr"/>
              <a:r>
                <a:rPr lang="fr-FR" altLang="fr-FR" sz="1600" dirty="0"/>
                <a:t>Interface </a:t>
              </a:r>
              <a:r>
                <a:rPr lang="fr-FR" altLang="fr-FR" sz="1600" dirty="0" smtClean="0"/>
                <a:t>de vérification </a:t>
              </a:r>
              <a:r>
                <a:rPr lang="fr-FR" altLang="fr-FR" sz="1600" dirty="0"/>
                <a:t>entre  l’énergie et l’</a:t>
              </a:r>
              <a:r>
                <a:rPr lang="fr-FR" altLang="fr-FR" sz="1600" dirty="0" err="1"/>
                <a:t>energeia</a:t>
              </a:r>
              <a:r>
                <a:rPr lang="fr-FR" altLang="fr-FR" sz="1600" dirty="0"/>
                <a:t> pour l’agent destinateur</a:t>
              </a:r>
            </a:p>
          </p:txBody>
        </p:sp>
        <p:sp>
          <p:nvSpPr>
            <p:cNvPr id="20" name="ZoneTexte 18">
              <a:extLst>
                <a:ext uri="{FF2B5EF4-FFF2-40B4-BE49-F238E27FC236}">
                  <a16:creationId xmlns:a16="http://schemas.microsoft.com/office/drawing/2014/main" xmlns="" id="{FE5CB05A-B839-4443-ABC0-027860B81B60}"/>
                </a:ext>
              </a:extLst>
            </p:cNvPr>
            <p:cNvSpPr txBox="1">
              <a:spLocks noChangeArrowheads="1"/>
            </p:cNvSpPr>
            <p:nvPr/>
          </p:nvSpPr>
          <p:spPr bwMode="auto">
            <a:xfrm>
              <a:off x="10338542" y="3195582"/>
              <a:ext cx="1849653" cy="1631216"/>
            </a:xfrm>
            <a:prstGeom prst="rect">
              <a:avLst/>
            </a:prstGeom>
            <a:noFill/>
            <a:ln w="9525">
              <a:noFill/>
              <a:miter lim="800000"/>
              <a:headEnd/>
              <a:tailEnd/>
            </a:ln>
          </p:spPr>
          <p:txBody>
            <a:bodyPr wrap="square">
              <a:spAutoFit/>
            </a:bodyPr>
            <a:lstStyle/>
            <a:p>
              <a:r>
                <a:rPr lang="fr-FR" altLang="fr-FR" sz="2000" b="1" dirty="0" err="1"/>
                <a:t>enargeia</a:t>
              </a:r>
              <a:endParaRPr lang="fr-FR" altLang="fr-FR" sz="2000" b="1" dirty="0"/>
            </a:p>
            <a:p>
              <a:r>
                <a:rPr lang="fr-FR" altLang="fr-FR" sz="2000" b="1" dirty="0"/>
                <a:t>d’outils</a:t>
              </a:r>
            </a:p>
            <a:p>
              <a:r>
                <a:rPr lang="fr-FR" altLang="fr-FR" sz="2000" b="1" dirty="0" smtClean="0"/>
                <a:t>gestes</a:t>
              </a:r>
              <a:endParaRPr lang="fr-FR" altLang="fr-FR" sz="2000" b="1" dirty="0"/>
            </a:p>
            <a:p>
              <a:r>
                <a:rPr lang="fr-FR" altLang="fr-FR" sz="2000" b="1" dirty="0"/>
                <a:t>m</a:t>
              </a:r>
              <a:r>
                <a:rPr lang="fr-FR" altLang="fr-FR" sz="2000" b="1" dirty="0" smtClean="0"/>
                <a:t>atériaux</a:t>
              </a:r>
              <a:endParaRPr lang="fr-FR" altLang="fr-FR" sz="2000" b="1" dirty="0"/>
            </a:p>
            <a:p>
              <a:r>
                <a:rPr lang="fr-FR" altLang="fr-FR" sz="2000" b="1" dirty="0"/>
                <a:t>procédés</a:t>
              </a:r>
            </a:p>
          </p:txBody>
        </p:sp>
        <p:sp>
          <p:nvSpPr>
            <p:cNvPr id="4" name="Triangle rectangle 3"/>
            <p:cNvSpPr/>
            <p:nvPr/>
          </p:nvSpPr>
          <p:spPr>
            <a:xfrm rot="5400000">
              <a:off x="6109855" y="286243"/>
              <a:ext cx="2138132" cy="4950653"/>
            </a:xfrm>
            <a:prstGeom prst="rtTriangle">
              <a:avLst/>
            </a:prstGeom>
            <a:solidFill>
              <a:srgbClr val="44546A">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5551005" y="1751668"/>
              <a:ext cx="2521324" cy="954107"/>
            </a:xfrm>
            <a:prstGeom prst="rect">
              <a:avLst/>
            </a:prstGeom>
            <a:noFill/>
          </p:spPr>
          <p:txBody>
            <a:bodyPr wrap="square" rtlCol="0">
              <a:spAutoFit/>
            </a:bodyPr>
            <a:lstStyle/>
            <a:p>
              <a:r>
                <a:rPr lang="fr-FR" sz="2800" b="1" dirty="0">
                  <a:solidFill>
                    <a:srgbClr val="FF0000"/>
                  </a:solidFill>
                </a:rPr>
                <a:t>a</a:t>
              </a:r>
              <a:r>
                <a:rPr lang="fr-FR" sz="2800" b="1" dirty="0" smtClean="0">
                  <a:solidFill>
                    <a:srgbClr val="FF0000"/>
                  </a:solidFill>
                </a:rPr>
                <a:t>cte - énergie</a:t>
              </a:r>
              <a:endParaRPr lang="fr-FR" sz="2800" b="1" dirty="0">
                <a:solidFill>
                  <a:srgbClr val="FF0000"/>
                </a:solidFill>
              </a:endParaRPr>
            </a:p>
          </p:txBody>
        </p:sp>
        <p:sp>
          <p:nvSpPr>
            <p:cNvPr id="44" name="Triangle rectangle 43"/>
            <p:cNvSpPr/>
            <p:nvPr/>
          </p:nvSpPr>
          <p:spPr>
            <a:xfrm rot="5400000" flipH="1" flipV="1">
              <a:off x="6160517" y="393810"/>
              <a:ext cx="2239004" cy="5108330"/>
            </a:xfrm>
            <a:prstGeom prst="rtTriangle">
              <a:avLst/>
            </a:prstGeom>
            <a:solidFill>
              <a:srgbClr val="44546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xmlns="" id="{56114EB1-AAAC-433A-FEFD-8F177ADA1C5A}"/>
                </a:ext>
              </a:extLst>
            </p:cNvPr>
            <p:cNvSpPr txBox="1">
              <a:spLocks noChangeArrowheads="1"/>
            </p:cNvSpPr>
            <p:nvPr/>
          </p:nvSpPr>
          <p:spPr bwMode="auto">
            <a:xfrm>
              <a:off x="6242827" y="3113370"/>
              <a:ext cx="3834272" cy="954107"/>
            </a:xfrm>
            <a:prstGeom prst="rect">
              <a:avLst/>
            </a:prstGeom>
            <a:noFill/>
            <a:ln w="9525">
              <a:noFill/>
              <a:miter lim="800000"/>
              <a:headEnd/>
              <a:tailEnd/>
            </a:ln>
          </p:spPr>
          <p:txBody>
            <a:bodyPr wrap="square">
              <a:spAutoFit/>
            </a:bodyPr>
            <a:lstStyle/>
            <a:p>
              <a:r>
                <a:rPr lang="fr-FR" altLang="fr-FR" sz="2800" b="1" dirty="0">
                  <a:solidFill>
                    <a:srgbClr val="FF0000"/>
                  </a:solidFill>
                </a:rPr>
                <a:t>e</a:t>
              </a:r>
              <a:r>
                <a:rPr lang="fr-FR" altLang="fr-FR" sz="2800" b="1" dirty="0" smtClean="0">
                  <a:solidFill>
                    <a:srgbClr val="FF0000"/>
                  </a:solidFill>
                </a:rPr>
                <a:t>ntendement - </a:t>
              </a:r>
              <a:r>
                <a:rPr lang="fr-FR" altLang="fr-FR" sz="2800" b="1" dirty="0" err="1" smtClean="0">
                  <a:solidFill>
                    <a:srgbClr val="FF0000"/>
                  </a:solidFill>
                </a:rPr>
                <a:t>enargeia</a:t>
              </a:r>
              <a:endParaRPr lang="fr-FR" altLang="fr-FR" sz="2800" dirty="0">
                <a:solidFill>
                  <a:srgbClr val="FF0000"/>
                </a:solidFill>
              </a:endParaRPr>
            </a:p>
          </p:txBody>
        </p:sp>
        <p:sp>
          <p:nvSpPr>
            <p:cNvPr id="10" name="ZoneTexte 9"/>
            <p:cNvSpPr txBox="1"/>
            <p:nvPr/>
          </p:nvSpPr>
          <p:spPr>
            <a:xfrm>
              <a:off x="4994538" y="4790633"/>
              <a:ext cx="3838565" cy="2031325"/>
            </a:xfrm>
            <a:prstGeom prst="rect">
              <a:avLst/>
            </a:prstGeom>
            <a:noFill/>
          </p:spPr>
          <p:txBody>
            <a:bodyPr wrap="square" rtlCol="0">
              <a:spAutoFit/>
            </a:bodyPr>
            <a:lstStyle/>
            <a:p>
              <a:r>
                <a:rPr lang="fr-FR" dirty="0"/>
                <a:t>L'</a:t>
              </a:r>
              <a:r>
                <a:rPr lang="fr-FR" dirty="0" err="1"/>
                <a:t>enargeia</a:t>
              </a:r>
              <a:r>
                <a:rPr lang="fr-FR" dirty="0"/>
                <a:t> (en grec ancien </a:t>
              </a:r>
              <a:r>
                <a:rPr lang="el-GR" dirty="0"/>
                <a:t>ἐνάργεια) </a:t>
              </a:r>
              <a:r>
                <a:rPr lang="fr-FR" dirty="0"/>
                <a:t>Il caractérise une description vivante qui possède une force d'évidence, capable de rendre mentalement visible son objet.</a:t>
              </a:r>
            </a:p>
          </p:txBody>
        </p:sp>
      </p:gr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4593" y="1586048"/>
            <a:ext cx="5279307" cy="2716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25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290"/>
                                        </p:tgtEl>
                                        <p:attrNameLst>
                                          <p:attrName>style.visibility</p:attrName>
                                        </p:attrNameLst>
                                      </p:cBhvr>
                                      <p:to>
                                        <p:strVal val="visible"/>
                                      </p:to>
                                    </p:set>
                                    <p:animEffect transition="in" filter="fade">
                                      <p:cBhvr>
                                        <p:cTn id="10" dur="500"/>
                                        <p:tgtEl>
                                          <p:spTgt spid="1229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mph" presetSubtype="0" nodeType="clickEffect">
                                  <p:stCondLst>
                                    <p:cond delay="0"/>
                                  </p:stCondLst>
                                  <p:childTnLst>
                                    <p:set>
                                      <p:cBhvr rctx="PPT">
                                        <p:cTn id="14" dur="5000"/>
                                        <p:tgtEl>
                                          <p:spTgt spid="12290"/>
                                        </p:tgtEl>
                                        <p:attrNameLst>
                                          <p:attrName>style.opacity</p:attrName>
                                        </p:attrNameLst>
                                      </p:cBhvr>
                                      <p:to>
                                        <p:strVal val="0.5"/>
                                      </p:to>
                                    </p:set>
                                    <p:animEffect filter="image" prLst="opacity: 0.5">
                                      <p:cBhvr rctx="IE">
                                        <p:cTn id="15" dur="5000"/>
                                        <p:tgtEl>
                                          <p:spTgt spid="1229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0"/>
                                        <p:tgtEl>
                                          <p:spTgt spid="12290"/>
                                        </p:tgtEl>
                                      </p:cBhvr>
                                    </p:animEffect>
                                    <p:set>
                                      <p:cBhvr>
                                        <p:cTn id="20" dur="1" fill="hold">
                                          <p:stCondLst>
                                            <p:cond delay="4999"/>
                                          </p:stCondLst>
                                        </p:cTn>
                                        <p:tgtEl>
                                          <p:spTgt spid="122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BFD25184-E0F3-5DCA-1AB3-3A35BD866AF9}"/>
              </a:ext>
            </a:extLst>
          </p:cNvPr>
          <p:cNvPicPr>
            <a:picLocks noChangeAspect="1"/>
          </p:cNvPicPr>
          <p:nvPr/>
        </p:nvPicPr>
        <p:blipFill>
          <a:blip r:embed="rId2"/>
          <a:stretch>
            <a:fillRect/>
          </a:stretch>
        </p:blipFill>
        <p:spPr>
          <a:xfrm>
            <a:off x="6314767" y="98351"/>
            <a:ext cx="4579375" cy="6641146"/>
          </a:xfrm>
          <a:prstGeom prst="rect">
            <a:avLst/>
          </a:prstGeom>
        </p:spPr>
      </p:pic>
      <p:sp>
        <p:nvSpPr>
          <p:cNvPr id="2" name="Titre 1">
            <a:extLst>
              <a:ext uri="{FF2B5EF4-FFF2-40B4-BE49-F238E27FC236}">
                <a16:creationId xmlns:a16="http://schemas.microsoft.com/office/drawing/2014/main" xmlns="" id="{91F4AE3A-B023-9E6D-5C2B-F562DE23A247}"/>
              </a:ext>
            </a:extLst>
          </p:cNvPr>
          <p:cNvSpPr>
            <a:spLocks noGrp="1"/>
          </p:cNvSpPr>
          <p:nvPr>
            <p:ph type="title"/>
          </p:nvPr>
        </p:nvSpPr>
        <p:spPr/>
        <p:txBody>
          <a:bodyPr/>
          <a:lstStyle/>
          <a:p>
            <a:endParaRPr lang="fr-FR" dirty="0"/>
          </a:p>
        </p:txBody>
      </p:sp>
      <p:pic>
        <p:nvPicPr>
          <p:cNvPr id="4" name="Espace réservé du contenu 3">
            <a:extLst>
              <a:ext uri="{FF2B5EF4-FFF2-40B4-BE49-F238E27FC236}">
                <a16:creationId xmlns:a16="http://schemas.microsoft.com/office/drawing/2014/main" xmlns="" id="{7CC9900F-EDE6-D9FE-6D40-293DB63A2557}"/>
              </a:ext>
            </a:extLst>
          </p:cNvPr>
          <p:cNvPicPr>
            <a:picLocks noGrp="1" noChangeAspect="1"/>
          </p:cNvPicPr>
          <p:nvPr>
            <p:ph idx="1"/>
          </p:nvPr>
        </p:nvPicPr>
        <p:blipFill>
          <a:blip r:embed="rId3"/>
          <a:stretch>
            <a:fillRect/>
          </a:stretch>
        </p:blipFill>
        <p:spPr>
          <a:xfrm>
            <a:off x="1042220" y="786610"/>
            <a:ext cx="4909403" cy="5952887"/>
          </a:xfrm>
          <a:prstGeom prst="rect">
            <a:avLst/>
          </a:prstGeom>
        </p:spPr>
      </p:pic>
    </p:spTree>
    <p:extLst>
      <p:ext uri="{BB962C8B-B14F-4D97-AF65-F5344CB8AC3E}">
        <p14:creationId xmlns:p14="http://schemas.microsoft.com/office/powerpoint/2010/main" val="74785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ortrait de la femme de l">
            <a:extLst>
              <a:ext uri="{FF2B5EF4-FFF2-40B4-BE49-F238E27FC236}">
                <a16:creationId xmlns:a16="http://schemas.microsoft.com/office/drawing/2014/main" xmlns="" id="{28CB3689-6D7C-E08C-4DE2-5A50885FF3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803720"/>
            <a:ext cx="4650659" cy="5689155"/>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xmlns="" id="{AE562E71-615B-07F0-5946-E9877F6EDC61}"/>
              </a:ext>
            </a:extLst>
          </p:cNvPr>
          <p:cNvSpPr>
            <a:spLocks noGrp="1"/>
          </p:cNvSpPr>
          <p:nvPr>
            <p:ph type="title"/>
          </p:nvPr>
        </p:nvSpPr>
        <p:spPr/>
        <p:txBody>
          <a:bodyPr/>
          <a:lstStyle/>
          <a:p>
            <a:endParaRPr lang="fr-FR"/>
          </a:p>
        </p:txBody>
      </p:sp>
      <p:pic>
        <p:nvPicPr>
          <p:cNvPr id="4" name="Espace réservé du contenu 3">
            <a:extLst>
              <a:ext uri="{FF2B5EF4-FFF2-40B4-BE49-F238E27FC236}">
                <a16:creationId xmlns:a16="http://schemas.microsoft.com/office/drawing/2014/main" xmlns="" id="{00D7D2C8-8326-6D8B-47CB-50E17CC57DE3}"/>
              </a:ext>
            </a:extLst>
          </p:cNvPr>
          <p:cNvPicPr>
            <a:picLocks noGrp="1" noChangeAspect="1"/>
          </p:cNvPicPr>
          <p:nvPr>
            <p:ph idx="1"/>
          </p:nvPr>
        </p:nvPicPr>
        <p:blipFill>
          <a:blip r:embed="rId3">
            <a:alphaModFix amt="70000"/>
          </a:blip>
          <a:srcRect l="5472" t="3153" r="3654"/>
          <a:stretch>
            <a:fillRect/>
          </a:stretch>
        </p:blipFill>
        <p:spPr>
          <a:xfrm>
            <a:off x="629267" y="129685"/>
            <a:ext cx="4650659" cy="6598630"/>
          </a:xfrm>
          <a:prstGeom prst="rect">
            <a:avLst/>
          </a:prstGeom>
        </p:spPr>
      </p:pic>
    </p:spTree>
    <p:extLst>
      <p:ext uri="{BB962C8B-B14F-4D97-AF65-F5344CB8AC3E}">
        <p14:creationId xmlns:p14="http://schemas.microsoft.com/office/powerpoint/2010/main" val="276307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2.29167E-6 0 L 0.4625 0 " pathEditMode="relative" rAng="0" ptsTypes="AA">
                                      <p:cBhvr>
                                        <p:cTn id="16" dur="2000" fill="hold"/>
                                        <p:tgtEl>
                                          <p:spTgt spid="4"/>
                                        </p:tgtEl>
                                        <p:attrNameLst>
                                          <p:attrName>ppt_x</p:attrName>
                                          <p:attrName>ppt_y</p:attrName>
                                        </p:attrNameLst>
                                      </p:cBhvr>
                                      <p:rCtr x="23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A6CA4E7-EE0C-4D0D-57CD-8E1410D980C5}"/>
              </a:ext>
            </a:extLst>
          </p:cNvPr>
          <p:cNvSpPr>
            <a:spLocks noGrp="1"/>
          </p:cNvSpPr>
          <p:nvPr>
            <p:ph type="title"/>
          </p:nvPr>
        </p:nvSpPr>
        <p:spPr/>
        <p:txBody>
          <a:bodyPr/>
          <a:lstStyle/>
          <a:p>
            <a:endParaRPr lang="fr-FR"/>
          </a:p>
        </p:txBody>
      </p:sp>
      <p:pic>
        <p:nvPicPr>
          <p:cNvPr id="1026" name="Picture 2" descr="Portrait de la femme de l">
            <a:extLst>
              <a:ext uri="{FF2B5EF4-FFF2-40B4-BE49-F238E27FC236}">
                <a16:creationId xmlns:a16="http://schemas.microsoft.com/office/drawing/2014/main" xmlns="" id="{DD42B5C9-39E0-C594-6C4E-AA6B78A9D2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41805" y="600451"/>
            <a:ext cx="4816823" cy="5892424"/>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xmlns="" id="{D3E7E75F-415A-3789-876A-08187E476C3C}"/>
              </a:ext>
            </a:extLst>
          </p:cNvPr>
          <p:cNvPicPr>
            <a:picLocks noChangeAspect="1"/>
          </p:cNvPicPr>
          <p:nvPr/>
        </p:nvPicPr>
        <p:blipFill>
          <a:blip r:embed="rId3">
            <a:alphaModFix/>
          </a:blip>
          <a:stretch>
            <a:fillRect/>
          </a:stretch>
        </p:blipFill>
        <p:spPr>
          <a:xfrm>
            <a:off x="532169" y="-177376"/>
            <a:ext cx="5417577" cy="7212751"/>
          </a:xfrm>
          <a:prstGeom prst="rect">
            <a:avLst/>
          </a:prstGeom>
        </p:spPr>
      </p:pic>
    </p:spTree>
    <p:extLst>
      <p:ext uri="{BB962C8B-B14F-4D97-AF65-F5344CB8AC3E}">
        <p14:creationId xmlns:p14="http://schemas.microsoft.com/office/powerpoint/2010/main" val="5005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797F1FB-101E-0DBA-9062-7EFEC3C1A768}"/>
              </a:ext>
            </a:extLst>
          </p:cNvPr>
          <p:cNvSpPr>
            <a:spLocks noGrp="1"/>
          </p:cNvSpPr>
          <p:nvPr>
            <p:ph type="title"/>
          </p:nvPr>
        </p:nvSpPr>
        <p:spPr/>
        <p:txBody>
          <a:bodyPr/>
          <a:lstStyle/>
          <a:p>
            <a:endParaRPr lang="fr-FR"/>
          </a:p>
        </p:txBody>
      </p:sp>
      <p:pic>
        <p:nvPicPr>
          <p:cNvPr id="4" name="Espace réservé du contenu 3">
            <a:extLst>
              <a:ext uri="{FF2B5EF4-FFF2-40B4-BE49-F238E27FC236}">
                <a16:creationId xmlns:a16="http://schemas.microsoft.com/office/drawing/2014/main" xmlns="" id="{1D95B400-D5B9-9FD9-6D57-E7539A504885}"/>
              </a:ext>
            </a:extLst>
          </p:cNvPr>
          <p:cNvPicPr>
            <a:picLocks noGrp="1" noChangeAspect="1"/>
          </p:cNvPicPr>
          <p:nvPr>
            <p:ph idx="1"/>
          </p:nvPr>
        </p:nvPicPr>
        <p:blipFill>
          <a:blip r:embed="rId2"/>
          <a:stretch>
            <a:fillRect/>
          </a:stretch>
        </p:blipFill>
        <p:spPr>
          <a:xfrm>
            <a:off x="334032" y="365125"/>
            <a:ext cx="11019768" cy="6198620"/>
          </a:xfrm>
          <a:prstGeom prst="rect">
            <a:avLst/>
          </a:prstGeom>
        </p:spPr>
      </p:pic>
    </p:spTree>
    <p:extLst>
      <p:ext uri="{BB962C8B-B14F-4D97-AF65-F5344CB8AC3E}">
        <p14:creationId xmlns:p14="http://schemas.microsoft.com/office/powerpoint/2010/main" val="206852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3969546-A8F9-CC23-D750-B17F90F756B6}"/>
              </a:ext>
            </a:extLst>
          </p:cNvPr>
          <p:cNvSpPr>
            <a:spLocks noGrp="1"/>
          </p:cNvSpPr>
          <p:nvPr>
            <p:ph type="title"/>
          </p:nvPr>
        </p:nvSpPr>
        <p:spPr/>
        <p:txBody>
          <a:bodyPr/>
          <a:lstStyle/>
          <a:p>
            <a:endParaRPr lang="fr-FR"/>
          </a:p>
        </p:txBody>
      </p:sp>
      <p:pic>
        <p:nvPicPr>
          <p:cNvPr id="4" name="Espace réservé du contenu 3">
            <a:extLst>
              <a:ext uri="{FF2B5EF4-FFF2-40B4-BE49-F238E27FC236}">
                <a16:creationId xmlns:a16="http://schemas.microsoft.com/office/drawing/2014/main" xmlns="" id="{4A2824ED-F4DC-EA16-4BD1-3EDA2A130E76}"/>
              </a:ext>
            </a:extLst>
          </p:cNvPr>
          <p:cNvPicPr>
            <a:picLocks noGrp="1" noChangeAspect="1"/>
          </p:cNvPicPr>
          <p:nvPr>
            <p:ph idx="1"/>
          </p:nvPr>
        </p:nvPicPr>
        <p:blipFill>
          <a:blip r:embed="rId2"/>
          <a:srcRect b="6390"/>
          <a:stretch>
            <a:fillRect/>
          </a:stretch>
        </p:blipFill>
        <p:spPr>
          <a:xfrm rot="16200000">
            <a:off x="712118" y="-435463"/>
            <a:ext cx="6578457" cy="7728925"/>
          </a:xfrm>
          <a:prstGeom prst="rect">
            <a:avLst/>
          </a:prstGeom>
        </p:spPr>
      </p:pic>
      <p:pic>
        <p:nvPicPr>
          <p:cNvPr id="5" name="Image 4">
            <a:extLst>
              <a:ext uri="{FF2B5EF4-FFF2-40B4-BE49-F238E27FC236}">
                <a16:creationId xmlns:a16="http://schemas.microsoft.com/office/drawing/2014/main" xmlns="" id="{984DF90A-95E9-CC98-DFD1-E7935F5CAFE3}"/>
              </a:ext>
            </a:extLst>
          </p:cNvPr>
          <p:cNvPicPr>
            <a:picLocks noChangeAspect="1"/>
          </p:cNvPicPr>
          <p:nvPr/>
        </p:nvPicPr>
        <p:blipFill>
          <a:blip r:embed="rId3"/>
          <a:srcRect b="46667"/>
          <a:stretch>
            <a:fillRect/>
          </a:stretch>
        </p:blipFill>
        <p:spPr>
          <a:xfrm rot="16200000">
            <a:off x="6410094" y="1367223"/>
            <a:ext cx="6785333" cy="4050890"/>
          </a:xfrm>
          <a:prstGeom prst="rect">
            <a:avLst/>
          </a:prstGeom>
        </p:spPr>
      </p:pic>
    </p:spTree>
    <p:extLst>
      <p:ext uri="{BB962C8B-B14F-4D97-AF65-F5344CB8AC3E}">
        <p14:creationId xmlns:p14="http://schemas.microsoft.com/office/powerpoint/2010/main" val="297260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789710"/>
            <a:ext cx="10515600" cy="5387254"/>
          </a:xfrm>
        </p:spPr>
        <p:txBody>
          <a:bodyPr>
            <a:normAutofit/>
          </a:bodyPr>
          <a:lstStyle/>
          <a:p>
            <a:pPr marL="0" indent="0" algn="ctr">
              <a:buNone/>
            </a:pPr>
            <a:r>
              <a:rPr lang="fr-FR" sz="4800" dirty="0" smtClean="0">
                <a:latin typeface="Calibri" panose="020F0502020204030204" pitchFamily="34" charset="0"/>
                <a:cs typeface="Calibri" panose="020F0502020204030204" pitchFamily="34" charset="0"/>
              </a:rPr>
              <a:t>Appliquons le vocabulaire de Louis </a:t>
            </a:r>
            <a:r>
              <a:rPr lang="fr-FR" sz="4800" dirty="0" err="1" smtClean="0">
                <a:latin typeface="Calibri" panose="020F0502020204030204" pitchFamily="34" charset="0"/>
                <a:cs typeface="Calibri" panose="020F0502020204030204" pitchFamily="34" charset="0"/>
              </a:rPr>
              <a:t>Bourdeau</a:t>
            </a:r>
            <a:r>
              <a:rPr lang="fr-FR" sz="4800" dirty="0" smtClean="0">
                <a:latin typeface="Calibri" panose="020F0502020204030204" pitchFamily="34" charset="0"/>
                <a:cs typeface="Calibri" panose="020F0502020204030204" pitchFamily="34" charset="0"/>
              </a:rPr>
              <a:t> à notre schéma de l’action intentionnelle (l’intention manifeste).</a:t>
            </a:r>
            <a:endParaRPr lang="fr-FR" sz="4800" dirty="0">
              <a:latin typeface="Calibri" panose="020F0502020204030204" pitchFamily="34" charset="0"/>
              <a:cs typeface="Calibri" panose="020F050202020403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8084" y="3075709"/>
            <a:ext cx="6704162" cy="3449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33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80018" y="1271440"/>
            <a:ext cx="10231327" cy="4954507"/>
          </a:xfrm>
        </p:spPr>
        <p:txBody>
          <a:bodyPr/>
          <a:lstStyle/>
          <a:p>
            <a:pPr marL="0" indent="0">
              <a:buNone/>
            </a:pPr>
            <a:endParaRPr lang="fr-FR" dirty="0">
              <a:latin typeface="Calibri" panose="020F0502020204030204" pitchFamily="34" charset="0"/>
              <a:cs typeface="Calibri" panose="020F0502020204030204" pitchFamily="34" charset="0"/>
            </a:endParaRPr>
          </a:p>
        </p:txBody>
      </p:sp>
      <p:grpSp>
        <p:nvGrpSpPr>
          <p:cNvPr id="26" name="Groupe 25"/>
          <p:cNvGrpSpPr/>
          <p:nvPr/>
        </p:nvGrpSpPr>
        <p:grpSpPr>
          <a:xfrm>
            <a:off x="2196770" y="2195343"/>
            <a:ext cx="7520280" cy="3880891"/>
            <a:chOff x="3582628" y="2631695"/>
            <a:chExt cx="6428337" cy="3322925"/>
          </a:xfrm>
        </p:grpSpPr>
        <p:sp>
          <p:nvSpPr>
            <p:cNvPr id="5" name="Rectangle 6"/>
            <p:cNvSpPr>
              <a:spLocks noChangeArrowheads="1"/>
            </p:cNvSpPr>
            <p:nvPr/>
          </p:nvSpPr>
          <p:spPr bwMode="auto">
            <a:xfrm>
              <a:off x="5069510" y="4412528"/>
              <a:ext cx="290523" cy="411431"/>
            </a:xfrm>
            <a:prstGeom prst="rect">
              <a:avLst/>
            </a:prstGeom>
            <a:noFill/>
            <a:ln w="9525">
              <a:noFill/>
              <a:miter lim="800000"/>
              <a:headEnd/>
              <a:tailEnd/>
            </a:ln>
          </p:spPr>
          <p:txBody>
            <a:bodyPr wrap="none">
              <a:spAutoFit/>
            </a:bodyPr>
            <a:lstStyle/>
            <a:p>
              <a:r>
                <a:rPr lang="fr-FR" altLang="fr-FR" b="1"/>
                <a:t> </a:t>
              </a:r>
              <a:endParaRPr lang="fr-FR" altLang="fr-FR"/>
            </a:p>
          </p:txBody>
        </p:sp>
        <p:sp>
          <p:nvSpPr>
            <p:cNvPr id="9" name="Rectangle 29"/>
            <p:cNvSpPr>
              <a:spLocks noChangeArrowheads="1"/>
            </p:cNvSpPr>
            <p:nvPr/>
          </p:nvSpPr>
          <p:spPr bwMode="auto">
            <a:xfrm>
              <a:off x="3659120" y="2735824"/>
              <a:ext cx="3051848" cy="411431"/>
            </a:xfrm>
            <a:prstGeom prst="rect">
              <a:avLst/>
            </a:prstGeom>
            <a:noFill/>
            <a:ln w="9525">
              <a:solidFill>
                <a:schemeClr val="tx1"/>
              </a:solidFill>
              <a:miter lim="800000"/>
              <a:headEnd/>
              <a:tailEnd/>
            </a:ln>
          </p:spPr>
          <p:txBody>
            <a:bodyPr wrap="square">
              <a:spAutoFit/>
            </a:bodyPr>
            <a:lstStyle/>
            <a:p>
              <a:r>
                <a:rPr lang="fr-FR" altLang="fr-FR" b="1" dirty="0"/>
                <a:t> </a:t>
              </a:r>
              <a:r>
                <a:rPr lang="fr-FR" altLang="fr-FR" sz="1600" b="1" dirty="0"/>
                <a:t>évènement technologique</a:t>
              </a:r>
            </a:p>
          </p:txBody>
        </p:sp>
        <p:sp>
          <p:nvSpPr>
            <p:cNvPr id="10" name="Rectangle 33"/>
            <p:cNvSpPr>
              <a:spLocks noChangeArrowheads="1"/>
            </p:cNvSpPr>
            <p:nvPr/>
          </p:nvSpPr>
          <p:spPr bwMode="auto">
            <a:xfrm>
              <a:off x="8309161" y="3568091"/>
              <a:ext cx="1333143" cy="651432"/>
            </a:xfrm>
            <a:prstGeom prst="rect">
              <a:avLst/>
            </a:prstGeom>
            <a:noFill/>
            <a:ln w="9525">
              <a:solidFill>
                <a:schemeClr val="tx1"/>
              </a:solidFill>
              <a:miter lim="800000"/>
              <a:headEnd/>
              <a:tailEnd/>
            </a:ln>
          </p:spPr>
          <p:txBody>
            <a:bodyPr wrap="square">
              <a:spAutoFit/>
            </a:bodyPr>
            <a:lstStyle/>
            <a:p>
              <a:r>
                <a:rPr lang="fr-FR" altLang="fr-FR" sz="1600" b="1" dirty="0"/>
                <a:t>séquelle matérielle</a:t>
              </a:r>
            </a:p>
          </p:txBody>
        </p:sp>
        <p:cxnSp>
          <p:nvCxnSpPr>
            <p:cNvPr id="11" name="Connecteur droit 10"/>
            <p:cNvCxnSpPr>
              <a:cxnSpLocks/>
            </p:cNvCxnSpPr>
            <p:nvPr/>
          </p:nvCxnSpPr>
          <p:spPr>
            <a:xfrm flipH="1">
              <a:off x="3582628" y="2631695"/>
              <a:ext cx="6428337" cy="2583712"/>
            </a:xfrm>
            <a:prstGeom prst="line">
              <a:avLst/>
            </a:prstGeom>
            <a:ln w="38100">
              <a:solidFill>
                <a:srgbClr val="00B0F0"/>
              </a:solidFill>
              <a:prstDash val="lgDash"/>
            </a:ln>
          </p:spPr>
          <p:style>
            <a:lnRef idx="1">
              <a:schemeClr val="accent1"/>
            </a:lnRef>
            <a:fillRef idx="0">
              <a:schemeClr val="accent1"/>
            </a:fillRef>
            <a:effectRef idx="0">
              <a:schemeClr val="accent1"/>
            </a:effectRef>
            <a:fontRef idx="minor">
              <a:schemeClr val="tx1"/>
            </a:fontRef>
          </p:style>
        </p:cxnSp>
        <p:sp>
          <p:nvSpPr>
            <p:cNvPr id="12" name="Rectangle 49"/>
            <p:cNvSpPr>
              <a:spLocks noChangeArrowheads="1"/>
            </p:cNvSpPr>
            <p:nvPr/>
          </p:nvSpPr>
          <p:spPr bwMode="auto">
            <a:xfrm>
              <a:off x="6807800" y="2764327"/>
              <a:ext cx="1111173" cy="480002"/>
            </a:xfrm>
            <a:prstGeom prst="rect">
              <a:avLst/>
            </a:prstGeom>
            <a:noFill/>
            <a:ln w="9525">
              <a:solidFill>
                <a:schemeClr val="tx1"/>
              </a:solidFill>
              <a:miter lim="800000"/>
              <a:headEnd/>
              <a:tailEnd/>
            </a:ln>
          </p:spPr>
          <p:txBody>
            <a:bodyPr wrap="square">
              <a:spAutoFit/>
            </a:bodyPr>
            <a:lstStyle/>
            <a:p>
              <a:r>
                <a:rPr lang="fr-FR" altLang="fr-FR" sz="1100" dirty="0"/>
                <a:t>évènement </a:t>
              </a:r>
              <a:r>
                <a:rPr lang="fr-FR" altLang="fr-FR" sz="1100" dirty="0" err="1"/>
                <a:t>introstanciel</a:t>
              </a:r>
              <a:endParaRPr lang="fr-FR" altLang="fr-FR" sz="1100" dirty="0"/>
            </a:p>
          </p:txBody>
        </p:sp>
        <p:sp>
          <p:nvSpPr>
            <p:cNvPr id="13" name="Rectangle 53"/>
            <p:cNvSpPr>
              <a:spLocks noChangeArrowheads="1"/>
            </p:cNvSpPr>
            <p:nvPr/>
          </p:nvSpPr>
          <p:spPr bwMode="auto">
            <a:xfrm>
              <a:off x="3702778" y="3246218"/>
              <a:ext cx="2410920" cy="668476"/>
            </a:xfrm>
            <a:prstGeom prst="rect">
              <a:avLst/>
            </a:prstGeom>
            <a:noFill/>
            <a:ln w="9525">
              <a:solidFill>
                <a:schemeClr val="tx1"/>
              </a:solidFill>
              <a:miter lim="800000"/>
              <a:headEnd/>
              <a:tailEnd/>
            </a:ln>
          </p:spPr>
          <p:txBody>
            <a:bodyPr wrap="square">
              <a:spAutoFit/>
            </a:bodyPr>
            <a:lstStyle/>
            <a:p>
              <a:r>
                <a:rPr lang="fr-FR" altLang="fr-FR" sz="1100" dirty="0"/>
                <a:t>l’</a:t>
              </a:r>
              <a:r>
                <a:rPr lang="fr-FR" altLang="fr-FR" sz="1100" b="1" dirty="0"/>
                <a:t>intention</a:t>
              </a:r>
              <a:r>
                <a:rPr lang="fr-FR" altLang="fr-FR" sz="1100" dirty="0"/>
                <a:t> </a:t>
              </a:r>
              <a:r>
                <a:rPr lang="fr-FR" altLang="fr-FR" sz="1100" b="1" dirty="0"/>
                <a:t>active</a:t>
              </a:r>
              <a:r>
                <a:rPr lang="fr-FR" altLang="fr-FR" sz="1100" dirty="0"/>
                <a:t> de l’agent</a:t>
              </a:r>
            </a:p>
            <a:p>
              <a:r>
                <a:rPr lang="fr-FR" altLang="fr-FR" sz="1100" dirty="0"/>
                <a:t>à travers les outils, gestes, matériaux, fonctions</a:t>
              </a:r>
            </a:p>
          </p:txBody>
        </p:sp>
        <p:grpSp>
          <p:nvGrpSpPr>
            <p:cNvPr id="14" name="Groupe 13"/>
            <p:cNvGrpSpPr/>
            <p:nvPr/>
          </p:nvGrpSpPr>
          <p:grpSpPr>
            <a:xfrm>
              <a:off x="3879385" y="5473600"/>
              <a:ext cx="2459014" cy="481020"/>
              <a:chOff x="4725854" y="1114596"/>
              <a:chExt cx="2010779" cy="431800"/>
            </a:xfrm>
          </p:grpSpPr>
          <p:sp>
            <p:nvSpPr>
              <p:cNvPr id="24" name="Flèche droite 17"/>
              <p:cNvSpPr/>
              <p:nvPr/>
            </p:nvSpPr>
            <p:spPr>
              <a:xfrm>
                <a:off x="4725854" y="1114596"/>
                <a:ext cx="1951567" cy="4318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5" name="ZoneTexte 18"/>
              <p:cNvSpPr txBox="1">
                <a:spLocks noChangeArrowheads="1"/>
              </p:cNvSpPr>
              <p:nvPr/>
            </p:nvSpPr>
            <p:spPr bwMode="auto">
              <a:xfrm>
                <a:off x="4933233" y="1217514"/>
                <a:ext cx="1803400" cy="260350"/>
              </a:xfrm>
              <a:prstGeom prst="rect">
                <a:avLst/>
              </a:prstGeom>
              <a:noFill/>
              <a:ln w="9525">
                <a:noFill/>
                <a:miter lim="800000"/>
                <a:headEnd/>
                <a:tailEnd/>
              </a:ln>
            </p:spPr>
            <p:txBody>
              <a:bodyPr>
                <a:spAutoFit/>
              </a:bodyPr>
              <a:lstStyle/>
              <a:p>
                <a:r>
                  <a:rPr lang="fr-FR" altLang="fr-FR" sz="1100" b="1" dirty="0"/>
                  <a:t>Intention manifeste</a:t>
                </a:r>
                <a:endParaRPr lang="fr-FR" altLang="fr-FR" sz="1100" dirty="0"/>
              </a:p>
            </p:txBody>
          </p:sp>
        </p:grpSp>
        <p:sp>
          <p:nvSpPr>
            <p:cNvPr id="15" name="Flèche droite 17"/>
            <p:cNvSpPr/>
            <p:nvPr/>
          </p:nvSpPr>
          <p:spPr>
            <a:xfrm>
              <a:off x="7475527" y="5424084"/>
              <a:ext cx="2384012" cy="481020"/>
            </a:xfrm>
            <a:prstGeom prst="rightArrow">
              <a:avLst/>
            </a:prstGeom>
            <a:solidFill>
              <a:srgbClr val="7030A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 name="ZoneTexte 18"/>
            <p:cNvSpPr txBox="1">
              <a:spLocks noChangeArrowheads="1"/>
            </p:cNvSpPr>
            <p:nvPr/>
          </p:nvSpPr>
          <p:spPr bwMode="auto">
            <a:xfrm>
              <a:off x="7709720" y="5510304"/>
              <a:ext cx="2277885" cy="291794"/>
            </a:xfrm>
            <a:prstGeom prst="rect">
              <a:avLst/>
            </a:prstGeom>
            <a:noFill/>
            <a:ln w="9525">
              <a:noFill/>
              <a:miter lim="800000"/>
              <a:headEnd/>
              <a:tailEnd/>
            </a:ln>
          </p:spPr>
          <p:txBody>
            <a:bodyPr>
              <a:spAutoFit/>
            </a:bodyPr>
            <a:lstStyle/>
            <a:p>
              <a:r>
                <a:rPr lang="fr-FR" altLang="fr-FR" sz="1100" b="1" dirty="0"/>
                <a:t>Intention réalisée</a:t>
              </a:r>
              <a:endParaRPr lang="fr-FR" altLang="fr-FR" sz="1100" dirty="0"/>
            </a:p>
          </p:txBody>
        </p:sp>
        <p:sp>
          <p:nvSpPr>
            <p:cNvPr id="17" name="Rectangle 30"/>
            <p:cNvSpPr>
              <a:spLocks noChangeArrowheads="1"/>
            </p:cNvSpPr>
            <p:nvPr/>
          </p:nvSpPr>
          <p:spPr bwMode="auto">
            <a:xfrm>
              <a:off x="6995358" y="4797166"/>
              <a:ext cx="2477201" cy="343080"/>
            </a:xfrm>
            <a:prstGeom prst="rect">
              <a:avLst/>
            </a:prstGeom>
            <a:noFill/>
            <a:ln w="9525">
              <a:solidFill>
                <a:schemeClr val="tx1"/>
              </a:solidFill>
              <a:miter lim="800000"/>
              <a:headEnd/>
              <a:tailEnd/>
            </a:ln>
          </p:spPr>
          <p:txBody>
            <a:bodyPr>
              <a:spAutoFit/>
            </a:bodyPr>
            <a:lstStyle/>
            <a:p>
              <a:r>
                <a:rPr lang="fr-FR" altLang="fr-FR" sz="1400" b="1"/>
                <a:t>conséquence</a:t>
              </a:r>
              <a:r>
                <a:rPr lang="fr-FR" altLang="fr-FR" sz="1100" b="1"/>
                <a:t>(s)</a:t>
              </a:r>
            </a:p>
          </p:txBody>
        </p:sp>
        <p:sp>
          <p:nvSpPr>
            <p:cNvPr id="18" name="ZoneTexte 1"/>
            <p:cNvSpPr txBox="1">
              <a:spLocks noChangeArrowheads="1"/>
            </p:cNvSpPr>
            <p:nvPr/>
          </p:nvSpPr>
          <p:spPr bwMode="auto">
            <a:xfrm>
              <a:off x="7550792" y="4340906"/>
              <a:ext cx="2091513" cy="343080"/>
            </a:xfrm>
            <a:prstGeom prst="rect">
              <a:avLst/>
            </a:prstGeom>
            <a:noFill/>
            <a:ln w="9525">
              <a:solidFill>
                <a:schemeClr val="tx1"/>
              </a:solidFill>
              <a:miter lim="800000"/>
              <a:headEnd/>
              <a:tailEnd/>
            </a:ln>
          </p:spPr>
          <p:txBody>
            <a:bodyPr>
              <a:spAutoFit/>
            </a:bodyPr>
            <a:lstStyle/>
            <a:p>
              <a:r>
                <a:rPr lang="fr-FR" altLang="fr-FR" sz="1400" b="1">
                  <a:latin typeface="Arial" charset="0"/>
                </a:rPr>
                <a:t>+ déchets</a:t>
              </a:r>
            </a:p>
          </p:txBody>
        </p:sp>
        <p:sp>
          <p:nvSpPr>
            <p:cNvPr id="19" name="Triangle isocèle 18">
              <a:extLst>
                <a:ext uri="{FF2B5EF4-FFF2-40B4-BE49-F238E27FC236}">
                  <a16:creationId xmlns="" xmlns:a16="http://schemas.microsoft.com/office/drawing/2014/main" id="{EAE26D34-4F06-1C68-E1B7-0E03214BB7EC}"/>
                </a:ext>
              </a:extLst>
            </p:cNvPr>
            <p:cNvSpPr/>
            <p:nvPr/>
          </p:nvSpPr>
          <p:spPr>
            <a:xfrm>
              <a:off x="3833212" y="2764329"/>
              <a:ext cx="6020845" cy="2451078"/>
            </a:xfrm>
            <a:prstGeom prst="triangle">
              <a:avLst>
                <a:gd name="adj" fmla="val 100000"/>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isocèle 19">
              <a:extLst>
                <a:ext uri="{FF2B5EF4-FFF2-40B4-BE49-F238E27FC236}">
                  <a16:creationId xmlns="" xmlns:a16="http://schemas.microsoft.com/office/drawing/2014/main" id="{722C02E7-3A7D-6816-A0E8-F2639827E217}"/>
                </a:ext>
              </a:extLst>
            </p:cNvPr>
            <p:cNvSpPr/>
            <p:nvPr/>
          </p:nvSpPr>
          <p:spPr>
            <a:xfrm rot="10800000">
              <a:off x="3607003" y="2674996"/>
              <a:ext cx="5997567" cy="2390090"/>
            </a:xfrm>
            <a:prstGeom prst="triangle">
              <a:avLst>
                <a:gd name="adj" fmla="val 100000"/>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18">
              <a:extLst>
                <a:ext uri="{FF2B5EF4-FFF2-40B4-BE49-F238E27FC236}">
                  <a16:creationId xmlns="" xmlns:a16="http://schemas.microsoft.com/office/drawing/2014/main" id="{D606E108-5BED-82B8-94A9-DC679C6C2960}"/>
                </a:ext>
              </a:extLst>
            </p:cNvPr>
            <p:cNvSpPr txBox="1">
              <a:spLocks noChangeArrowheads="1"/>
            </p:cNvSpPr>
            <p:nvPr/>
          </p:nvSpPr>
          <p:spPr bwMode="auto">
            <a:xfrm>
              <a:off x="3833212" y="4005942"/>
              <a:ext cx="1143415" cy="445717"/>
            </a:xfrm>
            <a:prstGeom prst="rect">
              <a:avLst/>
            </a:prstGeom>
            <a:noFill/>
            <a:ln w="9525">
              <a:noFill/>
              <a:miter lim="800000"/>
              <a:headEnd/>
              <a:tailEnd/>
            </a:ln>
          </p:spPr>
          <p:txBody>
            <a:bodyPr wrap="square">
              <a:spAutoFit/>
            </a:bodyPr>
            <a:lstStyle/>
            <a:p>
              <a:r>
                <a:rPr lang="fr-FR" altLang="fr-FR" sz="2000" b="1" dirty="0"/>
                <a:t>FAIRE</a:t>
              </a:r>
              <a:endParaRPr lang="fr-FR" altLang="fr-FR" sz="2000" dirty="0"/>
            </a:p>
          </p:txBody>
        </p:sp>
        <p:sp>
          <p:nvSpPr>
            <p:cNvPr id="23" name="ZoneTexte 22">
              <a:extLst>
                <a:ext uri="{FF2B5EF4-FFF2-40B4-BE49-F238E27FC236}">
                  <a16:creationId xmlns="" xmlns:a16="http://schemas.microsoft.com/office/drawing/2014/main" id="{8ABC0B9D-23B4-997A-8C5C-468AA02DBB86}"/>
                </a:ext>
              </a:extLst>
            </p:cNvPr>
            <p:cNvSpPr txBox="1">
              <a:spLocks noChangeArrowheads="1"/>
            </p:cNvSpPr>
            <p:nvPr/>
          </p:nvSpPr>
          <p:spPr bwMode="auto">
            <a:xfrm>
              <a:off x="5512832" y="4487661"/>
              <a:ext cx="1420096" cy="788576"/>
            </a:xfrm>
            <a:prstGeom prst="rect">
              <a:avLst/>
            </a:prstGeom>
            <a:noFill/>
            <a:ln w="9525">
              <a:noFill/>
              <a:miter lim="800000"/>
              <a:headEnd/>
              <a:tailEnd/>
            </a:ln>
          </p:spPr>
          <p:txBody>
            <a:bodyPr wrap="square">
              <a:spAutoFit/>
            </a:bodyPr>
            <a:lstStyle/>
            <a:p>
              <a:r>
                <a:rPr lang="fr-FR" altLang="fr-FR" sz="2000" b="1" dirty="0"/>
                <a:t>Résultat du FAIRE</a:t>
              </a:r>
              <a:endParaRPr lang="fr-FR" altLang="fr-FR" sz="2000" dirty="0"/>
            </a:p>
          </p:txBody>
        </p:sp>
      </p:grpSp>
      <p:sp>
        <p:nvSpPr>
          <p:cNvPr id="27" name="ZoneTexte 26"/>
          <p:cNvSpPr txBox="1"/>
          <p:nvPr/>
        </p:nvSpPr>
        <p:spPr>
          <a:xfrm>
            <a:off x="952884" y="748221"/>
            <a:ext cx="10130752" cy="523220"/>
          </a:xfrm>
          <a:prstGeom prst="rect">
            <a:avLst/>
          </a:prstGeom>
          <a:noFill/>
        </p:spPr>
        <p:txBody>
          <a:bodyPr wrap="square" rtlCol="0">
            <a:spAutoFit/>
          </a:bodyPr>
          <a:lstStyle/>
          <a:p>
            <a:r>
              <a:rPr lang="fr-FR" sz="2800" dirty="0" smtClean="0">
                <a:latin typeface="Calibri" panose="020F0502020204030204" pitchFamily="34" charset="0"/>
                <a:cs typeface="Calibri" panose="020F0502020204030204" pitchFamily="34" charset="0"/>
              </a:rPr>
              <a:t>Au début de l’action (</a:t>
            </a:r>
            <a:r>
              <a:rPr lang="fr-FR" sz="2800" b="1" dirty="0" smtClean="0">
                <a:latin typeface="Calibri" panose="020F0502020204030204" pitchFamily="34" charset="0"/>
                <a:cs typeface="Calibri" panose="020F0502020204030204" pitchFamily="34" charset="0"/>
              </a:rPr>
              <a:t>force</a:t>
            </a:r>
            <a:r>
              <a:rPr lang="fr-FR" sz="2800" dirty="0" smtClean="0">
                <a:latin typeface="Calibri" panose="020F0502020204030204" pitchFamily="34" charset="0"/>
                <a:cs typeface="Calibri" panose="020F0502020204030204" pitchFamily="34" charset="0"/>
              </a:rPr>
              <a:t>), il n’y a pas encore de trace (</a:t>
            </a:r>
            <a:r>
              <a:rPr lang="fr-FR" sz="2800" b="1" dirty="0" smtClean="0">
                <a:latin typeface="Calibri" panose="020F0502020204030204" pitchFamily="34" charset="0"/>
                <a:cs typeface="Calibri" panose="020F0502020204030204" pitchFamily="34" charset="0"/>
              </a:rPr>
              <a:t>forme</a:t>
            </a:r>
            <a:r>
              <a:rPr lang="fr-FR" sz="2800" dirty="0" smtClean="0">
                <a:latin typeface="Calibri" panose="020F0502020204030204" pitchFamily="34" charset="0"/>
                <a:cs typeface="Calibri" panose="020F0502020204030204" pitchFamily="34" charset="0"/>
              </a:rPr>
              <a:t>).</a:t>
            </a:r>
            <a:endParaRPr lang="fr-FR" sz="2800" dirty="0">
              <a:latin typeface="Calibri" panose="020F0502020204030204" pitchFamily="34" charset="0"/>
              <a:cs typeface="Calibri" panose="020F0502020204030204" pitchFamily="34" charset="0"/>
            </a:endParaRPr>
          </a:p>
        </p:txBody>
      </p:sp>
      <p:sp>
        <p:nvSpPr>
          <p:cNvPr id="28" name="ZoneTexte 27"/>
          <p:cNvSpPr txBox="1"/>
          <p:nvPr/>
        </p:nvSpPr>
        <p:spPr>
          <a:xfrm>
            <a:off x="941133" y="3189123"/>
            <a:ext cx="1157088" cy="954107"/>
          </a:xfrm>
          <a:prstGeom prst="rect">
            <a:avLst/>
          </a:prstGeom>
          <a:noFill/>
        </p:spPr>
        <p:txBody>
          <a:bodyPr wrap="square" rtlCol="0">
            <a:spAutoFit/>
          </a:bodyPr>
          <a:lstStyle/>
          <a:p>
            <a:r>
              <a:rPr lang="fr-FR" sz="2800" b="1" dirty="0" smtClean="0">
                <a:latin typeface="Calibri" panose="020F0502020204030204" pitchFamily="34" charset="0"/>
                <a:cs typeface="Calibri" panose="020F0502020204030204" pitchFamily="34" charset="0"/>
              </a:rPr>
              <a:t>100%</a:t>
            </a:r>
          </a:p>
          <a:p>
            <a:r>
              <a:rPr lang="fr-FR" sz="2800" b="1" dirty="0" smtClean="0">
                <a:latin typeface="Calibri" panose="020F0502020204030204" pitchFamily="34" charset="0"/>
                <a:cs typeface="Calibri" panose="020F0502020204030204" pitchFamily="34" charset="0"/>
              </a:rPr>
              <a:t>force</a:t>
            </a:r>
            <a:endParaRPr lang="fr-FR" sz="2800" b="1" dirty="0">
              <a:latin typeface="Calibri" panose="020F0502020204030204" pitchFamily="34" charset="0"/>
              <a:cs typeface="Calibri" panose="020F0502020204030204" pitchFamily="34" charset="0"/>
            </a:endParaRPr>
          </a:p>
        </p:txBody>
      </p:sp>
      <p:sp>
        <p:nvSpPr>
          <p:cNvPr id="29" name="ZoneTexte 28"/>
          <p:cNvSpPr txBox="1"/>
          <p:nvPr/>
        </p:nvSpPr>
        <p:spPr>
          <a:xfrm>
            <a:off x="726621" y="5032964"/>
            <a:ext cx="1673679" cy="523220"/>
          </a:xfrm>
          <a:prstGeom prst="rect">
            <a:avLst/>
          </a:prstGeom>
          <a:noFill/>
        </p:spPr>
        <p:txBody>
          <a:bodyPr wrap="square" rtlCol="0">
            <a:spAutoFit/>
          </a:bodyPr>
          <a:lstStyle/>
          <a:p>
            <a:r>
              <a:rPr lang="fr-FR" sz="2800" b="1" dirty="0" smtClean="0">
                <a:latin typeface="Calibri" panose="020F0502020204030204" pitchFamily="34" charset="0"/>
                <a:cs typeface="Calibri" panose="020F0502020204030204" pitchFamily="34" charset="0"/>
              </a:rPr>
              <a:t>0% forme</a:t>
            </a:r>
            <a:endParaRPr lang="fr-F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075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nodePh="1">
                                  <p:stCondLst>
                                    <p:cond delay="0"/>
                                  </p:stCondLst>
                                  <p:endCondLst>
                                    <p:cond evt="begin" delay="0">
                                      <p:tn val="30"/>
                                    </p:cond>
                                  </p:endCondLst>
                                  <p:childTnLst>
                                    <p:animEffect transition="out" filter="fade">
                                      <p:cBhvr>
                                        <p:cTn id="31" dur="500"/>
                                        <p:tgtEl>
                                          <p:spTgt spid="3">
                                            <p:txEl>
                                              <p:pRg st="0" end="0"/>
                                            </p:txEl>
                                          </p:spTgt>
                                        </p:tgtEl>
                                      </p:cBhvr>
                                    </p:animEffect>
                                    <p:set>
                                      <p:cBhvr>
                                        <p:cTn id="3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8"/>
                                        </p:tgtEl>
                                      </p:cBhvr>
                                    </p:animEffect>
                                    <p:set>
                                      <p:cBhvr>
                                        <p:cTn id="42" dur="1" fill="hold">
                                          <p:stCondLst>
                                            <p:cond delay="499"/>
                                          </p:stCondLst>
                                        </p:cTn>
                                        <p:tgtEl>
                                          <p:spTgt spid="2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29"/>
                                        </p:tgtEl>
                                      </p:cBhvr>
                                    </p:animEffect>
                                    <p:set>
                                      <p:cBhvr>
                                        <p:cTn id="47"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27" grpId="0"/>
      <p:bldP spid="27" grpId="1"/>
      <p:bldP spid="28" grpId="0"/>
      <p:bldP spid="28" grpId="1"/>
      <p:bldP spid="29" grpId="0"/>
      <p:bldP spid="2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e 25"/>
          <p:cNvGrpSpPr/>
          <p:nvPr/>
        </p:nvGrpSpPr>
        <p:grpSpPr>
          <a:xfrm>
            <a:off x="2196770" y="2195343"/>
            <a:ext cx="7520280" cy="3880891"/>
            <a:chOff x="3582628" y="2631695"/>
            <a:chExt cx="6428337" cy="3322925"/>
          </a:xfrm>
        </p:grpSpPr>
        <p:sp>
          <p:nvSpPr>
            <p:cNvPr id="5" name="Rectangle 6"/>
            <p:cNvSpPr>
              <a:spLocks noChangeArrowheads="1"/>
            </p:cNvSpPr>
            <p:nvPr/>
          </p:nvSpPr>
          <p:spPr bwMode="auto">
            <a:xfrm>
              <a:off x="5069510" y="4412528"/>
              <a:ext cx="290523" cy="411431"/>
            </a:xfrm>
            <a:prstGeom prst="rect">
              <a:avLst/>
            </a:prstGeom>
            <a:noFill/>
            <a:ln w="9525">
              <a:noFill/>
              <a:miter lim="800000"/>
              <a:headEnd/>
              <a:tailEnd/>
            </a:ln>
          </p:spPr>
          <p:txBody>
            <a:bodyPr wrap="none">
              <a:spAutoFit/>
            </a:bodyPr>
            <a:lstStyle/>
            <a:p>
              <a:r>
                <a:rPr lang="fr-FR" altLang="fr-FR" b="1"/>
                <a:t> </a:t>
              </a:r>
              <a:endParaRPr lang="fr-FR" altLang="fr-FR"/>
            </a:p>
          </p:txBody>
        </p:sp>
        <p:sp>
          <p:nvSpPr>
            <p:cNvPr id="9" name="Rectangle 29"/>
            <p:cNvSpPr>
              <a:spLocks noChangeArrowheads="1"/>
            </p:cNvSpPr>
            <p:nvPr/>
          </p:nvSpPr>
          <p:spPr bwMode="auto">
            <a:xfrm>
              <a:off x="3659120" y="2735824"/>
              <a:ext cx="3051848" cy="411431"/>
            </a:xfrm>
            <a:prstGeom prst="rect">
              <a:avLst/>
            </a:prstGeom>
            <a:noFill/>
            <a:ln w="9525">
              <a:solidFill>
                <a:schemeClr val="tx1"/>
              </a:solidFill>
              <a:miter lim="800000"/>
              <a:headEnd/>
              <a:tailEnd/>
            </a:ln>
          </p:spPr>
          <p:txBody>
            <a:bodyPr wrap="square">
              <a:spAutoFit/>
            </a:bodyPr>
            <a:lstStyle/>
            <a:p>
              <a:r>
                <a:rPr lang="fr-FR" altLang="fr-FR" b="1" dirty="0"/>
                <a:t> </a:t>
              </a:r>
              <a:r>
                <a:rPr lang="fr-FR" altLang="fr-FR" sz="1600" b="1" dirty="0"/>
                <a:t>évènement technologique</a:t>
              </a:r>
            </a:p>
          </p:txBody>
        </p:sp>
        <p:sp>
          <p:nvSpPr>
            <p:cNvPr id="10" name="Rectangle 33"/>
            <p:cNvSpPr>
              <a:spLocks noChangeArrowheads="1"/>
            </p:cNvSpPr>
            <p:nvPr/>
          </p:nvSpPr>
          <p:spPr bwMode="auto">
            <a:xfrm>
              <a:off x="8309161" y="3568091"/>
              <a:ext cx="1333143" cy="651432"/>
            </a:xfrm>
            <a:prstGeom prst="rect">
              <a:avLst/>
            </a:prstGeom>
            <a:noFill/>
            <a:ln w="9525">
              <a:solidFill>
                <a:schemeClr val="tx1"/>
              </a:solidFill>
              <a:miter lim="800000"/>
              <a:headEnd/>
              <a:tailEnd/>
            </a:ln>
          </p:spPr>
          <p:txBody>
            <a:bodyPr wrap="square">
              <a:spAutoFit/>
            </a:bodyPr>
            <a:lstStyle/>
            <a:p>
              <a:r>
                <a:rPr lang="fr-FR" altLang="fr-FR" sz="1600" b="1" dirty="0"/>
                <a:t>séquelle matérielle</a:t>
              </a:r>
            </a:p>
          </p:txBody>
        </p:sp>
        <p:cxnSp>
          <p:nvCxnSpPr>
            <p:cNvPr id="11" name="Connecteur droit 10"/>
            <p:cNvCxnSpPr>
              <a:cxnSpLocks/>
            </p:cNvCxnSpPr>
            <p:nvPr/>
          </p:nvCxnSpPr>
          <p:spPr>
            <a:xfrm flipH="1">
              <a:off x="3582628" y="2631695"/>
              <a:ext cx="6428337" cy="2583712"/>
            </a:xfrm>
            <a:prstGeom prst="line">
              <a:avLst/>
            </a:prstGeom>
            <a:ln w="38100">
              <a:solidFill>
                <a:srgbClr val="00B0F0"/>
              </a:solidFill>
              <a:prstDash val="lgDash"/>
            </a:ln>
          </p:spPr>
          <p:style>
            <a:lnRef idx="1">
              <a:schemeClr val="accent1"/>
            </a:lnRef>
            <a:fillRef idx="0">
              <a:schemeClr val="accent1"/>
            </a:fillRef>
            <a:effectRef idx="0">
              <a:schemeClr val="accent1"/>
            </a:effectRef>
            <a:fontRef idx="minor">
              <a:schemeClr val="tx1"/>
            </a:fontRef>
          </p:style>
        </p:cxnSp>
        <p:sp>
          <p:nvSpPr>
            <p:cNvPr id="12" name="Rectangle 49"/>
            <p:cNvSpPr>
              <a:spLocks noChangeArrowheads="1"/>
            </p:cNvSpPr>
            <p:nvPr/>
          </p:nvSpPr>
          <p:spPr bwMode="auto">
            <a:xfrm>
              <a:off x="6807800" y="2764327"/>
              <a:ext cx="1111173" cy="480002"/>
            </a:xfrm>
            <a:prstGeom prst="rect">
              <a:avLst/>
            </a:prstGeom>
            <a:noFill/>
            <a:ln w="9525">
              <a:solidFill>
                <a:schemeClr val="tx1"/>
              </a:solidFill>
              <a:miter lim="800000"/>
              <a:headEnd/>
              <a:tailEnd/>
            </a:ln>
          </p:spPr>
          <p:txBody>
            <a:bodyPr wrap="square">
              <a:spAutoFit/>
            </a:bodyPr>
            <a:lstStyle/>
            <a:p>
              <a:r>
                <a:rPr lang="fr-FR" altLang="fr-FR" sz="1100" dirty="0"/>
                <a:t>évènement </a:t>
              </a:r>
              <a:r>
                <a:rPr lang="fr-FR" altLang="fr-FR" sz="1100" dirty="0" err="1"/>
                <a:t>introstanciel</a:t>
              </a:r>
              <a:endParaRPr lang="fr-FR" altLang="fr-FR" sz="1100" dirty="0"/>
            </a:p>
          </p:txBody>
        </p:sp>
        <p:sp>
          <p:nvSpPr>
            <p:cNvPr id="13" name="Rectangle 53"/>
            <p:cNvSpPr>
              <a:spLocks noChangeArrowheads="1"/>
            </p:cNvSpPr>
            <p:nvPr/>
          </p:nvSpPr>
          <p:spPr bwMode="auto">
            <a:xfrm>
              <a:off x="3702778" y="3246218"/>
              <a:ext cx="2410920" cy="668476"/>
            </a:xfrm>
            <a:prstGeom prst="rect">
              <a:avLst/>
            </a:prstGeom>
            <a:noFill/>
            <a:ln w="9525">
              <a:solidFill>
                <a:schemeClr val="tx1"/>
              </a:solidFill>
              <a:miter lim="800000"/>
              <a:headEnd/>
              <a:tailEnd/>
            </a:ln>
          </p:spPr>
          <p:txBody>
            <a:bodyPr wrap="square">
              <a:spAutoFit/>
            </a:bodyPr>
            <a:lstStyle/>
            <a:p>
              <a:r>
                <a:rPr lang="fr-FR" altLang="fr-FR" sz="1100" dirty="0"/>
                <a:t>l’</a:t>
              </a:r>
              <a:r>
                <a:rPr lang="fr-FR" altLang="fr-FR" sz="1100" b="1" dirty="0"/>
                <a:t>intention</a:t>
              </a:r>
              <a:r>
                <a:rPr lang="fr-FR" altLang="fr-FR" sz="1100" dirty="0"/>
                <a:t> </a:t>
              </a:r>
              <a:r>
                <a:rPr lang="fr-FR" altLang="fr-FR" sz="1100" b="1" dirty="0"/>
                <a:t>active</a:t>
              </a:r>
              <a:r>
                <a:rPr lang="fr-FR" altLang="fr-FR" sz="1100" dirty="0"/>
                <a:t> de l’agent</a:t>
              </a:r>
            </a:p>
            <a:p>
              <a:r>
                <a:rPr lang="fr-FR" altLang="fr-FR" sz="1100" dirty="0"/>
                <a:t>à travers les outils, gestes, matériaux, fonctions</a:t>
              </a:r>
            </a:p>
          </p:txBody>
        </p:sp>
        <p:grpSp>
          <p:nvGrpSpPr>
            <p:cNvPr id="14" name="Groupe 13"/>
            <p:cNvGrpSpPr/>
            <p:nvPr/>
          </p:nvGrpSpPr>
          <p:grpSpPr>
            <a:xfrm>
              <a:off x="3879385" y="5473600"/>
              <a:ext cx="2459014" cy="481020"/>
              <a:chOff x="4725854" y="1114596"/>
              <a:chExt cx="2010779" cy="431800"/>
            </a:xfrm>
          </p:grpSpPr>
          <p:sp>
            <p:nvSpPr>
              <p:cNvPr id="24" name="Flèche droite 17"/>
              <p:cNvSpPr/>
              <p:nvPr/>
            </p:nvSpPr>
            <p:spPr>
              <a:xfrm>
                <a:off x="4725854" y="1114596"/>
                <a:ext cx="1951567" cy="4318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5" name="ZoneTexte 18"/>
              <p:cNvSpPr txBox="1">
                <a:spLocks noChangeArrowheads="1"/>
              </p:cNvSpPr>
              <p:nvPr/>
            </p:nvSpPr>
            <p:spPr bwMode="auto">
              <a:xfrm>
                <a:off x="4933233" y="1217514"/>
                <a:ext cx="1803400" cy="260350"/>
              </a:xfrm>
              <a:prstGeom prst="rect">
                <a:avLst/>
              </a:prstGeom>
              <a:noFill/>
              <a:ln w="9525">
                <a:noFill/>
                <a:miter lim="800000"/>
                <a:headEnd/>
                <a:tailEnd/>
              </a:ln>
            </p:spPr>
            <p:txBody>
              <a:bodyPr>
                <a:spAutoFit/>
              </a:bodyPr>
              <a:lstStyle/>
              <a:p>
                <a:r>
                  <a:rPr lang="fr-FR" altLang="fr-FR" sz="1100" b="1" dirty="0"/>
                  <a:t>Intention manifeste</a:t>
                </a:r>
                <a:endParaRPr lang="fr-FR" altLang="fr-FR" sz="1100" dirty="0"/>
              </a:p>
            </p:txBody>
          </p:sp>
        </p:grpSp>
        <p:sp>
          <p:nvSpPr>
            <p:cNvPr id="15" name="Flèche droite 17"/>
            <p:cNvSpPr/>
            <p:nvPr/>
          </p:nvSpPr>
          <p:spPr>
            <a:xfrm>
              <a:off x="7475527" y="5424084"/>
              <a:ext cx="2384012" cy="481020"/>
            </a:xfrm>
            <a:prstGeom prst="rightArrow">
              <a:avLst/>
            </a:prstGeom>
            <a:solidFill>
              <a:srgbClr val="7030A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 name="ZoneTexte 18"/>
            <p:cNvSpPr txBox="1">
              <a:spLocks noChangeArrowheads="1"/>
            </p:cNvSpPr>
            <p:nvPr/>
          </p:nvSpPr>
          <p:spPr bwMode="auto">
            <a:xfrm>
              <a:off x="7709720" y="5510304"/>
              <a:ext cx="2277885" cy="291794"/>
            </a:xfrm>
            <a:prstGeom prst="rect">
              <a:avLst/>
            </a:prstGeom>
            <a:noFill/>
            <a:ln w="9525">
              <a:noFill/>
              <a:miter lim="800000"/>
              <a:headEnd/>
              <a:tailEnd/>
            </a:ln>
          </p:spPr>
          <p:txBody>
            <a:bodyPr>
              <a:spAutoFit/>
            </a:bodyPr>
            <a:lstStyle/>
            <a:p>
              <a:r>
                <a:rPr lang="fr-FR" altLang="fr-FR" sz="1100" b="1" dirty="0"/>
                <a:t>Intention réalisée</a:t>
              </a:r>
              <a:endParaRPr lang="fr-FR" altLang="fr-FR" sz="1100" dirty="0"/>
            </a:p>
          </p:txBody>
        </p:sp>
        <p:sp>
          <p:nvSpPr>
            <p:cNvPr id="17" name="Rectangle 30"/>
            <p:cNvSpPr>
              <a:spLocks noChangeArrowheads="1"/>
            </p:cNvSpPr>
            <p:nvPr/>
          </p:nvSpPr>
          <p:spPr bwMode="auto">
            <a:xfrm>
              <a:off x="6995358" y="4797166"/>
              <a:ext cx="2477201" cy="343080"/>
            </a:xfrm>
            <a:prstGeom prst="rect">
              <a:avLst/>
            </a:prstGeom>
            <a:noFill/>
            <a:ln w="9525">
              <a:solidFill>
                <a:schemeClr val="tx1"/>
              </a:solidFill>
              <a:miter lim="800000"/>
              <a:headEnd/>
              <a:tailEnd/>
            </a:ln>
          </p:spPr>
          <p:txBody>
            <a:bodyPr>
              <a:spAutoFit/>
            </a:bodyPr>
            <a:lstStyle/>
            <a:p>
              <a:r>
                <a:rPr lang="fr-FR" altLang="fr-FR" sz="1400" b="1"/>
                <a:t>conséquence</a:t>
              </a:r>
              <a:r>
                <a:rPr lang="fr-FR" altLang="fr-FR" sz="1100" b="1"/>
                <a:t>(s)</a:t>
              </a:r>
            </a:p>
          </p:txBody>
        </p:sp>
        <p:sp>
          <p:nvSpPr>
            <p:cNvPr id="18" name="ZoneTexte 1"/>
            <p:cNvSpPr txBox="1">
              <a:spLocks noChangeArrowheads="1"/>
            </p:cNvSpPr>
            <p:nvPr/>
          </p:nvSpPr>
          <p:spPr bwMode="auto">
            <a:xfrm>
              <a:off x="7550792" y="4340906"/>
              <a:ext cx="2091513" cy="343080"/>
            </a:xfrm>
            <a:prstGeom prst="rect">
              <a:avLst/>
            </a:prstGeom>
            <a:noFill/>
            <a:ln w="9525">
              <a:solidFill>
                <a:schemeClr val="tx1"/>
              </a:solidFill>
              <a:miter lim="800000"/>
              <a:headEnd/>
              <a:tailEnd/>
            </a:ln>
          </p:spPr>
          <p:txBody>
            <a:bodyPr>
              <a:spAutoFit/>
            </a:bodyPr>
            <a:lstStyle/>
            <a:p>
              <a:r>
                <a:rPr lang="fr-FR" altLang="fr-FR" sz="1400" b="1">
                  <a:latin typeface="Arial" charset="0"/>
                </a:rPr>
                <a:t>+ déchets</a:t>
              </a:r>
            </a:p>
          </p:txBody>
        </p:sp>
        <p:sp>
          <p:nvSpPr>
            <p:cNvPr id="19" name="Triangle isocèle 18">
              <a:extLst>
                <a:ext uri="{FF2B5EF4-FFF2-40B4-BE49-F238E27FC236}">
                  <a16:creationId xmlns="" xmlns:a16="http://schemas.microsoft.com/office/drawing/2014/main" id="{EAE26D34-4F06-1C68-E1B7-0E03214BB7EC}"/>
                </a:ext>
              </a:extLst>
            </p:cNvPr>
            <p:cNvSpPr/>
            <p:nvPr/>
          </p:nvSpPr>
          <p:spPr>
            <a:xfrm>
              <a:off x="3833212" y="2764329"/>
              <a:ext cx="6020845" cy="2451078"/>
            </a:xfrm>
            <a:prstGeom prst="triangle">
              <a:avLst>
                <a:gd name="adj" fmla="val 100000"/>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isocèle 19">
              <a:extLst>
                <a:ext uri="{FF2B5EF4-FFF2-40B4-BE49-F238E27FC236}">
                  <a16:creationId xmlns="" xmlns:a16="http://schemas.microsoft.com/office/drawing/2014/main" id="{722C02E7-3A7D-6816-A0E8-F2639827E217}"/>
                </a:ext>
              </a:extLst>
            </p:cNvPr>
            <p:cNvSpPr/>
            <p:nvPr/>
          </p:nvSpPr>
          <p:spPr>
            <a:xfrm rot="10800000">
              <a:off x="3607003" y="2674996"/>
              <a:ext cx="5997567" cy="2390090"/>
            </a:xfrm>
            <a:prstGeom prst="triangle">
              <a:avLst>
                <a:gd name="adj" fmla="val 100000"/>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18">
              <a:extLst>
                <a:ext uri="{FF2B5EF4-FFF2-40B4-BE49-F238E27FC236}">
                  <a16:creationId xmlns="" xmlns:a16="http://schemas.microsoft.com/office/drawing/2014/main" id="{D606E108-5BED-82B8-94A9-DC679C6C2960}"/>
                </a:ext>
              </a:extLst>
            </p:cNvPr>
            <p:cNvSpPr txBox="1">
              <a:spLocks noChangeArrowheads="1"/>
            </p:cNvSpPr>
            <p:nvPr/>
          </p:nvSpPr>
          <p:spPr bwMode="auto">
            <a:xfrm>
              <a:off x="3833212" y="4005942"/>
              <a:ext cx="1143415" cy="445717"/>
            </a:xfrm>
            <a:prstGeom prst="rect">
              <a:avLst/>
            </a:prstGeom>
            <a:noFill/>
            <a:ln w="9525">
              <a:noFill/>
              <a:miter lim="800000"/>
              <a:headEnd/>
              <a:tailEnd/>
            </a:ln>
          </p:spPr>
          <p:txBody>
            <a:bodyPr wrap="square">
              <a:spAutoFit/>
            </a:bodyPr>
            <a:lstStyle/>
            <a:p>
              <a:r>
                <a:rPr lang="fr-FR" altLang="fr-FR" sz="2000" b="1" dirty="0"/>
                <a:t>FAIRE</a:t>
              </a:r>
              <a:endParaRPr lang="fr-FR" altLang="fr-FR" sz="2000" dirty="0"/>
            </a:p>
          </p:txBody>
        </p:sp>
        <p:sp>
          <p:nvSpPr>
            <p:cNvPr id="23" name="ZoneTexte 22">
              <a:extLst>
                <a:ext uri="{FF2B5EF4-FFF2-40B4-BE49-F238E27FC236}">
                  <a16:creationId xmlns="" xmlns:a16="http://schemas.microsoft.com/office/drawing/2014/main" id="{8ABC0B9D-23B4-997A-8C5C-468AA02DBB86}"/>
                </a:ext>
              </a:extLst>
            </p:cNvPr>
            <p:cNvSpPr txBox="1">
              <a:spLocks noChangeArrowheads="1"/>
            </p:cNvSpPr>
            <p:nvPr/>
          </p:nvSpPr>
          <p:spPr bwMode="auto">
            <a:xfrm>
              <a:off x="5512832" y="4487661"/>
              <a:ext cx="1420096" cy="788576"/>
            </a:xfrm>
            <a:prstGeom prst="rect">
              <a:avLst/>
            </a:prstGeom>
            <a:noFill/>
            <a:ln w="9525">
              <a:noFill/>
              <a:miter lim="800000"/>
              <a:headEnd/>
              <a:tailEnd/>
            </a:ln>
          </p:spPr>
          <p:txBody>
            <a:bodyPr wrap="square">
              <a:spAutoFit/>
            </a:bodyPr>
            <a:lstStyle/>
            <a:p>
              <a:r>
                <a:rPr lang="fr-FR" altLang="fr-FR" sz="2000" b="1" dirty="0"/>
                <a:t>Résultat du FAIRE</a:t>
              </a:r>
              <a:endParaRPr lang="fr-FR" altLang="fr-FR" sz="2000" dirty="0"/>
            </a:p>
          </p:txBody>
        </p:sp>
      </p:grpSp>
      <p:sp>
        <p:nvSpPr>
          <p:cNvPr id="27" name="ZoneTexte 26"/>
          <p:cNvSpPr txBox="1"/>
          <p:nvPr/>
        </p:nvSpPr>
        <p:spPr>
          <a:xfrm>
            <a:off x="905061" y="835870"/>
            <a:ext cx="10317121" cy="523220"/>
          </a:xfrm>
          <a:prstGeom prst="rect">
            <a:avLst/>
          </a:prstGeom>
          <a:noFill/>
        </p:spPr>
        <p:txBody>
          <a:bodyPr wrap="square" rtlCol="0">
            <a:spAutoFit/>
          </a:bodyPr>
          <a:lstStyle/>
          <a:p>
            <a:r>
              <a:rPr lang="fr-FR" sz="2800" dirty="0" smtClean="0">
                <a:latin typeface="Calibri" panose="020F0502020204030204" pitchFamily="34" charset="0"/>
                <a:cs typeface="Calibri" panose="020F0502020204030204" pitchFamily="34" charset="0"/>
              </a:rPr>
              <a:t>À la fin, il n’y a plus d’action (</a:t>
            </a:r>
            <a:r>
              <a:rPr lang="fr-FR" sz="2800" b="1" dirty="0" smtClean="0">
                <a:latin typeface="Calibri" panose="020F0502020204030204" pitchFamily="34" charset="0"/>
                <a:cs typeface="Calibri" panose="020F0502020204030204" pitchFamily="34" charset="0"/>
              </a:rPr>
              <a:t>force</a:t>
            </a:r>
            <a:r>
              <a:rPr lang="fr-FR" sz="2800" dirty="0" smtClean="0">
                <a:latin typeface="Calibri" panose="020F0502020204030204" pitchFamily="34" charset="0"/>
                <a:cs typeface="Calibri" panose="020F0502020204030204" pitchFamily="34" charset="0"/>
              </a:rPr>
              <a:t>), il ne reste que sa trace (</a:t>
            </a:r>
            <a:r>
              <a:rPr lang="fr-FR" sz="2800" b="1" dirty="0" smtClean="0">
                <a:latin typeface="Calibri" panose="020F0502020204030204" pitchFamily="34" charset="0"/>
                <a:cs typeface="Calibri" panose="020F0502020204030204" pitchFamily="34" charset="0"/>
              </a:rPr>
              <a:t>forme</a:t>
            </a:r>
            <a:r>
              <a:rPr lang="fr-FR" sz="2800" dirty="0" smtClean="0">
                <a:latin typeface="Calibri" panose="020F0502020204030204" pitchFamily="34" charset="0"/>
                <a:cs typeface="Calibri" panose="020F0502020204030204" pitchFamily="34" charset="0"/>
              </a:rPr>
              <a:t>).</a:t>
            </a:r>
            <a:endParaRPr lang="fr-FR" sz="2800" dirty="0">
              <a:latin typeface="Calibri" panose="020F0502020204030204" pitchFamily="34" charset="0"/>
              <a:cs typeface="Calibri" panose="020F0502020204030204" pitchFamily="34" charset="0"/>
            </a:endParaRPr>
          </a:p>
        </p:txBody>
      </p:sp>
      <p:sp>
        <p:nvSpPr>
          <p:cNvPr id="28" name="ZoneTexte 27"/>
          <p:cNvSpPr txBox="1"/>
          <p:nvPr/>
        </p:nvSpPr>
        <p:spPr>
          <a:xfrm>
            <a:off x="9717050" y="2245914"/>
            <a:ext cx="1157088" cy="954107"/>
          </a:xfrm>
          <a:prstGeom prst="rect">
            <a:avLst/>
          </a:prstGeom>
          <a:noFill/>
        </p:spPr>
        <p:txBody>
          <a:bodyPr wrap="square" rtlCol="0">
            <a:spAutoFit/>
          </a:bodyPr>
          <a:lstStyle/>
          <a:p>
            <a:r>
              <a:rPr lang="fr-FR" sz="2800" b="1" dirty="0" smtClean="0">
                <a:latin typeface="Calibri" panose="020F0502020204030204" pitchFamily="34" charset="0"/>
                <a:cs typeface="Calibri" panose="020F0502020204030204" pitchFamily="34" charset="0"/>
              </a:rPr>
              <a:t>100%</a:t>
            </a:r>
          </a:p>
          <a:p>
            <a:r>
              <a:rPr lang="fr-FR" sz="2800" b="1" dirty="0" smtClean="0">
                <a:latin typeface="Calibri" panose="020F0502020204030204" pitchFamily="34" charset="0"/>
                <a:cs typeface="Calibri" panose="020F0502020204030204" pitchFamily="34" charset="0"/>
              </a:rPr>
              <a:t>forme</a:t>
            </a:r>
            <a:endParaRPr lang="fr-FR" sz="2800" b="1" dirty="0">
              <a:latin typeface="Calibri" panose="020F0502020204030204" pitchFamily="34" charset="0"/>
              <a:cs typeface="Calibri" panose="020F0502020204030204" pitchFamily="34" charset="0"/>
            </a:endParaRPr>
          </a:p>
        </p:txBody>
      </p:sp>
      <p:sp>
        <p:nvSpPr>
          <p:cNvPr id="29" name="ZoneTexte 28"/>
          <p:cNvSpPr txBox="1"/>
          <p:nvPr/>
        </p:nvSpPr>
        <p:spPr>
          <a:xfrm>
            <a:off x="7920127" y="1587636"/>
            <a:ext cx="1673679" cy="523220"/>
          </a:xfrm>
          <a:prstGeom prst="rect">
            <a:avLst/>
          </a:prstGeom>
          <a:noFill/>
        </p:spPr>
        <p:txBody>
          <a:bodyPr wrap="square" rtlCol="0">
            <a:spAutoFit/>
          </a:bodyPr>
          <a:lstStyle/>
          <a:p>
            <a:r>
              <a:rPr lang="fr-FR" sz="2800" b="1" dirty="0" smtClean="0">
                <a:latin typeface="Calibri" panose="020F0502020204030204" pitchFamily="34" charset="0"/>
                <a:cs typeface="Calibri" panose="020F0502020204030204" pitchFamily="34" charset="0"/>
              </a:rPr>
              <a:t>0% force</a:t>
            </a:r>
            <a:endParaRPr lang="fr-F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475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846161"/>
            <a:ext cx="10515600" cy="5330802"/>
          </a:xfrm>
        </p:spPr>
        <p:txBody>
          <a:bodyPr>
            <a:normAutofit/>
          </a:bodyPr>
          <a:lstStyle/>
          <a:p>
            <a:pPr marL="0" indent="0">
              <a:buNone/>
            </a:pPr>
            <a:r>
              <a:rPr lang="fr-FR" sz="4000" b="1" dirty="0">
                <a:latin typeface="Calibri" panose="020F0502020204030204" pitchFamily="34" charset="0"/>
                <a:ea typeface="Calibri" panose="020F0502020204030204" pitchFamily="34" charset="0"/>
                <a:cs typeface="Calibri" panose="020F0502020204030204" pitchFamily="34" charset="0"/>
              </a:rPr>
              <a:t>La praxéologie relativement à la technologie</a:t>
            </a:r>
            <a:r>
              <a:rPr lang="fr-FR" sz="4000" dirty="0" smtClean="0">
                <a:latin typeface="Calibri" panose="020F0502020204030204" pitchFamily="34" charset="0"/>
                <a:ea typeface="Calibri" panose="020F0502020204030204" pitchFamily="34" charset="0"/>
                <a:cs typeface="Calibri" panose="020F0502020204030204" pitchFamily="34" charset="0"/>
              </a:rPr>
              <a:t>.</a:t>
            </a:r>
          </a:p>
          <a:p>
            <a:pPr marL="0" indent="0">
              <a:buNone/>
            </a:pPr>
            <a:endParaRPr lang="fr-FR" dirty="0" smtClean="0">
              <a:latin typeface="Calibri" panose="020F0502020204030204" pitchFamily="34" charset="0"/>
              <a:ea typeface="Calibri" panose="020F0502020204030204" pitchFamily="34" charset="0"/>
              <a:cs typeface="Calibri" panose="020F0502020204030204" pitchFamily="34" charset="0"/>
            </a:endParaRPr>
          </a:p>
          <a:p>
            <a:pPr marL="0" indent="0">
              <a:buNone/>
            </a:pPr>
            <a:r>
              <a:rPr lang="fr-FR" sz="3600" dirty="0" smtClean="0">
                <a:latin typeface="Calibri" panose="020F0502020204030204" pitchFamily="34" charset="0"/>
                <a:ea typeface="Calibri" panose="020F0502020204030204" pitchFamily="34" charset="0"/>
                <a:cs typeface="Calibri" panose="020F0502020204030204" pitchFamily="34" charset="0"/>
              </a:rPr>
              <a:t>Le </a:t>
            </a:r>
            <a:r>
              <a:rPr lang="fr-FR" sz="3600" dirty="0">
                <a:latin typeface="Calibri" panose="020F0502020204030204" pitchFamily="34" charset="0"/>
                <a:ea typeface="Calibri" panose="020F0502020204030204" pitchFamily="34" charset="0"/>
                <a:cs typeface="Calibri" panose="020F0502020204030204" pitchFamily="34" charset="0"/>
              </a:rPr>
              <a:t>travail de </a:t>
            </a:r>
            <a:r>
              <a:rPr lang="fr-FR" sz="3600" dirty="0" err="1">
                <a:latin typeface="Calibri" panose="020F0502020204030204" pitchFamily="34" charset="0"/>
                <a:ea typeface="Calibri" panose="020F0502020204030204" pitchFamily="34" charset="0"/>
                <a:cs typeface="Calibri" panose="020F0502020204030204" pitchFamily="34" charset="0"/>
              </a:rPr>
              <a:t>Bourdeau</a:t>
            </a:r>
            <a:r>
              <a:rPr lang="fr-FR" sz="3600" dirty="0">
                <a:latin typeface="Calibri" panose="020F0502020204030204" pitchFamily="34" charset="0"/>
                <a:ea typeface="Calibri" panose="020F0502020204030204" pitchFamily="34" charset="0"/>
                <a:cs typeface="Calibri" panose="020F0502020204030204" pitchFamily="34" charset="0"/>
              </a:rPr>
              <a:t> (1882) reste relativement ignoré des chercheurs qui s’intéressent à ce domaine d’étude. </a:t>
            </a:r>
            <a:endParaRPr lang="fr-FR" sz="3600" dirty="0" smtClean="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fr-FR" sz="36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fr-FR" sz="3600" dirty="0">
                <a:latin typeface="Calibri" panose="020F0502020204030204" pitchFamily="34" charset="0"/>
                <a:ea typeface="Calibri" panose="020F0502020204030204" pitchFamily="34" charset="0"/>
                <a:cs typeface="Calibri" panose="020F0502020204030204" pitchFamily="34" charset="0"/>
              </a:rPr>
              <a:t>En revanche, l’article d’Alfred Espinas « Les origines de la technologie », publié en 1897 dans </a:t>
            </a:r>
            <a:r>
              <a:rPr lang="fr-FR" sz="3600" i="1" dirty="0">
                <a:latin typeface="Calibri" panose="020F0502020204030204" pitchFamily="34" charset="0"/>
                <a:ea typeface="Calibri" panose="020F0502020204030204" pitchFamily="34" charset="0"/>
                <a:cs typeface="Calibri" panose="020F0502020204030204" pitchFamily="34" charset="0"/>
              </a:rPr>
              <a:t>la Revue philosophique</a:t>
            </a:r>
            <a:r>
              <a:rPr lang="fr-FR" sz="3600" dirty="0">
                <a:latin typeface="Calibri" panose="020F0502020204030204" pitchFamily="34" charset="0"/>
                <a:ea typeface="Calibri" panose="020F0502020204030204" pitchFamily="34" charset="0"/>
                <a:cs typeface="Calibri" panose="020F0502020204030204" pitchFamily="34" charset="0"/>
              </a:rPr>
              <a:t>, est beaucoup plus connu pour son usage et sa définition du terme de praxéologie. </a:t>
            </a:r>
          </a:p>
          <a:p>
            <a:pPr marL="0" indent="0">
              <a:buNone/>
            </a:pPr>
            <a:endParaRPr lang="fr-FR"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fr-FR" dirty="0"/>
          </a:p>
        </p:txBody>
      </p:sp>
    </p:spTree>
    <p:extLst>
      <p:ext uri="{BB962C8B-B14F-4D97-AF65-F5344CB8AC3E}">
        <p14:creationId xmlns:p14="http://schemas.microsoft.com/office/powerpoint/2010/main" val="60069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9C3E76AC-FEA2-85CD-8368-410EF658B4F6}"/>
              </a:ext>
            </a:extLst>
          </p:cNvPr>
          <p:cNvSpPr>
            <a:spLocks noGrp="1"/>
          </p:cNvSpPr>
          <p:nvPr>
            <p:ph idx="1"/>
          </p:nvPr>
        </p:nvSpPr>
        <p:spPr>
          <a:xfrm>
            <a:off x="265471" y="196644"/>
            <a:ext cx="11808542" cy="6545350"/>
          </a:xfrm>
        </p:spPr>
        <p:txBody>
          <a:bodyPr>
            <a:normAutofit/>
          </a:bodyPr>
          <a:lstStyle/>
          <a:p>
            <a:pPr marL="0" indent="0">
              <a:buNone/>
            </a:pPr>
            <a:r>
              <a:rPr lang="fr-FR" dirty="0" smtClean="0">
                <a:latin typeface="Calibri" panose="020F0502020204030204" pitchFamily="34" charset="0"/>
                <a:ea typeface="Calibri" panose="020F0502020204030204" pitchFamily="34" charset="0"/>
                <a:cs typeface="Calibri" panose="020F0502020204030204" pitchFamily="34" charset="0"/>
              </a:rPr>
              <a:t>Carl </a:t>
            </a:r>
            <a:r>
              <a:rPr lang="fr-FR" dirty="0" err="1" smtClean="0">
                <a:latin typeface="Calibri" panose="020F0502020204030204" pitchFamily="34" charset="0"/>
                <a:ea typeface="Calibri" panose="020F0502020204030204" pitchFamily="34" charset="0"/>
                <a:cs typeface="Calibri" panose="020F0502020204030204" pitchFamily="34" charset="0"/>
              </a:rPr>
              <a:t>Mitcham</a:t>
            </a:r>
            <a:r>
              <a:rPr lang="fr-FR" dirty="0" smtClean="0">
                <a:latin typeface="Calibri" panose="020F0502020204030204" pitchFamily="34" charset="0"/>
                <a:ea typeface="Calibri" panose="020F0502020204030204" pitchFamily="34" charset="0"/>
                <a:cs typeface="Calibri" panose="020F0502020204030204" pitchFamily="34" charset="0"/>
              </a:rPr>
              <a:t> dans son livre </a:t>
            </a:r>
            <a:r>
              <a:rPr lang="fr-FR" i="1" dirty="0" err="1" smtClean="0">
                <a:latin typeface="Calibri" panose="020F0502020204030204" pitchFamily="34" charset="0"/>
                <a:ea typeface="Calibri" panose="020F0502020204030204" pitchFamily="34" charset="0"/>
                <a:cs typeface="Calibri" panose="020F0502020204030204" pitchFamily="34" charset="0"/>
              </a:rPr>
              <a:t>Thinking</a:t>
            </a:r>
            <a:r>
              <a:rPr lang="fr-FR" i="1" dirty="0" smtClean="0">
                <a:latin typeface="Calibri" panose="020F0502020204030204" pitchFamily="34" charset="0"/>
                <a:ea typeface="Calibri" panose="020F0502020204030204" pitchFamily="34" charset="0"/>
                <a:cs typeface="Calibri" panose="020F0502020204030204" pitchFamily="34" charset="0"/>
              </a:rPr>
              <a:t> </a:t>
            </a:r>
            <a:r>
              <a:rPr lang="fr-FR" i="1" dirty="0" err="1" smtClean="0">
                <a:latin typeface="Calibri" panose="020F0502020204030204" pitchFamily="34" charset="0"/>
                <a:ea typeface="Calibri" panose="020F0502020204030204" pitchFamily="34" charset="0"/>
                <a:cs typeface="Calibri" panose="020F0502020204030204" pitchFamily="34" charset="0"/>
              </a:rPr>
              <a:t>through</a:t>
            </a:r>
            <a:r>
              <a:rPr lang="fr-FR" i="1" dirty="0" smtClean="0">
                <a:latin typeface="Calibri" panose="020F0502020204030204" pitchFamily="34" charset="0"/>
                <a:ea typeface="Calibri" panose="020F0502020204030204" pitchFamily="34" charset="0"/>
                <a:cs typeface="Calibri" panose="020F0502020204030204" pitchFamily="34" charset="0"/>
              </a:rPr>
              <a:t> </a:t>
            </a:r>
            <a:r>
              <a:rPr lang="fr-FR" i="1" dirty="0" err="1" smtClean="0">
                <a:latin typeface="Calibri" panose="020F0502020204030204" pitchFamily="34" charset="0"/>
                <a:ea typeface="Calibri" panose="020F0502020204030204" pitchFamily="34" charset="0"/>
                <a:cs typeface="Calibri" panose="020F0502020204030204" pitchFamily="34" charset="0"/>
              </a:rPr>
              <a:t>technology</a:t>
            </a:r>
            <a:r>
              <a:rPr lang="fr-FR" i="1" dirty="0" smtClean="0">
                <a:latin typeface="Calibri" panose="020F0502020204030204" pitchFamily="34" charset="0"/>
                <a:ea typeface="Calibri" panose="020F0502020204030204" pitchFamily="34" charset="0"/>
                <a:cs typeface="Calibri" panose="020F0502020204030204" pitchFamily="34" charset="0"/>
              </a:rPr>
              <a:t>, </a:t>
            </a:r>
            <a:r>
              <a:rPr lang="fr-FR" dirty="0" smtClean="0">
                <a:latin typeface="Calibri" panose="020F0502020204030204" pitchFamily="34" charset="0"/>
                <a:ea typeface="Calibri" panose="020F0502020204030204" pitchFamily="34" charset="0"/>
                <a:cs typeface="Calibri" panose="020F0502020204030204" pitchFamily="34" charset="0"/>
              </a:rPr>
              <a:t>(1994) écrit : </a:t>
            </a:r>
            <a:endParaRPr lang="fr-FR"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fr-FR" sz="3200" dirty="0" smtClean="0">
                <a:latin typeface="Calibri" panose="020F0502020204030204" pitchFamily="34" charset="0"/>
                <a:ea typeface="Calibri" panose="020F0502020204030204" pitchFamily="34" charset="0"/>
                <a:cs typeface="Calibri" panose="020F0502020204030204" pitchFamily="34" charset="0"/>
              </a:rPr>
              <a:t>« </a:t>
            </a:r>
            <a:r>
              <a:rPr lang="fr-FR" sz="3200" dirty="0">
                <a:latin typeface="Calibri" panose="020F0502020204030204" pitchFamily="34" charset="0"/>
                <a:ea typeface="Calibri" panose="020F0502020204030204" pitchFamily="34" charset="0"/>
                <a:cs typeface="Calibri" panose="020F0502020204030204" pitchFamily="34" charset="0"/>
              </a:rPr>
              <a:t>Un […] aspect suggestif de l’analyse d’Espinas est son usage du terme technologie et la distinction faite entre </a:t>
            </a:r>
            <a:endParaRPr lang="fr-FR" sz="3200" dirty="0" smtClean="0">
              <a:latin typeface="Calibri" panose="020F0502020204030204" pitchFamily="34" charset="0"/>
              <a:ea typeface="Calibri" panose="020F0502020204030204" pitchFamily="34" charset="0"/>
              <a:cs typeface="Calibri" panose="020F0502020204030204" pitchFamily="34" charset="0"/>
            </a:endParaRPr>
          </a:p>
          <a:p>
            <a:r>
              <a:rPr lang="fr-FR" sz="3200" dirty="0" smtClean="0">
                <a:latin typeface="Calibri" panose="020F0502020204030204" pitchFamily="34" charset="0"/>
                <a:ea typeface="Calibri" panose="020F0502020204030204" pitchFamily="34" charset="0"/>
                <a:cs typeface="Calibri" panose="020F0502020204030204" pitchFamily="34" charset="0"/>
              </a:rPr>
              <a:t>techniques </a:t>
            </a:r>
            <a:r>
              <a:rPr lang="fr-FR" sz="3200" dirty="0">
                <a:latin typeface="Calibri" panose="020F0502020204030204" pitchFamily="34" charset="0"/>
                <a:ea typeface="Calibri" panose="020F0502020204030204" pitchFamily="34" charset="0"/>
                <a:cs typeface="Calibri" panose="020F0502020204030204" pitchFamily="34" charset="0"/>
              </a:rPr>
              <a:t>(les compétences d’une activité particulière), </a:t>
            </a:r>
            <a:endParaRPr lang="fr-FR" sz="3200" dirty="0" smtClean="0">
              <a:latin typeface="Calibri" panose="020F0502020204030204" pitchFamily="34" charset="0"/>
              <a:ea typeface="Calibri" panose="020F0502020204030204" pitchFamily="34" charset="0"/>
              <a:cs typeface="Calibri" panose="020F0502020204030204" pitchFamily="34" charset="0"/>
            </a:endParaRPr>
          </a:p>
          <a:p>
            <a:r>
              <a:rPr lang="fr-FR" sz="3200" dirty="0" smtClean="0">
                <a:latin typeface="Calibri" panose="020F0502020204030204" pitchFamily="34" charset="0"/>
                <a:ea typeface="Calibri" panose="020F0502020204030204" pitchFamily="34" charset="0"/>
                <a:cs typeface="Calibri" panose="020F0502020204030204" pitchFamily="34" charset="0"/>
              </a:rPr>
              <a:t>technologie </a:t>
            </a:r>
            <a:r>
              <a:rPr lang="fr-FR" sz="3200" dirty="0">
                <a:latin typeface="Calibri" panose="020F0502020204030204" pitchFamily="34" charset="0"/>
                <a:ea typeface="Calibri" panose="020F0502020204030204" pitchFamily="34" charset="0"/>
                <a:cs typeface="Calibri" panose="020F0502020204030204" pitchFamily="34" charset="0"/>
              </a:rPr>
              <a:t>(l’organisation systématique d’une technique), et </a:t>
            </a:r>
            <a:endParaRPr lang="fr-FR" sz="3200" dirty="0" smtClean="0">
              <a:latin typeface="Calibri" panose="020F0502020204030204" pitchFamily="34" charset="0"/>
              <a:ea typeface="Calibri" panose="020F0502020204030204" pitchFamily="34" charset="0"/>
              <a:cs typeface="Calibri" panose="020F0502020204030204" pitchFamily="34" charset="0"/>
            </a:endParaRPr>
          </a:p>
          <a:p>
            <a:r>
              <a:rPr lang="fr-FR" sz="3200" dirty="0" smtClean="0">
                <a:latin typeface="Calibri" panose="020F0502020204030204" pitchFamily="34" charset="0"/>
                <a:ea typeface="Calibri" panose="020F0502020204030204" pitchFamily="34" charset="0"/>
                <a:cs typeface="Calibri" panose="020F0502020204030204" pitchFamily="34" charset="0"/>
              </a:rPr>
              <a:t>Technologie </a:t>
            </a:r>
            <a:r>
              <a:rPr lang="fr-FR" sz="3200" dirty="0">
                <a:latin typeface="Calibri" panose="020F0502020204030204" pitchFamily="34" charset="0"/>
                <a:ea typeface="Calibri" panose="020F0502020204030204" pitchFamily="34" charset="0"/>
                <a:cs typeface="Calibri" panose="020F0502020204030204" pitchFamily="34" charset="0"/>
              </a:rPr>
              <a:t>(les principes généraux de l’action qui s’appliquent à beaucoup de cas). </a:t>
            </a:r>
            <a:endParaRPr lang="fr-FR" sz="3200" dirty="0" smtClean="0">
              <a:latin typeface="Calibri" panose="020F0502020204030204" pitchFamily="34" charset="0"/>
              <a:ea typeface="Calibri" panose="020F0502020204030204" pitchFamily="34" charset="0"/>
              <a:cs typeface="Calibri" panose="020F0502020204030204" pitchFamily="34" charset="0"/>
            </a:endParaRPr>
          </a:p>
          <a:p>
            <a:pPr marL="0" indent="0">
              <a:buNone/>
            </a:pPr>
            <a:r>
              <a:rPr lang="fr-FR" sz="3200" dirty="0" smtClean="0">
                <a:latin typeface="Calibri" panose="020F0502020204030204" pitchFamily="34" charset="0"/>
                <a:ea typeface="Calibri" panose="020F0502020204030204" pitchFamily="34" charset="0"/>
                <a:cs typeface="Calibri" panose="020F0502020204030204" pitchFamily="34" charset="0"/>
              </a:rPr>
              <a:t>En </a:t>
            </a:r>
            <a:r>
              <a:rPr lang="fr-FR" sz="3200" dirty="0">
                <a:latin typeface="Calibri" panose="020F0502020204030204" pitchFamily="34" charset="0"/>
                <a:ea typeface="Calibri" panose="020F0502020204030204" pitchFamily="34" charset="0"/>
                <a:cs typeface="Calibri" panose="020F0502020204030204" pitchFamily="34" charset="0"/>
              </a:rPr>
              <a:t>plus, Espinas a proposé que la Technologie (avec un T majuscule) soit à la production humaine ce que la praxéologie est à l’action humaine. </a:t>
            </a:r>
            <a:endParaRPr lang="fr-FR" sz="3200" dirty="0" smtClean="0">
              <a:latin typeface="Calibri" panose="020F0502020204030204" pitchFamily="34" charset="0"/>
              <a:ea typeface="Calibri" panose="020F0502020204030204" pitchFamily="34" charset="0"/>
              <a:cs typeface="Calibri" panose="020F0502020204030204" pitchFamily="34" charset="0"/>
            </a:endParaRPr>
          </a:p>
          <a:p>
            <a:pPr marL="0" indent="0">
              <a:buNone/>
            </a:pPr>
            <a:r>
              <a:rPr lang="fr-FR" sz="3200" dirty="0" smtClean="0">
                <a:latin typeface="Calibri" panose="020F0502020204030204" pitchFamily="34" charset="0"/>
                <a:ea typeface="Calibri" panose="020F0502020204030204" pitchFamily="34" charset="0"/>
                <a:cs typeface="Calibri" panose="020F0502020204030204" pitchFamily="34" charset="0"/>
              </a:rPr>
              <a:t>Ces </a:t>
            </a:r>
            <a:r>
              <a:rPr lang="fr-FR" sz="3200" dirty="0">
                <a:latin typeface="Calibri" panose="020F0502020204030204" pitchFamily="34" charset="0"/>
                <a:ea typeface="Calibri" panose="020F0502020204030204" pitchFamily="34" charset="0"/>
                <a:cs typeface="Calibri" panose="020F0502020204030204" pitchFamily="34" charset="0"/>
              </a:rPr>
              <a:t>idées ont </a:t>
            </a:r>
            <a:r>
              <a:rPr lang="fr-FR" sz="3200" dirty="0" smtClean="0">
                <a:latin typeface="Calibri" panose="020F0502020204030204" pitchFamily="34" charset="0"/>
                <a:ea typeface="Calibri" panose="020F0502020204030204" pitchFamily="34" charset="0"/>
                <a:cs typeface="Calibri" panose="020F0502020204030204" pitchFamily="34" charset="0"/>
              </a:rPr>
              <a:t>donné </a:t>
            </a:r>
            <a:r>
              <a:rPr lang="fr-FR" sz="3200" dirty="0">
                <a:latin typeface="Calibri" panose="020F0502020204030204" pitchFamily="34" charset="0"/>
                <a:ea typeface="Calibri" panose="020F0502020204030204" pitchFamily="34" charset="0"/>
                <a:cs typeface="Calibri" panose="020F0502020204030204" pitchFamily="34" charset="0"/>
              </a:rPr>
              <a:t>ce que sont appelées aujourd’hui les théories des systèmes, les théories des jeux, </a:t>
            </a:r>
            <a:r>
              <a:rPr lang="fr-FR" sz="3200" b="1" dirty="0">
                <a:latin typeface="Calibri" panose="020F0502020204030204" pitchFamily="34" charset="0"/>
                <a:ea typeface="Calibri" panose="020F0502020204030204" pitchFamily="34" charset="0"/>
                <a:cs typeface="Calibri" panose="020F0502020204030204" pitchFamily="34" charset="0"/>
              </a:rPr>
              <a:t>cybernétiques</a:t>
            </a:r>
            <a:r>
              <a:rPr lang="fr-FR" sz="3200" dirty="0">
                <a:latin typeface="Calibri" panose="020F0502020204030204" pitchFamily="34" charset="0"/>
                <a:ea typeface="Calibri" panose="020F0502020204030204" pitchFamily="34" charset="0"/>
                <a:cs typeface="Calibri" panose="020F0502020204030204" pitchFamily="34" charset="0"/>
              </a:rPr>
              <a:t>, les recherches d’opérations, et plusieurs théories de </a:t>
            </a:r>
            <a:r>
              <a:rPr lang="fr-FR" sz="3200" dirty="0" smtClean="0">
                <a:latin typeface="Calibri" panose="020F0502020204030204" pitchFamily="34" charset="0"/>
                <a:ea typeface="Calibri" panose="020F0502020204030204" pitchFamily="34" charset="0"/>
                <a:cs typeface="Calibri" panose="020F0502020204030204" pitchFamily="34" charset="0"/>
              </a:rPr>
              <a:t>management. »</a:t>
            </a:r>
            <a:endParaRPr lang="fr-FR"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156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5385</TotalTime>
  <Words>1256</Words>
  <Application>Microsoft Office PowerPoint</Application>
  <PresentationFormat>Personnalisé</PresentationFormat>
  <Paragraphs>228</Paragraphs>
  <Slides>44</Slides>
  <Notes>0</Notes>
  <HiddenSlides>13</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44</vt:i4>
      </vt:variant>
    </vt:vector>
  </HeadingPairs>
  <TitlesOfParts>
    <vt:vector size="46" baseType="lpstr">
      <vt:lpstr>Thème Office</vt:lpstr>
      <vt:lpstr>Diapositive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William Whitney</dc:creator>
  <cp:lastModifiedBy>Utilisateur</cp:lastModifiedBy>
  <cp:revision>31</cp:revision>
  <dcterms:created xsi:type="dcterms:W3CDTF">2025-12-13T10:38:23Z</dcterms:created>
  <dcterms:modified xsi:type="dcterms:W3CDTF">2025-12-18T16:43:32Z</dcterms:modified>
</cp:coreProperties>
</file>